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66" r:id="rId2"/>
    <p:sldId id="267" r:id="rId3"/>
    <p:sldId id="316" r:id="rId4"/>
    <p:sldId id="268" r:id="rId5"/>
    <p:sldId id="269" r:id="rId6"/>
    <p:sldId id="270" r:id="rId7"/>
    <p:sldId id="271" r:id="rId8"/>
    <p:sldId id="272" r:id="rId9"/>
    <p:sldId id="273" r:id="rId10"/>
    <p:sldId id="274" r:id="rId11"/>
    <p:sldId id="275" r:id="rId12"/>
    <p:sldId id="276" r:id="rId13"/>
    <p:sldId id="277" r:id="rId14"/>
    <p:sldId id="278" r:id="rId15"/>
    <p:sldId id="317" r:id="rId16"/>
    <p:sldId id="322" r:id="rId17"/>
    <p:sldId id="323" r:id="rId18"/>
    <p:sldId id="281" r:id="rId19"/>
    <p:sldId id="372" r:id="rId20"/>
    <p:sldId id="373"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309" r:id="rId36"/>
    <p:sldId id="296" r:id="rId37"/>
    <p:sldId id="297" r:id="rId38"/>
    <p:sldId id="347" r:id="rId39"/>
    <p:sldId id="367" r:id="rId40"/>
    <p:sldId id="326"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344" r:id="rId57"/>
    <p:sldId id="298" r:id="rId58"/>
    <p:sldId id="299" r:id="rId59"/>
    <p:sldId id="346" r:id="rId60"/>
    <p:sldId id="345" r:id="rId61"/>
    <p:sldId id="348" r:id="rId62"/>
    <p:sldId id="300" r:id="rId63"/>
    <p:sldId id="350" r:id="rId64"/>
    <p:sldId id="302" r:id="rId65"/>
    <p:sldId id="303" r:id="rId66"/>
    <p:sldId id="304" r:id="rId67"/>
    <p:sldId id="349" r:id="rId68"/>
    <p:sldId id="351" r:id="rId69"/>
    <p:sldId id="352" r:id="rId70"/>
    <p:sldId id="353" r:id="rId71"/>
    <p:sldId id="354" r:id="rId72"/>
    <p:sldId id="355" r:id="rId73"/>
    <p:sldId id="356" r:id="rId74"/>
    <p:sldId id="357" r:id="rId75"/>
    <p:sldId id="358" r:id="rId76"/>
    <p:sldId id="359" r:id="rId77"/>
    <p:sldId id="360" r:id="rId78"/>
    <p:sldId id="361" r:id="rId79"/>
    <p:sldId id="362" r:id="rId80"/>
    <p:sldId id="363" r:id="rId81"/>
    <p:sldId id="364" r:id="rId82"/>
    <p:sldId id="365" r:id="rId83"/>
    <p:sldId id="366" r:id="rId84"/>
    <p:sldId id="305" r:id="rId85"/>
    <p:sldId id="310" r:id="rId86"/>
    <p:sldId id="369" r:id="rId87"/>
    <p:sldId id="312" r:id="rId88"/>
    <p:sldId id="306" r:id="rId89"/>
    <p:sldId id="368" r:id="rId9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B7DE"/>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172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image" Target="../media/image23.emf"/><Relationship Id="rId3" Type="http://schemas.openxmlformats.org/officeDocument/2006/relationships/image" Target="../media/image13.wmf"/><Relationship Id="rId7" Type="http://schemas.openxmlformats.org/officeDocument/2006/relationships/image" Target="../media/image17.wmf"/><Relationship Id="rId12" Type="http://schemas.openxmlformats.org/officeDocument/2006/relationships/image" Target="../media/image22.e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11" Type="http://schemas.openxmlformats.org/officeDocument/2006/relationships/image" Target="../media/image21.emf"/><Relationship Id="rId5" Type="http://schemas.openxmlformats.org/officeDocument/2006/relationships/image" Target="../media/image15.wmf"/><Relationship Id="rId10" Type="http://schemas.openxmlformats.org/officeDocument/2006/relationships/image" Target="../media/image20.emf"/><Relationship Id="rId4" Type="http://schemas.openxmlformats.org/officeDocument/2006/relationships/image" Target="../media/image14.wmf"/><Relationship Id="rId9" Type="http://schemas.openxmlformats.org/officeDocument/2006/relationships/image" Target="../media/image19.wmf"/><Relationship Id="rId14"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5" Type="http://schemas.openxmlformats.org/officeDocument/2006/relationships/image" Target="../media/image33.wmf"/><Relationship Id="rId4"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image" Target="../media/image47.wmf"/><Relationship Id="rId7" Type="http://schemas.openxmlformats.org/officeDocument/2006/relationships/image" Target="../media/image51.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10" Type="http://schemas.openxmlformats.org/officeDocument/2006/relationships/image" Target="../media/image54.wmf"/><Relationship Id="rId4" Type="http://schemas.openxmlformats.org/officeDocument/2006/relationships/image" Target="../media/image48.wmf"/><Relationship Id="rId9" Type="http://schemas.openxmlformats.org/officeDocument/2006/relationships/image" Target="../media/image5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7.wmf"/><Relationship Id="rId1"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4.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5" Type="http://schemas.openxmlformats.org/officeDocument/2006/relationships/image" Target="../media/image73.wmf"/><Relationship Id="rId4" Type="http://schemas.openxmlformats.org/officeDocument/2006/relationships/image" Target="../media/image7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4" Type="http://schemas.openxmlformats.org/officeDocument/2006/relationships/image" Target="../media/image83.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6.wmf"/><Relationship Id="rId7" Type="http://schemas.openxmlformats.org/officeDocument/2006/relationships/image" Target="../media/image90.wmf"/><Relationship Id="rId2" Type="http://schemas.openxmlformats.org/officeDocument/2006/relationships/image" Target="../media/image85.wmf"/><Relationship Id="rId1" Type="http://schemas.openxmlformats.org/officeDocument/2006/relationships/image" Target="../media/image84.wmf"/><Relationship Id="rId6" Type="http://schemas.openxmlformats.org/officeDocument/2006/relationships/image" Target="../media/image89.wmf"/><Relationship Id="rId5" Type="http://schemas.openxmlformats.org/officeDocument/2006/relationships/image" Target="../media/image88.wmf"/><Relationship Id="rId4" Type="http://schemas.openxmlformats.org/officeDocument/2006/relationships/image" Target="../media/image8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87.wmf"/><Relationship Id="rId1" Type="http://schemas.openxmlformats.org/officeDocument/2006/relationships/image" Target="../media/image85.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5" Type="http://schemas.openxmlformats.org/officeDocument/2006/relationships/image" Target="../media/image96.wmf"/><Relationship Id="rId4" Type="http://schemas.openxmlformats.org/officeDocument/2006/relationships/image" Target="../media/image74.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image" Target="../media/image74.wmf"/><Relationship Id="rId7" Type="http://schemas.openxmlformats.org/officeDocument/2006/relationships/image" Target="../media/image102.wmf"/><Relationship Id="rId2" Type="http://schemas.openxmlformats.org/officeDocument/2006/relationships/image" Target="../media/image98.wmf"/><Relationship Id="rId1" Type="http://schemas.openxmlformats.org/officeDocument/2006/relationships/image" Target="../media/image97.wmf"/><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74.wmf"/><Relationship Id="rId1" Type="http://schemas.openxmlformats.org/officeDocument/2006/relationships/image" Target="../media/image104.wmf"/><Relationship Id="rId5" Type="http://schemas.openxmlformats.org/officeDocument/2006/relationships/image" Target="../media/image107.wmf"/><Relationship Id="rId4" Type="http://schemas.openxmlformats.org/officeDocument/2006/relationships/image" Target="../media/image106.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11.wmf"/><Relationship Id="rId1" Type="http://schemas.openxmlformats.org/officeDocument/2006/relationships/image" Target="../media/image110.wmf"/><Relationship Id="rId5" Type="http://schemas.openxmlformats.org/officeDocument/2006/relationships/image" Target="../media/image113.wmf"/><Relationship Id="rId4" Type="http://schemas.openxmlformats.org/officeDocument/2006/relationships/image" Target="../media/image112.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121.wmf"/><Relationship Id="rId13" Type="http://schemas.openxmlformats.org/officeDocument/2006/relationships/image" Target="../media/image126.wmf"/><Relationship Id="rId3" Type="http://schemas.openxmlformats.org/officeDocument/2006/relationships/image" Target="../media/image116.wmf"/><Relationship Id="rId7" Type="http://schemas.openxmlformats.org/officeDocument/2006/relationships/image" Target="../media/image120.wmf"/><Relationship Id="rId12" Type="http://schemas.openxmlformats.org/officeDocument/2006/relationships/image" Target="../media/image125.wmf"/><Relationship Id="rId2" Type="http://schemas.openxmlformats.org/officeDocument/2006/relationships/image" Target="../media/image115.wmf"/><Relationship Id="rId1" Type="http://schemas.openxmlformats.org/officeDocument/2006/relationships/image" Target="../media/image114.wmf"/><Relationship Id="rId6" Type="http://schemas.openxmlformats.org/officeDocument/2006/relationships/image" Target="../media/image119.wmf"/><Relationship Id="rId11" Type="http://schemas.openxmlformats.org/officeDocument/2006/relationships/image" Target="../media/image124.wmf"/><Relationship Id="rId5" Type="http://schemas.openxmlformats.org/officeDocument/2006/relationships/image" Target="../media/image118.wmf"/><Relationship Id="rId15" Type="http://schemas.openxmlformats.org/officeDocument/2006/relationships/image" Target="../media/image128.wmf"/><Relationship Id="rId10" Type="http://schemas.openxmlformats.org/officeDocument/2006/relationships/image" Target="../media/image123.wmf"/><Relationship Id="rId4" Type="http://schemas.openxmlformats.org/officeDocument/2006/relationships/image" Target="../media/image117.wmf"/><Relationship Id="rId9" Type="http://schemas.openxmlformats.org/officeDocument/2006/relationships/image" Target="../media/image122.wmf"/><Relationship Id="rId14" Type="http://schemas.openxmlformats.org/officeDocument/2006/relationships/image" Target="../media/image127.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1.wmf"/><Relationship Id="rId2" Type="http://schemas.openxmlformats.org/officeDocument/2006/relationships/image" Target="../media/image130.wmf"/><Relationship Id="rId1" Type="http://schemas.openxmlformats.org/officeDocument/2006/relationships/image" Target="../media/image129.wmf"/><Relationship Id="rId6" Type="http://schemas.openxmlformats.org/officeDocument/2006/relationships/image" Target="../media/image133.wmf"/><Relationship Id="rId5" Type="http://schemas.openxmlformats.org/officeDocument/2006/relationships/image" Target="../media/image132.wmf"/><Relationship Id="rId4" Type="http://schemas.openxmlformats.org/officeDocument/2006/relationships/image" Target="../media/image119.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37.wmf"/><Relationship Id="rId2" Type="http://schemas.openxmlformats.org/officeDocument/2006/relationships/image" Target="../media/image136.wmf"/><Relationship Id="rId1" Type="http://schemas.openxmlformats.org/officeDocument/2006/relationships/image" Target="../media/image135.wmf"/><Relationship Id="rId5" Type="http://schemas.openxmlformats.org/officeDocument/2006/relationships/image" Target="../media/image109.wmf"/><Relationship Id="rId4" Type="http://schemas.openxmlformats.org/officeDocument/2006/relationships/image" Target="../media/image138.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wmf"/><Relationship Id="rId6" Type="http://schemas.openxmlformats.org/officeDocument/2006/relationships/image" Target="../media/image144.wmf"/><Relationship Id="rId5" Type="http://schemas.openxmlformats.org/officeDocument/2006/relationships/image" Target="../media/image143.wmf"/><Relationship Id="rId4" Type="http://schemas.openxmlformats.org/officeDocument/2006/relationships/image" Target="../media/image142.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152.wmf"/><Relationship Id="rId3" Type="http://schemas.openxmlformats.org/officeDocument/2006/relationships/image" Target="../media/image147.wmf"/><Relationship Id="rId7" Type="http://schemas.openxmlformats.org/officeDocument/2006/relationships/image" Target="../media/image151.wmf"/><Relationship Id="rId2" Type="http://schemas.openxmlformats.org/officeDocument/2006/relationships/image" Target="../media/image146.wmf"/><Relationship Id="rId1" Type="http://schemas.openxmlformats.org/officeDocument/2006/relationships/image" Target="../media/image145.wmf"/><Relationship Id="rId6" Type="http://schemas.openxmlformats.org/officeDocument/2006/relationships/image" Target="../media/image150.wmf"/><Relationship Id="rId11" Type="http://schemas.openxmlformats.org/officeDocument/2006/relationships/image" Target="../media/image155.wmf"/><Relationship Id="rId5" Type="http://schemas.openxmlformats.org/officeDocument/2006/relationships/image" Target="../media/image149.wmf"/><Relationship Id="rId10" Type="http://schemas.openxmlformats.org/officeDocument/2006/relationships/image" Target="../media/image154.wmf"/><Relationship Id="rId4" Type="http://schemas.openxmlformats.org/officeDocument/2006/relationships/image" Target="../media/image148.wmf"/><Relationship Id="rId9" Type="http://schemas.openxmlformats.org/officeDocument/2006/relationships/image" Target="../media/image15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57.wmf"/><Relationship Id="rId1" Type="http://schemas.openxmlformats.org/officeDocument/2006/relationships/image" Target="../media/image156.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image" Target="../media/image159.emf"/><Relationship Id="rId1" Type="http://schemas.openxmlformats.org/officeDocument/2006/relationships/image" Target="../media/image158.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1.wmf"/><Relationship Id="rId6" Type="http://schemas.openxmlformats.org/officeDocument/2006/relationships/image" Target="../media/image159.emf"/><Relationship Id="rId5" Type="http://schemas.openxmlformats.org/officeDocument/2006/relationships/image" Target="../media/image145.wmf"/><Relationship Id="rId4" Type="http://schemas.openxmlformats.org/officeDocument/2006/relationships/image" Target="../media/image164.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66.emf"/><Relationship Id="rId1" Type="http://schemas.openxmlformats.org/officeDocument/2006/relationships/image" Target="../media/image165.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68.wmf"/><Relationship Id="rId1" Type="http://schemas.openxmlformats.org/officeDocument/2006/relationships/image" Target="../media/image167.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70.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7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72.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75.emf"/><Relationship Id="rId2" Type="http://schemas.openxmlformats.org/officeDocument/2006/relationships/image" Target="../media/image174.wmf"/><Relationship Id="rId1" Type="http://schemas.openxmlformats.org/officeDocument/2006/relationships/image" Target="../media/image173.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177.emf"/><Relationship Id="rId1" Type="http://schemas.openxmlformats.org/officeDocument/2006/relationships/image" Target="../media/image17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7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7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80.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81.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82.e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190.emf"/><Relationship Id="rId3" Type="http://schemas.openxmlformats.org/officeDocument/2006/relationships/image" Target="../media/image185.emf"/><Relationship Id="rId7" Type="http://schemas.openxmlformats.org/officeDocument/2006/relationships/image" Target="../media/image189.emf"/><Relationship Id="rId2" Type="http://schemas.openxmlformats.org/officeDocument/2006/relationships/image" Target="../media/image184.emf"/><Relationship Id="rId1" Type="http://schemas.openxmlformats.org/officeDocument/2006/relationships/image" Target="../media/image183.emf"/><Relationship Id="rId6" Type="http://schemas.openxmlformats.org/officeDocument/2006/relationships/image" Target="../media/image188.emf"/><Relationship Id="rId5" Type="http://schemas.openxmlformats.org/officeDocument/2006/relationships/image" Target="../media/image187.emf"/><Relationship Id="rId10" Type="http://schemas.openxmlformats.org/officeDocument/2006/relationships/image" Target="../media/image192.emf"/><Relationship Id="rId4" Type="http://schemas.openxmlformats.org/officeDocument/2006/relationships/image" Target="../media/image186.emf"/><Relationship Id="rId9" Type="http://schemas.openxmlformats.org/officeDocument/2006/relationships/image" Target="../media/image191.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image" Target="../media/image194.emf"/><Relationship Id="rId1" Type="http://schemas.openxmlformats.org/officeDocument/2006/relationships/image" Target="../media/image193.emf"/><Relationship Id="rId5" Type="http://schemas.openxmlformats.org/officeDocument/2006/relationships/image" Target="../media/image197.emf"/><Relationship Id="rId4" Type="http://schemas.openxmlformats.org/officeDocument/2006/relationships/image" Target="../media/image196.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98.e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200.emf"/><Relationship Id="rId1" Type="http://schemas.openxmlformats.org/officeDocument/2006/relationships/image" Target="../media/image199.e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image" Target="../media/image201.png"/></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image" Target="../media/image202.png"/></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image" Target="../media/image108.wmf"/><Relationship Id="rId1" Type="http://schemas.openxmlformats.org/officeDocument/2006/relationships/image" Target="../media/image206.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10.wmf"/><Relationship Id="rId2" Type="http://schemas.openxmlformats.org/officeDocument/2006/relationships/image" Target="../media/image209.wmf"/><Relationship Id="rId1" Type="http://schemas.openxmlformats.org/officeDocument/2006/relationships/image" Target="../media/image208.wmf"/><Relationship Id="rId6" Type="http://schemas.openxmlformats.org/officeDocument/2006/relationships/image" Target="../media/image213.wmf"/><Relationship Id="rId5" Type="http://schemas.openxmlformats.org/officeDocument/2006/relationships/image" Target="../media/image212.wmf"/><Relationship Id="rId4" Type="http://schemas.openxmlformats.org/officeDocument/2006/relationships/image" Target="../media/image211.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214.wmf"/></Relationships>
</file>

<file path=ppt/drawings/_rels/vmlDrawing55.vml.rels><?xml version="1.0" encoding="UTF-8" standalone="yes"?>
<Relationships xmlns="http://schemas.openxmlformats.org/package/2006/relationships"><Relationship Id="rId8" Type="http://schemas.openxmlformats.org/officeDocument/2006/relationships/image" Target="../media/image223.emf"/><Relationship Id="rId3" Type="http://schemas.openxmlformats.org/officeDocument/2006/relationships/image" Target="../media/image218.wmf"/><Relationship Id="rId7" Type="http://schemas.openxmlformats.org/officeDocument/2006/relationships/image" Target="../media/image222.wmf"/><Relationship Id="rId2" Type="http://schemas.openxmlformats.org/officeDocument/2006/relationships/image" Target="../media/image217.wmf"/><Relationship Id="rId1" Type="http://schemas.openxmlformats.org/officeDocument/2006/relationships/image" Target="../media/image216.wmf"/><Relationship Id="rId6" Type="http://schemas.openxmlformats.org/officeDocument/2006/relationships/image" Target="../media/image221.wmf"/><Relationship Id="rId5" Type="http://schemas.openxmlformats.org/officeDocument/2006/relationships/image" Target="../media/image220.wmf"/><Relationship Id="rId4" Type="http://schemas.openxmlformats.org/officeDocument/2006/relationships/image" Target="../media/image219.wmf"/><Relationship Id="rId9" Type="http://schemas.openxmlformats.org/officeDocument/2006/relationships/image" Target="../media/image224.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26.wmf"/><Relationship Id="rId7" Type="http://schemas.openxmlformats.org/officeDocument/2006/relationships/image" Target="../media/image217.wmf"/><Relationship Id="rId2" Type="http://schemas.openxmlformats.org/officeDocument/2006/relationships/image" Target="../media/image125.wmf"/><Relationship Id="rId1" Type="http://schemas.openxmlformats.org/officeDocument/2006/relationships/image" Target="../media/image225.wmf"/><Relationship Id="rId6" Type="http://schemas.openxmlformats.org/officeDocument/2006/relationships/image" Target="../media/image229.wmf"/><Relationship Id="rId5" Type="http://schemas.openxmlformats.org/officeDocument/2006/relationships/image" Target="../media/image228.wmf"/><Relationship Id="rId4" Type="http://schemas.openxmlformats.org/officeDocument/2006/relationships/image" Target="../media/image227.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230.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3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3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233.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234.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35.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36.e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39.emf"/><Relationship Id="rId2" Type="http://schemas.openxmlformats.org/officeDocument/2006/relationships/image" Target="../media/image238.emf"/><Relationship Id="rId1" Type="http://schemas.openxmlformats.org/officeDocument/2006/relationships/image" Target="../media/image237.e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41.emf"/><Relationship Id="rId1" Type="http://schemas.openxmlformats.org/officeDocument/2006/relationships/image" Target="../media/image240.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4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43.e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246.emf"/><Relationship Id="rId2" Type="http://schemas.openxmlformats.org/officeDocument/2006/relationships/image" Target="../media/image245.emf"/><Relationship Id="rId1" Type="http://schemas.openxmlformats.org/officeDocument/2006/relationships/image" Target="../media/image244.emf"/><Relationship Id="rId4" Type="http://schemas.openxmlformats.org/officeDocument/2006/relationships/image" Target="../media/image247.emf"/></Relationships>
</file>

<file path=ppt/drawings/_rels/vmlDrawing69.vml.rels><?xml version="1.0" encoding="UTF-8" standalone="yes"?>
<Relationships xmlns="http://schemas.openxmlformats.org/package/2006/relationships"><Relationship Id="rId2" Type="http://schemas.openxmlformats.org/officeDocument/2006/relationships/image" Target="../media/image249.emf"/><Relationship Id="rId1" Type="http://schemas.openxmlformats.org/officeDocument/2006/relationships/image" Target="../media/image248.emf"/></Relationships>
</file>

<file path=ppt/drawings/_rels/vmlDrawing70.vml.rels><?xml version="1.0" encoding="UTF-8" standalone="yes"?>
<Relationships xmlns="http://schemas.openxmlformats.org/package/2006/relationships"><Relationship Id="rId2" Type="http://schemas.openxmlformats.org/officeDocument/2006/relationships/image" Target="../media/image251.emf"/><Relationship Id="rId1" Type="http://schemas.openxmlformats.org/officeDocument/2006/relationships/image" Target="../media/image250.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25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53.wmf"/></Relationships>
</file>

<file path=ppt/drawings/_rels/vmlDrawing73.vml.rels><?xml version="1.0" encoding="UTF-8" standalone="yes"?>
<Relationships xmlns="http://schemas.openxmlformats.org/package/2006/relationships"><Relationship Id="rId2" Type="http://schemas.openxmlformats.org/officeDocument/2006/relationships/image" Target="../media/image255.wmf"/><Relationship Id="rId1" Type="http://schemas.openxmlformats.org/officeDocument/2006/relationships/image" Target="../media/image2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634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34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634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A49CE5C-CB62-4B7B-9894-18958EAD4C50}" type="slidenum">
              <a:rPr lang="en-US" altLang="zh-CN"/>
              <a:pPr/>
              <a:t>‹#›</a:t>
            </a:fld>
            <a:endParaRPr lang="en-US" altLang="zh-CN"/>
          </a:p>
        </p:txBody>
      </p:sp>
    </p:spTree>
    <p:extLst>
      <p:ext uri="{BB962C8B-B14F-4D97-AF65-F5344CB8AC3E}">
        <p14:creationId xmlns:p14="http://schemas.microsoft.com/office/powerpoint/2010/main" val="35783295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charset="-122"/>
        <a:cs typeface="+mn-cs"/>
      </a:defRPr>
    </a:lvl1pPr>
    <a:lvl2pPr marL="457200" algn="l" rtl="0" fontAlgn="base">
      <a:spcBef>
        <a:spcPct val="30000"/>
      </a:spcBef>
      <a:spcAft>
        <a:spcPct val="0"/>
      </a:spcAft>
      <a:defRPr sz="1200" kern="1200">
        <a:solidFill>
          <a:schemeClr val="tx1"/>
        </a:solidFill>
        <a:latin typeface="Arial" charset="0"/>
        <a:ea typeface="宋体" charset="-122"/>
        <a:cs typeface="+mn-cs"/>
      </a:defRPr>
    </a:lvl2pPr>
    <a:lvl3pPr marL="914400" algn="l" rtl="0" fontAlgn="base">
      <a:spcBef>
        <a:spcPct val="30000"/>
      </a:spcBef>
      <a:spcAft>
        <a:spcPct val="0"/>
      </a:spcAft>
      <a:defRPr sz="1200" kern="1200">
        <a:solidFill>
          <a:schemeClr val="tx1"/>
        </a:solidFill>
        <a:latin typeface="Arial" charset="0"/>
        <a:ea typeface="宋体" charset="-122"/>
        <a:cs typeface="+mn-cs"/>
      </a:defRPr>
    </a:lvl3pPr>
    <a:lvl4pPr marL="1371600" algn="l" rtl="0" fontAlgn="base">
      <a:spcBef>
        <a:spcPct val="30000"/>
      </a:spcBef>
      <a:spcAft>
        <a:spcPct val="0"/>
      </a:spcAft>
      <a:defRPr sz="1200" kern="1200">
        <a:solidFill>
          <a:schemeClr val="tx1"/>
        </a:solidFill>
        <a:latin typeface="Arial" charset="0"/>
        <a:ea typeface="宋体" charset="-122"/>
        <a:cs typeface="+mn-cs"/>
      </a:defRPr>
    </a:lvl4pPr>
    <a:lvl5pPr marL="1828800" algn="l" rtl="0" fontAlgn="base">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8419F6-8B2B-4C13-8D82-D480D6117ED7}" type="slidenum">
              <a:rPr lang="en-US" altLang="zh-CN"/>
              <a:pPr/>
              <a:t>3</a:t>
            </a:fld>
            <a:endParaRPr lang="en-US" altLang="zh-CN"/>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50D0A4-ACD3-40C2-BE54-AA40F9979DCB}" type="slidenum">
              <a:rPr lang="en-US" altLang="zh-CN"/>
              <a:pPr/>
              <a:t>16</a:t>
            </a:fld>
            <a:endParaRPr lang="en-US" altLang="zh-CN"/>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C81CC6-1499-48C8-A0DC-69C4965131A2}" type="slidenum">
              <a:rPr lang="en-US" altLang="zh-CN"/>
              <a:pPr/>
              <a:t>17</a:t>
            </a:fld>
            <a:endParaRPr lang="en-US" altLang="zh-CN"/>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49CE5C-CB62-4B7B-9894-18958EAD4C50}" type="slidenum">
              <a:rPr lang="en-US" altLang="zh-CN" smtClean="0"/>
              <a:pPr/>
              <a:t>35</a:t>
            </a:fld>
            <a:endParaRPr lang="en-US" altLang="zh-CN"/>
          </a:p>
        </p:txBody>
      </p:sp>
    </p:spTree>
    <p:extLst>
      <p:ext uri="{BB962C8B-B14F-4D97-AF65-F5344CB8AC3E}">
        <p14:creationId xmlns:p14="http://schemas.microsoft.com/office/powerpoint/2010/main" val="4233870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61B2E4-BBEA-4291-9F34-BC68D91B41BE}" type="slidenum">
              <a:rPr lang="en-US" altLang="zh-CN"/>
              <a:pPr/>
              <a:t>38</a:t>
            </a:fld>
            <a:endParaRPr lang="en-US" altLang="zh-CN"/>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94BAE-9BB4-4DD7-A846-18F4CA128532}" type="slidenum">
              <a:rPr lang="en-US" altLang="zh-CN"/>
              <a:pPr/>
              <a:t>40</a:t>
            </a:fld>
            <a:endParaRPr lang="en-US" altLang="zh-CN"/>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DB99BF-D678-42FB-B888-EBD5C3E2317C}" type="slidenum">
              <a:rPr lang="en-US" altLang="zh-CN"/>
              <a:pPr/>
              <a:t>41</a:t>
            </a:fld>
            <a:endParaRPr lang="en-US" altLang="zh-CN"/>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AD6354-4A97-47C5-9DD6-7A46C8778C20}" type="slidenum">
              <a:rPr lang="en-US" altLang="zh-CN"/>
              <a:pPr/>
              <a:t>42</a:t>
            </a:fld>
            <a:endParaRPr lang="en-US" altLang="zh-CN"/>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BFFFF-C173-41CE-95C0-ED9FF48946E3}" type="slidenum">
              <a:rPr lang="en-US" altLang="zh-CN"/>
              <a:pPr/>
              <a:t>43</a:t>
            </a:fld>
            <a:endParaRPr lang="en-US" altLang="zh-CN"/>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C5185-F429-4999-ADBB-AFD7E86CAE6D}" type="slidenum">
              <a:rPr lang="en-US" altLang="zh-CN"/>
              <a:pPr/>
              <a:t>44</a:t>
            </a:fld>
            <a:endParaRPr lang="en-US" altLang="zh-CN"/>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FA446D-3448-4BE4-B1BF-C8AF8A3B7A15}" type="slidenum">
              <a:rPr lang="en-US" altLang="zh-CN"/>
              <a:pPr/>
              <a:t>45</a:t>
            </a:fld>
            <a:endParaRPr lang="en-US" altLang="zh-CN"/>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47F134-D320-4FBA-B678-44513D171968}" type="slidenum">
              <a:rPr lang="en-US" altLang="zh-CN"/>
              <a:pPr/>
              <a:t>46</a:t>
            </a:fld>
            <a:endParaRPr lang="en-US" altLang="zh-CN"/>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4FA246-70DB-4462-970C-6BDF93248C88}" type="slidenum">
              <a:rPr lang="en-US" altLang="zh-CN"/>
              <a:pPr/>
              <a:t>47</a:t>
            </a:fld>
            <a:endParaRPr lang="en-US" altLang="zh-CN"/>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BC767C-98B9-42C1-ABB0-7E0808F52D6E}" type="slidenum">
              <a:rPr lang="en-US" altLang="zh-CN"/>
              <a:pPr/>
              <a:t>48</a:t>
            </a:fld>
            <a:endParaRPr lang="en-US" altLang="zh-CN"/>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30DA90-2E9A-4520-A112-6750655311B8}" type="slidenum">
              <a:rPr lang="en-US" altLang="zh-CN"/>
              <a:pPr/>
              <a:t>49</a:t>
            </a:fld>
            <a:endParaRPr lang="en-US" altLang="zh-CN"/>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944731-2E1D-4FDC-8FD3-66776624E44F}" type="slidenum">
              <a:rPr lang="en-US" altLang="zh-CN"/>
              <a:pPr/>
              <a:t>50</a:t>
            </a:fld>
            <a:endParaRPr lang="en-US" altLang="zh-CN"/>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4ADD6F-73DF-4A8A-BCF9-7E6483D7BD98}" type="slidenum">
              <a:rPr lang="en-US" altLang="zh-CN"/>
              <a:pPr/>
              <a:t>51</a:t>
            </a:fld>
            <a:endParaRPr lang="en-US" altLang="zh-CN"/>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91DA41-4AD7-4C12-9162-37B3480744A1}" type="slidenum">
              <a:rPr lang="en-US" altLang="zh-CN"/>
              <a:pPr/>
              <a:t>52</a:t>
            </a:fld>
            <a:endParaRPr lang="en-US" altLang="zh-CN"/>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ADE0A3-90DD-4022-BFB9-5225F9310969}" type="slidenum">
              <a:rPr lang="en-US" altLang="zh-CN"/>
              <a:pPr/>
              <a:t>53</a:t>
            </a:fld>
            <a:endParaRPr lang="en-US" altLang="zh-CN"/>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217850-2B74-4BD6-B4C0-2F2FF127BFB9}" type="slidenum">
              <a:rPr lang="en-US" altLang="zh-CN"/>
              <a:pPr/>
              <a:t>54</a:t>
            </a:fld>
            <a:endParaRPr lang="en-US" altLang="zh-CN"/>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EF7623-02F7-4D81-B207-8046A9694967}" type="slidenum">
              <a:rPr lang="en-US" altLang="zh-CN"/>
              <a:pPr/>
              <a:t>55</a:t>
            </a:fld>
            <a:endParaRPr lang="en-US" altLang="zh-CN"/>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0BF761-2F72-4612-9F97-3E54F0338ABF}" type="slidenum">
              <a:rPr lang="en-US" altLang="zh-CN"/>
              <a:pPr/>
              <a:t>56</a:t>
            </a:fld>
            <a:endParaRPr lang="en-US" altLang="zh-CN"/>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008135-4B28-4AE3-B061-54F0FD6F65B0}" type="slidenum">
              <a:rPr lang="en-US" altLang="zh-CN"/>
              <a:pPr/>
              <a:t>59</a:t>
            </a:fld>
            <a:endParaRPr lang="en-US" altLang="zh-CN"/>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D35581-4079-4759-96DF-70F84BC2141E}" type="slidenum">
              <a:rPr lang="en-US" altLang="zh-CN"/>
              <a:pPr/>
              <a:t>60</a:t>
            </a:fld>
            <a:endParaRPr lang="en-US" altLang="zh-CN"/>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A30D9A-EE08-4557-9D8C-A3978C246EB1}" type="slidenum">
              <a:rPr lang="en-US" altLang="zh-CN"/>
              <a:pPr/>
              <a:t>67</a:t>
            </a:fld>
            <a:endParaRPr lang="en-US" altLang="zh-CN"/>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28DBD5-0F44-4E55-AB45-B39EBE0BA8B3}" type="slidenum">
              <a:rPr lang="en-US" altLang="zh-CN"/>
              <a:pPr/>
              <a:t>68</a:t>
            </a:fld>
            <a:endParaRPr lang="en-US" altLang="zh-CN"/>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31C6AF-4216-4EB0-B305-C77BEB64F450}" type="slidenum">
              <a:rPr lang="en-US" altLang="zh-CN"/>
              <a:pPr/>
              <a:t>69</a:t>
            </a:fld>
            <a:endParaRPr lang="en-US" altLang="zh-CN"/>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AA0BFF-FCFF-405A-B347-359F12432019}" type="slidenum">
              <a:rPr lang="en-US" altLang="zh-CN"/>
              <a:pPr/>
              <a:t>70</a:t>
            </a:fld>
            <a:endParaRPr lang="en-US" altLang="zh-CN"/>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2E366A-1023-49DB-8A79-3BAF86967415}" type="slidenum">
              <a:rPr lang="en-US" altLang="zh-CN"/>
              <a:pPr/>
              <a:t>71</a:t>
            </a:fld>
            <a:endParaRPr lang="en-US" altLang="zh-CN"/>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4C5EA-1F26-4822-9562-D53F903FB459}" type="slidenum">
              <a:rPr lang="en-US" altLang="zh-CN"/>
              <a:pPr/>
              <a:t>72</a:t>
            </a:fld>
            <a:endParaRPr lang="en-US" altLang="zh-CN"/>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75DCA3-322C-42AB-9EEF-7BDE0244153B}" type="slidenum">
              <a:rPr lang="en-US" altLang="zh-CN"/>
              <a:pPr/>
              <a:t>73</a:t>
            </a:fld>
            <a:endParaRPr lang="en-US" altLang="zh-CN"/>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613285-3868-4603-A61D-D6AB5C3FF81A}" type="slidenum">
              <a:rPr lang="en-US" altLang="zh-CN"/>
              <a:pPr/>
              <a:t>74</a:t>
            </a:fld>
            <a:endParaRPr lang="en-US" altLang="zh-CN"/>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D3733-A395-4751-9BD7-3B638755A8B6}" type="slidenum">
              <a:rPr lang="en-US" altLang="zh-CN"/>
              <a:pPr/>
              <a:t>75</a:t>
            </a:fld>
            <a:endParaRPr lang="en-US" altLang="zh-CN"/>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3820E8-1F44-46BF-8C1A-2B3088F7940E}" type="slidenum">
              <a:rPr lang="en-US" altLang="zh-CN"/>
              <a:pPr/>
              <a:t>76</a:t>
            </a:fld>
            <a:endParaRPr lang="en-US" altLang="zh-CN"/>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E1D3DC-1ED9-4118-891A-7FB92DB9910E}" type="slidenum">
              <a:rPr lang="en-US" altLang="zh-CN"/>
              <a:pPr/>
              <a:t>77</a:t>
            </a:fld>
            <a:endParaRPr lang="en-US" altLang="zh-CN"/>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983FD3-C480-4774-A41D-4E05A8F02567}" type="slidenum">
              <a:rPr lang="en-US" altLang="zh-CN"/>
              <a:pPr/>
              <a:t>78</a:t>
            </a:fld>
            <a:endParaRPr lang="en-US" altLang="zh-CN"/>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5D4EDA-68C7-4B28-ADE0-4BB19ECD502E}" type="slidenum">
              <a:rPr lang="en-US" altLang="zh-CN"/>
              <a:pPr/>
              <a:t>79</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6D2547-2EE0-409B-8D9A-1517D99F47B0}" type="slidenum">
              <a:rPr lang="en-US" altLang="zh-CN"/>
              <a:pPr/>
              <a:t>80</a:t>
            </a:fld>
            <a:endParaRPr lang="en-US" altLang="zh-CN"/>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2B048-0CF7-4E04-84D8-14CD2D478591}" type="slidenum">
              <a:rPr lang="en-US" altLang="zh-CN"/>
              <a:pPr/>
              <a:t>81</a:t>
            </a:fld>
            <a:endParaRPr lang="en-US" altLang="zh-CN"/>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FC2CBF-94C3-49C3-B125-1BD80C85F310}" type="slidenum">
              <a:rPr lang="en-US" altLang="zh-CN"/>
              <a:pPr/>
              <a:t>82</a:t>
            </a:fld>
            <a:endParaRPr lang="en-US" altLang="zh-CN"/>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99B24C-F429-4C82-9EEC-773A31C92574}" type="slidenum">
              <a:rPr lang="en-US" altLang="zh-CN"/>
              <a:pPr/>
              <a:t>83</a:t>
            </a:fld>
            <a:endParaRPr lang="en-US" altLang="zh-CN"/>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4764511-9052-4F30-89F2-04F118BAB949}" type="slidenum">
              <a:rPr lang="en-US" altLang="zh-CN"/>
              <a:pPr/>
              <a:t>‹#›</a:t>
            </a:fld>
            <a:endParaRPr lang="en-US" altLang="zh-CN"/>
          </a:p>
        </p:txBody>
      </p:sp>
    </p:spTree>
    <p:extLst>
      <p:ext uri="{BB962C8B-B14F-4D97-AF65-F5344CB8AC3E}">
        <p14:creationId xmlns:p14="http://schemas.microsoft.com/office/powerpoint/2010/main" val="4183270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4FBD910-82C3-4ACE-A24F-CB95A6806188}" type="slidenum">
              <a:rPr lang="en-US" altLang="zh-CN"/>
              <a:pPr/>
              <a:t>‹#›</a:t>
            </a:fld>
            <a:endParaRPr lang="en-US" altLang="zh-CN"/>
          </a:p>
        </p:txBody>
      </p:sp>
    </p:spTree>
    <p:extLst>
      <p:ext uri="{BB962C8B-B14F-4D97-AF65-F5344CB8AC3E}">
        <p14:creationId xmlns:p14="http://schemas.microsoft.com/office/powerpoint/2010/main" val="2337613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A7C4094-AD1B-48C9-8FCD-CA99A44A6C0C}" type="slidenum">
              <a:rPr lang="en-US" altLang="zh-CN"/>
              <a:pPr/>
              <a:t>‹#›</a:t>
            </a:fld>
            <a:endParaRPr lang="en-US" altLang="zh-CN"/>
          </a:p>
        </p:txBody>
      </p:sp>
    </p:spTree>
    <p:extLst>
      <p:ext uri="{BB962C8B-B14F-4D97-AF65-F5344CB8AC3E}">
        <p14:creationId xmlns:p14="http://schemas.microsoft.com/office/powerpoint/2010/main" val="211186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B40CBE65-6AC3-4D42-B52E-D047638BF13F}" type="slidenum">
              <a:rPr lang="en-US" altLang="zh-CN"/>
              <a:pPr/>
              <a:t>‹#›</a:t>
            </a:fld>
            <a:endParaRPr lang="en-US" altLang="zh-CN"/>
          </a:p>
        </p:txBody>
      </p:sp>
    </p:spTree>
    <p:extLst>
      <p:ext uri="{BB962C8B-B14F-4D97-AF65-F5344CB8AC3E}">
        <p14:creationId xmlns:p14="http://schemas.microsoft.com/office/powerpoint/2010/main" val="2119268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75CEA6A1-34E6-4BDE-9610-5B663CBCF5A2}" type="slidenum">
              <a:rPr lang="en-US" altLang="zh-CN"/>
              <a:pPr/>
              <a:t>‹#›</a:t>
            </a:fld>
            <a:endParaRPr lang="en-US" altLang="zh-CN"/>
          </a:p>
        </p:txBody>
      </p:sp>
    </p:spTree>
    <p:extLst>
      <p:ext uri="{BB962C8B-B14F-4D97-AF65-F5344CB8AC3E}">
        <p14:creationId xmlns:p14="http://schemas.microsoft.com/office/powerpoint/2010/main" val="50210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97B90135-5CBB-4DD8-A106-ADDC17D2F46E}" type="slidenum">
              <a:rPr lang="en-US" altLang="zh-CN"/>
              <a:pPr/>
              <a:t>‹#›</a:t>
            </a:fld>
            <a:endParaRPr lang="en-US" altLang="zh-CN"/>
          </a:p>
        </p:txBody>
      </p:sp>
    </p:spTree>
    <p:extLst>
      <p:ext uri="{BB962C8B-B14F-4D97-AF65-F5344CB8AC3E}">
        <p14:creationId xmlns:p14="http://schemas.microsoft.com/office/powerpoint/2010/main" val="919561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BD6B797C-C7D3-467B-8C5C-D0FC0CC92122}" type="slidenum">
              <a:rPr lang="en-US" altLang="zh-CN"/>
              <a:pPr/>
              <a:t>‹#›</a:t>
            </a:fld>
            <a:endParaRPr lang="en-US" altLang="zh-CN"/>
          </a:p>
        </p:txBody>
      </p:sp>
    </p:spTree>
    <p:extLst>
      <p:ext uri="{BB962C8B-B14F-4D97-AF65-F5344CB8AC3E}">
        <p14:creationId xmlns:p14="http://schemas.microsoft.com/office/powerpoint/2010/main" val="45780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EFA07CD-5CA3-43CA-A16F-B30F617EE676}" type="slidenum">
              <a:rPr lang="en-US" altLang="zh-CN"/>
              <a:pPr/>
              <a:t>‹#›</a:t>
            </a:fld>
            <a:endParaRPr lang="en-US" altLang="zh-CN"/>
          </a:p>
        </p:txBody>
      </p:sp>
    </p:spTree>
    <p:extLst>
      <p:ext uri="{BB962C8B-B14F-4D97-AF65-F5344CB8AC3E}">
        <p14:creationId xmlns:p14="http://schemas.microsoft.com/office/powerpoint/2010/main" val="1706124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4D551CB-BAFA-429A-8F3B-9349AB035BD3}" type="slidenum">
              <a:rPr lang="en-US" altLang="zh-CN"/>
              <a:pPr/>
              <a:t>‹#›</a:t>
            </a:fld>
            <a:endParaRPr lang="en-US" altLang="zh-CN"/>
          </a:p>
        </p:txBody>
      </p:sp>
    </p:spTree>
    <p:extLst>
      <p:ext uri="{BB962C8B-B14F-4D97-AF65-F5344CB8AC3E}">
        <p14:creationId xmlns:p14="http://schemas.microsoft.com/office/powerpoint/2010/main" val="4075416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D65A728-B3F6-4793-BE03-E32974429999}" type="slidenum">
              <a:rPr lang="en-US" altLang="zh-CN"/>
              <a:pPr/>
              <a:t>‹#›</a:t>
            </a:fld>
            <a:endParaRPr lang="en-US" altLang="zh-CN"/>
          </a:p>
        </p:txBody>
      </p:sp>
    </p:spTree>
    <p:extLst>
      <p:ext uri="{BB962C8B-B14F-4D97-AF65-F5344CB8AC3E}">
        <p14:creationId xmlns:p14="http://schemas.microsoft.com/office/powerpoint/2010/main" val="2563373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2AD49AC6-EFA0-474F-B76F-B3C742F6ECF8}" type="slidenum">
              <a:rPr lang="en-US" altLang="zh-CN"/>
              <a:pPr/>
              <a:t>‹#›</a:t>
            </a:fld>
            <a:endParaRPr lang="en-US" altLang="zh-CN"/>
          </a:p>
        </p:txBody>
      </p:sp>
    </p:spTree>
    <p:extLst>
      <p:ext uri="{BB962C8B-B14F-4D97-AF65-F5344CB8AC3E}">
        <p14:creationId xmlns:p14="http://schemas.microsoft.com/office/powerpoint/2010/main" val="1776869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4" name="页脚占位符 3"/>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5" name="灯片编号占位符 4"/>
          <p:cNvSpPr>
            <a:spLocks noGrp="1"/>
          </p:cNvSpPr>
          <p:nvPr>
            <p:ph type="sldNum" sz="quarter" idx="12"/>
          </p:nvPr>
        </p:nvSpPr>
        <p:spPr>
          <a:xfrm>
            <a:off x="6553200" y="6245225"/>
            <a:ext cx="2133600" cy="476250"/>
          </a:xfrm>
        </p:spPr>
        <p:txBody>
          <a:bodyPr/>
          <a:lstStyle>
            <a:lvl1pPr>
              <a:defRPr/>
            </a:lvl1pPr>
          </a:lstStyle>
          <a:p>
            <a:fld id="{C128028C-9D10-48CB-A7D0-FA9E845981D0}" type="slidenum">
              <a:rPr lang="en-US" altLang="zh-CN"/>
              <a:pPr/>
              <a:t>‹#›</a:t>
            </a:fld>
            <a:endParaRPr lang="en-US" altLang="zh-CN"/>
          </a:p>
        </p:txBody>
      </p:sp>
    </p:spTree>
    <p:extLst>
      <p:ext uri="{BB962C8B-B14F-4D97-AF65-F5344CB8AC3E}">
        <p14:creationId xmlns:p14="http://schemas.microsoft.com/office/powerpoint/2010/main" val="344603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9C32B62-D42C-4B6C-8969-D7FA16E381B4}"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charset="-122"/>
        </a:defRPr>
      </a:lvl2pPr>
      <a:lvl3pPr algn="ctr" rtl="0" fontAlgn="base">
        <a:spcBef>
          <a:spcPct val="0"/>
        </a:spcBef>
        <a:spcAft>
          <a:spcPct val="0"/>
        </a:spcAft>
        <a:defRPr sz="4400">
          <a:solidFill>
            <a:schemeClr val="tx2"/>
          </a:solidFill>
          <a:latin typeface="Arial" charset="0"/>
          <a:ea typeface="宋体" charset="-122"/>
        </a:defRPr>
      </a:lvl3pPr>
      <a:lvl4pPr algn="ctr" rtl="0" fontAlgn="base">
        <a:spcBef>
          <a:spcPct val="0"/>
        </a:spcBef>
        <a:spcAft>
          <a:spcPct val="0"/>
        </a:spcAft>
        <a:defRPr sz="4400">
          <a:solidFill>
            <a:schemeClr val="tx2"/>
          </a:solidFill>
          <a:latin typeface="Arial" charset="0"/>
          <a:ea typeface="宋体" charset="-122"/>
        </a:defRPr>
      </a:lvl4pPr>
      <a:lvl5pPr algn="ctr" rtl="0" fontAlgn="base">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file:///E:\bjtu\teaching\&#25968;&#23383;&#20449;&#21495;&#22788;&#29702;\2022-2023\&#35838;&#20214;\&#31532;%20&#20845;%20&#31456;%201.pptx#-1,81,PowerPoint &#28436;&#31034;&#25991;&#31295;"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9.emf"/><Relationship Id="rId3" Type="http://schemas.openxmlformats.org/officeDocument/2006/relationships/notesSlide" Target="../notesSlides/notesSlide1.xml"/><Relationship Id="rId7" Type="http://schemas.openxmlformats.org/officeDocument/2006/relationships/image" Target="../media/image6.emf"/><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7.emf"/><Relationship Id="rId14" Type="http://schemas.openxmlformats.org/officeDocument/2006/relationships/oleObject" Target="../embeddings/oleObject10.bin"/></Relationships>
</file>

<file path=ppt/slides/_rels/slide4.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16.bin"/><Relationship Id="rId18" Type="http://schemas.openxmlformats.org/officeDocument/2006/relationships/image" Target="../media/image18.wmf"/><Relationship Id="rId26" Type="http://schemas.openxmlformats.org/officeDocument/2006/relationships/image" Target="../media/image22.emf"/><Relationship Id="rId3" Type="http://schemas.openxmlformats.org/officeDocument/2006/relationships/oleObject" Target="../embeddings/oleObject11.bin"/><Relationship Id="rId21" Type="http://schemas.openxmlformats.org/officeDocument/2006/relationships/oleObject" Target="../embeddings/oleObject20.bin"/><Relationship Id="rId7" Type="http://schemas.openxmlformats.org/officeDocument/2006/relationships/oleObject" Target="../embeddings/oleObject13.bin"/><Relationship Id="rId12" Type="http://schemas.openxmlformats.org/officeDocument/2006/relationships/image" Target="../media/image15.wmf"/><Relationship Id="rId17" Type="http://schemas.openxmlformats.org/officeDocument/2006/relationships/oleObject" Target="../embeddings/oleObject18.bin"/><Relationship Id="rId25" Type="http://schemas.openxmlformats.org/officeDocument/2006/relationships/oleObject" Target="../embeddings/oleObject22.bin"/><Relationship Id="rId2" Type="http://schemas.openxmlformats.org/officeDocument/2006/relationships/slideLayout" Target="../slideLayouts/slideLayout2.xml"/><Relationship Id="rId16" Type="http://schemas.openxmlformats.org/officeDocument/2006/relationships/image" Target="../media/image17.wmf"/><Relationship Id="rId20" Type="http://schemas.openxmlformats.org/officeDocument/2006/relationships/image" Target="../media/image19.wmf"/><Relationship Id="rId29" Type="http://schemas.openxmlformats.org/officeDocument/2006/relationships/oleObject" Target="../embeddings/oleObject24.bin"/><Relationship Id="rId1" Type="http://schemas.openxmlformats.org/officeDocument/2006/relationships/vmlDrawing" Target="../drawings/vmlDrawing3.vml"/><Relationship Id="rId6" Type="http://schemas.openxmlformats.org/officeDocument/2006/relationships/image" Target="../media/image12.wmf"/><Relationship Id="rId11" Type="http://schemas.openxmlformats.org/officeDocument/2006/relationships/oleObject" Target="../embeddings/oleObject15.bin"/><Relationship Id="rId24" Type="http://schemas.openxmlformats.org/officeDocument/2006/relationships/image" Target="../media/image21.emf"/><Relationship Id="rId5" Type="http://schemas.openxmlformats.org/officeDocument/2006/relationships/oleObject" Target="../embeddings/oleObject12.bin"/><Relationship Id="rId15" Type="http://schemas.openxmlformats.org/officeDocument/2006/relationships/oleObject" Target="../embeddings/oleObject17.bin"/><Relationship Id="rId23" Type="http://schemas.openxmlformats.org/officeDocument/2006/relationships/oleObject" Target="../embeddings/oleObject21.bin"/><Relationship Id="rId28" Type="http://schemas.openxmlformats.org/officeDocument/2006/relationships/image" Target="../media/image23.emf"/><Relationship Id="rId10" Type="http://schemas.openxmlformats.org/officeDocument/2006/relationships/image" Target="../media/image14.wmf"/><Relationship Id="rId19" Type="http://schemas.openxmlformats.org/officeDocument/2006/relationships/oleObject" Target="../embeddings/oleObject19.bin"/><Relationship Id="rId31" Type="http://schemas.openxmlformats.org/officeDocument/2006/relationships/slide" Target="slide6.xml"/><Relationship Id="rId4" Type="http://schemas.openxmlformats.org/officeDocument/2006/relationships/image" Target="../media/image11.wmf"/><Relationship Id="rId9" Type="http://schemas.openxmlformats.org/officeDocument/2006/relationships/oleObject" Target="../embeddings/oleObject14.bin"/><Relationship Id="rId14" Type="http://schemas.openxmlformats.org/officeDocument/2006/relationships/image" Target="../media/image16.wmf"/><Relationship Id="rId22" Type="http://schemas.openxmlformats.org/officeDocument/2006/relationships/image" Target="../media/image20.emf"/><Relationship Id="rId27" Type="http://schemas.openxmlformats.org/officeDocument/2006/relationships/oleObject" Target="../embeddings/oleObject23.bin"/><Relationship Id="rId30" Type="http://schemas.openxmlformats.org/officeDocument/2006/relationships/image" Target="../media/image24.wmf"/></Relationships>
</file>

<file path=ppt/slides/_rels/slide5.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30.bin"/><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6.w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19.wmf"/><Relationship Id="rId4" Type="http://schemas.openxmlformats.org/officeDocument/2006/relationships/image" Target="../media/image25.wmf"/><Relationship Id="rId9" Type="http://schemas.openxmlformats.org/officeDocument/2006/relationships/oleObject" Target="../embeddings/oleObject28.bin"/><Relationship Id="rId14" Type="http://schemas.openxmlformats.org/officeDocument/2006/relationships/image" Target="../media/image29.wmf"/></Relationships>
</file>

<file path=ppt/slides/_rels/slide6.xml.rels><?xml version="1.0" encoding="UTF-8" standalone="yes"?>
<Relationships xmlns="http://schemas.openxmlformats.org/package/2006/relationships"><Relationship Id="rId8" Type="http://schemas.openxmlformats.org/officeDocument/2006/relationships/image" Target="../media/image32.wmf"/><Relationship Id="rId13" Type="http://schemas.openxmlformats.org/officeDocument/2006/relationships/slide" Target="slide10.xml"/><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1.w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slide" Target="slide4.xml"/><Relationship Id="rId10" Type="http://schemas.openxmlformats.org/officeDocument/2006/relationships/image" Target="../media/image28.wmf"/><Relationship Id="rId4" Type="http://schemas.openxmlformats.org/officeDocument/2006/relationships/image" Target="../media/image30.wmf"/><Relationship Id="rId9" Type="http://schemas.openxmlformats.org/officeDocument/2006/relationships/oleObject" Target="../embeddings/oleObject34.bin"/><Relationship Id="rId14" Type="http://schemas.openxmlformats.org/officeDocument/2006/relationships/slide" Target="slide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slide" Target="slide6.xml"/><Relationship Id="rId3" Type="http://schemas.openxmlformats.org/officeDocument/2006/relationships/oleObject" Target="../embeddings/oleObject36.bin"/><Relationship Id="rId7" Type="http://schemas.openxmlformats.org/officeDocument/2006/relationships/oleObject" Target="../embeddings/oleObject38.bin"/><Relationship Id="rId12"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5.wmf"/><Relationship Id="rId11" Type="http://schemas.openxmlformats.org/officeDocument/2006/relationships/oleObject" Target="../embeddings/oleObject40.bin"/><Relationship Id="rId5" Type="http://schemas.openxmlformats.org/officeDocument/2006/relationships/oleObject" Target="../embeddings/oleObject37.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39.bin"/></Relationships>
</file>

<file path=ppt/slides/_rels/slide9.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0.wmf"/><Relationship Id="rId5" Type="http://schemas.openxmlformats.org/officeDocument/2006/relationships/oleObject" Target="../embeddings/oleObject42.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4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slide" Target="slide6.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4.wmf"/><Relationship Id="rId5" Type="http://schemas.openxmlformats.org/officeDocument/2006/relationships/oleObject" Target="../embeddings/oleObject46.bin"/><Relationship Id="rId4" Type="http://schemas.openxmlformats.org/officeDocument/2006/relationships/image" Target="../media/image43.wmf"/></Relationships>
</file>

<file path=ppt/slides/_rels/slide11.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oleObject" Target="../embeddings/oleObject52.bin"/><Relationship Id="rId18" Type="http://schemas.openxmlformats.org/officeDocument/2006/relationships/image" Target="../media/image52.wmf"/><Relationship Id="rId3" Type="http://schemas.openxmlformats.org/officeDocument/2006/relationships/oleObject" Target="../embeddings/oleObject47.bin"/><Relationship Id="rId21" Type="http://schemas.openxmlformats.org/officeDocument/2006/relationships/oleObject" Target="../embeddings/oleObject56.bin"/><Relationship Id="rId7" Type="http://schemas.openxmlformats.org/officeDocument/2006/relationships/oleObject" Target="../embeddings/oleObject49.bin"/><Relationship Id="rId12" Type="http://schemas.openxmlformats.org/officeDocument/2006/relationships/image" Target="../media/image49.wmf"/><Relationship Id="rId17" Type="http://schemas.openxmlformats.org/officeDocument/2006/relationships/oleObject" Target="../embeddings/oleObject54.bin"/><Relationship Id="rId2" Type="http://schemas.openxmlformats.org/officeDocument/2006/relationships/slideLayout" Target="../slideLayouts/slideLayout2.xml"/><Relationship Id="rId16" Type="http://schemas.openxmlformats.org/officeDocument/2006/relationships/image" Target="../media/image51.wmf"/><Relationship Id="rId20" Type="http://schemas.openxmlformats.org/officeDocument/2006/relationships/image" Target="../media/image53.wmf"/><Relationship Id="rId1" Type="http://schemas.openxmlformats.org/officeDocument/2006/relationships/vmlDrawing" Target="../drawings/vmlDrawing9.vml"/><Relationship Id="rId6" Type="http://schemas.openxmlformats.org/officeDocument/2006/relationships/image" Target="../media/image46.wmf"/><Relationship Id="rId11" Type="http://schemas.openxmlformats.org/officeDocument/2006/relationships/oleObject" Target="../embeddings/oleObject51.bin"/><Relationship Id="rId5" Type="http://schemas.openxmlformats.org/officeDocument/2006/relationships/oleObject" Target="../embeddings/oleObject48.bin"/><Relationship Id="rId15" Type="http://schemas.openxmlformats.org/officeDocument/2006/relationships/oleObject" Target="../embeddings/oleObject53.bin"/><Relationship Id="rId10" Type="http://schemas.openxmlformats.org/officeDocument/2006/relationships/image" Target="../media/image48.wmf"/><Relationship Id="rId19" Type="http://schemas.openxmlformats.org/officeDocument/2006/relationships/oleObject" Target="../embeddings/oleObject55.bin"/><Relationship Id="rId4" Type="http://schemas.openxmlformats.org/officeDocument/2006/relationships/image" Target="../media/image45.wmf"/><Relationship Id="rId9" Type="http://schemas.openxmlformats.org/officeDocument/2006/relationships/oleObject" Target="../embeddings/oleObject50.bin"/><Relationship Id="rId14" Type="http://schemas.openxmlformats.org/officeDocument/2006/relationships/image" Target="../media/image50.wmf"/><Relationship Id="rId22" Type="http://schemas.openxmlformats.org/officeDocument/2006/relationships/image" Target="../media/image54.wmf"/></Relationships>
</file>

<file path=ppt/slides/_rels/slide12.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image" Target="../media/image59.wmf"/><Relationship Id="rId3" Type="http://schemas.openxmlformats.org/officeDocument/2006/relationships/oleObject" Target="../embeddings/oleObject57.bin"/><Relationship Id="rId7" Type="http://schemas.openxmlformats.org/officeDocument/2006/relationships/oleObject" Target="../embeddings/oleObject59.bin"/><Relationship Id="rId12"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56.wmf"/><Relationship Id="rId11" Type="http://schemas.openxmlformats.org/officeDocument/2006/relationships/image" Target="../media/image58.wmf"/><Relationship Id="rId5" Type="http://schemas.openxmlformats.org/officeDocument/2006/relationships/oleObject" Target="../embeddings/oleObject58.bin"/><Relationship Id="rId15" Type="http://schemas.openxmlformats.org/officeDocument/2006/relationships/image" Target="../media/image60.wmf"/><Relationship Id="rId10" Type="http://schemas.openxmlformats.org/officeDocument/2006/relationships/oleObject" Target="../embeddings/oleObject61.bin"/><Relationship Id="rId4" Type="http://schemas.openxmlformats.org/officeDocument/2006/relationships/image" Target="../media/image55.wmf"/><Relationship Id="rId9" Type="http://schemas.openxmlformats.org/officeDocument/2006/relationships/oleObject" Target="../embeddings/oleObject60.bin"/><Relationship Id="rId14" Type="http://schemas.openxmlformats.org/officeDocument/2006/relationships/oleObject" Target="../embeddings/oleObject63.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62.jpeg"/><Relationship Id="rId4" Type="http://schemas.openxmlformats.org/officeDocument/2006/relationships/image" Target="../media/image61.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oleObject" Target="../embeddings/oleObject65.bin"/><Relationship Id="rId7" Type="http://schemas.openxmlformats.org/officeDocument/2006/relationships/oleObject" Target="../embeddings/oleObject67.bin"/><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image" Target="../media/image57.wmf"/><Relationship Id="rId5" Type="http://schemas.openxmlformats.org/officeDocument/2006/relationships/oleObject" Target="../embeddings/oleObject66.bin"/><Relationship Id="rId4" Type="http://schemas.openxmlformats.org/officeDocument/2006/relationships/image" Target="../media/image56.wmf"/><Relationship Id="rId9" Type="http://schemas.openxmlformats.org/officeDocument/2006/relationships/image" Target="../media/image5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63.emf"/><Relationship Id="rId4" Type="http://schemas.openxmlformats.org/officeDocument/2006/relationships/oleObject" Target="../embeddings/oleObject69.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65.e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71.bin"/><Relationship Id="rId5" Type="http://schemas.openxmlformats.org/officeDocument/2006/relationships/image" Target="../media/image64.emf"/><Relationship Id="rId4" Type="http://schemas.openxmlformats.org/officeDocument/2006/relationships/oleObject" Target="../embeddings/oleObject70.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oleObject" Target="../embeddings/oleObject72.bin"/><Relationship Id="rId7" Type="http://schemas.openxmlformats.org/officeDocument/2006/relationships/oleObject" Target="../embeddings/oleObject74.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67.wmf"/><Relationship Id="rId5" Type="http://schemas.openxmlformats.org/officeDocument/2006/relationships/oleObject" Target="../embeddings/oleObject73.bin"/><Relationship Id="rId4" Type="http://schemas.openxmlformats.org/officeDocument/2006/relationships/image" Target="../media/image66.wmf"/></Relationships>
</file>

<file path=ppt/slides/_rels/slide20.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73.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70.wmf"/><Relationship Id="rId11" Type="http://schemas.openxmlformats.org/officeDocument/2006/relationships/oleObject" Target="../embeddings/oleObject79.bin"/><Relationship Id="rId5" Type="http://schemas.openxmlformats.org/officeDocument/2006/relationships/oleObject" Target="../embeddings/oleObject76.bin"/><Relationship Id="rId10" Type="http://schemas.openxmlformats.org/officeDocument/2006/relationships/image" Target="../media/image72.wmf"/><Relationship Id="rId4" Type="http://schemas.openxmlformats.org/officeDocument/2006/relationships/image" Target="../media/image69.wmf"/><Relationship Id="rId9" Type="http://schemas.openxmlformats.org/officeDocument/2006/relationships/oleObject" Target="../embeddings/oleObject78.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76.wmf"/><Relationship Id="rId13" Type="http://schemas.openxmlformats.org/officeDocument/2006/relationships/oleObject" Target="../embeddings/oleObject85.bin"/><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78.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75.wmf"/><Relationship Id="rId11" Type="http://schemas.openxmlformats.org/officeDocument/2006/relationships/oleObject" Target="../embeddings/oleObject84.bin"/><Relationship Id="rId5" Type="http://schemas.openxmlformats.org/officeDocument/2006/relationships/oleObject" Target="../embeddings/oleObject81.bin"/><Relationship Id="rId10" Type="http://schemas.openxmlformats.org/officeDocument/2006/relationships/image" Target="../media/image77.wmf"/><Relationship Id="rId4" Type="http://schemas.openxmlformats.org/officeDocument/2006/relationships/image" Target="../media/image74.wmf"/><Relationship Id="rId9" Type="http://schemas.openxmlformats.org/officeDocument/2006/relationships/oleObject" Target="../embeddings/oleObject83.bin"/><Relationship Id="rId14" Type="http://schemas.openxmlformats.org/officeDocument/2006/relationships/image" Target="../media/image79.wmf"/></Relationships>
</file>

<file path=ppt/slides/_rels/slide23.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oleObject" Target="../embeddings/oleObject86.bin"/><Relationship Id="rId7" Type="http://schemas.openxmlformats.org/officeDocument/2006/relationships/oleObject" Target="../embeddings/oleObject88.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81.wmf"/><Relationship Id="rId11" Type="http://schemas.openxmlformats.org/officeDocument/2006/relationships/image" Target="../media/image83.wmf"/><Relationship Id="rId5" Type="http://schemas.openxmlformats.org/officeDocument/2006/relationships/oleObject" Target="../embeddings/oleObject87.bin"/><Relationship Id="rId10" Type="http://schemas.openxmlformats.org/officeDocument/2006/relationships/oleObject" Target="../embeddings/oleObject90.bin"/><Relationship Id="rId4" Type="http://schemas.openxmlformats.org/officeDocument/2006/relationships/image" Target="../media/image80.wmf"/><Relationship Id="rId9" Type="http://schemas.openxmlformats.org/officeDocument/2006/relationships/oleObject" Target="../embeddings/oleObject89.bin"/></Relationships>
</file>

<file path=ppt/slides/_rels/slide24.xml.rels><?xml version="1.0" encoding="UTF-8" standalone="yes"?>
<Relationships xmlns="http://schemas.openxmlformats.org/package/2006/relationships"><Relationship Id="rId8" Type="http://schemas.openxmlformats.org/officeDocument/2006/relationships/image" Target="../media/image86.wmf"/><Relationship Id="rId13" Type="http://schemas.openxmlformats.org/officeDocument/2006/relationships/oleObject" Target="../embeddings/oleObject96.bin"/><Relationship Id="rId3" Type="http://schemas.openxmlformats.org/officeDocument/2006/relationships/oleObject" Target="../embeddings/oleObject91.bin"/><Relationship Id="rId7" Type="http://schemas.openxmlformats.org/officeDocument/2006/relationships/oleObject" Target="../embeddings/oleObject93.bin"/><Relationship Id="rId12" Type="http://schemas.openxmlformats.org/officeDocument/2006/relationships/image" Target="../media/image88.wmf"/><Relationship Id="rId17" Type="http://schemas.openxmlformats.org/officeDocument/2006/relationships/image" Target="../media/image91.png"/><Relationship Id="rId2" Type="http://schemas.openxmlformats.org/officeDocument/2006/relationships/slideLayout" Target="../slideLayouts/slideLayout2.xml"/><Relationship Id="rId16" Type="http://schemas.openxmlformats.org/officeDocument/2006/relationships/image" Target="../media/image90.wmf"/><Relationship Id="rId1" Type="http://schemas.openxmlformats.org/officeDocument/2006/relationships/vmlDrawing" Target="../drawings/vmlDrawing19.vml"/><Relationship Id="rId6" Type="http://schemas.openxmlformats.org/officeDocument/2006/relationships/image" Target="../media/image85.wmf"/><Relationship Id="rId11" Type="http://schemas.openxmlformats.org/officeDocument/2006/relationships/oleObject" Target="../embeddings/oleObject95.bin"/><Relationship Id="rId5" Type="http://schemas.openxmlformats.org/officeDocument/2006/relationships/oleObject" Target="../embeddings/oleObject92.bin"/><Relationship Id="rId15" Type="http://schemas.openxmlformats.org/officeDocument/2006/relationships/oleObject" Target="../embeddings/oleObject97.bin"/><Relationship Id="rId10" Type="http://schemas.openxmlformats.org/officeDocument/2006/relationships/image" Target="../media/image87.wmf"/><Relationship Id="rId4" Type="http://schemas.openxmlformats.org/officeDocument/2006/relationships/image" Target="../media/image84.wmf"/><Relationship Id="rId9" Type="http://schemas.openxmlformats.org/officeDocument/2006/relationships/oleObject" Target="../embeddings/oleObject94.bin"/><Relationship Id="rId14" Type="http://schemas.openxmlformats.org/officeDocument/2006/relationships/image" Target="../media/image89.wmf"/></Relationships>
</file>

<file path=ppt/slides/_rels/slide25.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87.wmf"/><Relationship Id="rId5" Type="http://schemas.openxmlformats.org/officeDocument/2006/relationships/oleObject" Target="../embeddings/oleObject99.bin"/><Relationship Id="rId4" Type="http://schemas.openxmlformats.org/officeDocument/2006/relationships/image" Target="../media/image85.wmf"/></Relationships>
</file>

<file path=ppt/slides/_rels/slide26.x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oleObject" Target="../embeddings/oleObject107.bin"/><Relationship Id="rId3" Type="http://schemas.openxmlformats.org/officeDocument/2006/relationships/oleObject" Target="../embeddings/oleObject101.bin"/><Relationship Id="rId7" Type="http://schemas.openxmlformats.org/officeDocument/2006/relationships/oleObject" Target="../embeddings/oleObject103.bin"/><Relationship Id="rId12" Type="http://schemas.openxmlformats.org/officeDocument/2006/relationships/oleObject" Target="../embeddings/oleObject106.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94.wmf"/><Relationship Id="rId11" Type="http://schemas.openxmlformats.org/officeDocument/2006/relationships/oleObject" Target="../embeddings/oleObject105.bin"/><Relationship Id="rId5" Type="http://schemas.openxmlformats.org/officeDocument/2006/relationships/oleObject" Target="../embeddings/oleObject102.bin"/><Relationship Id="rId15" Type="http://schemas.openxmlformats.org/officeDocument/2006/relationships/oleObject" Target="../embeddings/oleObject108.bin"/><Relationship Id="rId10" Type="http://schemas.openxmlformats.org/officeDocument/2006/relationships/image" Target="../media/image74.wmf"/><Relationship Id="rId4" Type="http://schemas.openxmlformats.org/officeDocument/2006/relationships/image" Target="../media/image93.wmf"/><Relationship Id="rId9" Type="http://schemas.openxmlformats.org/officeDocument/2006/relationships/oleObject" Target="../embeddings/oleObject104.bin"/><Relationship Id="rId14" Type="http://schemas.openxmlformats.org/officeDocument/2006/relationships/image" Target="../media/image96.wmf"/></Relationships>
</file>

<file path=ppt/slides/_rels/slide27.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114.bin"/><Relationship Id="rId18" Type="http://schemas.openxmlformats.org/officeDocument/2006/relationships/image" Target="../media/image103.wmf"/><Relationship Id="rId3" Type="http://schemas.openxmlformats.org/officeDocument/2006/relationships/oleObject" Target="../embeddings/oleObject109.bin"/><Relationship Id="rId7" Type="http://schemas.openxmlformats.org/officeDocument/2006/relationships/oleObject" Target="../embeddings/oleObject111.bin"/><Relationship Id="rId12" Type="http://schemas.openxmlformats.org/officeDocument/2006/relationships/image" Target="../media/image100.wmf"/><Relationship Id="rId17" Type="http://schemas.openxmlformats.org/officeDocument/2006/relationships/oleObject" Target="../embeddings/oleObject116.bin"/><Relationship Id="rId2" Type="http://schemas.openxmlformats.org/officeDocument/2006/relationships/slideLayout" Target="../slideLayouts/slideLayout2.xml"/><Relationship Id="rId16" Type="http://schemas.openxmlformats.org/officeDocument/2006/relationships/image" Target="../media/image102.wmf"/><Relationship Id="rId1" Type="http://schemas.openxmlformats.org/officeDocument/2006/relationships/vmlDrawing" Target="../drawings/vmlDrawing22.vml"/><Relationship Id="rId6" Type="http://schemas.openxmlformats.org/officeDocument/2006/relationships/image" Target="../media/image98.wmf"/><Relationship Id="rId11" Type="http://schemas.openxmlformats.org/officeDocument/2006/relationships/oleObject" Target="../embeddings/oleObject113.bin"/><Relationship Id="rId5" Type="http://schemas.openxmlformats.org/officeDocument/2006/relationships/oleObject" Target="../embeddings/oleObject110.bin"/><Relationship Id="rId15" Type="http://schemas.openxmlformats.org/officeDocument/2006/relationships/oleObject" Target="../embeddings/oleObject115.bin"/><Relationship Id="rId10" Type="http://schemas.openxmlformats.org/officeDocument/2006/relationships/image" Target="../media/image99.wmf"/><Relationship Id="rId4" Type="http://schemas.openxmlformats.org/officeDocument/2006/relationships/image" Target="../media/image97.wmf"/><Relationship Id="rId9" Type="http://schemas.openxmlformats.org/officeDocument/2006/relationships/oleObject" Target="../embeddings/oleObject112.bin"/><Relationship Id="rId14" Type="http://schemas.openxmlformats.org/officeDocument/2006/relationships/image" Target="../media/image101.wmf"/></Relationships>
</file>

<file path=ppt/slides/_rels/slide28.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117.bin"/><Relationship Id="rId7" Type="http://schemas.openxmlformats.org/officeDocument/2006/relationships/oleObject" Target="../embeddings/oleObject119.bin"/><Relationship Id="rId12" Type="http://schemas.openxmlformats.org/officeDocument/2006/relationships/image" Target="../media/image107.w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74.wmf"/><Relationship Id="rId11" Type="http://schemas.openxmlformats.org/officeDocument/2006/relationships/oleObject" Target="../embeddings/oleObject121.bin"/><Relationship Id="rId5" Type="http://schemas.openxmlformats.org/officeDocument/2006/relationships/oleObject" Target="../embeddings/oleObject118.bin"/><Relationship Id="rId10" Type="http://schemas.openxmlformats.org/officeDocument/2006/relationships/image" Target="../media/image106.wmf"/><Relationship Id="rId4" Type="http://schemas.openxmlformats.org/officeDocument/2006/relationships/image" Target="../media/image104.wmf"/><Relationship Id="rId9" Type="http://schemas.openxmlformats.org/officeDocument/2006/relationships/oleObject" Target="../embeddings/oleObject120.bin"/></Relationships>
</file>

<file path=ppt/slides/_rels/slide29.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oleObject" Target="../embeddings/oleObject122.bin"/><Relationship Id="rId7" Type="http://schemas.openxmlformats.org/officeDocument/2006/relationships/slide" Target="slide33.xml"/><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109.wmf"/><Relationship Id="rId5" Type="http://schemas.openxmlformats.org/officeDocument/2006/relationships/oleObject" Target="../embeddings/oleObject123.bin"/><Relationship Id="rId4" Type="http://schemas.openxmlformats.org/officeDocument/2006/relationships/image" Target="../media/image108.wmf"/></Relationships>
</file>

<file path=ppt/slides/_rels/slide30.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124.bin"/><Relationship Id="rId7" Type="http://schemas.openxmlformats.org/officeDocument/2006/relationships/oleObject" Target="../embeddings/oleObject126.bin"/><Relationship Id="rId12" Type="http://schemas.openxmlformats.org/officeDocument/2006/relationships/image" Target="../media/image113.w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11.wmf"/><Relationship Id="rId11" Type="http://schemas.openxmlformats.org/officeDocument/2006/relationships/oleObject" Target="../embeddings/oleObject128.bin"/><Relationship Id="rId5" Type="http://schemas.openxmlformats.org/officeDocument/2006/relationships/oleObject" Target="../embeddings/oleObject125.bin"/><Relationship Id="rId10" Type="http://schemas.openxmlformats.org/officeDocument/2006/relationships/image" Target="../media/image112.wmf"/><Relationship Id="rId4" Type="http://schemas.openxmlformats.org/officeDocument/2006/relationships/image" Target="../media/image110.wmf"/><Relationship Id="rId9" Type="http://schemas.openxmlformats.org/officeDocument/2006/relationships/oleObject" Target="../embeddings/oleObject127.bin"/></Relationships>
</file>

<file path=ppt/slides/_rels/slide31.xml.rels><?xml version="1.0" encoding="UTF-8" standalone="yes"?>
<Relationships xmlns="http://schemas.openxmlformats.org/package/2006/relationships"><Relationship Id="rId13" Type="http://schemas.openxmlformats.org/officeDocument/2006/relationships/oleObject" Target="../embeddings/oleObject134.bin"/><Relationship Id="rId18" Type="http://schemas.openxmlformats.org/officeDocument/2006/relationships/image" Target="../media/image121.wmf"/><Relationship Id="rId26" Type="http://schemas.openxmlformats.org/officeDocument/2006/relationships/image" Target="../media/image125.wmf"/><Relationship Id="rId3" Type="http://schemas.openxmlformats.org/officeDocument/2006/relationships/oleObject" Target="../embeddings/oleObject129.bin"/><Relationship Id="rId21" Type="http://schemas.openxmlformats.org/officeDocument/2006/relationships/oleObject" Target="../embeddings/oleObject138.bin"/><Relationship Id="rId34" Type="http://schemas.openxmlformats.org/officeDocument/2006/relationships/slide" Target="slide33.xml"/><Relationship Id="rId7" Type="http://schemas.openxmlformats.org/officeDocument/2006/relationships/oleObject" Target="../embeddings/oleObject131.bin"/><Relationship Id="rId12" Type="http://schemas.openxmlformats.org/officeDocument/2006/relationships/image" Target="../media/image118.wmf"/><Relationship Id="rId17" Type="http://schemas.openxmlformats.org/officeDocument/2006/relationships/oleObject" Target="../embeddings/oleObject136.bin"/><Relationship Id="rId25" Type="http://schemas.openxmlformats.org/officeDocument/2006/relationships/oleObject" Target="../embeddings/oleObject140.bin"/><Relationship Id="rId33" Type="http://schemas.openxmlformats.org/officeDocument/2006/relationships/image" Target="../media/image128.wmf"/><Relationship Id="rId2" Type="http://schemas.openxmlformats.org/officeDocument/2006/relationships/slideLayout" Target="../slideLayouts/slideLayout2.xml"/><Relationship Id="rId16" Type="http://schemas.openxmlformats.org/officeDocument/2006/relationships/image" Target="../media/image120.wmf"/><Relationship Id="rId20" Type="http://schemas.openxmlformats.org/officeDocument/2006/relationships/image" Target="../media/image122.wmf"/><Relationship Id="rId29" Type="http://schemas.openxmlformats.org/officeDocument/2006/relationships/image" Target="../media/image126.wmf"/><Relationship Id="rId1" Type="http://schemas.openxmlformats.org/officeDocument/2006/relationships/vmlDrawing" Target="../drawings/vmlDrawing26.vml"/><Relationship Id="rId6" Type="http://schemas.openxmlformats.org/officeDocument/2006/relationships/image" Target="../media/image115.wmf"/><Relationship Id="rId11" Type="http://schemas.openxmlformats.org/officeDocument/2006/relationships/oleObject" Target="../embeddings/oleObject133.bin"/><Relationship Id="rId24" Type="http://schemas.openxmlformats.org/officeDocument/2006/relationships/image" Target="../media/image124.wmf"/><Relationship Id="rId32" Type="http://schemas.openxmlformats.org/officeDocument/2006/relationships/oleObject" Target="../embeddings/oleObject144.bin"/><Relationship Id="rId5" Type="http://schemas.openxmlformats.org/officeDocument/2006/relationships/oleObject" Target="../embeddings/oleObject130.bin"/><Relationship Id="rId15" Type="http://schemas.openxmlformats.org/officeDocument/2006/relationships/oleObject" Target="../embeddings/oleObject135.bin"/><Relationship Id="rId23" Type="http://schemas.openxmlformats.org/officeDocument/2006/relationships/oleObject" Target="../embeddings/oleObject139.bin"/><Relationship Id="rId28" Type="http://schemas.openxmlformats.org/officeDocument/2006/relationships/oleObject" Target="../embeddings/oleObject142.bin"/><Relationship Id="rId10" Type="http://schemas.openxmlformats.org/officeDocument/2006/relationships/image" Target="../media/image117.wmf"/><Relationship Id="rId19" Type="http://schemas.openxmlformats.org/officeDocument/2006/relationships/oleObject" Target="../embeddings/oleObject137.bin"/><Relationship Id="rId31" Type="http://schemas.openxmlformats.org/officeDocument/2006/relationships/image" Target="../media/image127.wmf"/><Relationship Id="rId4" Type="http://schemas.openxmlformats.org/officeDocument/2006/relationships/image" Target="../media/image114.wmf"/><Relationship Id="rId9" Type="http://schemas.openxmlformats.org/officeDocument/2006/relationships/oleObject" Target="../embeddings/oleObject132.bin"/><Relationship Id="rId14" Type="http://schemas.openxmlformats.org/officeDocument/2006/relationships/image" Target="../media/image119.wmf"/><Relationship Id="rId22" Type="http://schemas.openxmlformats.org/officeDocument/2006/relationships/image" Target="../media/image123.wmf"/><Relationship Id="rId27" Type="http://schemas.openxmlformats.org/officeDocument/2006/relationships/oleObject" Target="../embeddings/oleObject141.bin"/><Relationship Id="rId30" Type="http://schemas.openxmlformats.org/officeDocument/2006/relationships/oleObject" Target="../embeddings/oleObject143.bin"/><Relationship Id="rId8" Type="http://schemas.openxmlformats.org/officeDocument/2006/relationships/image" Target="../media/image116.wmf"/></Relationships>
</file>

<file path=ppt/slides/_rels/slide32.xml.rels><?xml version="1.0" encoding="UTF-8" standalone="yes"?>
<Relationships xmlns="http://schemas.openxmlformats.org/package/2006/relationships"><Relationship Id="rId8" Type="http://schemas.openxmlformats.org/officeDocument/2006/relationships/image" Target="../media/image131.wmf"/><Relationship Id="rId13" Type="http://schemas.openxmlformats.org/officeDocument/2006/relationships/oleObject" Target="../embeddings/oleObject150.bin"/><Relationship Id="rId3" Type="http://schemas.openxmlformats.org/officeDocument/2006/relationships/oleObject" Target="../embeddings/oleObject145.bin"/><Relationship Id="rId7" Type="http://schemas.openxmlformats.org/officeDocument/2006/relationships/oleObject" Target="../embeddings/oleObject147.bin"/><Relationship Id="rId12" Type="http://schemas.openxmlformats.org/officeDocument/2006/relationships/image" Target="../media/image132.wmf"/><Relationship Id="rId2" Type="http://schemas.openxmlformats.org/officeDocument/2006/relationships/slideLayout" Target="../slideLayouts/slideLayout12.xml"/><Relationship Id="rId1" Type="http://schemas.openxmlformats.org/officeDocument/2006/relationships/vmlDrawing" Target="../drawings/vmlDrawing27.vml"/><Relationship Id="rId6" Type="http://schemas.openxmlformats.org/officeDocument/2006/relationships/image" Target="../media/image130.wmf"/><Relationship Id="rId11" Type="http://schemas.openxmlformats.org/officeDocument/2006/relationships/oleObject" Target="../embeddings/oleObject149.bin"/><Relationship Id="rId5" Type="http://schemas.openxmlformats.org/officeDocument/2006/relationships/oleObject" Target="../embeddings/oleObject146.bin"/><Relationship Id="rId10" Type="http://schemas.openxmlformats.org/officeDocument/2006/relationships/image" Target="../media/image119.wmf"/><Relationship Id="rId4" Type="http://schemas.openxmlformats.org/officeDocument/2006/relationships/image" Target="../media/image129.wmf"/><Relationship Id="rId9" Type="http://schemas.openxmlformats.org/officeDocument/2006/relationships/oleObject" Target="../embeddings/oleObject148.bin"/><Relationship Id="rId14" Type="http://schemas.openxmlformats.org/officeDocument/2006/relationships/image" Target="../media/image133.wmf"/></Relationships>
</file>

<file path=ppt/slides/_rels/slide33.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slide" Target="slide57.xml"/><Relationship Id="rId2" Type="http://schemas.openxmlformats.org/officeDocument/2006/relationships/slide" Target="slide29.xml"/><Relationship Id="rId1" Type="http://schemas.openxmlformats.org/officeDocument/2006/relationships/slideLayout" Target="../slideLayouts/slideLayout12.xml"/><Relationship Id="rId6" Type="http://schemas.openxmlformats.org/officeDocument/2006/relationships/slide" Target="slide64.xml"/><Relationship Id="rId5" Type="http://schemas.openxmlformats.org/officeDocument/2006/relationships/slide" Target="slide41.xml"/><Relationship Id="rId4" Type="http://schemas.openxmlformats.org/officeDocument/2006/relationships/image" Target="../media/image134.png"/></Relationships>
</file>

<file path=ppt/slides/_rels/slide34.xml.rels><?xml version="1.0" encoding="UTF-8" standalone="yes"?>
<Relationships xmlns="http://schemas.openxmlformats.org/package/2006/relationships"><Relationship Id="rId8" Type="http://schemas.openxmlformats.org/officeDocument/2006/relationships/image" Target="../media/image137.wmf"/><Relationship Id="rId3" Type="http://schemas.openxmlformats.org/officeDocument/2006/relationships/oleObject" Target="../embeddings/oleObject151.bin"/><Relationship Id="rId7" Type="http://schemas.openxmlformats.org/officeDocument/2006/relationships/oleObject" Target="../embeddings/oleObject153.bin"/><Relationship Id="rId12" Type="http://schemas.openxmlformats.org/officeDocument/2006/relationships/image" Target="../media/image109.wmf"/><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36.wmf"/><Relationship Id="rId11" Type="http://schemas.openxmlformats.org/officeDocument/2006/relationships/oleObject" Target="../embeddings/oleObject155.bin"/><Relationship Id="rId5" Type="http://schemas.openxmlformats.org/officeDocument/2006/relationships/oleObject" Target="../embeddings/oleObject152.bin"/><Relationship Id="rId10" Type="http://schemas.openxmlformats.org/officeDocument/2006/relationships/image" Target="../media/image138.wmf"/><Relationship Id="rId4" Type="http://schemas.openxmlformats.org/officeDocument/2006/relationships/image" Target="../media/image135.wmf"/><Relationship Id="rId9" Type="http://schemas.openxmlformats.org/officeDocument/2006/relationships/oleObject" Target="../embeddings/oleObject154.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58.bin"/><Relationship Id="rId13" Type="http://schemas.openxmlformats.org/officeDocument/2006/relationships/oleObject" Target="../embeddings/oleObject161.bin"/><Relationship Id="rId3" Type="http://schemas.openxmlformats.org/officeDocument/2006/relationships/notesSlide" Target="../notesSlides/notesSlide4.xml"/><Relationship Id="rId7" Type="http://schemas.openxmlformats.org/officeDocument/2006/relationships/image" Target="../media/image140.wmf"/><Relationship Id="rId12" Type="http://schemas.openxmlformats.org/officeDocument/2006/relationships/image" Target="../media/image142.wmf"/><Relationship Id="rId17" Type="http://schemas.openxmlformats.org/officeDocument/2006/relationships/slide" Target="slide50.xml"/><Relationship Id="rId2" Type="http://schemas.openxmlformats.org/officeDocument/2006/relationships/slideLayout" Target="../slideLayouts/slideLayout2.xml"/><Relationship Id="rId16" Type="http://schemas.openxmlformats.org/officeDocument/2006/relationships/image" Target="../media/image144.wmf"/><Relationship Id="rId1" Type="http://schemas.openxmlformats.org/officeDocument/2006/relationships/vmlDrawing" Target="../drawings/vmlDrawing29.vml"/><Relationship Id="rId6" Type="http://schemas.openxmlformats.org/officeDocument/2006/relationships/oleObject" Target="../embeddings/oleObject157.bin"/><Relationship Id="rId11" Type="http://schemas.openxmlformats.org/officeDocument/2006/relationships/oleObject" Target="../embeddings/oleObject160.bin"/><Relationship Id="rId5" Type="http://schemas.openxmlformats.org/officeDocument/2006/relationships/image" Target="../media/image139.wmf"/><Relationship Id="rId15" Type="http://schemas.openxmlformats.org/officeDocument/2006/relationships/oleObject" Target="../embeddings/oleObject162.bin"/><Relationship Id="rId10" Type="http://schemas.openxmlformats.org/officeDocument/2006/relationships/image" Target="../media/image141.wmf"/><Relationship Id="rId4" Type="http://schemas.openxmlformats.org/officeDocument/2006/relationships/oleObject" Target="../embeddings/oleObject156.bin"/><Relationship Id="rId9" Type="http://schemas.openxmlformats.org/officeDocument/2006/relationships/oleObject" Target="../embeddings/oleObject159.bin"/><Relationship Id="rId14" Type="http://schemas.openxmlformats.org/officeDocument/2006/relationships/image" Target="../media/image143.wmf"/></Relationships>
</file>

<file path=ppt/slides/_rels/slide36.xml.rels><?xml version="1.0" encoding="UTF-8" standalone="yes"?>
<Relationships xmlns="http://schemas.openxmlformats.org/package/2006/relationships"><Relationship Id="rId8" Type="http://schemas.openxmlformats.org/officeDocument/2006/relationships/image" Target="../media/image147.wmf"/><Relationship Id="rId13" Type="http://schemas.openxmlformats.org/officeDocument/2006/relationships/oleObject" Target="../embeddings/oleObject168.bin"/><Relationship Id="rId18" Type="http://schemas.openxmlformats.org/officeDocument/2006/relationships/image" Target="../media/image152.wmf"/><Relationship Id="rId3" Type="http://schemas.openxmlformats.org/officeDocument/2006/relationships/oleObject" Target="../embeddings/oleObject163.bin"/><Relationship Id="rId21" Type="http://schemas.openxmlformats.org/officeDocument/2006/relationships/oleObject" Target="../embeddings/oleObject172.bin"/><Relationship Id="rId7" Type="http://schemas.openxmlformats.org/officeDocument/2006/relationships/oleObject" Target="../embeddings/oleObject165.bin"/><Relationship Id="rId12" Type="http://schemas.openxmlformats.org/officeDocument/2006/relationships/image" Target="../media/image149.wmf"/><Relationship Id="rId17" Type="http://schemas.openxmlformats.org/officeDocument/2006/relationships/oleObject" Target="../embeddings/oleObject170.bin"/><Relationship Id="rId2" Type="http://schemas.openxmlformats.org/officeDocument/2006/relationships/slideLayout" Target="../slideLayouts/slideLayout2.xml"/><Relationship Id="rId16" Type="http://schemas.openxmlformats.org/officeDocument/2006/relationships/image" Target="../media/image151.wmf"/><Relationship Id="rId20" Type="http://schemas.openxmlformats.org/officeDocument/2006/relationships/image" Target="../media/image153.wmf"/><Relationship Id="rId1" Type="http://schemas.openxmlformats.org/officeDocument/2006/relationships/vmlDrawing" Target="../drawings/vmlDrawing30.vml"/><Relationship Id="rId6" Type="http://schemas.openxmlformats.org/officeDocument/2006/relationships/image" Target="../media/image146.wmf"/><Relationship Id="rId11" Type="http://schemas.openxmlformats.org/officeDocument/2006/relationships/oleObject" Target="../embeddings/oleObject167.bin"/><Relationship Id="rId24" Type="http://schemas.openxmlformats.org/officeDocument/2006/relationships/image" Target="../media/image155.wmf"/><Relationship Id="rId5" Type="http://schemas.openxmlformats.org/officeDocument/2006/relationships/oleObject" Target="../embeddings/oleObject164.bin"/><Relationship Id="rId15" Type="http://schemas.openxmlformats.org/officeDocument/2006/relationships/oleObject" Target="../embeddings/oleObject169.bin"/><Relationship Id="rId23" Type="http://schemas.openxmlformats.org/officeDocument/2006/relationships/oleObject" Target="../embeddings/oleObject173.bin"/><Relationship Id="rId10" Type="http://schemas.openxmlformats.org/officeDocument/2006/relationships/image" Target="../media/image148.wmf"/><Relationship Id="rId19" Type="http://schemas.openxmlformats.org/officeDocument/2006/relationships/oleObject" Target="../embeddings/oleObject171.bin"/><Relationship Id="rId4" Type="http://schemas.openxmlformats.org/officeDocument/2006/relationships/image" Target="../media/image145.wmf"/><Relationship Id="rId9" Type="http://schemas.openxmlformats.org/officeDocument/2006/relationships/oleObject" Target="../embeddings/oleObject166.bin"/><Relationship Id="rId14" Type="http://schemas.openxmlformats.org/officeDocument/2006/relationships/image" Target="../media/image150.wmf"/><Relationship Id="rId22" Type="http://schemas.openxmlformats.org/officeDocument/2006/relationships/image" Target="../media/image154.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74.bin"/><Relationship Id="rId7" Type="http://schemas.openxmlformats.org/officeDocument/2006/relationships/slide" Target="slide39.xml"/><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157.wmf"/><Relationship Id="rId5" Type="http://schemas.openxmlformats.org/officeDocument/2006/relationships/oleObject" Target="../embeddings/oleObject175.bin"/><Relationship Id="rId4" Type="http://schemas.openxmlformats.org/officeDocument/2006/relationships/image" Target="../media/image156.w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78.bin"/><Relationship Id="rId3" Type="http://schemas.openxmlformats.org/officeDocument/2006/relationships/notesSlide" Target="../notesSlides/notesSlide5.xml"/><Relationship Id="rId7" Type="http://schemas.openxmlformats.org/officeDocument/2006/relationships/image" Target="../media/image159.e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oleObject" Target="../embeddings/oleObject177.bin"/><Relationship Id="rId5" Type="http://schemas.openxmlformats.org/officeDocument/2006/relationships/image" Target="../media/image158.emf"/><Relationship Id="rId4" Type="http://schemas.openxmlformats.org/officeDocument/2006/relationships/oleObject" Target="../embeddings/oleObject176.bin"/><Relationship Id="rId9" Type="http://schemas.openxmlformats.org/officeDocument/2006/relationships/image" Target="../media/image160.emf"/></Relationships>
</file>

<file path=ppt/slides/_rels/slide39.xml.rels><?xml version="1.0" encoding="UTF-8" standalone="yes"?>
<Relationships xmlns="http://schemas.openxmlformats.org/package/2006/relationships"><Relationship Id="rId8" Type="http://schemas.openxmlformats.org/officeDocument/2006/relationships/image" Target="../media/image163.wmf"/><Relationship Id="rId13" Type="http://schemas.openxmlformats.org/officeDocument/2006/relationships/slide" Target="slide37.xml"/><Relationship Id="rId3" Type="http://schemas.openxmlformats.org/officeDocument/2006/relationships/oleObject" Target="../embeddings/oleObject179.bin"/><Relationship Id="rId7" Type="http://schemas.openxmlformats.org/officeDocument/2006/relationships/oleObject" Target="../embeddings/oleObject181.bin"/><Relationship Id="rId12" Type="http://schemas.openxmlformats.org/officeDocument/2006/relationships/image" Target="../media/image145.wmf"/><Relationship Id="rId2" Type="http://schemas.openxmlformats.org/officeDocument/2006/relationships/slideLayout" Target="../slideLayouts/slideLayout2.xml"/><Relationship Id="rId16" Type="http://schemas.openxmlformats.org/officeDocument/2006/relationships/image" Target="../media/image159.emf"/><Relationship Id="rId1" Type="http://schemas.openxmlformats.org/officeDocument/2006/relationships/vmlDrawing" Target="../drawings/vmlDrawing33.vml"/><Relationship Id="rId6" Type="http://schemas.openxmlformats.org/officeDocument/2006/relationships/image" Target="../media/image162.wmf"/><Relationship Id="rId11" Type="http://schemas.openxmlformats.org/officeDocument/2006/relationships/oleObject" Target="../embeddings/oleObject183.bin"/><Relationship Id="rId5" Type="http://schemas.openxmlformats.org/officeDocument/2006/relationships/oleObject" Target="../embeddings/oleObject180.bin"/><Relationship Id="rId15" Type="http://schemas.openxmlformats.org/officeDocument/2006/relationships/oleObject" Target="../embeddings/oleObject185.bin"/><Relationship Id="rId10" Type="http://schemas.openxmlformats.org/officeDocument/2006/relationships/image" Target="../media/image164.wmf"/><Relationship Id="rId4" Type="http://schemas.openxmlformats.org/officeDocument/2006/relationships/image" Target="../media/image161.wmf"/><Relationship Id="rId9" Type="http://schemas.openxmlformats.org/officeDocument/2006/relationships/oleObject" Target="../embeddings/oleObject182.bin"/><Relationship Id="rId14" Type="http://schemas.openxmlformats.org/officeDocument/2006/relationships/oleObject" Target="../embeddings/oleObject184.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66.emf"/><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187.bin"/><Relationship Id="rId5" Type="http://schemas.openxmlformats.org/officeDocument/2006/relationships/image" Target="../media/image165.emf"/><Relationship Id="rId4" Type="http://schemas.openxmlformats.org/officeDocument/2006/relationships/oleObject" Target="../embeddings/oleObject186.bin"/></Relationships>
</file>

<file path=ppt/slides/_rels/slide41.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notesSlide" Target="../notesSlides/notesSlide7.xml"/><Relationship Id="rId7" Type="http://schemas.openxmlformats.org/officeDocument/2006/relationships/image" Target="../media/image168.wmf"/><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189.bin"/><Relationship Id="rId5" Type="http://schemas.openxmlformats.org/officeDocument/2006/relationships/image" Target="../media/image167.wmf"/><Relationship Id="rId4" Type="http://schemas.openxmlformats.org/officeDocument/2006/relationships/oleObject" Target="../embeddings/oleObject188.bin"/><Relationship Id="rId9" Type="http://schemas.openxmlformats.org/officeDocument/2006/relationships/slide" Target="slide3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file:///E:\bjtu\teaching\&#25968;&#23383;&#20449;&#21495;&#22788;&#29702;\2021-2022\&#35838;&#20214;\&#31532;%20&#20845;%20&#31456;%201.pptx#-1,19,PowerPoint &#28436;&#31034;&#25991;&#31295;" TargetMode="External"/><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slide" Target="slide49.xml"/><Relationship Id="rId5" Type="http://schemas.openxmlformats.org/officeDocument/2006/relationships/image" Target="../media/image170.emf"/><Relationship Id="rId4" Type="http://schemas.openxmlformats.org/officeDocument/2006/relationships/oleObject" Target="../embeddings/oleObject190.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71.emf"/><Relationship Id="rId4" Type="http://schemas.openxmlformats.org/officeDocument/2006/relationships/oleObject" Target="../embeddings/oleObject19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172.emf"/><Relationship Id="rId4" Type="http://schemas.openxmlformats.org/officeDocument/2006/relationships/oleObject" Target="../embeddings/oleObject192.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95.bin"/><Relationship Id="rId3" Type="http://schemas.openxmlformats.org/officeDocument/2006/relationships/notesSlide" Target="../notesSlides/notesSlide11.xml"/><Relationship Id="rId7" Type="http://schemas.openxmlformats.org/officeDocument/2006/relationships/image" Target="../media/image174.wmf"/><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oleObject" Target="../embeddings/oleObject194.bin"/><Relationship Id="rId5" Type="http://schemas.openxmlformats.org/officeDocument/2006/relationships/image" Target="../media/image173.emf"/><Relationship Id="rId4" Type="http://schemas.openxmlformats.org/officeDocument/2006/relationships/oleObject" Target="../embeddings/oleObject193.bin"/><Relationship Id="rId9" Type="http://schemas.openxmlformats.org/officeDocument/2006/relationships/image" Target="../media/image175.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77.emf"/><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197.bin"/><Relationship Id="rId5" Type="http://schemas.openxmlformats.org/officeDocument/2006/relationships/image" Target="../media/image176.emf"/><Relationship Id="rId4" Type="http://schemas.openxmlformats.org/officeDocument/2006/relationships/oleObject" Target="../embeddings/oleObject196.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178.emf"/><Relationship Id="rId4" Type="http://schemas.openxmlformats.org/officeDocument/2006/relationships/oleObject" Target="../embeddings/oleObject198.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slide" Target="slide42.xml"/><Relationship Id="rId5" Type="http://schemas.openxmlformats.org/officeDocument/2006/relationships/image" Target="../media/image179.emf"/><Relationship Id="rId4" Type="http://schemas.openxmlformats.org/officeDocument/2006/relationships/oleObject" Target="../embeddings/oleObject199.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slide" Target="slide35.xml"/><Relationship Id="rId5" Type="http://schemas.openxmlformats.org/officeDocument/2006/relationships/image" Target="../media/image180.emf"/><Relationship Id="rId4" Type="http://schemas.openxmlformats.org/officeDocument/2006/relationships/oleObject" Target="../embeddings/oleObject200.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181.wmf"/><Relationship Id="rId4" Type="http://schemas.openxmlformats.org/officeDocument/2006/relationships/oleObject" Target="../embeddings/oleObject201.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182.emf"/><Relationship Id="rId4" Type="http://schemas.openxmlformats.org/officeDocument/2006/relationships/oleObject" Target="../embeddings/oleObject202.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05.bin"/><Relationship Id="rId13" Type="http://schemas.openxmlformats.org/officeDocument/2006/relationships/image" Target="../media/image187.emf"/><Relationship Id="rId18" Type="http://schemas.openxmlformats.org/officeDocument/2006/relationships/oleObject" Target="../embeddings/oleObject210.bin"/><Relationship Id="rId3" Type="http://schemas.openxmlformats.org/officeDocument/2006/relationships/notesSlide" Target="../notesSlides/notesSlide19.xml"/><Relationship Id="rId21" Type="http://schemas.openxmlformats.org/officeDocument/2006/relationships/image" Target="../media/image191.emf"/><Relationship Id="rId7" Type="http://schemas.openxmlformats.org/officeDocument/2006/relationships/image" Target="../media/image184.emf"/><Relationship Id="rId12" Type="http://schemas.openxmlformats.org/officeDocument/2006/relationships/oleObject" Target="../embeddings/oleObject207.bin"/><Relationship Id="rId17" Type="http://schemas.openxmlformats.org/officeDocument/2006/relationships/image" Target="../media/image189.emf"/><Relationship Id="rId2" Type="http://schemas.openxmlformats.org/officeDocument/2006/relationships/slideLayout" Target="../slideLayouts/slideLayout2.xml"/><Relationship Id="rId16" Type="http://schemas.openxmlformats.org/officeDocument/2006/relationships/oleObject" Target="../embeddings/oleObject209.bin"/><Relationship Id="rId20" Type="http://schemas.openxmlformats.org/officeDocument/2006/relationships/oleObject" Target="../embeddings/oleObject211.bin"/><Relationship Id="rId1" Type="http://schemas.openxmlformats.org/officeDocument/2006/relationships/vmlDrawing" Target="../drawings/vmlDrawing46.vml"/><Relationship Id="rId6" Type="http://schemas.openxmlformats.org/officeDocument/2006/relationships/oleObject" Target="../embeddings/oleObject204.bin"/><Relationship Id="rId11" Type="http://schemas.openxmlformats.org/officeDocument/2006/relationships/image" Target="../media/image186.emf"/><Relationship Id="rId5" Type="http://schemas.openxmlformats.org/officeDocument/2006/relationships/image" Target="../media/image183.emf"/><Relationship Id="rId15" Type="http://schemas.openxmlformats.org/officeDocument/2006/relationships/image" Target="../media/image188.emf"/><Relationship Id="rId23" Type="http://schemas.openxmlformats.org/officeDocument/2006/relationships/image" Target="../media/image192.emf"/><Relationship Id="rId10" Type="http://schemas.openxmlformats.org/officeDocument/2006/relationships/oleObject" Target="../embeddings/oleObject206.bin"/><Relationship Id="rId19" Type="http://schemas.openxmlformats.org/officeDocument/2006/relationships/image" Target="../media/image190.emf"/><Relationship Id="rId4" Type="http://schemas.openxmlformats.org/officeDocument/2006/relationships/oleObject" Target="../embeddings/oleObject203.bin"/><Relationship Id="rId9" Type="http://schemas.openxmlformats.org/officeDocument/2006/relationships/image" Target="../media/image185.emf"/><Relationship Id="rId14" Type="http://schemas.openxmlformats.org/officeDocument/2006/relationships/oleObject" Target="../embeddings/oleObject208.bin"/><Relationship Id="rId22" Type="http://schemas.openxmlformats.org/officeDocument/2006/relationships/oleObject" Target="../embeddings/oleObject212.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15.bin"/><Relationship Id="rId13" Type="http://schemas.openxmlformats.org/officeDocument/2006/relationships/image" Target="../media/image197.emf"/><Relationship Id="rId3" Type="http://schemas.openxmlformats.org/officeDocument/2006/relationships/notesSlide" Target="../notesSlides/notesSlide20.xml"/><Relationship Id="rId7" Type="http://schemas.openxmlformats.org/officeDocument/2006/relationships/image" Target="../media/image194.emf"/><Relationship Id="rId12" Type="http://schemas.openxmlformats.org/officeDocument/2006/relationships/oleObject" Target="../embeddings/oleObject217.bin"/><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oleObject" Target="../embeddings/oleObject214.bin"/><Relationship Id="rId11" Type="http://schemas.openxmlformats.org/officeDocument/2006/relationships/image" Target="../media/image196.emf"/><Relationship Id="rId5" Type="http://schemas.openxmlformats.org/officeDocument/2006/relationships/image" Target="../media/image193.emf"/><Relationship Id="rId10" Type="http://schemas.openxmlformats.org/officeDocument/2006/relationships/oleObject" Target="../embeddings/oleObject216.bin"/><Relationship Id="rId4" Type="http://schemas.openxmlformats.org/officeDocument/2006/relationships/oleObject" Target="../embeddings/oleObject213.bin"/><Relationship Id="rId9" Type="http://schemas.openxmlformats.org/officeDocument/2006/relationships/image" Target="../media/image195.emf"/></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48.vml"/><Relationship Id="rId5" Type="http://schemas.openxmlformats.org/officeDocument/2006/relationships/image" Target="../media/image198.emf"/><Relationship Id="rId4" Type="http://schemas.openxmlformats.org/officeDocument/2006/relationships/oleObject" Target="../embeddings/oleObject21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00.emf"/><Relationship Id="rId2" Type="http://schemas.openxmlformats.org/officeDocument/2006/relationships/slideLayout" Target="../slideLayouts/slideLayout2.xml"/><Relationship Id="rId1" Type="http://schemas.openxmlformats.org/officeDocument/2006/relationships/vmlDrawing" Target="../drawings/vmlDrawing49.vml"/><Relationship Id="rId6" Type="http://schemas.openxmlformats.org/officeDocument/2006/relationships/oleObject" Target="../embeddings/oleObject220.bin"/><Relationship Id="rId5" Type="http://schemas.openxmlformats.org/officeDocument/2006/relationships/image" Target="../media/image199.emf"/><Relationship Id="rId4" Type="http://schemas.openxmlformats.org/officeDocument/2006/relationships/oleObject" Target="../embeddings/oleObject219.bin"/></Relationships>
</file>

<file path=ppt/slides/_rels/slide57.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02.png"/><Relationship Id="rId2" Type="http://schemas.openxmlformats.org/officeDocument/2006/relationships/slideLayout" Target="../slideLayouts/slideLayout2.xml"/><Relationship Id="rId1" Type="http://schemas.openxmlformats.org/officeDocument/2006/relationships/vmlDrawing" Target="../drawings/vmlDrawing50.vml"/><Relationship Id="rId6" Type="http://schemas.openxmlformats.org/officeDocument/2006/relationships/oleObject" Target="../embeddings/oleObject222.bin"/><Relationship Id="rId5" Type="http://schemas.openxmlformats.org/officeDocument/2006/relationships/image" Target="../media/image201.png"/><Relationship Id="rId4" Type="http://schemas.openxmlformats.org/officeDocument/2006/relationships/oleObject" Target="../embeddings/oleObject221.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03.png"/><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oleObject" Target="../embeddings/oleObject224.bin"/><Relationship Id="rId5" Type="http://schemas.openxmlformats.org/officeDocument/2006/relationships/image" Target="../media/image202.png"/><Relationship Id="rId4" Type="http://schemas.openxmlformats.org/officeDocument/2006/relationships/oleObject" Target="../embeddings/oleObject223.bin"/></Relationships>
</file>

<file path=ppt/slides/_rels/slide6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2.xml"/><Relationship Id="rId4" Type="http://schemas.openxmlformats.org/officeDocument/2006/relationships/slide" Target="slide65.xml"/></Relationships>
</file>

<file path=ppt/slides/_rels/slide62.xml.rels><?xml version="1.0" encoding="UTF-8" standalone="yes"?>
<Relationships xmlns="http://schemas.openxmlformats.org/package/2006/relationships"><Relationship Id="rId8" Type="http://schemas.openxmlformats.org/officeDocument/2006/relationships/image" Target="../media/image207.wmf"/><Relationship Id="rId3" Type="http://schemas.openxmlformats.org/officeDocument/2006/relationships/oleObject" Target="../embeddings/oleObject225.bin"/><Relationship Id="rId7" Type="http://schemas.openxmlformats.org/officeDocument/2006/relationships/oleObject" Target="../embeddings/oleObject227.bin"/><Relationship Id="rId12" Type="http://schemas.openxmlformats.org/officeDocument/2006/relationships/slide" Target="slide64.xml"/><Relationship Id="rId2" Type="http://schemas.openxmlformats.org/officeDocument/2006/relationships/slideLayout" Target="../slideLayouts/slideLayout2.xml"/><Relationship Id="rId1" Type="http://schemas.openxmlformats.org/officeDocument/2006/relationships/vmlDrawing" Target="../drawings/vmlDrawing52.vml"/><Relationship Id="rId6" Type="http://schemas.openxmlformats.org/officeDocument/2006/relationships/image" Target="../media/image108.wmf"/><Relationship Id="rId11" Type="http://schemas.openxmlformats.org/officeDocument/2006/relationships/slide" Target="slide29.xml"/><Relationship Id="rId5" Type="http://schemas.openxmlformats.org/officeDocument/2006/relationships/oleObject" Target="../embeddings/oleObject226.bin"/><Relationship Id="rId10" Type="http://schemas.openxmlformats.org/officeDocument/2006/relationships/oleObject" Target="../embeddings/oleObject229.bin"/><Relationship Id="rId4" Type="http://schemas.openxmlformats.org/officeDocument/2006/relationships/image" Target="../media/image206.wmf"/><Relationship Id="rId9" Type="http://schemas.openxmlformats.org/officeDocument/2006/relationships/oleObject" Target="../embeddings/oleObject228.bin"/></Relationships>
</file>

<file path=ppt/slides/_rels/slide63.xml.rels><?xml version="1.0" encoding="UTF-8" standalone="yes"?>
<Relationships xmlns="http://schemas.openxmlformats.org/package/2006/relationships"><Relationship Id="rId8" Type="http://schemas.openxmlformats.org/officeDocument/2006/relationships/image" Target="../media/image210.wmf"/><Relationship Id="rId13" Type="http://schemas.openxmlformats.org/officeDocument/2006/relationships/oleObject" Target="../embeddings/oleObject235.bin"/><Relationship Id="rId3" Type="http://schemas.openxmlformats.org/officeDocument/2006/relationships/oleObject" Target="../embeddings/oleObject230.bin"/><Relationship Id="rId7" Type="http://schemas.openxmlformats.org/officeDocument/2006/relationships/oleObject" Target="../embeddings/oleObject232.bin"/><Relationship Id="rId12" Type="http://schemas.openxmlformats.org/officeDocument/2006/relationships/image" Target="../media/image212.wmf"/><Relationship Id="rId2" Type="http://schemas.openxmlformats.org/officeDocument/2006/relationships/slideLayout" Target="../slideLayouts/slideLayout2.xml"/><Relationship Id="rId1" Type="http://schemas.openxmlformats.org/officeDocument/2006/relationships/vmlDrawing" Target="../drawings/vmlDrawing53.vml"/><Relationship Id="rId6" Type="http://schemas.openxmlformats.org/officeDocument/2006/relationships/image" Target="../media/image209.wmf"/><Relationship Id="rId11" Type="http://schemas.openxmlformats.org/officeDocument/2006/relationships/oleObject" Target="../embeddings/oleObject234.bin"/><Relationship Id="rId5" Type="http://schemas.openxmlformats.org/officeDocument/2006/relationships/oleObject" Target="../embeddings/oleObject231.bin"/><Relationship Id="rId15" Type="http://schemas.openxmlformats.org/officeDocument/2006/relationships/slide" Target="slide81.xml"/><Relationship Id="rId10" Type="http://schemas.openxmlformats.org/officeDocument/2006/relationships/image" Target="../media/image211.wmf"/><Relationship Id="rId4" Type="http://schemas.openxmlformats.org/officeDocument/2006/relationships/image" Target="../media/image208.wmf"/><Relationship Id="rId9" Type="http://schemas.openxmlformats.org/officeDocument/2006/relationships/oleObject" Target="../embeddings/oleObject233.bin"/><Relationship Id="rId14" Type="http://schemas.openxmlformats.org/officeDocument/2006/relationships/image" Target="../media/image213.wmf"/></Relationships>
</file>

<file path=ppt/slides/_rels/slide64.xml.rels><?xml version="1.0" encoding="UTF-8" standalone="yes"?>
<Relationships xmlns="http://schemas.openxmlformats.org/package/2006/relationships"><Relationship Id="rId8" Type="http://schemas.openxmlformats.org/officeDocument/2006/relationships/slide" Target="slide66.xml"/><Relationship Id="rId3" Type="http://schemas.openxmlformats.org/officeDocument/2006/relationships/image" Target="../media/image215.png"/><Relationship Id="rId7" Type="http://schemas.openxmlformats.org/officeDocument/2006/relationships/slide" Target="slide62.xml"/><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slide" Target="slide33.xml"/><Relationship Id="rId5" Type="http://schemas.openxmlformats.org/officeDocument/2006/relationships/image" Target="../media/image214.wmf"/><Relationship Id="rId4" Type="http://schemas.openxmlformats.org/officeDocument/2006/relationships/oleObject" Target="../embeddings/oleObject236.bin"/></Relationships>
</file>

<file path=ppt/slides/_rels/slide65.xml.rels><?xml version="1.0" encoding="UTF-8" standalone="yes"?>
<Relationships xmlns="http://schemas.openxmlformats.org/package/2006/relationships"><Relationship Id="rId8" Type="http://schemas.openxmlformats.org/officeDocument/2006/relationships/image" Target="../media/image218.wmf"/><Relationship Id="rId13" Type="http://schemas.openxmlformats.org/officeDocument/2006/relationships/oleObject" Target="../embeddings/oleObject242.bin"/><Relationship Id="rId18" Type="http://schemas.openxmlformats.org/officeDocument/2006/relationships/image" Target="../media/image223.emf"/><Relationship Id="rId3" Type="http://schemas.openxmlformats.org/officeDocument/2006/relationships/oleObject" Target="../embeddings/oleObject237.bin"/><Relationship Id="rId21" Type="http://schemas.openxmlformats.org/officeDocument/2006/relationships/image" Target="../media/image224.wmf"/><Relationship Id="rId7" Type="http://schemas.openxmlformats.org/officeDocument/2006/relationships/oleObject" Target="../embeddings/oleObject239.bin"/><Relationship Id="rId12" Type="http://schemas.openxmlformats.org/officeDocument/2006/relationships/image" Target="../media/image220.wmf"/><Relationship Id="rId17" Type="http://schemas.openxmlformats.org/officeDocument/2006/relationships/oleObject" Target="../embeddings/oleObject244.bin"/><Relationship Id="rId2" Type="http://schemas.openxmlformats.org/officeDocument/2006/relationships/slideLayout" Target="../slideLayouts/slideLayout12.xml"/><Relationship Id="rId16" Type="http://schemas.openxmlformats.org/officeDocument/2006/relationships/image" Target="../media/image222.wmf"/><Relationship Id="rId20" Type="http://schemas.openxmlformats.org/officeDocument/2006/relationships/oleObject" Target="../embeddings/oleObject245.bin"/><Relationship Id="rId1" Type="http://schemas.openxmlformats.org/officeDocument/2006/relationships/vmlDrawing" Target="../drawings/vmlDrawing55.vml"/><Relationship Id="rId6" Type="http://schemas.openxmlformats.org/officeDocument/2006/relationships/image" Target="../media/image217.wmf"/><Relationship Id="rId11" Type="http://schemas.openxmlformats.org/officeDocument/2006/relationships/oleObject" Target="../embeddings/oleObject241.bin"/><Relationship Id="rId5" Type="http://schemas.openxmlformats.org/officeDocument/2006/relationships/oleObject" Target="../embeddings/oleObject238.bin"/><Relationship Id="rId15" Type="http://schemas.openxmlformats.org/officeDocument/2006/relationships/oleObject" Target="../embeddings/oleObject243.bin"/><Relationship Id="rId10" Type="http://schemas.openxmlformats.org/officeDocument/2006/relationships/image" Target="../media/image219.wmf"/><Relationship Id="rId19" Type="http://schemas.openxmlformats.org/officeDocument/2006/relationships/slide" Target="slide61.xml"/><Relationship Id="rId4" Type="http://schemas.openxmlformats.org/officeDocument/2006/relationships/image" Target="../media/image216.wmf"/><Relationship Id="rId9" Type="http://schemas.openxmlformats.org/officeDocument/2006/relationships/oleObject" Target="../embeddings/oleObject240.bin"/><Relationship Id="rId14" Type="http://schemas.openxmlformats.org/officeDocument/2006/relationships/image" Target="../media/image221.wmf"/></Relationships>
</file>

<file path=ppt/slides/_rels/slide66.xml.rels><?xml version="1.0" encoding="UTF-8" standalone="yes"?>
<Relationships xmlns="http://schemas.openxmlformats.org/package/2006/relationships"><Relationship Id="rId8" Type="http://schemas.openxmlformats.org/officeDocument/2006/relationships/image" Target="../media/image226.wmf"/><Relationship Id="rId13" Type="http://schemas.openxmlformats.org/officeDocument/2006/relationships/image" Target="../media/image228.wmf"/><Relationship Id="rId18" Type="http://schemas.openxmlformats.org/officeDocument/2006/relationships/slide" Target="slide64.xml"/><Relationship Id="rId3" Type="http://schemas.openxmlformats.org/officeDocument/2006/relationships/oleObject" Target="../embeddings/oleObject246.bin"/><Relationship Id="rId7" Type="http://schemas.openxmlformats.org/officeDocument/2006/relationships/oleObject" Target="../embeddings/oleObject248.bin"/><Relationship Id="rId12" Type="http://schemas.openxmlformats.org/officeDocument/2006/relationships/oleObject" Target="../embeddings/oleObject251.bin"/><Relationship Id="rId17" Type="http://schemas.openxmlformats.org/officeDocument/2006/relationships/image" Target="../media/image217.wmf"/><Relationship Id="rId2" Type="http://schemas.openxmlformats.org/officeDocument/2006/relationships/slideLayout" Target="../slideLayouts/slideLayout12.xml"/><Relationship Id="rId16" Type="http://schemas.openxmlformats.org/officeDocument/2006/relationships/oleObject" Target="../embeddings/oleObject253.bin"/><Relationship Id="rId1" Type="http://schemas.openxmlformats.org/officeDocument/2006/relationships/vmlDrawing" Target="../drawings/vmlDrawing56.vml"/><Relationship Id="rId6" Type="http://schemas.openxmlformats.org/officeDocument/2006/relationships/image" Target="../media/image125.wmf"/><Relationship Id="rId11" Type="http://schemas.openxmlformats.org/officeDocument/2006/relationships/image" Target="../media/image227.wmf"/><Relationship Id="rId5" Type="http://schemas.openxmlformats.org/officeDocument/2006/relationships/oleObject" Target="../embeddings/oleObject247.bin"/><Relationship Id="rId15" Type="http://schemas.openxmlformats.org/officeDocument/2006/relationships/image" Target="../media/image229.wmf"/><Relationship Id="rId10" Type="http://schemas.openxmlformats.org/officeDocument/2006/relationships/oleObject" Target="../embeddings/oleObject250.bin"/><Relationship Id="rId4" Type="http://schemas.openxmlformats.org/officeDocument/2006/relationships/image" Target="../media/image225.wmf"/><Relationship Id="rId9" Type="http://schemas.openxmlformats.org/officeDocument/2006/relationships/oleObject" Target="../embeddings/oleObject249.bin"/><Relationship Id="rId14" Type="http://schemas.openxmlformats.org/officeDocument/2006/relationships/oleObject" Target="../embeddings/oleObject252.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57.vml"/><Relationship Id="rId5" Type="http://schemas.openxmlformats.org/officeDocument/2006/relationships/image" Target="../media/image230.emf"/><Relationship Id="rId4" Type="http://schemas.openxmlformats.org/officeDocument/2006/relationships/oleObject" Target="../embeddings/oleObject254.bin"/></Relationships>
</file>

<file path=ppt/slides/_rels/slide68.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5.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58.vml"/><Relationship Id="rId5" Type="http://schemas.openxmlformats.org/officeDocument/2006/relationships/image" Target="../media/image231.emf"/><Relationship Id="rId4" Type="http://schemas.openxmlformats.org/officeDocument/2006/relationships/oleObject" Target="../embeddings/oleObject255.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59.vml"/><Relationship Id="rId5" Type="http://schemas.openxmlformats.org/officeDocument/2006/relationships/image" Target="../media/image232.emf"/><Relationship Id="rId4" Type="http://schemas.openxmlformats.org/officeDocument/2006/relationships/oleObject" Target="../embeddings/oleObject256.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60.vml"/><Relationship Id="rId5" Type="http://schemas.openxmlformats.org/officeDocument/2006/relationships/image" Target="../media/image233.emf"/><Relationship Id="rId4" Type="http://schemas.openxmlformats.org/officeDocument/2006/relationships/oleObject" Target="../embeddings/oleObject257.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61.vml"/><Relationship Id="rId5" Type="http://schemas.openxmlformats.org/officeDocument/2006/relationships/image" Target="../media/image234.emf"/><Relationship Id="rId4" Type="http://schemas.openxmlformats.org/officeDocument/2006/relationships/oleObject" Target="../embeddings/oleObject258.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62.vml"/><Relationship Id="rId5" Type="http://schemas.openxmlformats.org/officeDocument/2006/relationships/image" Target="../media/image235.emf"/><Relationship Id="rId4" Type="http://schemas.openxmlformats.org/officeDocument/2006/relationships/oleObject" Target="../embeddings/oleObject25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63.vml"/><Relationship Id="rId5" Type="http://schemas.openxmlformats.org/officeDocument/2006/relationships/image" Target="../media/image236.emf"/><Relationship Id="rId4" Type="http://schemas.openxmlformats.org/officeDocument/2006/relationships/oleObject" Target="../embeddings/oleObject260.bin"/></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263.bin"/><Relationship Id="rId3" Type="http://schemas.openxmlformats.org/officeDocument/2006/relationships/notesSlide" Target="../notesSlides/notesSlide33.xml"/><Relationship Id="rId7" Type="http://schemas.openxmlformats.org/officeDocument/2006/relationships/image" Target="../media/image238.emf"/><Relationship Id="rId2" Type="http://schemas.openxmlformats.org/officeDocument/2006/relationships/slideLayout" Target="../slideLayouts/slideLayout2.xml"/><Relationship Id="rId1" Type="http://schemas.openxmlformats.org/officeDocument/2006/relationships/vmlDrawing" Target="../drawings/vmlDrawing64.vml"/><Relationship Id="rId6" Type="http://schemas.openxmlformats.org/officeDocument/2006/relationships/oleObject" Target="../embeddings/oleObject262.bin"/><Relationship Id="rId5" Type="http://schemas.openxmlformats.org/officeDocument/2006/relationships/image" Target="../media/image237.emf"/><Relationship Id="rId4" Type="http://schemas.openxmlformats.org/officeDocument/2006/relationships/oleObject" Target="../embeddings/oleObject261.bin"/><Relationship Id="rId9" Type="http://schemas.openxmlformats.org/officeDocument/2006/relationships/image" Target="../media/image239.emf"/></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241.emf"/><Relationship Id="rId2" Type="http://schemas.openxmlformats.org/officeDocument/2006/relationships/slideLayout" Target="../slideLayouts/slideLayout2.xml"/><Relationship Id="rId1" Type="http://schemas.openxmlformats.org/officeDocument/2006/relationships/vmlDrawing" Target="../drawings/vmlDrawing65.vml"/><Relationship Id="rId6" Type="http://schemas.openxmlformats.org/officeDocument/2006/relationships/oleObject" Target="../embeddings/oleObject265.bin"/><Relationship Id="rId5" Type="http://schemas.openxmlformats.org/officeDocument/2006/relationships/image" Target="../media/image240.wmf"/><Relationship Id="rId4" Type="http://schemas.openxmlformats.org/officeDocument/2006/relationships/oleObject" Target="../embeddings/oleObject264.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66.vml"/><Relationship Id="rId5" Type="http://schemas.openxmlformats.org/officeDocument/2006/relationships/image" Target="../media/image242.emf"/><Relationship Id="rId4" Type="http://schemas.openxmlformats.org/officeDocument/2006/relationships/oleObject" Target="../embeddings/oleObject266.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67.vml"/><Relationship Id="rId5" Type="http://schemas.openxmlformats.org/officeDocument/2006/relationships/image" Target="../media/image243.emf"/><Relationship Id="rId4" Type="http://schemas.openxmlformats.org/officeDocument/2006/relationships/oleObject" Target="../embeddings/oleObject267.bin"/></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270.bin"/><Relationship Id="rId3" Type="http://schemas.openxmlformats.org/officeDocument/2006/relationships/notesSlide" Target="../notesSlides/notesSlide37.xml"/><Relationship Id="rId7" Type="http://schemas.openxmlformats.org/officeDocument/2006/relationships/image" Target="../media/image245.emf"/><Relationship Id="rId2" Type="http://schemas.openxmlformats.org/officeDocument/2006/relationships/slideLayout" Target="../slideLayouts/slideLayout2.xml"/><Relationship Id="rId1" Type="http://schemas.openxmlformats.org/officeDocument/2006/relationships/vmlDrawing" Target="../drawings/vmlDrawing68.vml"/><Relationship Id="rId6" Type="http://schemas.openxmlformats.org/officeDocument/2006/relationships/oleObject" Target="../embeddings/oleObject269.bin"/><Relationship Id="rId11" Type="http://schemas.openxmlformats.org/officeDocument/2006/relationships/image" Target="../media/image247.emf"/><Relationship Id="rId5" Type="http://schemas.openxmlformats.org/officeDocument/2006/relationships/image" Target="../media/image244.emf"/><Relationship Id="rId10" Type="http://schemas.openxmlformats.org/officeDocument/2006/relationships/oleObject" Target="../embeddings/oleObject271.bin"/><Relationship Id="rId4" Type="http://schemas.openxmlformats.org/officeDocument/2006/relationships/oleObject" Target="../embeddings/oleObject268.bin"/><Relationship Id="rId9" Type="http://schemas.openxmlformats.org/officeDocument/2006/relationships/image" Target="../media/image246.emf"/></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249.emf"/><Relationship Id="rId2" Type="http://schemas.openxmlformats.org/officeDocument/2006/relationships/slideLayout" Target="../slideLayouts/slideLayout2.xml"/><Relationship Id="rId1" Type="http://schemas.openxmlformats.org/officeDocument/2006/relationships/vmlDrawing" Target="../drawings/vmlDrawing69.vml"/><Relationship Id="rId6" Type="http://schemas.openxmlformats.org/officeDocument/2006/relationships/oleObject" Target="../embeddings/oleObject273.bin"/><Relationship Id="rId5" Type="http://schemas.openxmlformats.org/officeDocument/2006/relationships/image" Target="../media/image248.emf"/><Relationship Id="rId4" Type="http://schemas.openxmlformats.org/officeDocument/2006/relationships/oleObject" Target="../embeddings/oleObject272.bin"/></Relationships>
</file>

<file path=ppt/slides/_rels/slide81.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notesSlide" Target="../notesSlides/notesSlide39.xml"/><Relationship Id="rId7" Type="http://schemas.openxmlformats.org/officeDocument/2006/relationships/image" Target="../media/image251.emf"/><Relationship Id="rId2" Type="http://schemas.openxmlformats.org/officeDocument/2006/relationships/slideLayout" Target="../slideLayouts/slideLayout2.xml"/><Relationship Id="rId1" Type="http://schemas.openxmlformats.org/officeDocument/2006/relationships/vmlDrawing" Target="../drawings/vmlDrawing70.vml"/><Relationship Id="rId6" Type="http://schemas.openxmlformats.org/officeDocument/2006/relationships/oleObject" Target="../embeddings/oleObject275.bin"/><Relationship Id="rId5" Type="http://schemas.openxmlformats.org/officeDocument/2006/relationships/image" Target="../media/image250.emf"/><Relationship Id="rId4" Type="http://schemas.openxmlformats.org/officeDocument/2006/relationships/oleObject" Target="../embeddings/oleObject274.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71.vml"/><Relationship Id="rId5" Type="http://schemas.openxmlformats.org/officeDocument/2006/relationships/image" Target="../media/image252.emf"/><Relationship Id="rId4" Type="http://schemas.openxmlformats.org/officeDocument/2006/relationships/oleObject" Target="../embeddings/oleObject276.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72.vml"/><Relationship Id="rId5" Type="http://schemas.openxmlformats.org/officeDocument/2006/relationships/image" Target="../media/image253.wmf"/><Relationship Id="rId4" Type="http://schemas.openxmlformats.org/officeDocument/2006/relationships/oleObject" Target="../embeddings/oleObject277.bin"/></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278.bin"/><Relationship Id="rId7" Type="http://schemas.openxmlformats.org/officeDocument/2006/relationships/image" Target="../media/image256.jpeg"/><Relationship Id="rId2" Type="http://schemas.openxmlformats.org/officeDocument/2006/relationships/slideLayout" Target="../slideLayouts/slideLayout2.xml"/><Relationship Id="rId1" Type="http://schemas.openxmlformats.org/officeDocument/2006/relationships/vmlDrawing" Target="../drawings/vmlDrawing73.vml"/><Relationship Id="rId6" Type="http://schemas.openxmlformats.org/officeDocument/2006/relationships/image" Target="../media/image255.wmf"/><Relationship Id="rId5" Type="http://schemas.openxmlformats.org/officeDocument/2006/relationships/oleObject" Target="../embeddings/oleObject279.bin"/><Relationship Id="rId4" Type="http://schemas.openxmlformats.org/officeDocument/2006/relationships/image" Target="../media/image254.wmf"/></Relationships>
</file>

<file path=ppt/slides/_rels/slide87.xml.rels><?xml version="1.0" encoding="UTF-8" standalone="yes"?>
<Relationships xmlns="http://schemas.openxmlformats.org/package/2006/relationships"><Relationship Id="rId2" Type="http://schemas.openxmlformats.org/officeDocument/2006/relationships/image" Target="../media/image25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41CC6938-76BE-4239-A36E-5E1D61183035}" type="slidenum">
              <a:rPr lang="en-US" altLang="zh-CN"/>
              <a:pPr/>
              <a:t>1</a:t>
            </a:fld>
            <a:endParaRPr lang="en-US" altLang="zh-CN"/>
          </a:p>
        </p:txBody>
      </p:sp>
      <p:sp>
        <p:nvSpPr>
          <p:cNvPr id="12290" name="Rectangle 2"/>
          <p:cNvSpPr>
            <a:spLocks noGrp="1" noChangeArrowheads="1"/>
          </p:cNvSpPr>
          <p:nvPr>
            <p:ph type="title"/>
          </p:nvPr>
        </p:nvSpPr>
        <p:spPr>
          <a:xfrm>
            <a:off x="611188" y="188913"/>
            <a:ext cx="7993062" cy="1368425"/>
          </a:xfrm>
        </p:spPr>
        <p:txBody>
          <a:bodyPr/>
          <a:lstStyle/>
          <a:p>
            <a:r>
              <a:rPr lang="en-US" altLang="zh-CN" sz="4000" b="1" dirty="0"/>
              <a:t>6.6  </a:t>
            </a:r>
            <a:r>
              <a:rPr lang="zh-CN" altLang="en-US" sz="4000" b="1" dirty="0"/>
              <a:t>双线性变换法</a:t>
            </a:r>
          </a:p>
        </p:txBody>
      </p:sp>
      <p:sp>
        <p:nvSpPr>
          <p:cNvPr id="12291" name="Rectangle 3"/>
          <p:cNvSpPr>
            <a:spLocks noChangeArrowheads="1"/>
          </p:cNvSpPr>
          <p:nvPr/>
        </p:nvSpPr>
        <p:spPr bwMode="auto">
          <a:xfrm>
            <a:off x="468313" y="1628775"/>
            <a:ext cx="8497887" cy="446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30000"/>
              </a:lnSpc>
              <a:spcBef>
                <a:spcPct val="20000"/>
              </a:spcBef>
              <a:buClr>
                <a:schemeClr val="tx1"/>
              </a:buClr>
              <a:buFontTx/>
              <a:buChar char="•"/>
            </a:pPr>
            <a:r>
              <a:rPr lang="zh-CN" altLang="en-US" sz="3200" b="1" dirty="0"/>
              <a:t>冲激响应不变法的缺点是产生频率响应的混叠失真。 </a:t>
            </a:r>
          </a:p>
          <a:p>
            <a:pPr marL="342900" indent="-342900">
              <a:lnSpc>
                <a:spcPct val="130000"/>
              </a:lnSpc>
              <a:spcBef>
                <a:spcPct val="20000"/>
              </a:spcBef>
              <a:buClr>
                <a:schemeClr val="tx1"/>
              </a:buClr>
              <a:buFontTx/>
              <a:buChar char="•"/>
            </a:pPr>
            <a:r>
              <a:rPr lang="zh-CN" altLang="en-US" sz="3200" b="1" dirty="0"/>
              <a:t>产生原因：从 </a:t>
            </a:r>
            <a:r>
              <a:rPr lang="en-US" altLang="zh-CN" sz="3200" b="1" dirty="0"/>
              <a:t>s </a:t>
            </a:r>
            <a:r>
              <a:rPr lang="zh-CN" altLang="en-US" sz="3200" b="1" dirty="0"/>
              <a:t>平面到 </a:t>
            </a:r>
            <a:r>
              <a:rPr lang="en-US" altLang="zh-CN" sz="3200" b="1" dirty="0"/>
              <a:t>z </a:t>
            </a:r>
            <a:r>
              <a:rPr lang="zh-CN" altLang="en-US" sz="3200" b="1" dirty="0"/>
              <a:t>平面的映射不是一一对应的，是多值的映射关系。</a:t>
            </a:r>
          </a:p>
          <a:p>
            <a:pPr marL="342900" indent="-342900">
              <a:lnSpc>
                <a:spcPct val="130000"/>
              </a:lnSpc>
              <a:spcBef>
                <a:spcPct val="20000"/>
              </a:spcBef>
              <a:buClr>
                <a:schemeClr val="tx1"/>
              </a:buClr>
              <a:buFontTx/>
              <a:buChar char="•"/>
            </a:pPr>
            <a:r>
              <a:rPr lang="zh-CN" altLang="en-US" sz="3200" b="1" dirty="0"/>
              <a:t>解决方法：寻找一个具有一一对应的映射关系。双线性变换法就是其中一个。</a:t>
            </a:r>
          </a:p>
        </p:txBody>
      </p:sp>
      <p:sp>
        <p:nvSpPr>
          <p:cNvPr id="2" name="动作按钮: 后退或前一项 1">
            <a:hlinkClick r:id="rId2" action="ppaction://hlinkpres?slideindex=81&amp;slidetitle=PowerPoint 演示文稿" highlightClick="1"/>
          </p:cNvPr>
          <p:cNvSpPr/>
          <p:nvPr/>
        </p:nvSpPr>
        <p:spPr>
          <a:xfrm>
            <a:off x="7236296" y="3789040"/>
            <a:ext cx="720080"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diamond(in)">
                                      <p:cBhvr>
                                        <p:cTn id="12" dur="20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checkerboard(across)">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5"/>
          <p:cNvSpPr>
            <a:spLocks noGrp="1"/>
          </p:cNvSpPr>
          <p:nvPr>
            <p:ph type="sldNum" sz="quarter" idx="12"/>
          </p:nvPr>
        </p:nvSpPr>
        <p:spPr/>
        <p:txBody>
          <a:bodyPr/>
          <a:lstStyle/>
          <a:p>
            <a:fld id="{9F52A665-7523-4274-9FEA-F5F6E796CAB6}" type="slidenum">
              <a:rPr lang="en-US" altLang="zh-CN"/>
              <a:pPr/>
              <a:t>2</a:t>
            </a:fld>
            <a:endParaRPr lang="en-US" altLang="zh-CN"/>
          </a:p>
        </p:txBody>
      </p:sp>
      <p:sp>
        <p:nvSpPr>
          <p:cNvPr id="13314" name="Rectangle 2"/>
          <p:cNvSpPr>
            <a:spLocks noGrp="1" noChangeArrowheads="1"/>
          </p:cNvSpPr>
          <p:nvPr>
            <p:ph type="body" idx="1"/>
          </p:nvPr>
        </p:nvSpPr>
        <p:spPr>
          <a:xfrm>
            <a:off x="395288" y="404813"/>
            <a:ext cx="7848600" cy="765175"/>
          </a:xfrm>
        </p:spPr>
        <p:txBody>
          <a:bodyPr/>
          <a:lstStyle/>
          <a:p>
            <a:pPr>
              <a:buClr>
                <a:schemeClr val="tx1"/>
              </a:buClr>
              <a:buFontTx/>
              <a:buNone/>
            </a:pPr>
            <a:r>
              <a:rPr lang="zh-CN" altLang="en-US" b="1"/>
              <a:t>一、变换原理</a:t>
            </a:r>
          </a:p>
        </p:txBody>
      </p:sp>
      <p:grpSp>
        <p:nvGrpSpPr>
          <p:cNvPr id="13329" name="Group 17"/>
          <p:cNvGrpSpPr>
            <a:grpSpLocks/>
          </p:cNvGrpSpPr>
          <p:nvPr/>
        </p:nvGrpSpPr>
        <p:grpSpPr bwMode="auto">
          <a:xfrm>
            <a:off x="827088" y="1341438"/>
            <a:ext cx="8169275" cy="1079500"/>
            <a:chOff x="521" y="845"/>
            <a:chExt cx="5146" cy="680"/>
          </a:xfrm>
        </p:grpSpPr>
        <p:graphicFrame>
          <p:nvGraphicFramePr>
            <p:cNvPr id="13315" name="Object 3"/>
            <p:cNvGraphicFramePr>
              <a:graphicFrameLocks noChangeAspect="1"/>
            </p:cNvGraphicFramePr>
            <p:nvPr/>
          </p:nvGraphicFramePr>
          <p:xfrm>
            <a:off x="2971" y="1162"/>
            <a:ext cx="1135" cy="335"/>
          </p:xfrm>
          <a:graphic>
            <a:graphicData uri="http://schemas.openxmlformats.org/presentationml/2006/ole">
              <mc:AlternateContent xmlns:mc="http://schemas.openxmlformats.org/markup-compatibility/2006">
                <mc:Choice xmlns:v="urn:schemas-microsoft-com:vml" Requires="v">
                  <p:oleObj spid="_x0000_s13512" name="公式" r:id="rId3" imgW="736560" imgH="215640" progId="Equation.3">
                    <p:embed/>
                  </p:oleObj>
                </mc:Choice>
                <mc:Fallback>
                  <p:oleObj name="公式" r:id="rId3" imgW="736560" imgH="215640" progId="Equation.3">
                    <p:embed/>
                    <p:pic>
                      <p:nvPicPr>
                        <p:cNvPr id="0" name="Object 3"/>
                        <p:cNvPicPr>
                          <a:picLocks noChangeAspect="1" noChangeArrowheads="1"/>
                        </p:cNvPicPr>
                        <p:nvPr/>
                      </p:nvPicPr>
                      <p:blipFill>
                        <a:blip r:embed="rId4">
                          <a:lum bright="-74000"/>
                          <a:extLst>
                            <a:ext uri="{28A0092B-C50C-407E-A947-70E740481C1C}">
                              <a14:useLocalDpi xmlns:a14="http://schemas.microsoft.com/office/drawing/2010/main" val="0"/>
                            </a:ext>
                          </a:extLst>
                        </a:blip>
                        <a:srcRect/>
                        <a:stretch>
                          <a:fillRect/>
                        </a:stretch>
                      </p:blipFill>
                      <p:spPr bwMode="auto">
                        <a:xfrm>
                          <a:off x="2971" y="1162"/>
                          <a:ext cx="1135" cy="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7" name="Rectangle 5"/>
            <p:cNvSpPr>
              <a:spLocks noChangeArrowheads="1"/>
            </p:cNvSpPr>
            <p:nvPr/>
          </p:nvSpPr>
          <p:spPr bwMode="auto">
            <a:xfrm>
              <a:off x="521" y="845"/>
              <a:ext cx="5080" cy="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200" b="1"/>
                <a:t>先将整个 </a:t>
              </a:r>
              <a:r>
                <a:rPr lang="en-US" altLang="zh-CN" sz="3200" b="1"/>
                <a:t>s </a:t>
              </a:r>
              <a:r>
                <a:rPr lang="zh-CN" altLang="en-US" sz="3200" b="1"/>
                <a:t>平面压缩变换到某一个中介的     平面的一条横带（                   ）</a:t>
              </a:r>
            </a:p>
          </p:txBody>
        </p:sp>
        <p:graphicFrame>
          <p:nvGraphicFramePr>
            <p:cNvPr id="13318" name="Object 6"/>
            <p:cNvGraphicFramePr>
              <a:graphicFrameLocks noChangeAspect="1"/>
            </p:cNvGraphicFramePr>
            <p:nvPr/>
          </p:nvGraphicFramePr>
          <p:xfrm>
            <a:off x="5465" y="845"/>
            <a:ext cx="202" cy="313"/>
          </p:xfrm>
          <a:graphic>
            <a:graphicData uri="http://schemas.openxmlformats.org/presentationml/2006/ole">
              <mc:AlternateContent xmlns:mc="http://schemas.openxmlformats.org/markup-compatibility/2006">
                <mc:Choice xmlns:v="urn:schemas-microsoft-com:vml" Requires="v">
                  <p:oleObj spid="_x0000_s13513" name="公式" r:id="rId5" imgW="139680" imgH="215640" progId="Equation.3">
                    <p:embed/>
                  </p:oleObj>
                </mc:Choice>
                <mc:Fallback>
                  <p:oleObj name="公式" r:id="rId5" imgW="139680" imgH="215640" progId="Equation.3">
                    <p:embed/>
                    <p:pic>
                      <p:nvPicPr>
                        <p:cNvPr id="0" name="Object 6"/>
                        <p:cNvPicPr>
                          <a:picLocks noChangeAspect="1" noChangeArrowheads="1"/>
                        </p:cNvPicPr>
                        <p:nvPr/>
                      </p:nvPicPr>
                      <p:blipFill>
                        <a:blip r:embed="rId6">
                          <a:lum bright="-74000"/>
                          <a:extLst>
                            <a:ext uri="{28A0092B-C50C-407E-A947-70E740481C1C}">
                              <a14:useLocalDpi xmlns:a14="http://schemas.microsoft.com/office/drawing/2010/main" val="0"/>
                            </a:ext>
                          </a:extLst>
                        </a:blip>
                        <a:srcRect/>
                        <a:stretch>
                          <a:fillRect/>
                        </a:stretch>
                      </p:blipFill>
                      <p:spPr bwMode="auto">
                        <a:xfrm>
                          <a:off x="5465" y="845"/>
                          <a:ext cx="202"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320" name="Group 8"/>
          <p:cNvGrpSpPr>
            <a:grpSpLocks/>
          </p:cNvGrpSpPr>
          <p:nvPr/>
        </p:nvGrpSpPr>
        <p:grpSpPr bwMode="auto">
          <a:xfrm>
            <a:off x="827088" y="3860800"/>
            <a:ext cx="8064500" cy="1150938"/>
            <a:chOff x="521" y="845"/>
            <a:chExt cx="5080" cy="725"/>
          </a:xfrm>
        </p:grpSpPr>
        <p:sp>
          <p:nvSpPr>
            <p:cNvPr id="13321" name="Rectangle 9"/>
            <p:cNvSpPr>
              <a:spLocks noChangeArrowheads="1"/>
            </p:cNvSpPr>
            <p:nvPr/>
          </p:nvSpPr>
          <p:spPr bwMode="auto">
            <a:xfrm>
              <a:off x="521" y="845"/>
              <a:ext cx="5080" cy="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200" b="1"/>
                <a:t>再将该横带用标准变换公式            映射到整个</a:t>
              </a:r>
              <a:r>
                <a:rPr lang="en-US" altLang="zh-CN" sz="3200" b="1"/>
                <a:t>z</a:t>
              </a:r>
              <a:r>
                <a:rPr lang="zh-CN" altLang="en-US" sz="3200" b="1"/>
                <a:t>平面。</a:t>
              </a:r>
            </a:p>
          </p:txBody>
        </p:sp>
        <p:graphicFrame>
          <p:nvGraphicFramePr>
            <p:cNvPr id="13322" name="Object 10"/>
            <p:cNvGraphicFramePr>
              <a:graphicFrameLocks noChangeAspect="1"/>
            </p:cNvGraphicFramePr>
            <p:nvPr/>
          </p:nvGraphicFramePr>
          <p:xfrm>
            <a:off x="3969" y="890"/>
            <a:ext cx="676" cy="296"/>
          </p:xfrm>
          <a:graphic>
            <a:graphicData uri="http://schemas.openxmlformats.org/presentationml/2006/ole">
              <mc:AlternateContent xmlns:mc="http://schemas.openxmlformats.org/markup-compatibility/2006">
                <mc:Choice xmlns:v="urn:schemas-microsoft-com:vml" Requires="v">
                  <p:oleObj spid="_x0000_s13514" name="公式" r:id="rId7" imgW="469800" imgH="203040" progId="Equation.3">
                    <p:embed/>
                  </p:oleObj>
                </mc:Choice>
                <mc:Fallback>
                  <p:oleObj name="公式" r:id="rId7" imgW="469800" imgH="203040" progId="Equation.3">
                    <p:embed/>
                    <p:pic>
                      <p:nvPicPr>
                        <p:cNvPr id="0" name="Object 10"/>
                        <p:cNvPicPr>
                          <a:picLocks noChangeAspect="1" noChangeArrowheads="1"/>
                        </p:cNvPicPr>
                        <p:nvPr/>
                      </p:nvPicPr>
                      <p:blipFill>
                        <a:blip r:embed="rId8">
                          <a:lum bright="-74000"/>
                          <a:extLst>
                            <a:ext uri="{28A0092B-C50C-407E-A947-70E740481C1C}">
                              <a14:useLocalDpi xmlns:a14="http://schemas.microsoft.com/office/drawing/2010/main" val="0"/>
                            </a:ext>
                          </a:extLst>
                        </a:blip>
                        <a:srcRect/>
                        <a:stretch>
                          <a:fillRect/>
                        </a:stretch>
                      </p:blipFill>
                      <p:spPr bwMode="auto">
                        <a:xfrm>
                          <a:off x="3969" y="890"/>
                          <a:ext cx="676"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323" name="Rectangle 11"/>
          <p:cNvSpPr>
            <a:spLocks noChangeArrowheads="1"/>
          </p:cNvSpPr>
          <p:nvPr/>
        </p:nvSpPr>
        <p:spPr bwMode="auto">
          <a:xfrm>
            <a:off x="827088" y="5229225"/>
            <a:ext cx="80645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200" b="1"/>
              <a:t>从 </a:t>
            </a:r>
            <a:r>
              <a:rPr lang="en-US" altLang="zh-CN" sz="3200" b="1"/>
              <a:t>s </a:t>
            </a:r>
            <a:r>
              <a:rPr lang="zh-CN" altLang="en-US" sz="3200" b="1"/>
              <a:t>平面到 </a:t>
            </a:r>
            <a:r>
              <a:rPr lang="en-US" altLang="zh-CN" sz="3200" b="1"/>
              <a:t>z </a:t>
            </a:r>
            <a:r>
              <a:rPr lang="zh-CN" altLang="en-US" sz="3200" b="1"/>
              <a:t>平面是严格的一一对应关系，故能消除频率响应的混叠失真现象。</a:t>
            </a:r>
          </a:p>
        </p:txBody>
      </p:sp>
      <p:grpSp>
        <p:nvGrpSpPr>
          <p:cNvPr id="13330" name="Group 18"/>
          <p:cNvGrpSpPr>
            <a:grpSpLocks/>
          </p:cNvGrpSpPr>
          <p:nvPr/>
        </p:nvGrpSpPr>
        <p:grpSpPr bwMode="auto">
          <a:xfrm>
            <a:off x="827088" y="2565400"/>
            <a:ext cx="8064500" cy="1150938"/>
            <a:chOff x="521" y="1616"/>
            <a:chExt cx="5080" cy="725"/>
          </a:xfrm>
        </p:grpSpPr>
        <p:sp>
          <p:nvSpPr>
            <p:cNvPr id="13326" name="Rectangle 14"/>
            <p:cNvSpPr>
              <a:spLocks noChangeArrowheads="1"/>
            </p:cNvSpPr>
            <p:nvPr/>
          </p:nvSpPr>
          <p:spPr bwMode="auto">
            <a:xfrm>
              <a:off x="521" y="1616"/>
              <a:ext cx="5080" cy="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200" b="1"/>
                <a:t>也就是将角频率从（</a:t>
              </a:r>
              <a:r>
                <a:rPr lang="en-US" altLang="zh-CN" sz="3200" b="1"/>
                <a:t>-∞, ∞</a:t>
              </a:r>
              <a:r>
                <a:rPr lang="zh-CN" altLang="en-US" sz="3200" b="1"/>
                <a:t>）压缩到</a:t>
              </a:r>
            </a:p>
            <a:p>
              <a:pPr marL="342900" indent="-342900">
                <a:spcBef>
                  <a:spcPct val="20000"/>
                </a:spcBef>
                <a:buClr>
                  <a:schemeClr val="tx1"/>
                </a:buClr>
              </a:pPr>
              <a:r>
                <a:rPr lang="zh-CN" altLang="en-US" sz="3200" b="1"/>
                <a:t>   （                 ）</a:t>
              </a:r>
            </a:p>
          </p:txBody>
        </p:sp>
        <p:graphicFrame>
          <p:nvGraphicFramePr>
            <p:cNvPr id="13328" name="Object 16"/>
            <p:cNvGraphicFramePr>
              <a:graphicFrameLocks noChangeAspect="1"/>
            </p:cNvGraphicFramePr>
            <p:nvPr/>
          </p:nvGraphicFramePr>
          <p:xfrm>
            <a:off x="1111" y="2024"/>
            <a:ext cx="1114" cy="296"/>
          </p:xfrm>
          <a:graphic>
            <a:graphicData uri="http://schemas.openxmlformats.org/presentationml/2006/ole">
              <mc:AlternateContent xmlns:mc="http://schemas.openxmlformats.org/markup-compatibility/2006">
                <mc:Choice xmlns:v="urn:schemas-microsoft-com:vml" Requires="v">
                  <p:oleObj spid="_x0000_s13515" name="Equation" r:id="rId9" imgW="774360" imgH="203040" progId="Equation.DSMT4">
                    <p:embed/>
                  </p:oleObj>
                </mc:Choice>
                <mc:Fallback>
                  <p:oleObj name="Equation" r:id="rId9" imgW="774360" imgH="203040" progId="Equation.DSMT4">
                    <p:embed/>
                    <p:pic>
                      <p:nvPicPr>
                        <p:cNvPr id="0" name="Object 16"/>
                        <p:cNvPicPr>
                          <a:picLocks noChangeAspect="1" noChangeArrowheads="1"/>
                        </p:cNvPicPr>
                        <p:nvPr/>
                      </p:nvPicPr>
                      <p:blipFill>
                        <a:blip r:embed="rId10">
                          <a:lum bright="-74000"/>
                          <a:extLst>
                            <a:ext uri="{28A0092B-C50C-407E-A947-70E740481C1C}">
                              <a14:useLocalDpi xmlns:a14="http://schemas.microsoft.com/office/drawing/2010/main" val="0"/>
                            </a:ext>
                          </a:extLst>
                        </a:blip>
                        <a:srcRect/>
                        <a:stretch>
                          <a:fillRect/>
                        </a:stretch>
                      </p:blipFill>
                      <p:spPr bwMode="auto">
                        <a:xfrm>
                          <a:off x="1111" y="2024"/>
                          <a:ext cx="1114"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331" name="AutoShape 19">
            <a:hlinkClick r:id="" action="ppaction://hlinkshowjump?jump=nextslide" highlightClick="1"/>
          </p:cNvPr>
          <p:cNvSpPr>
            <a:spLocks noChangeArrowheads="1"/>
          </p:cNvSpPr>
          <p:nvPr/>
        </p:nvSpPr>
        <p:spPr bwMode="auto">
          <a:xfrm>
            <a:off x="4500563" y="3284538"/>
            <a:ext cx="647700" cy="431800"/>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blinds(horizontal)">
                                      <p:cBhvr>
                                        <p:cTn id="7" dur="500"/>
                                        <p:tgtEl>
                                          <p:spTgt spid="133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3329"/>
                                        </p:tgtEl>
                                        <p:attrNameLst>
                                          <p:attrName>style.visibility</p:attrName>
                                        </p:attrNameLst>
                                      </p:cBhvr>
                                      <p:to>
                                        <p:strVal val="visible"/>
                                      </p:to>
                                    </p:set>
                                    <p:anim calcmode="lin" valueType="num">
                                      <p:cBhvr additive="base">
                                        <p:cTn id="12" dur="500" fill="hold"/>
                                        <p:tgtEl>
                                          <p:spTgt spid="13329"/>
                                        </p:tgtEl>
                                        <p:attrNameLst>
                                          <p:attrName>ppt_x</p:attrName>
                                        </p:attrNameLst>
                                      </p:cBhvr>
                                      <p:tavLst>
                                        <p:tav tm="0">
                                          <p:val>
                                            <p:strVal val="#ppt_x"/>
                                          </p:val>
                                        </p:tav>
                                        <p:tav tm="100000">
                                          <p:val>
                                            <p:strVal val="#ppt_x"/>
                                          </p:val>
                                        </p:tav>
                                      </p:tavLst>
                                    </p:anim>
                                    <p:anim calcmode="lin" valueType="num">
                                      <p:cBhvr additive="base">
                                        <p:cTn id="13" dur="500" fill="hold"/>
                                        <p:tgtEl>
                                          <p:spTgt spid="1332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3330"/>
                                        </p:tgtEl>
                                        <p:attrNameLst>
                                          <p:attrName>style.visibility</p:attrName>
                                        </p:attrNameLst>
                                      </p:cBhvr>
                                      <p:to>
                                        <p:strVal val="visible"/>
                                      </p:to>
                                    </p:set>
                                    <p:anim calcmode="lin" valueType="num">
                                      <p:cBhvr additive="base">
                                        <p:cTn id="18" dur="500" fill="hold"/>
                                        <p:tgtEl>
                                          <p:spTgt spid="13330"/>
                                        </p:tgtEl>
                                        <p:attrNameLst>
                                          <p:attrName>ppt_x</p:attrName>
                                        </p:attrNameLst>
                                      </p:cBhvr>
                                      <p:tavLst>
                                        <p:tav tm="0">
                                          <p:val>
                                            <p:strVal val="#ppt_x"/>
                                          </p:val>
                                        </p:tav>
                                        <p:tav tm="100000">
                                          <p:val>
                                            <p:strVal val="#ppt_x"/>
                                          </p:val>
                                        </p:tav>
                                      </p:tavLst>
                                    </p:anim>
                                    <p:anim calcmode="lin" valueType="num">
                                      <p:cBhvr additive="base">
                                        <p:cTn id="19" dur="500" fill="hold"/>
                                        <p:tgtEl>
                                          <p:spTgt spid="13330"/>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3320"/>
                                        </p:tgtEl>
                                        <p:attrNameLst>
                                          <p:attrName>style.visibility</p:attrName>
                                        </p:attrNameLst>
                                      </p:cBhvr>
                                      <p:to>
                                        <p:strVal val="visible"/>
                                      </p:to>
                                    </p:set>
                                    <p:anim calcmode="lin" valueType="num">
                                      <p:cBhvr additive="base">
                                        <p:cTn id="24" dur="500" fill="hold"/>
                                        <p:tgtEl>
                                          <p:spTgt spid="13320"/>
                                        </p:tgtEl>
                                        <p:attrNameLst>
                                          <p:attrName>ppt_x</p:attrName>
                                        </p:attrNameLst>
                                      </p:cBhvr>
                                      <p:tavLst>
                                        <p:tav tm="0">
                                          <p:val>
                                            <p:strVal val="#ppt_x"/>
                                          </p:val>
                                        </p:tav>
                                        <p:tav tm="100000">
                                          <p:val>
                                            <p:strVal val="#ppt_x"/>
                                          </p:val>
                                        </p:tav>
                                      </p:tavLst>
                                    </p:anim>
                                    <p:anim calcmode="lin" valueType="num">
                                      <p:cBhvr additive="base">
                                        <p:cTn id="25"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13323"/>
                                        </p:tgtEl>
                                        <p:attrNameLst>
                                          <p:attrName>style.visibility</p:attrName>
                                        </p:attrNameLst>
                                      </p:cBhvr>
                                      <p:to>
                                        <p:strVal val="visible"/>
                                      </p:to>
                                    </p:set>
                                    <p:animEffect transition="in" filter="diamond(in)">
                                      <p:cBhvr>
                                        <p:cTn id="30" dur="2000"/>
                                        <p:tgtEl>
                                          <p:spTgt spid="13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P spid="133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灯片编号占位符 5"/>
          <p:cNvSpPr>
            <a:spLocks noGrp="1"/>
          </p:cNvSpPr>
          <p:nvPr>
            <p:ph type="sldNum" sz="quarter" idx="12"/>
          </p:nvPr>
        </p:nvSpPr>
        <p:spPr/>
        <p:txBody>
          <a:bodyPr/>
          <a:lstStyle/>
          <a:p>
            <a:fld id="{6A6C1C58-4E87-418D-9A15-B95551F907EF}" type="slidenum">
              <a:rPr lang="en-US" altLang="zh-CN"/>
              <a:pPr/>
              <a:t>3</a:t>
            </a:fld>
            <a:endParaRPr lang="en-US" altLang="zh-CN"/>
          </a:p>
        </p:txBody>
      </p:sp>
      <p:sp>
        <p:nvSpPr>
          <p:cNvPr id="65540" name="Line 4"/>
          <p:cNvSpPr>
            <a:spLocks noChangeShapeType="1"/>
          </p:cNvSpPr>
          <p:nvPr/>
        </p:nvSpPr>
        <p:spPr bwMode="auto">
          <a:xfrm>
            <a:off x="228600" y="4267200"/>
            <a:ext cx="2286000"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1" name="Line 5"/>
          <p:cNvSpPr>
            <a:spLocks noChangeShapeType="1"/>
          </p:cNvSpPr>
          <p:nvPr/>
        </p:nvSpPr>
        <p:spPr bwMode="auto">
          <a:xfrm flipV="1">
            <a:off x="1295400" y="2743200"/>
            <a:ext cx="0" cy="266700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3" name="Line 7"/>
          <p:cNvSpPr>
            <a:spLocks noChangeShapeType="1"/>
          </p:cNvSpPr>
          <p:nvPr/>
        </p:nvSpPr>
        <p:spPr bwMode="auto">
          <a:xfrm flipH="1">
            <a:off x="152400" y="2286000"/>
            <a:ext cx="1600200" cy="2057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4" name="Line 8"/>
          <p:cNvSpPr>
            <a:spLocks noChangeShapeType="1"/>
          </p:cNvSpPr>
          <p:nvPr/>
        </p:nvSpPr>
        <p:spPr bwMode="auto">
          <a:xfrm flipH="1">
            <a:off x="228600" y="2590800"/>
            <a:ext cx="1524000" cy="2057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5" name="Line 9"/>
          <p:cNvSpPr>
            <a:spLocks noChangeShapeType="1"/>
          </p:cNvSpPr>
          <p:nvPr/>
        </p:nvSpPr>
        <p:spPr bwMode="auto">
          <a:xfrm flipH="1">
            <a:off x="228600" y="2819400"/>
            <a:ext cx="1676400" cy="2209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6" name="Line 10"/>
          <p:cNvSpPr>
            <a:spLocks noChangeShapeType="1"/>
          </p:cNvSpPr>
          <p:nvPr/>
        </p:nvSpPr>
        <p:spPr bwMode="auto">
          <a:xfrm flipH="1">
            <a:off x="304800" y="3200400"/>
            <a:ext cx="1600200" cy="213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7" name="Line 11"/>
          <p:cNvSpPr>
            <a:spLocks noChangeShapeType="1"/>
          </p:cNvSpPr>
          <p:nvPr/>
        </p:nvSpPr>
        <p:spPr bwMode="auto">
          <a:xfrm flipH="1">
            <a:off x="381000" y="3505200"/>
            <a:ext cx="1600200" cy="213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8" name="Line 12"/>
          <p:cNvSpPr>
            <a:spLocks noChangeShapeType="1"/>
          </p:cNvSpPr>
          <p:nvPr/>
        </p:nvSpPr>
        <p:spPr bwMode="auto">
          <a:xfrm flipH="1">
            <a:off x="381000" y="3810000"/>
            <a:ext cx="1600200" cy="213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9" name="Freeform 13"/>
          <p:cNvSpPr>
            <a:spLocks/>
          </p:cNvSpPr>
          <p:nvPr/>
        </p:nvSpPr>
        <p:spPr bwMode="auto">
          <a:xfrm flipV="1">
            <a:off x="2209800" y="4648200"/>
            <a:ext cx="1143000" cy="304800"/>
          </a:xfrm>
          <a:custGeom>
            <a:avLst/>
            <a:gdLst>
              <a:gd name="T0" fmla="*/ 0 w 1248"/>
              <a:gd name="T1" fmla="*/ 0 h 624"/>
              <a:gd name="T2" fmla="*/ 480 w 1248"/>
              <a:gd name="T3" fmla="*/ 528 h 624"/>
              <a:gd name="T4" fmla="*/ 1248 w 1248"/>
              <a:gd name="T5" fmla="*/ 576 h 624"/>
            </a:gdLst>
            <a:ahLst/>
            <a:cxnLst>
              <a:cxn ang="0">
                <a:pos x="T0" y="T1"/>
              </a:cxn>
              <a:cxn ang="0">
                <a:pos x="T2" y="T3"/>
              </a:cxn>
              <a:cxn ang="0">
                <a:pos x="T4" y="T5"/>
              </a:cxn>
            </a:cxnLst>
            <a:rect l="0" t="0" r="r" b="b"/>
            <a:pathLst>
              <a:path w="1248" h="624">
                <a:moveTo>
                  <a:pt x="0" y="0"/>
                </a:moveTo>
                <a:cubicBezTo>
                  <a:pt x="136" y="216"/>
                  <a:pt x="272" y="432"/>
                  <a:pt x="480" y="528"/>
                </a:cubicBezTo>
                <a:cubicBezTo>
                  <a:pt x="688" y="624"/>
                  <a:pt x="1120" y="568"/>
                  <a:pt x="1248" y="576"/>
                </a:cubicBezTo>
              </a:path>
            </a:pathLst>
          </a:custGeom>
          <a:noFill/>
          <a:ln w="38100">
            <a:solidFill>
              <a:schemeClr val="hlink"/>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0" name="Freeform 14"/>
          <p:cNvSpPr>
            <a:spLocks/>
          </p:cNvSpPr>
          <p:nvPr/>
        </p:nvSpPr>
        <p:spPr bwMode="auto">
          <a:xfrm>
            <a:off x="2209800" y="3429000"/>
            <a:ext cx="1066800" cy="533400"/>
          </a:xfrm>
          <a:custGeom>
            <a:avLst/>
            <a:gdLst>
              <a:gd name="T0" fmla="*/ 0 w 1248"/>
              <a:gd name="T1" fmla="*/ 0 h 624"/>
              <a:gd name="T2" fmla="*/ 480 w 1248"/>
              <a:gd name="T3" fmla="*/ 528 h 624"/>
              <a:gd name="T4" fmla="*/ 1248 w 1248"/>
              <a:gd name="T5" fmla="*/ 576 h 624"/>
            </a:gdLst>
            <a:ahLst/>
            <a:cxnLst>
              <a:cxn ang="0">
                <a:pos x="T0" y="T1"/>
              </a:cxn>
              <a:cxn ang="0">
                <a:pos x="T2" y="T3"/>
              </a:cxn>
              <a:cxn ang="0">
                <a:pos x="T4" y="T5"/>
              </a:cxn>
            </a:cxnLst>
            <a:rect l="0" t="0" r="r" b="b"/>
            <a:pathLst>
              <a:path w="1248" h="624">
                <a:moveTo>
                  <a:pt x="0" y="0"/>
                </a:moveTo>
                <a:cubicBezTo>
                  <a:pt x="136" y="216"/>
                  <a:pt x="272" y="432"/>
                  <a:pt x="480" y="528"/>
                </a:cubicBezTo>
                <a:cubicBezTo>
                  <a:pt x="688" y="624"/>
                  <a:pt x="1120" y="568"/>
                  <a:pt x="1248" y="576"/>
                </a:cubicBezTo>
              </a:path>
            </a:pathLst>
          </a:custGeom>
          <a:noFill/>
          <a:ln w="38100">
            <a:solidFill>
              <a:schemeClr val="hlink"/>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1" name="Line 15"/>
          <p:cNvSpPr>
            <a:spLocks noChangeShapeType="1"/>
          </p:cNvSpPr>
          <p:nvPr/>
        </p:nvSpPr>
        <p:spPr bwMode="auto">
          <a:xfrm>
            <a:off x="3505200" y="4343400"/>
            <a:ext cx="2209800"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2" name="Line 16"/>
          <p:cNvSpPr>
            <a:spLocks noChangeShapeType="1"/>
          </p:cNvSpPr>
          <p:nvPr/>
        </p:nvSpPr>
        <p:spPr bwMode="auto">
          <a:xfrm flipV="1">
            <a:off x="4572000" y="2895600"/>
            <a:ext cx="0" cy="243840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3" name="Line 17"/>
          <p:cNvSpPr>
            <a:spLocks noChangeShapeType="1"/>
          </p:cNvSpPr>
          <p:nvPr/>
        </p:nvSpPr>
        <p:spPr bwMode="auto">
          <a:xfrm flipV="1">
            <a:off x="3276600" y="3733800"/>
            <a:ext cx="25908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4" name="Line 18"/>
          <p:cNvSpPr>
            <a:spLocks noChangeShapeType="1"/>
          </p:cNvSpPr>
          <p:nvPr/>
        </p:nvSpPr>
        <p:spPr bwMode="auto">
          <a:xfrm flipV="1">
            <a:off x="3276600" y="4953000"/>
            <a:ext cx="25146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5" name="Oval 19"/>
          <p:cNvSpPr>
            <a:spLocks noChangeArrowheads="1"/>
          </p:cNvSpPr>
          <p:nvPr/>
        </p:nvSpPr>
        <p:spPr bwMode="auto">
          <a:xfrm>
            <a:off x="7162800" y="3429000"/>
            <a:ext cx="1447800" cy="15240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6" name="Line 20"/>
          <p:cNvSpPr>
            <a:spLocks noChangeShapeType="1"/>
          </p:cNvSpPr>
          <p:nvPr/>
        </p:nvSpPr>
        <p:spPr bwMode="auto">
          <a:xfrm flipV="1">
            <a:off x="7924800" y="2971800"/>
            <a:ext cx="0" cy="243840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7" name="Line 21"/>
          <p:cNvSpPr>
            <a:spLocks noChangeShapeType="1"/>
          </p:cNvSpPr>
          <p:nvPr/>
        </p:nvSpPr>
        <p:spPr bwMode="auto">
          <a:xfrm>
            <a:off x="6858000" y="4267200"/>
            <a:ext cx="2286000"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8" name="Line 22"/>
          <p:cNvSpPr>
            <a:spLocks noChangeShapeType="1"/>
          </p:cNvSpPr>
          <p:nvPr/>
        </p:nvSpPr>
        <p:spPr bwMode="auto">
          <a:xfrm flipH="1">
            <a:off x="3124200" y="3733800"/>
            <a:ext cx="457200" cy="533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9" name="Line 23"/>
          <p:cNvSpPr>
            <a:spLocks noChangeShapeType="1"/>
          </p:cNvSpPr>
          <p:nvPr/>
        </p:nvSpPr>
        <p:spPr bwMode="auto">
          <a:xfrm flipH="1">
            <a:off x="3276600" y="3733800"/>
            <a:ext cx="609600" cy="762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0" name="Line 24"/>
          <p:cNvSpPr>
            <a:spLocks noChangeShapeType="1"/>
          </p:cNvSpPr>
          <p:nvPr/>
        </p:nvSpPr>
        <p:spPr bwMode="auto">
          <a:xfrm flipH="1">
            <a:off x="3429000" y="3733800"/>
            <a:ext cx="762000" cy="990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1" name="Line 25"/>
          <p:cNvSpPr>
            <a:spLocks noChangeShapeType="1"/>
          </p:cNvSpPr>
          <p:nvPr/>
        </p:nvSpPr>
        <p:spPr bwMode="auto">
          <a:xfrm flipH="1">
            <a:off x="3505200" y="3733800"/>
            <a:ext cx="9144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2" name="Line 26"/>
          <p:cNvSpPr>
            <a:spLocks noChangeShapeType="1"/>
          </p:cNvSpPr>
          <p:nvPr/>
        </p:nvSpPr>
        <p:spPr bwMode="auto">
          <a:xfrm flipH="1">
            <a:off x="3733800" y="3733800"/>
            <a:ext cx="9144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3" name="Line 27"/>
          <p:cNvSpPr>
            <a:spLocks noChangeShapeType="1"/>
          </p:cNvSpPr>
          <p:nvPr/>
        </p:nvSpPr>
        <p:spPr bwMode="auto">
          <a:xfrm flipH="1">
            <a:off x="39624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4" name="Line 28"/>
          <p:cNvSpPr>
            <a:spLocks noChangeShapeType="1"/>
          </p:cNvSpPr>
          <p:nvPr/>
        </p:nvSpPr>
        <p:spPr bwMode="auto">
          <a:xfrm flipH="1">
            <a:off x="41910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5" name="Line 29"/>
          <p:cNvSpPr>
            <a:spLocks noChangeShapeType="1"/>
          </p:cNvSpPr>
          <p:nvPr/>
        </p:nvSpPr>
        <p:spPr bwMode="auto">
          <a:xfrm flipH="1">
            <a:off x="46482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6" name="Line 30"/>
          <p:cNvSpPr>
            <a:spLocks noChangeShapeType="1"/>
          </p:cNvSpPr>
          <p:nvPr/>
        </p:nvSpPr>
        <p:spPr bwMode="auto">
          <a:xfrm flipH="1">
            <a:off x="44196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7" name="Line 31"/>
          <p:cNvSpPr>
            <a:spLocks noChangeShapeType="1"/>
          </p:cNvSpPr>
          <p:nvPr/>
        </p:nvSpPr>
        <p:spPr bwMode="auto">
          <a:xfrm flipH="1">
            <a:off x="48768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8" name="Line 32"/>
          <p:cNvSpPr>
            <a:spLocks noChangeShapeType="1"/>
          </p:cNvSpPr>
          <p:nvPr/>
        </p:nvSpPr>
        <p:spPr bwMode="auto">
          <a:xfrm flipH="1">
            <a:off x="5105400" y="3733800"/>
            <a:ext cx="8382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9" name="Line 33"/>
          <p:cNvSpPr>
            <a:spLocks noChangeShapeType="1"/>
          </p:cNvSpPr>
          <p:nvPr/>
        </p:nvSpPr>
        <p:spPr bwMode="auto">
          <a:xfrm flipH="1">
            <a:off x="5334000" y="4267200"/>
            <a:ext cx="457200" cy="685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0" name="Line 34"/>
          <p:cNvSpPr>
            <a:spLocks noChangeShapeType="1"/>
          </p:cNvSpPr>
          <p:nvPr/>
        </p:nvSpPr>
        <p:spPr bwMode="auto">
          <a:xfrm flipH="1">
            <a:off x="7162800" y="3505200"/>
            <a:ext cx="381000" cy="762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1" name="Line 35"/>
          <p:cNvSpPr>
            <a:spLocks noChangeShapeType="1"/>
          </p:cNvSpPr>
          <p:nvPr/>
        </p:nvSpPr>
        <p:spPr bwMode="auto">
          <a:xfrm flipH="1">
            <a:off x="7239000" y="3429000"/>
            <a:ext cx="533400" cy="1066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2" name="Line 36"/>
          <p:cNvSpPr>
            <a:spLocks noChangeShapeType="1"/>
          </p:cNvSpPr>
          <p:nvPr/>
        </p:nvSpPr>
        <p:spPr bwMode="auto">
          <a:xfrm flipH="1">
            <a:off x="7315200" y="3429000"/>
            <a:ext cx="6096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3" name="Line 37"/>
          <p:cNvSpPr>
            <a:spLocks noChangeShapeType="1"/>
          </p:cNvSpPr>
          <p:nvPr/>
        </p:nvSpPr>
        <p:spPr bwMode="auto">
          <a:xfrm flipH="1">
            <a:off x="7467600" y="3429000"/>
            <a:ext cx="609600" cy="1295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4" name="Line 38"/>
          <p:cNvSpPr>
            <a:spLocks noChangeShapeType="1"/>
          </p:cNvSpPr>
          <p:nvPr/>
        </p:nvSpPr>
        <p:spPr bwMode="auto">
          <a:xfrm flipH="1">
            <a:off x="7543800" y="3505200"/>
            <a:ext cx="685800" cy="1371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5" name="Line 39"/>
          <p:cNvSpPr>
            <a:spLocks noChangeShapeType="1"/>
          </p:cNvSpPr>
          <p:nvPr/>
        </p:nvSpPr>
        <p:spPr bwMode="auto">
          <a:xfrm flipH="1">
            <a:off x="7696200" y="3581400"/>
            <a:ext cx="685800" cy="1295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6" name="Line 40"/>
          <p:cNvSpPr>
            <a:spLocks noChangeShapeType="1"/>
          </p:cNvSpPr>
          <p:nvPr/>
        </p:nvSpPr>
        <p:spPr bwMode="auto">
          <a:xfrm flipH="1">
            <a:off x="7924800" y="3886200"/>
            <a:ext cx="609600" cy="1066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7" name="Line 41"/>
          <p:cNvSpPr>
            <a:spLocks noChangeShapeType="1"/>
          </p:cNvSpPr>
          <p:nvPr/>
        </p:nvSpPr>
        <p:spPr bwMode="auto">
          <a:xfrm flipH="1">
            <a:off x="7772400" y="3733800"/>
            <a:ext cx="68580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8" name="Line 42"/>
          <p:cNvSpPr>
            <a:spLocks noChangeShapeType="1"/>
          </p:cNvSpPr>
          <p:nvPr/>
        </p:nvSpPr>
        <p:spPr bwMode="auto">
          <a:xfrm flipH="1">
            <a:off x="8153400" y="4114800"/>
            <a:ext cx="457200" cy="762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9" name="Freeform 43"/>
          <p:cNvSpPr>
            <a:spLocks/>
          </p:cNvSpPr>
          <p:nvPr/>
        </p:nvSpPr>
        <p:spPr bwMode="auto">
          <a:xfrm flipH="1">
            <a:off x="5867400" y="3886200"/>
            <a:ext cx="1143000" cy="304800"/>
          </a:xfrm>
          <a:custGeom>
            <a:avLst/>
            <a:gdLst>
              <a:gd name="T0" fmla="*/ 0 w 1248"/>
              <a:gd name="T1" fmla="*/ 0 h 624"/>
              <a:gd name="T2" fmla="*/ 480 w 1248"/>
              <a:gd name="T3" fmla="*/ 528 h 624"/>
              <a:gd name="T4" fmla="*/ 1248 w 1248"/>
              <a:gd name="T5" fmla="*/ 576 h 624"/>
            </a:gdLst>
            <a:ahLst/>
            <a:cxnLst>
              <a:cxn ang="0">
                <a:pos x="T0" y="T1"/>
              </a:cxn>
              <a:cxn ang="0">
                <a:pos x="T2" y="T3"/>
              </a:cxn>
              <a:cxn ang="0">
                <a:pos x="T4" y="T5"/>
              </a:cxn>
            </a:cxnLst>
            <a:rect l="0" t="0" r="r" b="b"/>
            <a:pathLst>
              <a:path w="1248" h="624">
                <a:moveTo>
                  <a:pt x="0" y="0"/>
                </a:moveTo>
                <a:cubicBezTo>
                  <a:pt x="136" y="216"/>
                  <a:pt x="272" y="432"/>
                  <a:pt x="480" y="528"/>
                </a:cubicBezTo>
                <a:cubicBezTo>
                  <a:pt x="688" y="624"/>
                  <a:pt x="1120" y="568"/>
                  <a:pt x="1248" y="576"/>
                </a:cubicBezTo>
              </a:path>
            </a:pathLst>
          </a:custGeom>
          <a:noFill/>
          <a:ln w="38100">
            <a:solidFill>
              <a:schemeClr val="hlink"/>
            </a:solidFill>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0" name="Freeform 44"/>
          <p:cNvSpPr>
            <a:spLocks/>
          </p:cNvSpPr>
          <p:nvPr/>
        </p:nvSpPr>
        <p:spPr bwMode="auto">
          <a:xfrm flipH="1" flipV="1">
            <a:off x="5791200" y="4648200"/>
            <a:ext cx="1219200" cy="152400"/>
          </a:xfrm>
          <a:custGeom>
            <a:avLst/>
            <a:gdLst>
              <a:gd name="T0" fmla="*/ 0 w 1248"/>
              <a:gd name="T1" fmla="*/ 0 h 624"/>
              <a:gd name="T2" fmla="*/ 480 w 1248"/>
              <a:gd name="T3" fmla="*/ 528 h 624"/>
              <a:gd name="T4" fmla="*/ 1248 w 1248"/>
              <a:gd name="T5" fmla="*/ 576 h 624"/>
            </a:gdLst>
            <a:ahLst/>
            <a:cxnLst>
              <a:cxn ang="0">
                <a:pos x="T0" y="T1"/>
              </a:cxn>
              <a:cxn ang="0">
                <a:pos x="T2" y="T3"/>
              </a:cxn>
              <a:cxn ang="0">
                <a:pos x="T4" y="T5"/>
              </a:cxn>
            </a:cxnLst>
            <a:rect l="0" t="0" r="r" b="b"/>
            <a:pathLst>
              <a:path w="1248" h="624">
                <a:moveTo>
                  <a:pt x="0" y="0"/>
                </a:moveTo>
                <a:cubicBezTo>
                  <a:pt x="136" y="216"/>
                  <a:pt x="272" y="432"/>
                  <a:pt x="480" y="528"/>
                </a:cubicBezTo>
                <a:cubicBezTo>
                  <a:pt x="688" y="624"/>
                  <a:pt x="1120" y="568"/>
                  <a:pt x="1248" y="576"/>
                </a:cubicBezTo>
              </a:path>
            </a:pathLst>
          </a:custGeom>
          <a:noFill/>
          <a:ln w="38100">
            <a:solidFill>
              <a:schemeClr val="hlink"/>
            </a:solidFill>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1" name="Text Box 45"/>
          <p:cNvSpPr txBox="1">
            <a:spLocks noChangeArrowheads="1"/>
          </p:cNvSpPr>
          <p:nvPr/>
        </p:nvSpPr>
        <p:spPr bwMode="auto">
          <a:xfrm>
            <a:off x="1676400" y="5105400"/>
            <a:ext cx="2608263"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itchFamily="18" charset="0"/>
              </a:rPr>
              <a:t>第一次变换：</a:t>
            </a:r>
          </a:p>
          <a:p>
            <a:pPr>
              <a:spcBef>
                <a:spcPct val="50000"/>
              </a:spcBef>
            </a:pPr>
            <a:r>
              <a:rPr kumimoji="1" lang="zh-CN" altLang="en-US" sz="2800" b="1">
                <a:latin typeface="Times New Roman" pitchFamily="18" charset="0"/>
              </a:rPr>
              <a:t>频率压缩</a:t>
            </a:r>
          </a:p>
        </p:txBody>
      </p:sp>
      <p:sp>
        <p:nvSpPr>
          <p:cNvPr id="65582" name="Text Box 46"/>
          <p:cNvSpPr txBox="1">
            <a:spLocks noChangeArrowheads="1"/>
          </p:cNvSpPr>
          <p:nvPr/>
        </p:nvSpPr>
        <p:spPr bwMode="auto">
          <a:xfrm>
            <a:off x="5562600" y="5105400"/>
            <a:ext cx="2681288"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itchFamily="18" charset="0"/>
              </a:rPr>
              <a:t>第二次变换：</a:t>
            </a:r>
          </a:p>
          <a:p>
            <a:pPr>
              <a:spcBef>
                <a:spcPct val="50000"/>
              </a:spcBef>
            </a:pPr>
            <a:r>
              <a:rPr kumimoji="1" lang="zh-CN" altLang="en-US" sz="2800" b="1">
                <a:latin typeface="Times New Roman" pitchFamily="18" charset="0"/>
              </a:rPr>
              <a:t>数字化</a:t>
            </a:r>
          </a:p>
        </p:txBody>
      </p:sp>
      <p:graphicFrame>
        <p:nvGraphicFramePr>
          <p:cNvPr id="65583" name="Object 47"/>
          <p:cNvGraphicFramePr>
            <a:graphicFrameLocks noChangeAspect="1"/>
          </p:cNvGraphicFramePr>
          <p:nvPr/>
        </p:nvGraphicFramePr>
        <p:xfrm>
          <a:off x="684213" y="2459038"/>
          <a:ext cx="647700" cy="306387"/>
        </p:xfrm>
        <a:graphic>
          <a:graphicData uri="http://schemas.openxmlformats.org/presentationml/2006/ole">
            <mc:AlternateContent xmlns:mc="http://schemas.openxmlformats.org/markup-compatibility/2006">
              <mc:Choice xmlns:v="urn:schemas-microsoft-com:vml" Requires="v">
                <p:oleObj spid="_x0000_s65868" name="Equation" r:id="rId4" imgW="241200" imgH="203040" progId="Equation.DSMT4">
                  <p:embed/>
                </p:oleObj>
              </mc:Choice>
              <mc:Fallback>
                <p:oleObj name="Equation" r:id="rId4" imgW="241200" imgH="203040" progId="Equation.DSMT4">
                  <p:embed/>
                  <p:pic>
                    <p:nvPicPr>
                      <p:cNvPr id="0" name="Object 47"/>
                      <p:cNvPicPr preferRelativeResize="0">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84213" y="2459038"/>
                        <a:ext cx="647700"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84" name="Object 48"/>
          <p:cNvGraphicFramePr>
            <a:graphicFrameLocks noChangeAspect="1"/>
          </p:cNvGraphicFramePr>
          <p:nvPr/>
        </p:nvGraphicFramePr>
        <p:xfrm>
          <a:off x="2209800" y="4419600"/>
          <a:ext cx="363538" cy="190500"/>
        </p:xfrm>
        <a:graphic>
          <a:graphicData uri="http://schemas.openxmlformats.org/presentationml/2006/ole">
            <mc:AlternateContent xmlns:mc="http://schemas.openxmlformats.org/markup-compatibility/2006">
              <mc:Choice xmlns:v="urn:schemas-microsoft-com:vml" Requires="v">
                <p:oleObj spid="_x0000_s65869" name="公式" r:id="rId6" imgW="152280" imgH="139680" progId="Equation.3">
                  <p:embed/>
                </p:oleObj>
              </mc:Choice>
              <mc:Fallback>
                <p:oleObj name="公式" r:id="rId6" imgW="152280" imgH="139680" progId="Equation.3">
                  <p:embed/>
                  <p:pic>
                    <p:nvPicPr>
                      <p:cNvPr id="0" name="Object 48"/>
                      <p:cNvPicPr preferRelativeResize="0">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209800" y="4419600"/>
                        <a:ext cx="363538"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85" name="Object 49"/>
          <p:cNvGraphicFramePr>
            <a:graphicFrameLocks noChangeAspect="1"/>
          </p:cNvGraphicFramePr>
          <p:nvPr/>
        </p:nvGraphicFramePr>
        <p:xfrm>
          <a:off x="4602163" y="2725738"/>
          <a:ext cx="690562" cy="317500"/>
        </p:xfrm>
        <a:graphic>
          <a:graphicData uri="http://schemas.openxmlformats.org/presentationml/2006/ole">
            <mc:AlternateContent xmlns:mc="http://schemas.openxmlformats.org/markup-compatibility/2006">
              <mc:Choice xmlns:v="urn:schemas-microsoft-com:vml" Requires="v">
                <p:oleObj spid="_x0000_s65870" name="Equation" r:id="rId8" imgW="279360" imgH="228600" progId="Equation.DSMT4">
                  <p:embed/>
                </p:oleObj>
              </mc:Choice>
              <mc:Fallback>
                <p:oleObj name="Equation" r:id="rId8" imgW="279360" imgH="228600" progId="Equation.DSMT4">
                  <p:embed/>
                  <p:pic>
                    <p:nvPicPr>
                      <p:cNvPr id="0" name="Object 49"/>
                      <p:cNvPicPr preferRelativeResize="0">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4602163" y="2725738"/>
                        <a:ext cx="690562"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86" name="Object 50"/>
          <p:cNvGraphicFramePr>
            <a:graphicFrameLocks noChangeAspect="1"/>
          </p:cNvGraphicFramePr>
          <p:nvPr/>
        </p:nvGraphicFramePr>
        <p:xfrm>
          <a:off x="5638800" y="4419600"/>
          <a:ext cx="363538" cy="190500"/>
        </p:xfrm>
        <a:graphic>
          <a:graphicData uri="http://schemas.openxmlformats.org/presentationml/2006/ole">
            <mc:AlternateContent xmlns:mc="http://schemas.openxmlformats.org/markup-compatibility/2006">
              <mc:Choice xmlns:v="urn:schemas-microsoft-com:vml" Requires="v">
                <p:oleObj spid="_x0000_s65871" name="公式" r:id="rId10" imgW="152280" imgH="139680" progId="Equation.3">
                  <p:embed/>
                </p:oleObj>
              </mc:Choice>
              <mc:Fallback>
                <p:oleObj name="公式" r:id="rId10" imgW="152280" imgH="139680" progId="Equation.3">
                  <p:embed/>
                  <p:pic>
                    <p:nvPicPr>
                      <p:cNvPr id="0" name="Object 50"/>
                      <p:cNvPicPr preferRelativeResize="0">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5638800" y="4419600"/>
                        <a:ext cx="363538"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87" name="Object 51"/>
          <p:cNvGraphicFramePr>
            <a:graphicFrameLocks noChangeAspect="1"/>
          </p:cNvGraphicFramePr>
          <p:nvPr/>
        </p:nvGraphicFramePr>
        <p:xfrm>
          <a:off x="8077200" y="2743200"/>
          <a:ext cx="762000" cy="365125"/>
        </p:xfrm>
        <a:graphic>
          <a:graphicData uri="http://schemas.openxmlformats.org/presentationml/2006/ole">
            <mc:AlternateContent xmlns:mc="http://schemas.openxmlformats.org/markup-compatibility/2006">
              <mc:Choice xmlns:v="urn:schemas-microsoft-com:vml" Requires="v">
                <p:oleObj spid="_x0000_s65872" name="公式" r:id="rId12" imgW="482400" imgH="203040" progId="Equation.3">
                  <p:embed/>
                </p:oleObj>
              </mc:Choice>
              <mc:Fallback>
                <p:oleObj name="公式" r:id="rId12" imgW="482400" imgH="203040" progId="Equation.3">
                  <p:embed/>
                  <p:pic>
                    <p:nvPicPr>
                      <p:cNvPr id="0" name="Object 51"/>
                      <p:cNvPicPr preferRelativeResize="0">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8077200" y="2743200"/>
                        <a:ext cx="7620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88" name="Object 52"/>
          <p:cNvGraphicFramePr>
            <a:graphicFrameLocks noChangeAspect="1"/>
          </p:cNvGraphicFramePr>
          <p:nvPr/>
        </p:nvGraphicFramePr>
        <p:xfrm>
          <a:off x="8528050" y="4572000"/>
          <a:ext cx="622300" cy="365125"/>
        </p:xfrm>
        <a:graphic>
          <a:graphicData uri="http://schemas.openxmlformats.org/presentationml/2006/ole">
            <mc:AlternateContent xmlns:mc="http://schemas.openxmlformats.org/markup-compatibility/2006">
              <mc:Choice xmlns:v="urn:schemas-microsoft-com:vml" Requires="v">
                <p:oleObj spid="_x0000_s65873" name="公式" r:id="rId14" imgW="393480" imgH="203040" progId="Equation.3">
                  <p:embed/>
                </p:oleObj>
              </mc:Choice>
              <mc:Fallback>
                <p:oleObj name="公式" r:id="rId14" imgW="393480" imgH="203040" progId="Equation.3">
                  <p:embed/>
                  <p:pic>
                    <p:nvPicPr>
                      <p:cNvPr id="0" name="Object 52"/>
                      <p:cNvPicPr preferRelativeResize="0">
                        <a:picLocks noChangeAspect="1" noChangeArrowheads="1"/>
                      </p:cNvPicPr>
                      <p:nvPr/>
                    </p:nvPicPr>
                    <p:blipFill>
                      <a:blip r:embed="rId15">
                        <a:lum bright="-100000"/>
                        <a:extLst>
                          <a:ext uri="{28A0092B-C50C-407E-A947-70E740481C1C}">
                            <a14:useLocalDpi xmlns:a14="http://schemas.microsoft.com/office/drawing/2010/main" val="0"/>
                          </a:ext>
                        </a:extLst>
                      </a:blip>
                      <a:srcRect/>
                      <a:stretch>
                        <a:fillRect/>
                      </a:stretch>
                    </p:blipFill>
                    <p:spPr bwMode="auto">
                      <a:xfrm>
                        <a:off x="8528050" y="4572000"/>
                        <a:ext cx="6223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589" name="Text Box 53"/>
          <p:cNvSpPr txBox="1">
            <a:spLocks noChangeArrowheads="1"/>
          </p:cNvSpPr>
          <p:nvPr/>
        </p:nvSpPr>
        <p:spPr bwMode="auto">
          <a:xfrm>
            <a:off x="900113" y="692150"/>
            <a:ext cx="60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en-US" altLang="zh-CN" sz="2400" b="1">
                <a:latin typeface="Times New Roman" pitchFamily="18" charset="0"/>
              </a:rPr>
              <a:t>S</a:t>
            </a:r>
            <a:r>
              <a:rPr kumimoji="1" lang="zh-CN" altLang="en-US" sz="2400" b="1">
                <a:latin typeface="Times New Roman" pitchFamily="18" charset="0"/>
              </a:rPr>
              <a:t>平面</a:t>
            </a:r>
          </a:p>
        </p:txBody>
      </p:sp>
      <p:sp>
        <p:nvSpPr>
          <p:cNvPr id="65590" name="Text Box 54"/>
          <p:cNvSpPr txBox="1">
            <a:spLocks noChangeArrowheads="1"/>
          </p:cNvSpPr>
          <p:nvPr/>
        </p:nvSpPr>
        <p:spPr bwMode="auto">
          <a:xfrm>
            <a:off x="4284663" y="765175"/>
            <a:ext cx="609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dirty="0">
                <a:latin typeface="Times New Roman" pitchFamily="18" charset="0"/>
              </a:rPr>
              <a:t>S</a:t>
            </a:r>
            <a:r>
              <a:rPr kumimoji="1" lang="en-US" altLang="zh-CN" sz="2400" b="1" baseline="-25000" dirty="0">
                <a:latin typeface="Times New Roman" pitchFamily="18" charset="0"/>
              </a:rPr>
              <a:t>1</a:t>
            </a:r>
            <a:r>
              <a:rPr kumimoji="1" lang="zh-CN" altLang="en-US" sz="2400" b="1" dirty="0">
                <a:latin typeface="Times New Roman" pitchFamily="18" charset="0"/>
              </a:rPr>
              <a:t>平面</a:t>
            </a:r>
          </a:p>
        </p:txBody>
      </p:sp>
      <p:sp>
        <p:nvSpPr>
          <p:cNvPr id="65591" name="Text Box 55"/>
          <p:cNvSpPr txBox="1">
            <a:spLocks noChangeArrowheads="1"/>
          </p:cNvSpPr>
          <p:nvPr/>
        </p:nvSpPr>
        <p:spPr bwMode="auto">
          <a:xfrm>
            <a:off x="7596188" y="765175"/>
            <a:ext cx="60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en-US" altLang="zh-CN" sz="2400" b="1">
                <a:latin typeface="Times New Roman" pitchFamily="18" charset="0"/>
              </a:rPr>
              <a:t>Z</a:t>
            </a:r>
            <a:r>
              <a:rPr kumimoji="1" lang="zh-CN" altLang="en-US" sz="2400" b="1">
                <a:latin typeface="Times New Roman" pitchFamily="18" charset="0"/>
              </a:rPr>
              <a:t>平面</a:t>
            </a:r>
          </a:p>
        </p:txBody>
      </p:sp>
      <p:sp>
        <p:nvSpPr>
          <p:cNvPr id="65592" name="Line 56"/>
          <p:cNvSpPr>
            <a:spLocks noChangeShapeType="1"/>
          </p:cNvSpPr>
          <p:nvPr/>
        </p:nvSpPr>
        <p:spPr bwMode="auto">
          <a:xfrm flipH="1">
            <a:off x="381000" y="4038600"/>
            <a:ext cx="1676400" cy="2209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3" name="Line 57"/>
          <p:cNvSpPr>
            <a:spLocks noChangeShapeType="1"/>
          </p:cNvSpPr>
          <p:nvPr/>
        </p:nvSpPr>
        <p:spPr bwMode="auto">
          <a:xfrm flipH="1">
            <a:off x="457200" y="4343400"/>
            <a:ext cx="1600200" cy="213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4" name="Line 58"/>
          <p:cNvSpPr>
            <a:spLocks noChangeShapeType="1"/>
          </p:cNvSpPr>
          <p:nvPr/>
        </p:nvSpPr>
        <p:spPr bwMode="auto">
          <a:xfrm>
            <a:off x="4572000" y="3733800"/>
            <a:ext cx="0" cy="1219200"/>
          </a:xfrm>
          <a:prstGeom prst="line">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65597" name="AutoShape 61">
            <a:hlinkClick r:id="" action="ppaction://hlinkshowjump?jump=previousslide" highlightClick="1"/>
          </p:cNvPr>
          <p:cNvSpPr>
            <a:spLocks noChangeArrowheads="1"/>
          </p:cNvSpPr>
          <p:nvPr/>
        </p:nvSpPr>
        <p:spPr bwMode="auto">
          <a:xfrm>
            <a:off x="8027988" y="6308725"/>
            <a:ext cx="647700" cy="5492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灯片编号占位符 5"/>
          <p:cNvSpPr>
            <a:spLocks noGrp="1"/>
          </p:cNvSpPr>
          <p:nvPr>
            <p:ph type="sldNum" sz="quarter" idx="12"/>
          </p:nvPr>
        </p:nvSpPr>
        <p:spPr/>
        <p:txBody>
          <a:bodyPr/>
          <a:lstStyle/>
          <a:p>
            <a:fld id="{D9FF0AEB-37EC-426B-85A7-7375ECF5B57F}" type="slidenum">
              <a:rPr lang="en-US" altLang="zh-CN"/>
              <a:pPr/>
              <a:t>4</a:t>
            </a:fld>
            <a:endParaRPr lang="en-US" altLang="zh-CN"/>
          </a:p>
        </p:txBody>
      </p:sp>
      <p:graphicFrame>
        <p:nvGraphicFramePr>
          <p:cNvPr id="14340" name="Object 4"/>
          <p:cNvGraphicFramePr>
            <a:graphicFrameLocks noChangeAspect="1"/>
          </p:cNvGraphicFramePr>
          <p:nvPr/>
        </p:nvGraphicFramePr>
        <p:xfrm>
          <a:off x="3132138" y="1773238"/>
          <a:ext cx="2151062" cy="995362"/>
        </p:xfrm>
        <a:graphic>
          <a:graphicData uri="http://schemas.openxmlformats.org/presentationml/2006/ole">
            <mc:AlternateContent xmlns:mc="http://schemas.openxmlformats.org/markup-compatibility/2006">
              <mc:Choice xmlns:v="urn:schemas-microsoft-com:vml" Requires="v">
                <p:oleObj spid="_x0000_s14997" name="公式" r:id="rId3" imgW="939600" imgH="431640" progId="Equation.3">
                  <p:embed/>
                </p:oleObj>
              </mc:Choice>
              <mc:Fallback>
                <p:oleObj name="公式" r:id="rId3" imgW="939600" imgH="431640" progId="Equation.3">
                  <p:embed/>
                  <p:pic>
                    <p:nvPicPr>
                      <p:cNvPr id="0" name="Object 4"/>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3132138" y="1773238"/>
                        <a:ext cx="2151062" cy="99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1" name="Object 5"/>
          <p:cNvGraphicFramePr>
            <a:graphicFrameLocks noChangeAspect="1"/>
          </p:cNvGraphicFramePr>
          <p:nvPr/>
        </p:nvGraphicFramePr>
        <p:xfrm>
          <a:off x="4284663" y="2852738"/>
          <a:ext cx="1368425" cy="906462"/>
        </p:xfrm>
        <a:graphic>
          <a:graphicData uri="http://schemas.openxmlformats.org/presentationml/2006/ole">
            <mc:AlternateContent xmlns:mc="http://schemas.openxmlformats.org/markup-compatibility/2006">
              <mc:Choice xmlns:v="urn:schemas-microsoft-com:vml" Requires="v">
                <p:oleObj spid="_x0000_s14998" name="公式" r:id="rId5" imgW="596880" imgH="393480" progId="Equation.3">
                  <p:embed/>
                </p:oleObj>
              </mc:Choice>
              <mc:Fallback>
                <p:oleObj name="公式" r:id="rId5" imgW="596880" imgH="393480" progId="Equation.3">
                  <p:embed/>
                  <p:pic>
                    <p:nvPicPr>
                      <p:cNvPr id="0" name="Object 5"/>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4284663" y="2852738"/>
                        <a:ext cx="1368425" cy="90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2" name="Object 6"/>
          <p:cNvGraphicFramePr>
            <a:graphicFrameLocks noChangeAspect="1"/>
          </p:cNvGraphicFramePr>
          <p:nvPr/>
        </p:nvGraphicFramePr>
        <p:xfrm>
          <a:off x="1763713" y="3141663"/>
          <a:ext cx="1160462" cy="382587"/>
        </p:xfrm>
        <a:graphic>
          <a:graphicData uri="http://schemas.openxmlformats.org/presentationml/2006/ole">
            <mc:AlternateContent xmlns:mc="http://schemas.openxmlformats.org/markup-compatibility/2006">
              <mc:Choice xmlns:v="urn:schemas-microsoft-com:vml" Requires="v">
                <p:oleObj spid="_x0000_s14999" name="公式" r:id="rId7" imgW="507960" imgH="164880" progId="Equation.3">
                  <p:embed/>
                </p:oleObj>
              </mc:Choice>
              <mc:Fallback>
                <p:oleObj name="公式" r:id="rId7" imgW="507960" imgH="164880" progId="Equation.3">
                  <p:embed/>
                  <p:pic>
                    <p:nvPicPr>
                      <p:cNvPr id="0" name="Object 6"/>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1763713" y="3141663"/>
                        <a:ext cx="1160462" cy="382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3" name="Object 7"/>
          <p:cNvGraphicFramePr>
            <a:graphicFrameLocks noChangeAspect="1"/>
          </p:cNvGraphicFramePr>
          <p:nvPr/>
        </p:nvGraphicFramePr>
        <p:xfrm>
          <a:off x="4314825" y="3775075"/>
          <a:ext cx="1017588" cy="498475"/>
        </p:xfrm>
        <a:graphic>
          <a:graphicData uri="http://schemas.openxmlformats.org/presentationml/2006/ole">
            <mc:AlternateContent xmlns:mc="http://schemas.openxmlformats.org/markup-compatibility/2006">
              <mc:Choice xmlns:v="urn:schemas-microsoft-com:vml" Requires="v">
                <p:oleObj spid="_x0000_s15000" name="公式" r:id="rId9" imgW="444240" imgH="215640" progId="Equation.3">
                  <p:embed/>
                </p:oleObj>
              </mc:Choice>
              <mc:Fallback>
                <p:oleObj name="公式" r:id="rId9" imgW="444240" imgH="215640" progId="Equation.3">
                  <p:embed/>
                  <p:pic>
                    <p:nvPicPr>
                      <p:cNvPr id="0" name="Object 7"/>
                      <p:cNvPicPr>
                        <a:picLocks noChangeAspect="1" noChangeArrowheads="1"/>
                      </p:cNvPicPr>
                      <p:nvPr/>
                    </p:nvPicPr>
                    <p:blipFill>
                      <a:blip r:embed="rId10">
                        <a:lum bright="-80000"/>
                        <a:extLst>
                          <a:ext uri="{28A0092B-C50C-407E-A947-70E740481C1C}">
                            <a14:useLocalDpi xmlns:a14="http://schemas.microsoft.com/office/drawing/2010/main" val="0"/>
                          </a:ext>
                        </a:extLst>
                      </a:blip>
                      <a:srcRect/>
                      <a:stretch>
                        <a:fillRect/>
                      </a:stretch>
                    </p:blipFill>
                    <p:spPr bwMode="auto">
                      <a:xfrm>
                        <a:off x="4314825" y="3775075"/>
                        <a:ext cx="1017588"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4" name="Object 8"/>
          <p:cNvGraphicFramePr>
            <a:graphicFrameLocks noChangeAspect="1"/>
          </p:cNvGraphicFramePr>
          <p:nvPr/>
        </p:nvGraphicFramePr>
        <p:xfrm>
          <a:off x="1820863" y="3846513"/>
          <a:ext cx="898525" cy="411162"/>
        </p:xfrm>
        <a:graphic>
          <a:graphicData uri="http://schemas.openxmlformats.org/presentationml/2006/ole">
            <mc:AlternateContent xmlns:mc="http://schemas.openxmlformats.org/markup-compatibility/2006">
              <mc:Choice xmlns:v="urn:schemas-microsoft-com:vml" Requires="v">
                <p:oleObj spid="_x0000_s15001" name="公式" r:id="rId11" imgW="393480" imgH="177480" progId="Equation.3">
                  <p:embed/>
                </p:oleObj>
              </mc:Choice>
              <mc:Fallback>
                <p:oleObj name="公式" r:id="rId11" imgW="393480" imgH="177480" progId="Equation.3">
                  <p:embed/>
                  <p:pic>
                    <p:nvPicPr>
                      <p:cNvPr id="0" name="Object 8"/>
                      <p:cNvPicPr>
                        <a:picLocks noChangeAspect="1" noChangeArrowheads="1"/>
                      </p:cNvPicPr>
                      <p:nvPr/>
                    </p:nvPicPr>
                    <p:blipFill>
                      <a:blip r:embed="rId12">
                        <a:lum bright="-80000"/>
                        <a:extLst>
                          <a:ext uri="{28A0092B-C50C-407E-A947-70E740481C1C}">
                            <a14:useLocalDpi xmlns:a14="http://schemas.microsoft.com/office/drawing/2010/main" val="0"/>
                          </a:ext>
                        </a:extLst>
                      </a:blip>
                      <a:srcRect/>
                      <a:stretch>
                        <a:fillRect/>
                      </a:stretch>
                    </p:blipFill>
                    <p:spPr bwMode="auto">
                      <a:xfrm>
                        <a:off x="1820863" y="3846513"/>
                        <a:ext cx="898525"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352" name="Group 16"/>
          <p:cNvGrpSpPr>
            <a:grpSpLocks/>
          </p:cNvGrpSpPr>
          <p:nvPr/>
        </p:nvGrpSpPr>
        <p:grpSpPr bwMode="auto">
          <a:xfrm>
            <a:off x="646113" y="549275"/>
            <a:ext cx="8497887" cy="1366838"/>
            <a:chOff x="407" y="346"/>
            <a:chExt cx="5353" cy="861"/>
          </a:xfrm>
        </p:grpSpPr>
        <p:sp>
          <p:nvSpPr>
            <p:cNvPr id="14338" name="Rectangle 2"/>
            <p:cNvSpPr>
              <a:spLocks noChangeArrowheads="1"/>
            </p:cNvSpPr>
            <p:nvPr/>
          </p:nvSpPr>
          <p:spPr bwMode="auto">
            <a:xfrm>
              <a:off x="407" y="346"/>
              <a:ext cx="5353" cy="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将 </a:t>
              </a:r>
              <a:r>
                <a:rPr lang="en-US" altLang="zh-CN" sz="3000" b="1">
                  <a:latin typeface="Times New Roman" pitchFamily="18" charset="0"/>
                </a:rPr>
                <a:t>s </a:t>
              </a:r>
              <a:r>
                <a:rPr lang="zh-CN" altLang="en-US" sz="3000" b="1">
                  <a:latin typeface="Times New Roman" pitchFamily="18" charset="0"/>
                </a:rPr>
                <a:t>平面整个        轴压缩到       平面的       轴上的一段（                  ），可以采用以下变换实现</a:t>
              </a:r>
            </a:p>
          </p:txBody>
        </p:sp>
        <p:graphicFrame>
          <p:nvGraphicFramePr>
            <p:cNvPr id="14339" name="Object 3"/>
            <p:cNvGraphicFramePr>
              <a:graphicFrameLocks noChangeAspect="1"/>
            </p:cNvGraphicFramePr>
            <p:nvPr/>
          </p:nvGraphicFramePr>
          <p:xfrm>
            <a:off x="1746" y="618"/>
            <a:ext cx="938" cy="426"/>
          </p:xfrm>
          <a:graphic>
            <a:graphicData uri="http://schemas.openxmlformats.org/presentationml/2006/ole">
              <mc:AlternateContent xmlns:mc="http://schemas.openxmlformats.org/markup-compatibility/2006">
                <mc:Choice xmlns:v="urn:schemas-microsoft-com:vml" Requires="v">
                  <p:oleObj spid="_x0000_s15002" name="公式" r:id="rId13" imgW="672840" imgH="304560" progId="Equation.3">
                    <p:embed/>
                  </p:oleObj>
                </mc:Choice>
                <mc:Fallback>
                  <p:oleObj name="公式" r:id="rId13" imgW="672840" imgH="304560" progId="Equation.3">
                    <p:embed/>
                    <p:pic>
                      <p:nvPicPr>
                        <p:cNvPr id="0" name="Object 3"/>
                        <p:cNvPicPr>
                          <a:picLocks noChangeAspect="1" noChangeArrowheads="1"/>
                        </p:cNvPicPr>
                        <p:nvPr/>
                      </p:nvPicPr>
                      <p:blipFill>
                        <a:blip r:embed="rId14">
                          <a:lum bright="-80000"/>
                          <a:extLst>
                            <a:ext uri="{28A0092B-C50C-407E-A947-70E740481C1C}">
                              <a14:useLocalDpi xmlns:a14="http://schemas.microsoft.com/office/drawing/2010/main" val="0"/>
                            </a:ext>
                          </a:extLst>
                        </a:blip>
                        <a:srcRect/>
                        <a:stretch>
                          <a:fillRect/>
                        </a:stretch>
                      </p:blipFill>
                      <p:spPr bwMode="auto">
                        <a:xfrm>
                          <a:off x="1746" y="618"/>
                          <a:ext cx="938" cy="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5" name="Object 9"/>
            <p:cNvGraphicFramePr>
              <a:graphicFrameLocks noChangeAspect="1"/>
            </p:cNvGraphicFramePr>
            <p:nvPr/>
          </p:nvGraphicFramePr>
          <p:xfrm>
            <a:off x="4649" y="346"/>
            <a:ext cx="404" cy="313"/>
          </p:xfrm>
          <a:graphic>
            <a:graphicData uri="http://schemas.openxmlformats.org/presentationml/2006/ole">
              <mc:AlternateContent xmlns:mc="http://schemas.openxmlformats.org/markup-compatibility/2006">
                <mc:Choice xmlns:v="urn:schemas-microsoft-com:vml" Requires="v">
                  <p:oleObj spid="_x0000_s15003" name="公式" r:id="rId15" imgW="279360" imgH="215640" progId="Equation.3">
                    <p:embed/>
                  </p:oleObj>
                </mc:Choice>
                <mc:Fallback>
                  <p:oleObj name="公式" r:id="rId15" imgW="279360" imgH="215640" progId="Equation.3">
                    <p:embed/>
                    <p:pic>
                      <p:nvPicPr>
                        <p:cNvPr id="0" name="Object 9"/>
                        <p:cNvPicPr>
                          <a:picLocks noChangeAspect="1" noChangeArrowheads="1"/>
                        </p:cNvPicPr>
                        <p:nvPr/>
                      </p:nvPicPr>
                      <p:blipFill>
                        <a:blip r:embed="rId16">
                          <a:lum bright="-80000"/>
                          <a:extLst>
                            <a:ext uri="{28A0092B-C50C-407E-A947-70E740481C1C}">
                              <a14:useLocalDpi xmlns:a14="http://schemas.microsoft.com/office/drawing/2010/main" val="0"/>
                            </a:ext>
                          </a:extLst>
                        </a:blip>
                        <a:srcRect/>
                        <a:stretch>
                          <a:fillRect/>
                        </a:stretch>
                      </p:blipFill>
                      <p:spPr bwMode="auto">
                        <a:xfrm>
                          <a:off x="4649" y="346"/>
                          <a:ext cx="404"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6" name="Object 10"/>
            <p:cNvGraphicFramePr>
              <a:graphicFrameLocks noChangeAspect="1"/>
            </p:cNvGraphicFramePr>
            <p:nvPr/>
          </p:nvGraphicFramePr>
          <p:xfrm>
            <a:off x="2109" y="391"/>
            <a:ext cx="348" cy="297"/>
          </p:xfrm>
          <a:graphic>
            <a:graphicData uri="http://schemas.openxmlformats.org/presentationml/2006/ole">
              <mc:AlternateContent xmlns:mc="http://schemas.openxmlformats.org/markup-compatibility/2006">
                <mc:Choice xmlns:v="urn:schemas-microsoft-com:vml" Requires="v">
                  <p:oleObj spid="_x0000_s15004" name="公式" r:id="rId17" imgW="241200" imgH="203040" progId="Equation.3">
                    <p:embed/>
                  </p:oleObj>
                </mc:Choice>
                <mc:Fallback>
                  <p:oleObj name="公式" r:id="rId17" imgW="241200" imgH="203040" progId="Equation.3">
                    <p:embed/>
                    <p:pic>
                      <p:nvPicPr>
                        <p:cNvPr id="0" name="Object 10"/>
                        <p:cNvPicPr>
                          <a:picLocks noChangeAspect="1" noChangeArrowheads="1"/>
                        </p:cNvPicPr>
                        <p:nvPr/>
                      </p:nvPicPr>
                      <p:blipFill>
                        <a:blip r:embed="rId18">
                          <a:lum bright="-80000"/>
                          <a:extLst>
                            <a:ext uri="{28A0092B-C50C-407E-A947-70E740481C1C}">
                              <a14:useLocalDpi xmlns:a14="http://schemas.microsoft.com/office/drawing/2010/main" val="0"/>
                            </a:ext>
                          </a:extLst>
                        </a:blip>
                        <a:srcRect/>
                        <a:stretch>
                          <a:fillRect/>
                        </a:stretch>
                      </p:blipFill>
                      <p:spPr bwMode="auto">
                        <a:xfrm>
                          <a:off x="2109" y="391"/>
                          <a:ext cx="348"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8" name="Object 12"/>
            <p:cNvGraphicFramePr>
              <a:graphicFrameLocks noChangeAspect="1"/>
            </p:cNvGraphicFramePr>
            <p:nvPr/>
          </p:nvGraphicFramePr>
          <p:xfrm>
            <a:off x="3606" y="346"/>
            <a:ext cx="201" cy="315"/>
          </p:xfrm>
          <a:graphic>
            <a:graphicData uri="http://schemas.openxmlformats.org/presentationml/2006/ole">
              <mc:AlternateContent xmlns:mc="http://schemas.openxmlformats.org/markup-compatibility/2006">
                <mc:Choice xmlns:v="urn:schemas-microsoft-com:vml" Requires="v">
                  <p:oleObj spid="_x0000_s15005" name="公式" r:id="rId19" imgW="139680" imgH="215640" progId="Equation.3">
                    <p:embed/>
                  </p:oleObj>
                </mc:Choice>
                <mc:Fallback>
                  <p:oleObj name="公式" r:id="rId19" imgW="139680" imgH="215640" progId="Equation.3">
                    <p:embed/>
                    <p:pic>
                      <p:nvPicPr>
                        <p:cNvPr id="0" name="Object 12"/>
                        <p:cNvPicPr>
                          <a:picLocks noChangeAspect="1" noChangeArrowheads="1"/>
                        </p:cNvPicPr>
                        <p:nvPr/>
                      </p:nvPicPr>
                      <p:blipFill>
                        <a:blip r:embed="rId20">
                          <a:lum bright="-80000"/>
                          <a:extLst>
                            <a:ext uri="{28A0092B-C50C-407E-A947-70E740481C1C}">
                              <a14:useLocalDpi xmlns:a14="http://schemas.microsoft.com/office/drawing/2010/main" val="0"/>
                            </a:ext>
                          </a:extLst>
                        </a:blip>
                        <a:srcRect/>
                        <a:stretch>
                          <a:fillRect/>
                        </a:stretch>
                      </p:blipFill>
                      <p:spPr bwMode="auto">
                        <a:xfrm>
                          <a:off x="3606" y="346"/>
                          <a:ext cx="201" cy="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349" name="Rectangle 13"/>
          <p:cNvSpPr>
            <a:spLocks noChangeArrowheads="1"/>
          </p:cNvSpPr>
          <p:nvPr/>
        </p:nvSpPr>
        <p:spPr bwMode="auto">
          <a:xfrm>
            <a:off x="611188" y="4508500"/>
            <a:ext cx="6192837"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2800" b="1">
                <a:latin typeface="Times New Roman" pitchFamily="18" charset="0"/>
              </a:rPr>
              <a:t> </a:t>
            </a:r>
            <a:r>
              <a:rPr lang="zh-CN" altLang="en-US" sz="2800" b="1">
                <a:latin typeface="Times New Roman" pitchFamily="18" charset="0"/>
              </a:rPr>
              <a:t>变换又可以写成（利用欧拉公式）</a:t>
            </a:r>
          </a:p>
        </p:txBody>
      </p:sp>
      <p:sp>
        <p:nvSpPr>
          <p:cNvPr id="14350" name="AutoShape 14"/>
          <p:cNvSpPr>
            <a:spLocks noChangeArrowheads="1"/>
          </p:cNvSpPr>
          <p:nvPr/>
        </p:nvSpPr>
        <p:spPr bwMode="auto">
          <a:xfrm>
            <a:off x="3132138" y="3213100"/>
            <a:ext cx="792162" cy="288925"/>
          </a:xfrm>
          <a:prstGeom prst="rightArrow">
            <a:avLst>
              <a:gd name="adj1" fmla="val 50000"/>
              <a:gd name="adj2" fmla="val 68544"/>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351" name="AutoShape 15"/>
          <p:cNvSpPr>
            <a:spLocks noChangeArrowheads="1"/>
          </p:cNvSpPr>
          <p:nvPr/>
        </p:nvSpPr>
        <p:spPr bwMode="auto">
          <a:xfrm>
            <a:off x="3132138" y="3933825"/>
            <a:ext cx="792162" cy="288925"/>
          </a:xfrm>
          <a:prstGeom prst="rightArrow">
            <a:avLst>
              <a:gd name="adj1" fmla="val 50000"/>
              <a:gd name="adj2" fmla="val 68544"/>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nvGrpSpPr>
          <p:cNvPr id="14364" name="Group 28"/>
          <p:cNvGrpSpPr>
            <a:grpSpLocks/>
          </p:cNvGrpSpPr>
          <p:nvPr/>
        </p:nvGrpSpPr>
        <p:grpSpPr bwMode="auto">
          <a:xfrm>
            <a:off x="6300788" y="1497012"/>
            <a:ext cx="2843212" cy="3721100"/>
            <a:chOff x="3969" y="1253"/>
            <a:chExt cx="1791" cy="2344"/>
          </a:xfrm>
        </p:grpSpPr>
        <p:graphicFrame>
          <p:nvGraphicFramePr>
            <p:cNvPr id="14354" name="Object 18"/>
            <p:cNvGraphicFramePr>
              <a:graphicFrameLocks noChangeAspect="1"/>
            </p:cNvGraphicFramePr>
            <p:nvPr/>
          </p:nvGraphicFramePr>
          <p:xfrm>
            <a:off x="5216" y="2024"/>
            <a:ext cx="211" cy="503"/>
          </p:xfrm>
          <a:graphic>
            <a:graphicData uri="http://schemas.openxmlformats.org/presentationml/2006/ole">
              <mc:AlternateContent xmlns:mc="http://schemas.openxmlformats.org/markup-compatibility/2006">
                <mc:Choice xmlns:v="urn:schemas-microsoft-com:vml" Requires="v">
                  <p:oleObj spid="_x0000_s15006" name="Equation" r:id="rId21" imgW="164880" imgH="393480" progId="Equation.DSMT4">
                    <p:embed/>
                  </p:oleObj>
                </mc:Choice>
                <mc:Fallback>
                  <p:oleObj name="Equation" r:id="rId21" imgW="164880" imgH="393480" progId="Equation.DSMT4">
                    <p:embed/>
                    <p:pic>
                      <p:nvPicPr>
                        <p:cNvPr id="0" name="Object 18"/>
                        <p:cNvPicPr preferRelativeResize="0">
                          <a:picLocks noChangeAspect="1" noChangeArrowheads="1"/>
                        </p:cNvPicPr>
                        <p:nvPr/>
                      </p:nvPicPr>
                      <p:blipFill>
                        <a:blip r:embed="rId22">
                          <a:lum bright="-100000"/>
                          <a:extLst>
                            <a:ext uri="{28A0092B-C50C-407E-A947-70E740481C1C}">
                              <a14:useLocalDpi xmlns:a14="http://schemas.microsoft.com/office/drawing/2010/main" val="0"/>
                            </a:ext>
                          </a:extLst>
                        </a:blip>
                        <a:srcRect/>
                        <a:stretch>
                          <a:fillRect/>
                        </a:stretch>
                      </p:blipFill>
                      <p:spPr bwMode="auto">
                        <a:xfrm>
                          <a:off x="5216" y="2024"/>
                          <a:ext cx="211"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55" name="Line 19"/>
            <p:cNvSpPr>
              <a:spLocks noChangeShapeType="1"/>
            </p:cNvSpPr>
            <p:nvPr/>
          </p:nvSpPr>
          <p:spPr bwMode="auto">
            <a:xfrm>
              <a:off x="3969" y="2619"/>
              <a:ext cx="1440"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6" name="Line 20"/>
            <p:cNvSpPr>
              <a:spLocks noChangeShapeType="1"/>
            </p:cNvSpPr>
            <p:nvPr/>
          </p:nvSpPr>
          <p:spPr bwMode="auto">
            <a:xfrm flipV="1">
              <a:off x="4641" y="1677"/>
              <a:ext cx="0" cy="168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7" name="Line 21"/>
            <p:cNvSpPr>
              <a:spLocks noChangeShapeType="1"/>
            </p:cNvSpPr>
            <p:nvPr/>
          </p:nvSpPr>
          <p:spPr bwMode="auto">
            <a:xfrm flipH="1">
              <a:off x="4113" y="1725"/>
              <a:ext cx="0" cy="1824"/>
            </a:xfrm>
            <a:prstGeom prst="line">
              <a:avLst/>
            </a:prstGeom>
            <a:noFill/>
            <a:ln w="38100"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8" name="Line 22"/>
            <p:cNvSpPr>
              <a:spLocks noChangeShapeType="1"/>
            </p:cNvSpPr>
            <p:nvPr/>
          </p:nvSpPr>
          <p:spPr bwMode="auto">
            <a:xfrm flipH="1">
              <a:off x="5169" y="1677"/>
              <a:ext cx="0" cy="1776"/>
            </a:xfrm>
            <a:prstGeom prst="line">
              <a:avLst/>
            </a:prstGeom>
            <a:noFill/>
            <a:ln w="38100"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9" name="Freeform 23"/>
            <p:cNvSpPr>
              <a:spLocks/>
            </p:cNvSpPr>
            <p:nvPr/>
          </p:nvSpPr>
          <p:spPr bwMode="auto">
            <a:xfrm>
              <a:off x="4641" y="1677"/>
              <a:ext cx="480" cy="960"/>
            </a:xfrm>
            <a:custGeom>
              <a:avLst/>
              <a:gdLst>
                <a:gd name="T0" fmla="*/ 0 w 528"/>
                <a:gd name="T1" fmla="*/ 944 h 944"/>
                <a:gd name="T2" fmla="*/ 336 w 528"/>
                <a:gd name="T3" fmla="*/ 800 h 944"/>
                <a:gd name="T4" fmla="*/ 480 w 528"/>
                <a:gd name="T5" fmla="*/ 128 h 944"/>
                <a:gd name="T6" fmla="*/ 528 w 528"/>
                <a:gd name="T7" fmla="*/ 32 h 944"/>
              </a:gdLst>
              <a:ahLst/>
              <a:cxnLst>
                <a:cxn ang="0">
                  <a:pos x="T0" y="T1"/>
                </a:cxn>
                <a:cxn ang="0">
                  <a:pos x="T2" y="T3"/>
                </a:cxn>
                <a:cxn ang="0">
                  <a:pos x="T4" y="T5"/>
                </a:cxn>
                <a:cxn ang="0">
                  <a:pos x="T6" y="T7"/>
                </a:cxn>
              </a:cxnLst>
              <a:rect l="0" t="0" r="r" b="b"/>
              <a:pathLst>
                <a:path w="528" h="944">
                  <a:moveTo>
                    <a:pt x="0" y="944"/>
                  </a:moveTo>
                  <a:cubicBezTo>
                    <a:pt x="128" y="940"/>
                    <a:pt x="256" y="936"/>
                    <a:pt x="336" y="800"/>
                  </a:cubicBezTo>
                  <a:cubicBezTo>
                    <a:pt x="416" y="664"/>
                    <a:pt x="448" y="256"/>
                    <a:pt x="480" y="128"/>
                  </a:cubicBezTo>
                  <a:cubicBezTo>
                    <a:pt x="512" y="0"/>
                    <a:pt x="520" y="16"/>
                    <a:pt x="528" y="32"/>
                  </a:cubicBezTo>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0" name="Freeform 24"/>
            <p:cNvSpPr>
              <a:spLocks/>
            </p:cNvSpPr>
            <p:nvPr/>
          </p:nvSpPr>
          <p:spPr bwMode="auto">
            <a:xfrm flipH="1" flipV="1">
              <a:off x="4161" y="2637"/>
              <a:ext cx="480" cy="960"/>
            </a:xfrm>
            <a:custGeom>
              <a:avLst/>
              <a:gdLst>
                <a:gd name="T0" fmla="*/ 0 w 528"/>
                <a:gd name="T1" fmla="*/ 944 h 944"/>
                <a:gd name="T2" fmla="*/ 336 w 528"/>
                <a:gd name="T3" fmla="*/ 800 h 944"/>
                <a:gd name="T4" fmla="*/ 480 w 528"/>
                <a:gd name="T5" fmla="*/ 128 h 944"/>
                <a:gd name="T6" fmla="*/ 528 w 528"/>
                <a:gd name="T7" fmla="*/ 32 h 944"/>
              </a:gdLst>
              <a:ahLst/>
              <a:cxnLst>
                <a:cxn ang="0">
                  <a:pos x="T0" y="T1"/>
                </a:cxn>
                <a:cxn ang="0">
                  <a:pos x="T2" y="T3"/>
                </a:cxn>
                <a:cxn ang="0">
                  <a:pos x="T4" y="T5"/>
                </a:cxn>
                <a:cxn ang="0">
                  <a:pos x="T6" y="T7"/>
                </a:cxn>
              </a:cxnLst>
              <a:rect l="0" t="0" r="r" b="b"/>
              <a:pathLst>
                <a:path w="528" h="944">
                  <a:moveTo>
                    <a:pt x="0" y="944"/>
                  </a:moveTo>
                  <a:cubicBezTo>
                    <a:pt x="128" y="940"/>
                    <a:pt x="256" y="936"/>
                    <a:pt x="336" y="800"/>
                  </a:cubicBezTo>
                  <a:cubicBezTo>
                    <a:pt x="416" y="664"/>
                    <a:pt x="448" y="256"/>
                    <a:pt x="480" y="128"/>
                  </a:cubicBezTo>
                  <a:cubicBezTo>
                    <a:pt x="512" y="0"/>
                    <a:pt x="520" y="16"/>
                    <a:pt x="528" y="32"/>
                  </a:cubicBezTo>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4361" name="Object 25"/>
            <p:cNvGraphicFramePr>
              <a:graphicFrameLocks noChangeAspect="1"/>
            </p:cNvGraphicFramePr>
            <p:nvPr/>
          </p:nvGraphicFramePr>
          <p:xfrm>
            <a:off x="4468" y="1253"/>
            <a:ext cx="1167" cy="442"/>
          </p:xfrm>
          <a:graphic>
            <a:graphicData uri="http://schemas.openxmlformats.org/presentationml/2006/ole">
              <mc:AlternateContent xmlns:mc="http://schemas.openxmlformats.org/markup-compatibility/2006">
                <mc:Choice xmlns:v="urn:schemas-microsoft-com:vml" Requires="v">
                  <p:oleObj spid="_x0000_s15007" name="公式" r:id="rId23" imgW="914400" imgH="406080" progId="Equation.3">
                    <p:embed/>
                  </p:oleObj>
                </mc:Choice>
                <mc:Fallback>
                  <p:oleObj name="公式" r:id="rId23" imgW="914400" imgH="406080" progId="Equation.3">
                    <p:embed/>
                    <p:pic>
                      <p:nvPicPr>
                        <p:cNvPr id="0" name="Object 25"/>
                        <p:cNvPicPr preferRelativeResize="0">
                          <a:picLocks noChangeAspect="1" noChangeArrowheads="1"/>
                        </p:cNvPicPr>
                        <p:nvPr/>
                      </p:nvPicPr>
                      <p:blipFill>
                        <a:blip r:embed="rId24">
                          <a:lum bright="-100000"/>
                          <a:extLst>
                            <a:ext uri="{28A0092B-C50C-407E-A947-70E740481C1C}">
                              <a14:useLocalDpi xmlns:a14="http://schemas.microsoft.com/office/drawing/2010/main" val="0"/>
                            </a:ext>
                          </a:extLst>
                        </a:blip>
                        <a:srcRect/>
                        <a:stretch>
                          <a:fillRect/>
                        </a:stretch>
                      </p:blipFill>
                      <p:spPr bwMode="auto">
                        <a:xfrm>
                          <a:off x="4468" y="1253"/>
                          <a:ext cx="1167"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62" name="Object 26"/>
            <p:cNvGraphicFramePr>
              <a:graphicFrameLocks noChangeAspect="1"/>
            </p:cNvGraphicFramePr>
            <p:nvPr/>
          </p:nvGraphicFramePr>
          <p:xfrm>
            <a:off x="5465" y="2523"/>
            <a:ext cx="295" cy="176"/>
          </p:xfrm>
          <a:graphic>
            <a:graphicData uri="http://schemas.openxmlformats.org/presentationml/2006/ole">
              <mc:AlternateContent xmlns:mc="http://schemas.openxmlformats.org/markup-compatibility/2006">
                <mc:Choice xmlns:v="urn:schemas-microsoft-com:vml" Requires="v">
                  <p:oleObj spid="_x0000_s15008" name="公式" r:id="rId25" imgW="203040" imgH="215640" progId="Equation.3">
                    <p:embed/>
                  </p:oleObj>
                </mc:Choice>
                <mc:Fallback>
                  <p:oleObj name="公式" r:id="rId25" imgW="203040" imgH="215640" progId="Equation.3">
                    <p:embed/>
                    <p:pic>
                      <p:nvPicPr>
                        <p:cNvPr id="0" name="Object 26"/>
                        <p:cNvPicPr preferRelativeResize="0">
                          <a:picLocks noChangeAspect="1" noChangeArrowheads="1"/>
                        </p:cNvPicPr>
                        <p:nvPr/>
                      </p:nvPicPr>
                      <p:blipFill>
                        <a:blip r:embed="rId26">
                          <a:lum bright="-100000"/>
                          <a:extLst>
                            <a:ext uri="{28A0092B-C50C-407E-A947-70E740481C1C}">
                              <a14:useLocalDpi xmlns:a14="http://schemas.microsoft.com/office/drawing/2010/main" val="0"/>
                            </a:ext>
                          </a:extLst>
                        </a:blip>
                        <a:srcRect/>
                        <a:stretch>
                          <a:fillRect/>
                        </a:stretch>
                      </p:blipFill>
                      <p:spPr bwMode="auto">
                        <a:xfrm>
                          <a:off x="5465" y="2523"/>
                          <a:ext cx="295" cy="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63" name="Object 27"/>
            <p:cNvGraphicFramePr>
              <a:graphicFrameLocks noChangeAspect="1"/>
            </p:cNvGraphicFramePr>
            <p:nvPr/>
          </p:nvGraphicFramePr>
          <p:xfrm>
            <a:off x="4082" y="2109"/>
            <a:ext cx="332" cy="465"/>
          </p:xfrm>
          <a:graphic>
            <a:graphicData uri="http://schemas.openxmlformats.org/presentationml/2006/ole">
              <mc:AlternateContent xmlns:mc="http://schemas.openxmlformats.org/markup-compatibility/2006">
                <mc:Choice xmlns:v="urn:schemas-microsoft-com:vml" Requires="v">
                  <p:oleObj spid="_x0000_s15009" name="Equation" r:id="rId27" imgW="279360" imgH="393480" progId="Equation.DSMT4">
                    <p:embed/>
                  </p:oleObj>
                </mc:Choice>
                <mc:Fallback>
                  <p:oleObj name="Equation" r:id="rId27" imgW="279360" imgH="393480" progId="Equation.DSMT4">
                    <p:embed/>
                    <p:pic>
                      <p:nvPicPr>
                        <p:cNvPr id="0" name="Object 27"/>
                        <p:cNvPicPr preferRelativeResize="0">
                          <a:picLocks noChangeAspect="1" noChangeArrowheads="1"/>
                        </p:cNvPicPr>
                        <p:nvPr/>
                      </p:nvPicPr>
                      <p:blipFill>
                        <a:blip r:embed="rId28">
                          <a:lum bright="-100000"/>
                          <a:extLst>
                            <a:ext uri="{28A0092B-C50C-407E-A947-70E740481C1C}">
                              <a14:useLocalDpi xmlns:a14="http://schemas.microsoft.com/office/drawing/2010/main" val="0"/>
                            </a:ext>
                          </a:extLst>
                        </a:blip>
                        <a:srcRect/>
                        <a:stretch>
                          <a:fillRect/>
                        </a:stretch>
                      </p:blipFill>
                      <p:spPr bwMode="auto">
                        <a:xfrm>
                          <a:off x="4082" y="2109"/>
                          <a:ext cx="332"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3" name="对象 2"/>
          <p:cNvGraphicFramePr>
            <a:graphicFrameLocks noChangeAspect="1"/>
          </p:cNvGraphicFramePr>
          <p:nvPr>
            <p:extLst>
              <p:ext uri="{D42A27DB-BD31-4B8C-83A1-F6EECF244321}">
                <p14:modId xmlns:p14="http://schemas.microsoft.com/office/powerpoint/2010/main" val="2531234409"/>
              </p:ext>
            </p:extLst>
          </p:nvPr>
        </p:nvGraphicFramePr>
        <p:xfrm>
          <a:off x="520700" y="5218113"/>
          <a:ext cx="5802313" cy="1601787"/>
        </p:xfrm>
        <a:graphic>
          <a:graphicData uri="http://schemas.openxmlformats.org/presentationml/2006/ole">
            <mc:AlternateContent xmlns:mc="http://schemas.openxmlformats.org/markup-compatibility/2006">
              <mc:Choice xmlns:v="urn:schemas-microsoft-com:vml" Requires="v">
                <p:oleObj spid="_x0000_s15010" name="Equation" r:id="rId29" imgW="1968480" imgH="685800" progId="Equation.DSMT4">
                  <p:embed/>
                </p:oleObj>
              </mc:Choice>
              <mc:Fallback>
                <p:oleObj name="Equation" r:id="rId29" imgW="1968480" imgH="685800" progId="Equation.DSMT4">
                  <p:embed/>
                  <p:pic>
                    <p:nvPicPr>
                      <p:cNvPr id="0" name="Object 4"/>
                      <p:cNvPicPr>
                        <a:picLocks noChangeAspect="1" noChangeArrowheads="1"/>
                      </p:cNvPicPr>
                      <p:nvPr/>
                    </p:nvPicPr>
                    <p:blipFill>
                      <a:blip r:embed="rId30">
                        <a:lum bright="-100000"/>
                      </a:blip>
                      <a:srcRect/>
                      <a:stretch>
                        <a:fillRect/>
                      </a:stretch>
                    </p:blipFill>
                    <p:spPr bwMode="auto">
                      <a:xfrm>
                        <a:off x="520700" y="5218113"/>
                        <a:ext cx="5802313" cy="1601787"/>
                      </a:xfrm>
                      <a:prstGeom prst="rect">
                        <a:avLst/>
                      </a:prstGeom>
                      <a:noFill/>
                      <a:ln>
                        <a:noFill/>
                      </a:ln>
                      <a:effectLst/>
                    </p:spPr>
                  </p:pic>
                </p:oleObj>
              </mc:Fallback>
            </mc:AlternateContent>
          </a:graphicData>
        </a:graphic>
      </p:graphicFrame>
      <p:sp>
        <p:nvSpPr>
          <p:cNvPr id="4" name="动作按钮: 前进或下一项 3">
            <a:hlinkClick r:id="" action="ppaction://hlinkshowjump?jump=nextslide" highlightClick="1"/>
          </p:cNvPr>
          <p:cNvSpPr/>
          <p:nvPr/>
        </p:nvSpPr>
        <p:spPr>
          <a:xfrm>
            <a:off x="6986588" y="6309320"/>
            <a:ext cx="45720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动作按钮: 前进或下一项 1">
            <a:hlinkClick r:id="rId31" action="ppaction://hlinksldjump" highlightClick="1"/>
          </p:cNvPr>
          <p:cNvSpPr/>
          <p:nvPr/>
        </p:nvSpPr>
        <p:spPr>
          <a:xfrm>
            <a:off x="467544" y="2060848"/>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52"/>
                                        </p:tgtEl>
                                        <p:attrNameLst>
                                          <p:attrName>style.visibility</p:attrName>
                                        </p:attrNameLst>
                                      </p:cBhvr>
                                      <p:to>
                                        <p:strVal val="visible"/>
                                      </p:to>
                                    </p:set>
                                    <p:anim calcmode="lin" valueType="num">
                                      <p:cBhvr additive="base">
                                        <p:cTn id="7" dur="500" fill="hold"/>
                                        <p:tgtEl>
                                          <p:spTgt spid="14352"/>
                                        </p:tgtEl>
                                        <p:attrNameLst>
                                          <p:attrName>ppt_x</p:attrName>
                                        </p:attrNameLst>
                                      </p:cBhvr>
                                      <p:tavLst>
                                        <p:tav tm="0">
                                          <p:val>
                                            <p:strVal val="#ppt_x"/>
                                          </p:val>
                                        </p:tav>
                                        <p:tav tm="100000">
                                          <p:val>
                                            <p:strVal val="#ppt_x"/>
                                          </p:val>
                                        </p:tav>
                                      </p:tavLst>
                                    </p:anim>
                                    <p:anim calcmode="lin" valueType="num">
                                      <p:cBhvr additive="base">
                                        <p:cTn id="8" dur="500" fill="hold"/>
                                        <p:tgtEl>
                                          <p:spTgt spid="1435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4340"/>
                                        </p:tgtEl>
                                        <p:attrNameLst>
                                          <p:attrName>style.visibility</p:attrName>
                                        </p:attrNameLst>
                                      </p:cBhvr>
                                      <p:to>
                                        <p:strVal val="visible"/>
                                      </p:to>
                                    </p:set>
                                    <p:animEffect transition="in" filter="box(in)">
                                      <p:cBhvr>
                                        <p:cTn id="13" dur="500"/>
                                        <p:tgtEl>
                                          <p:spTgt spid="1434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4364"/>
                                        </p:tgtEl>
                                        <p:attrNameLst>
                                          <p:attrName>style.visibility</p:attrName>
                                        </p:attrNameLst>
                                      </p:cBhvr>
                                      <p:to>
                                        <p:strVal val="visible"/>
                                      </p:to>
                                    </p:set>
                                    <p:anim calcmode="lin" valueType="num">
                                      <p:cBhvr additive="base">
                                        <p:cTn id="18" dur="500" fill="hold"/>
                                        <p:tgtEl>
                                          <p:spTgt spid="14364"/>
                                        </p:tgtEl>
                                        <p:attrNameLst>
                                          <p:attrName>ppt_x</p:attrName>
                                        </p:attrNameLst>
                                      </p:cBhvr>
                                      <p:tavLst>
                                        <p:tav tm="0">
                                          <p:val>
                                            <p:strVal val="#ppt_x"/>
                                          </p:val>
                                        </p:tav>
                                        <p:tav tm="100000">
                                          <p:val>
                                            <p:strVal val="#ppt_x"/>
                                          </p:val>
                                        </p:tav>
                                      </p:tavLst>
                                    </p:anim>
                                    <p:anim calcmode="lin" valueType="num">
                                      <p:cBhvr additive="base">
                                        <p:cTn id="19" dur="500" fill="hold"/>
                                        <p:tgtEl>
                                          <p:spTgt spid="1436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4342"/>
                                        </p:tgtEl>
                                        <p:attrNameLst>
                                          <p:attrName>style.visibility</p:attrName>
                                        </p:attrNameLst>
                                      </p:cBhvr>
                                      <p:to>
                                        <p:strVal val="visible"/>
                                      </p:to>
                                    </p:set>
                                    <p:animEffect transition="in" filter="blinds(horizontal)">
                                      <p:cBhvr>
                                        <p:cTn id="24" dur="500"/>
                                        <p:tgtEl>
                                          <p:spTgt spid="1434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4350"/>
                                        </p:tgtEl>
                                        <p:attrNameLst>
                                          <p:attrName>style.visibility</p:attrName>
                                        </p:attrNameLst>
                                      </p:cBhvr>
                                      <p:to>
                                        <p:strVal val="visible"/>
                                      </p:to>
                                    </p:set>
                                    <p:animEffect transition="in" filter="box(in)">
                                      <p:cBhvr>
                                        <p:cTn id="29" dur="500"/>
                                        <p:tgtEl>
                                          <p:spTgt spid="1435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8" presetClass="entr" presetSubtype="16" fill="hold" nodeType="clickEffect">
                                  <p:stCondLst>
                                    <p:cond delay="0"/>
                                  </p:stCondLst>
                                  <p:childTnLst>
                                    <p:set>
                                      <p:cBhvr>
                                        <p:cTn id="33" dur="1" fill="hold">
                                          <p:stCondLst>
                                            <p:cond delay="0"/>
                                          </p:stCondLst>
                                        </p:cTn>
                                        <p:tgtEl>
                                          <p:spTgt spid="14341"/>
                                        </p:tgtEl>
                                        <p:attrNameLst>
                                          <p:attrName>style.visibility</p:attrName>
                                        </p:attrNameLst>
                                      </p:cBhvr>
                                      <p:to>
                                        <p:strVal val="visible"/>
                                      </p:to>
                                    </p:set>
                                    <p:animEffect transition="in" filter="diamond(in)">
                                      <p:cBhvr>
                                        <p:cTn id="34" dur="2000"/>
                                        <p:tgtEl>
                                          <p:spTgt spid="1434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4344"/>
                                        </p:tgtEl>
                                        <p:attrNameLst>
                                          <p:attrName>style.visibility</p:attrName>
                                        </p:attrNameLst>
                                      </p:cBhvr>
                                      <p:to>
                                        <p:strVal val="visible"/>
                                      </p:to>
                                    </p:set>
                                    <p:animEffect transition="in" filter="blinds(horizontal)">
                                      <p:cBhvr>
                                        <p:cTn id="39" dur="500"/>
                                        <p:tgtEl>
                                          <p:spTgt spid="1434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4351"/>
                                        </p:tgtEl>
                                        <p:attrNameLst>
                                          <p:attrName>style.visibility</p:attrName>
                                        </p:attrNameLst>
                                      </p:cBhvr>
                                      <p:to>
                                        <p:strVal val="visible"/>
                                      </p:to>
                                    </p:set>
                                    <p:animEffect transition="in" filter="checkerboard(across)">
                                      <p:cBhvr>
                                        <p:cTn id="44" dur="500"/>
                                        <p:tgtEl>
                                          <p:spTgt spid="1435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16" fill="hold" nodeType="clickEffect">
                                  <p:stCondLst>
                                    <p:cond delay="0"/>
                                  </p:stCondLst>
                                  <p:childTnLst>
                                    <p:set>
                                      <p:cBhvr>
                                        <p:cTn id="48" dur="1" fill="hold">
                                          <p:stCondLst>
                                            <p:cond delay="0"/>
                                          </p:stCondLst>
                                        </p:cTn>
                                        <p:tgtEl>
                                          <p:spTgt spid="14343"/>
                                        </p:tgtEl>
                                        <p:attrNameLst>
                                          <p:attrName>style.visibility</p:attrName>
                                        </p:attrNameLst>
                                      </p:cBhvr>
                                      <p:to>
                                        <p:strVal val="visible"/>
                                      </p:to>
                                    </p:set>
                                    <p:animEffect transition="in" filter="box(in)">
                                      <p:cBhvr>
                                        <p:cTn id="49" dur="500"/>
                                        <p:tgtEl>
                                          <p:spTgt spid="14343"/>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4349"/>
                                        </p:tgtEl>
                                        <p:attrNameLst>
                                          <p:attrName>style.visibility</p:attrName>
                                        </p:attrNameLst>
                                      </p:cBhvr>
                                      <p:to>
                                        <p:strVal val="visible"/>
                                      </p:to>
                                    </p:set>
                                    <p:anim calcmode="lin" valueType="num">
                                      <p:cBhvr additive="base">
                                        <p:cTn id="54" dur="500" fill="hold"/>
                                        <p:tgtEl>
                                          <p:spTgt spid="14349"/>
                                        </p:tgtEl>
                                        <p:attrNameLst>
                                          <p:attrName>ppt_x</p:attrName>
                                        </p:attrNameLst>
                                      </p:cBhvr>
                                      <p:tavLst>
                                        <p:tav tm="0">
                                          <p:val>
                                            <p:strVal val="#ppt_x"/>
                                          </p:val>
                                        </p:tav>
                                        <p:tav tm="100000">
                                          <p:val>
                                            <p:strVal val="#ppt_x"/>
                                          </p:val>
                                        </p:tav>
                                      </p:tavLst>
                                    </p:anim>
                                    <p:anim calcmode="lin" valueType="num">
                                      <p:cBhvr additive="base">
                                        <p:cTn id="55" dur="500" fill="hold"/>
                                        <p:tgtEl>
                                          <p:spTgt spid="1434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ppt_x"/>
                                          </p:val>
                                        </p:tav>
                                        <p:tav tm="100000">
                                          <p:val>
                                            <p:strVal val="#ppt_x"/>
                                          </p:val>
                                        </p:tav>
                                      </p:tavLst>
                                    </p:anim>
                                    <p:anim calcmode="lin" valueType="num">
                                      <p:cBhvr additive="base">
                                        <p:cTn id="6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9" grpId="0"/>
      <p:bldP spid="14350" grpId="0" animBg="1"/>
      <p:bldP spid="143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5"/>
          <p:cNvSpPr>
            <a:spLocks noGrp="1"/>
          </p:cNvSpPr>
          <p:nvPr>
            <p:ph type="sldNum" sz="quarter" idx="12"/>
          </p:nvPr>
        </p:nvSpPr>
        <p:spPr/>
        <p:txBody>
          <a:bodyPr/>
          <a:lstStyle/>
          <a:p>
            <a:fld id="{5F1CCA80-3002-4BE5-B2D6-7FE6FAAFF545}" type="slidenum">
              <a:rPr lang="en-US" altLang="zh-CN"/>
              <a:pPr/>
              <a:t>5</a:t>
            </a:fld>
            <a:endParaRPr lang="en-US" altLang="zh-CN"/>
          </a:p>
        </p:txBody>
      </p:sp>
      <p:graphicFrame>
        <p:nvGraphicFramePr>
          <p:cNvPr id="15362" name="Object 2"/>
          <p:cNvGraphicFramePr>
            <a:graphicFrameLocks noChangeAspect="1"/>
          </p:cNvGraphicFramePr>
          <p:nvPr/>
        </p:nvGraphicFramePr>
        <p:xfrm>
          <a:off x="3059113" y="1268413"/>
          <a:ext cx="2619375" cy="496887"/>
        </p:xfrm>
        <a:graphic>
          <a:graphicData uri="http://schemas.openxmlformats.org/presentationml/2006/ole">
            <mc:AlternateContent xmlns:mc="http://schemas.openxmlformats.org/markup-compatibility/2006">
              <mc:Choice xmlns:v="urn:schemas-microsoft-com:vml" Requires="v">
                <p:oleObj spid="_x0000_s15645" name="公式" r:id="rId3" imgW="1143000" imgH="215640" progId="Equation.3">
                  <p:embed/>
                </p:oleObj>
              </mc:Choice>
              <mc:Fallback>
                <p:oleObj name="公式" r:id="rId3" imgW="1143000" imgH="215640" progId="Equation.3">
                  <p:embed/>
                  <p:pic>
                    <p:nvPicPr>
                      <p:cNvPr id="0" name="Object 2"/>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3059113" y="1268413"/>
                        <a:ext cx="2619375"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4" name="Object 4"/>
          <p:cNvGraphicFramePr>
            <a:graphicFrameLocks noChangeAspect="1"/>
          </p:cNvGraphicFramePr>
          <p:nvPr/>
        </p:nvGraphicFramePr>
        <p:xfrm>
          <a:off x="2549525" y="2133600"/>
          <a:ext cx="3663950" cy="1470025"/>
        </p:xfrm>
        <a:graphic>
          <a:graphicData uri="http://schemas.openxmlformats.org/presentationml/2006/ole">
            <mc:AlternateContent xmlns:mc="http://schemas.openxmlformats.org/markup-compatibility/2006">
              <mc:Choice xmlns:v="urn:schemas-microsoft-com:vml" Requires="v">
                <p:oleObj spid="_x0000_s15646" name="Equation" r:id="rId5" imgW="1562040" imgH="622080" progId="Equation.DSMT4">
                  <p:embed/>
                </p:oleObj>
              </mc:Choice>
              <mc:Fallback>
                <p:oleObj name="Equation" r:id="rId5" imgW="1562040" imgH="622080" progId="Equation.DSMT4">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549525" y="2133600"/>
                        <a:ext cx="366395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5" name="Rectangle 5"/>
          <p:cNvSpPr>
            <a:spLocks noChangeArrowheads="1"/>
          </p:cNvSpPr>
          <p:nvPr/>
        </p:nvSpPr>
        <p:spPr bwMode="auto">
          <a:xfrm>
            <a:off x="468313" y="1916113"/>
            <a:ext cx="115093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有，</a:t>
            </a:r>
          </a:p>
        </p:txBody>
      </p:sp>
      <p:graphicFrame>
        <p:nvGraphicFramePr>
          <p:cNvPr id="15368" name="Object 8"/>
          <p:cNvGraphicFramePr>
            <a:graphicFrameLocks noChangeAspect="1"/>
          </p:cNvGraphicFramePr>
          <p:nvPr/>
        </p:nvGraphicFramePr>
        <p:xfrm>
          <a:off x="2124075" y="5013325"/>
          <a:ext cx="4370388" cy="917575"/>
        </p:xfrm>
        <a:graphic>
          <a:graphicData uri="http://schemas.openxmlformats.org/presentationml/2006/ole">
            <mc:AlternateContent xmlns:mc="http://schemas.openxmlformats.org/markup-compatibility/2006">
              <mc:Choice xmlns:v="urn:schemas-microsoft-com:vml" Requires="v">
                <p:oleObj spid="_x0000_s15647" name="公式" r:id="rId7" imgW="2006280" imgH="419040" progId="Equation.3">
                  <p:embed/>
                </p:oleObj>
              </mc:Choice>
              <mc:Fallback>
                <p:oleObj name="公式" r:id="rId7" imgW="2006280" imgH="419040" progId="Equation.3">
                  <p:embed/>
                  <p:pic>
                    <p:nvPicPr>
                      <p:cNvPr id="0" name="Object 8"/>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2124075" y="5013325"/>
                        <a:ext cx="4370388"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373" name="Group 13"/>
          <p:cNvGrpSpPr>
            <a:grpSpLocks/>
          </p:cNvGrpSpPr>
          <p:nvPr/>
        </p:nvGrpSpPr>
        <p:grpSpPr bwMode="auto">
          <a:xfrm>
            <a:off x="468313" y="476250"/>
            <a:ext cx="7848600" cy="649288"/>
            <a:chOff x="295" y="300"/>
            <a:chExt cx="4944" cy="409"/>
          </a:xfrm>
        </p:grpSpPr>
        <p:sp>
          <p:nvSpPr>
            <p:cNvPr id="15363" name="Rectangle 3"/>
            <p:cNvSpPr>
              <a:spLocks noChangeArrowheads="1"/>
            </p:cNvSpPr>
            <p:nvPr/>
          </p:nvSpPr>
          <p:spPr bwMode="auto">
            <a:xfrm>
              <a:off x="295" y="301"/>
              <a:ext cx="4944"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将此映射延拓到整个 </a:t>
              </a:r>
              <a:r>
                <a:rPr lang="en-US" altLang="zh-CN" sz="3000" b="1"/>
                <a:t>s </a:t>
              </a:r>
              <a:r>
                <a:rPr lang="zh-CN" altLang="en-US" sz="3000" b="1"/>
                <a:t>平面和      平面，即令</a:t>
              </a:r>
            </a:p>
          </p:txBody>
        </p:sp>
        <p:graphicFrame>
          <p:nvGraphicFramePr>
            <p:cNvPr id="15369" name="Object 9"/>
            <p:cNvGraphicFramePr>
              <a:graphicFrameLocks noChangeAspect="1"/>
            </p:cNvGraphicFramePr>
            <p:nvPr/>
          </p:nvGraphicFramePr>
          <p:xfrm>
            <a:off x="3515" y="300"/>
            <a:ext cx="280" cy="333"/>
          </p:xfrm>
          <a:graphic>
            <a:graphicData uri="http://schemas.openxmlformats.org/presentationml/2006/ole">
              <mc:AlternateContent xmlns:mc="http://schemas.openxmlformats.org/markup-compatibility/2006">
                <mc:Choice xmlns:v="urn:schemas-microsoft-com:vml" Requires="v">
                  <p:oleObj spid="_x0000_s15648" name="公式" r:id="rId9" imgW="139680" imgH="215640" progId="Equation.3">
                    <p:embed/>
                  </p:oleObj>
                </mc:Choice>
                <mc:Fallback>
                  <p:oleObj name="公式" r:id="rId9" imgW="139680" imgH="215640" progId="Equation.3">
                    <p:embed/>
                    <p:pic>
                      <p:nvPicPr>
                        <p:cNvPr id="0" name="Object 9"/>
                        <p:cNvPicPr>
                          <a:picLocks noChangeAspect="1" noChangeArrowheads="1"/>
                        </p:cNvPicPr>
                        <p:nvPr/>
                      </p:nvPicPr>
                      <p:blipFill>
                        <a:blip r:embed="rId10">
                          <a:lum bright="-68000"/>
                          <a:extLst>
                            <a:ext uri="{28A0092B-C50C-407E-A947-70E740481C1C}">
                              <a14:useLocalDpi xmlns:a14="http://schemas.microsoft.com/office/drawing/2010/main" val="0"/>
                            </a:ext>
                          </a:extLst>
                        </a:blip>
                        <a:srcRect/>
                        <a:stretch>
                          <a:fillRect/>
                        </a:stretch>
                      </p:blipFill>
                      <p:spPr bwMode="auto">
                        <a:xfrm>
                          <a:off x="3515" y="300"/>
                          <a:ext cx="280"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374" name="Group 14"/>
          <p:cNvGrpSpPr>
            <a:grpSpLocks/>
          </p:cNvGrpSpPr>
          <p:nvPr/>
        </p:nvGrpSpPr>
        <p:grpSpPr bwMode="auto">
          <a:xfrm>
            <a:off x="395288" y="3929063"/>
            <a:ext cx="8353425" cy="652462"/>
            <a:chOff x="249" y="2475"/>
            <a:chExt cx="5262" cy="411"/>
          </a:xfrm>
        </p:grpSpPr>
        <p:sp>
          <p:nvSpPr>
            <p:cNvPr id="15366" name="Rectangle 6"/>
            <p:cNvSpPr>
              <a:spLocks noChangeArrowheads="1"/>
            </p:cNvSpPr>
            <p:nvPr/>
          </p:nvSpPr>
          <p:spPr bwMode="auto">
            <a:xfrm>
              <a:off x="249" y="2478"/>
              <a:ext cx="5262"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再将      平面通过标准变换              映射到</a:t>
              </a:r>
              <a:r>
                <a:rPr lang="en-US" altLang="zh-CN" sz="3000" b="1"/>
                <a:t>z</a:t>
              </a:r>
              <a:r>
                <a:rPr lang="zh-CN" altLang="en-US" sz="3000" b="1"/>
                <a:t>平面</a:t>
              </a:r>
            </a:p>
          </p:txBody>
        </p:sp>
        <p:graphicFrame>
          <p:nvGraphicFramePr>
            <p:cNvPr id="15367" name="Object 7"/>
            <p:cNvGraphicFramePr>
              <a:graphicFrameLocks noChangeAspect="1"/>
            </p:cNvGraphicFramePr>
            <p:nvPr/>
          </p:nvGraphicFramePr>
          <p:xfrm>
            <a:off x="3107" y="2475"/>
            <a:ext cx="862" cy="280"/>
          </p:xfrm>
          <a:graphic>
            <a:graphicData uri="http://schemas.openxmlformats.org/presentationml/2006/ole">
              <mc:AlternateContent xmlns:mc="http://schemas.openxmlformats.org/markup-compatibility/2006">
                <mc:Choice xmlns:v="urn:schemas-microsoft-com:vml" Requires="v">
                  <p:oleObj spid="_x0000_s15649" name="公式" r:id="rId11" imgW="482400" imgH="203040" progId="Equation.3">
                    <p:embed/>
                  </p:oleObj>
                </mc:Choice>
                <mc:Fallback>
                  <p:oleObj name="公式" r:id="rId11" imgW="482400" imgH="203040" progId="Equation.3">
                    <p:embed/>
                    <p:pic>
                      <p:nvPicPr>
                        <p:cNvPr id="0" name="Object 7"/>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107" y="2475"/>
                          <a:ext cx="862"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70" name="Object 10"/>
            <p:cNvGraphicFramePr>
              <a:graphicFrameLocks noChangeAspect="1"/>
            </p:cNvGraphicFramePr>
            <p:nvPr/>
          </p:nvGraphicFramePr>
          <p:xfrm>
            <a:off x="884" y="2478"/>
            <a:ext cx="192" cy="298"/>
          </p:xfrm>
          <a:graphic>
            <a:graphicData uri="http://schemas.openxmlformats.org/presentationml/2006/ole">
              <mc:AlternateContent xmlns:mc="http://schemas.openxmlformats.org/markup-compatibility/2006">
                <mc:Choice xmlns:v="urn:schemas-microsoft-com:vml" Requires="v">
                  <p:oleObj spid="_x0000_s15650" name="公式" r:id="rId13" imgW="139680" imgH="215640" progId="Equation.3">
                    <p:embed/>
                  </p:oleObj>
                </mc:Choice>
                <mc:Fallback>
                  <p:oleObj name="公式" r:id="rId13" imgW="139680" imgH="215640" progId="Equation.3">
                    <p:embed/>
                    <p:pic>
                      <p:nvPicPr>
                        <p:cNvPr id="0" name="Object 10"/>
                        <p:cNvPicPr>
                          <a:picLocks noChangeAspect="1" noChangeArrowheads="1"/>
                        </p:cNvPicPr>
                        <p:nvPr/>
                      </p:nvPicPr>
                      <p:blipFill>
                        <a:blip r:embed="rId14">
                          <a:lum bright="-68000"/>
                          <a:extLst>
                            <a:ext uri="{28A0092B-C50C-407E-A947-70E740481C1C}">
                              <a14:useLocalDpi xmlns:a14="http://schemas.microsoft.com/office/drawing/2010/main" val="0"/>
                            </a:ext>
                          </a:extLst>
                        </a:blip>
                        <a:srcRect/>
                        <a:stretch>
                          <a:fillRect/>
                        </a:stretch>
                      </p:blipFill>
                      <p:spPr bwMode="auto">
                        <a:xfrm>
                          <a:off x="884" y="2478"/>
                          <a:ext cx="192" cy="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371" name="Rectangle 11"/>
          <p:cNvSpPr>
            <a:spLocks noChangeArrowheads="1"/>
          </p:cNvSpPr>
          <p:nvPr/>
        </p:nvSpPr>
        <p:spPr bwMode="auto">
          <a:xfrm>
            <a:off x="5364163" y="6210300"/>
            <a:ext cx="349408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双线性变换公式</a:t>
            </a:r>
          </a:p>
        </p:txBody>
      </p:sp>
      <p:sp>
        <p:nvSpPr>
          <p:cNvPr id="15372" name="AutoShape 12"/>
          <p:cNvSpPr>
            <a:spLocks noChangeArrowheads="1"/>
          </p:cNvSpPr>
          <p:nvPr/>
        </p:nvSpPr>
        <p:spPr bwMode="auto">
          <a:xfrm>
            <a:off x="3708400" y="6453188"/>
            <a:ext cx="1223963" cy="215900"/>
          </a:xfrm>
          <a:prstGeom prst="rightArrow">
            <a:avLst>
              <a:gd name="adj1" fmla="val 50000"/>
              <a:gd name="adj2" fmla="val 141728"/>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2" name="动作按钮: 后退或前一项 1">
            <a:hlinkClick r:id="" action="ppaction://hlinkshowjump?jump=previousslide" highlightClick="1"/>
          </p:cNvPr>
          <p:cNvSpPr/>
          <p:nvPr/>
        </p:nvSpPr>
        <p:spPr>
          <a:xfrm>
            <a:off x="395288" y="2780928"/>
            <a:ext cx="43229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73"/>
                                        </p:tgtEl>
                                        <p:attrNameLst>
                                          <p:attrName>style.visibility</p:attrName>
                                        </p:attrNameLst>
                                      </p:cBhvr>
                                      <p:to>
                                        <p:strVal val="visible"/>
                                      </p:to>
                                    </p:set>
                                    <p:anim calcmode="lin" valueType="num">
                                      <p:cBhvr additive="base">
                                        <p:cTn id="7" dur="500" fill="hold"/>
                                        <p:tgtEl>
                                          <p:spTgt spid="15373"/>
                                        </p:tgtEl>
                                        <p:attrNameLst>
                                          <p:attrName>ppt_x</p:attrName>
                                        </p:attrNameLst>
                                      </p:cBhvr>
                                      <p:tavLst>
                                        <p:tav tm="0">
                                          <p:val>
                                            <p:strVal val="#ppt_x"/>
                                          </p:val>
                                        </p:tav>
                                        <p:tav tm="100000">
                                          <p:val>
                                            <p:strVal val="#ppt_x"/>
                                          </p:val>
                                        </p:tav>
                                      </p:tavLst>
                                    </p:anim>
                                    <p:anim calcmode="lin" valueType="num">
                                      <p:cBhvr additive="base">
                                        <p:cTn id="8" dur="500" fill="hold"/>
                                        <p:tgtEl>
                                          <p:spTgt spid="1537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362"/>
                                        </p:tgtEl>
                                        <p:attrNameLst>
                                          <p:attrName>style.visibility</p:attrName>
                                        </p:attrNameLst>
                                      </p:cBhvr>
                                      <p:to>
                                        <p:strVal val="visible"/>
                                      </p:to>
                                    </p:set>
                                    <p:anim calcmode="lin" valueType="num">
                                      <p:cBhvr additive="base">
                                        <p:cTn id="13" dur="500" fill="hold"/>
                                        <p:tgtEl>
                                          <p:spTgt spid="15362"/>
                                        </p:tgtEl>
                                        <p:attrNameLst>
                                          <p:attrName>ppt_x</p:attrName>
                                        </p:attrNameLst>
                                      </p:cBhvr>
                                      <p:tavLst>
                                        <p:tav tm="0">
                                          <p:val>
                                            <p:strVal val="#ppt_x"/>
                                          </p:val>
                                        </p:tav>
                                        <p:tav tm="100000">
                                          <p:val>
                                            <p:strVal val="#ppt_x"/>
                                          </p:val>
                                        </p:tav>
                                      </p:tavLst>
                                    </p:anim>
                                    <p:anim calcmode="lin" valueType="num">
                                      <p:cBhvr additive="base">
                                        <p:cTn id="14"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5365"/>
                                        </p:tgtEl>
                                        <p:attrNameLst>
                                          <p:attrName>style.visibility</p:attrName>
                                        </p:attrNameLst>
                                      </p:cBhvr>
                                      <p:to>
                                        <p:strVal val="visible"/>
                                      </p:to>
                                    </p:set>
                                    <p:animEffect transition="in" filter="blinds(horizontal)">
                                      <p:cBhvr>
                                        <p:cTn id="19" dur="500"/>
                                        <p:tgtEl>
                                          <p:spTgt spid="1536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15364"/>
                                        </p:tgtEl>
                                        <p:attrNameLst>
                                          <p:attrName>style.visibility</p:attrName>
                                        </p:attrNameLst>
                                      </p:cBhvr>
                                      <p:to>
                                        <p:strVal val="visible"/>
                                      </p:to>
                                    </p:set>
                                    <p:animEffect transition="in" filter="checkerboard(across)">
                                      <p:cBhvr>
                                        <p:cTn id="24" dur="500"/>
                                        <p:tgtEl>
                                          <p:spTgt spid="1536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5374"/>
                                        </p:tgtEl>
                                        <p:attrNameLst>
                                          <p:attrName>style.visibility</p:attrName>
                                        </p:attrNameLst>
                                      </p:cBhvr>
                                      <p:to>
                                        <p:strVal val="visible"/>
                                      </p:to>
                                    </p:set>
                                    <p:animEffect transition="in" filter="blinds(horizontal)">
                                      <p:cBhvr>
                                        <p:cTn id="29" dur="500"/>
                                        <p:tgtEl>
                                          <p:spTgt spid="1537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15368"/>
                                        </p:tgtEl>
                                        <p:attrNameLst>
                                          <p:attrName>style.visibility</p:attrName>
                                        </p:attrNameLst>
                                      </p:cBhvr>
                                      <p:to>
                                        <p:strVal val="visible"/>
                                      </p:to>
                                    </p:set>
                                    <p:anim calcmode="lin" valueType="num">
                                      <p:cBhvr additive="base">
                                        <p:cTn id="34" dur="500" fill="hold"/>
                                        <p:tgtEl>
                                          <p:spTgt spid="15368"/>
                                        </p:tgtEl>
                                        <p:attrNameLst>
                                          <p:attrName>ppt_x</p:attrName>
                                        </p:attrNameLst>
                                      </p:cBhvr>
                                      <p:tavLst>
                                        <p:tav tm="0">
                                          <p:val>
                                            <p:strVal val="#ppt_x"/>
                                          </p:val>
                                        </p:tav>
                                        <p:tav tm="100000">
                                          <p:val>
                                            <p:strVal val="#ppt_x"/>
                                          </p:val>
                                        </p:tav>
                                      </p:tavLst>
                                    </p:anim>
                                    <p:anim calcmode="lin" valueType="num">
                                      <p:cBhvr additive="base">
                                        <p:cTn id="35" dur="500" fill="hold"/>
                                        <p:tgtEl>
                                          <p:spTgt spid="15368"/>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5372"/>
                                        </p:tgtEl>
                                        <p:attrNameLst>
                                          <p:attrName>style.visibility</p:attrName>
                                        </p:attrNameLst>
                                      </p:cBhvr>
                                      <p:to>
                                        <p:strVal val="visible"/>
                                      </p:to>
                                    </p:set>
                                    <p:animEffect transition="in" filter="box(in)">
                                      <p:cBhvr>
                                        <p:cTn id="40" dur="500"/>
                                        <p:tgtEl>
                                          <p:spTgt spid="1537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371"/>
                                        </p:tgtEl>
                                        <p:attrNameLst>
                                          <p:attrName>style.visibility</p:attrName>
                                        </p:attrNameLst>
                                      </p:cBhvr>
                                      <p:to>
                                        <p:strVal val="visible"/>
                                      </p:to>
                                    </p:set>
                                    <p:anim calcmode="lin" valueType="num">
                                      <p:cBhvr additive="base">
                                        <p:cTn id="45" dur="500" fill="hold"/>
                                        <p:tgtEl>
                                          <p:spTgt spid="15371"/>
                                        </p:tgtEl>
                                        <p:attrNameLst>
                                          <p:attrName>ppt_x</p:attrName>
                                        </p:attrNameLst>
                                      </p:cBhvr>
                                      <p:tavLst>
                                        <p:tav tm="0">
                                          <p:val>
                                            <p:strVal val="#ppt_x"/>
                                          </p:val>
                                        </p:tav>
                                        <p:tav tm="100000">
                                          <p:val>
                                            <p:strVal val="#ppt_x"/>
                                          </p:val>
                                        </p:tav>
                                      </p:tavLst>
                                    </p:anim>
                                    <p:anim calcmode="lin" valueType="num">
                                      <p:cBhvr additive="base">
                                        <p:cTn id="46" dur="500" fill="hold"/>
                                        <p:tgtEl>
                                          <p:spTgt spid="153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71" grpId="0"/>
      <p:bldP spid="1537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A3F04AF4-70BB-4911-95A7-199C669A4113}" type="slidenum">
              <a:rPr lang="en-US" altLang="zh-CN"/>
              <a:pPr/>
              <a:t>6</a:t>
            </a:fld>
            <a:endParaRPr lang="en-US" altLang="zh-CN"/>
          </a:p>
        </p:txBody>
      </p:sp>
      <p:sp>
        <p:nvSpPr>
          <p:cNvPr id="16386" name="Rectangle 2"/>
          <p:cNvSpPr>
            <a:spLocks noGrp="1" noChangeArrowheads="1"/>
          </p:cNvSpPr>
          <p:nvPr>
            <p:ph type="body" idx="1"/>
          </p:nvPr>
        </p:nvSpPr>
        <p:spPr>
          <a:xfrm>
            <a:off x="611188" y="260350"/>
            <a:ext cx="8353425" cy="2160588"/>
          </a:xfrm>
        </p:spPr>
        <p:txBody>
          <a:bodyPr/>
          <a:lstStyle/>
          <a:p>
            <a:pPr>
              <a:buClr>
                <a:schemeClr val="tx1"/>
              </a:buClr>
            </a:pPr>
            <a:r>
              <a:rPr lang="zh-CN" altLang="en-US" sz="3000" b="1"/>
              <a:t>为了使模拟滤波器的某一个频率与数字滤波器的任一频率有对应关系，引入常数 </a:t>
            </a:r>
            <a:r>
              <a:rPr lang="en-US" altLang="zh-CN" sz="3000" b="1"/>
              <a:t>c </a:t>
            </a:r>
            <a:r>
              <a:rPr lang="zh-CN" altLang="en-US" sz="3000" b="1"/>
              <a:t>，则，数字频率和模拟频率中间的关系为：</a:t>
            </a:r>
          </a:p>
        </p:txBody>
      </p:sp>
      <p:graphicFrame>
        <p:nvGraphicFramePr>
          <p:cNvPr id="16387" name="Object 3"/>
          <p:cNvGraphicFramePr>
            <a:graphicFrameLocks noChangeAspect="1"/>
          </p:cNvGraphicFramePr>
          <p:nvPr/>
        </p:nvGraphicFramePr>
        <p:xfrm>
          <a:off x="2771775" y="1844675"/>
          <a:ext cx="4192588" cy="906463"/>
        </p:xfrm>
        <a:graphic>
          <a:graphicData uri="http://schemas.openxmlformats.org/presentationml/2006/ole">
            <mc:AlternateContent xmlns:mc="http://schemas.openxmlformats.org/markup-compatibility/2006">
              <mc:Choice xmlns:v="urn:schemas-microsoft-com:vml" Requires="v">
                <p:oleObj spid="_x0000_s16620" name="公式" r:id="rId3" imgW="1828800" imgH="393480" progId="Equation.3">
                  <p:embed/>
                </p:oleObj>
              </mc:Choice>
              <mc:Fallback>
                <p:oleObj name="公式" r:id="rId3" imgW="1828800" imgH="393480" progId="Equation.3">
                  <p:embed/>
                  <p:pic>
                    <p:nvPicPr>
                      <p:cNvPr id="0" name="Object 3"/>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2771775" y="1844675"/>
                        <a:ext cx="4192588" cy="906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8" name="Rectangle 4"/>
          <p:cNvSpPr>
            <a:spLocks noChangeArrowheads="1"/>
          </p:cNvSpPr>
          <p:nvPr/>
        </p:nvSpPr>
        <p:spPr bwMode="auto">
          <a:xfrm>
            <a:off x="468313" y="2781300"/>
            <a:ext cx="78486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t>s </a:t>
            </a:r>
            <a:r>
              <a:rPr lang="zh-CN" altLang="en-US" sz="3000" b="1"/>
              <a:t>与      平面中间的映射为：</a:t>
            </a:r>
          </a:p>
        </p:txBody>
      </p:sp>
      <p:graphicFrame>
        <p:nvGraphicFramePr>
          <p:cNvPr id="16389" name="Object 5"/>
          <p:cNvGraphicFramePr>
            <a:graphicFrameLocks noChangeAspect="1"/>
          </p:cNvGraphicFramePr>
          <p:nvPr/>
        </p:nvGraphicFramePr>
        <p:xfrm>
          <a:off x="3535363" y="3429000"/>
          <a:ext cx="1817687" cy="990600"/>
        </p:xfrm>
        <a:graphic>
          <a:graphicData uri="http://schemas.openxmlformats.org/presentationml/2006/ole">
            <mc:AlternateContent xmlns:mc="http://schemas.openxmlformats.org/markup-compatibility/2006">
              <mc:Choice xmlns:v="urn:schemas-microsoft-com:vml" Requires="v">
                <p:oleObj spid="_x0000_s16621" name="Equation" r:id="rId5" imgW="774360" imgH="419040" progId="Equation.DSMT4">
                  <p:embed/>
                </p:oleObj>
              </mc:Choice>
              <mc:Fallback>
                <p:oleObj name="Equation" r:id="rId5" imgW="774360" imgH="419040" progId="Equation.DSMT4">
                  <p:embed/>
                  <p:pic>
                    <p:nvPicPr>
                      <p:cNvPr id="0" name="Object 5"/>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3535363" y="3429000"/>
                        <a:ext cx="1817687"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0" name="Object 6"/>
          <p:cNvGraphicFramePr>
            <a:graphicFrameLocks noChangeAspect="1"/>
          </p:cNvGraphicFramePr>
          <p:nvPr/>
        </p:nvGraphicFramePr>
        <p:xfrm>
          <a:off x="1331913" y="2852738"/>
          <a:ext cx="304800" cy="471487"/>
        </p:xfrm>
        <a:graphic>
          <a:graphicData uri="http://schemas.openxmlformats.org/presentationml/2006/ole">
            <mc:AlternateContent xmlns:mc="http://schemas.openxmlformats.org/markup-compatibility/2006">
              <mc:Choice xmlns:v="urn:schemas-microsoft-com:vml" Requires="v">
                <p:oleObj spid="_x0000_s16622" name="公式" r:id="rId7" imgW="139680" imgH="215640" progId="Equation.3">
                  <p:embed/>
                </p:oleObj>
              </mc:Choice>
              <mc:Fallback>
                <p:oleObj name="公式" r:id="rId7" imgW="139680" imgH="215640" progId="Equation.3">
                  <p:embed/>
                  <p:pic>
                    <p:nvPicPr>
                      <p:cNvPr id="0" name="Object 6"/>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1331913" y="2852738"/>
                        <a:ext cx="304800"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1" name="Rectangle 7"/>
          <p:cNvSpPr>
            <a:spLocks noChangeArrowheads="1"/>
          </p:cNvSpPr>
          <p:nvPr/>
        </p:nvSpPr>
        <p:spPr bwMode="auto">
          <a:xfrm>
            <a:off x="468313" y="4625975"/>
            <a:ext cx="8281987"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将                代入，得到 </a:t>
            </a:r>
            <a:r>
              <a:rPr lang="en-US" altLang="zh-CN" sz="3000" b="1"/>
              <a:t>s </a:t>
            </a:r>
            <a:r>
              <a:rPr lang="zh-CN" altLang="en-US" sz="3000" b="1"/>
              <a:t>平面与 </a:t>
            </a:r>
            <a:r>
              <a:rPr lang="en-US" altLang="zh-CN" sz="3000" b="1"/>
              <a:t>z </a:t>
            </a:r>
            <a:r>
              <a:rPr lang="zh-CN" altLang="en-US" sz="3000" b="1"/>
              <a:t>平面之间具有单值映射关系的双线性变换。 </a:t>
            </a:r>
          </a:p>
        </p:txBody>
      </p:sp>
      <p:graphicFrame>
        <p:nvGraphicFramePr>
          <p:cNvPr id="16392" name="Object 8"/>
          <p:cNvGraphicFramePr>
            <a:graphicFrameLocks noChangeAspect="1"/>
          </p:cNvGraphicFramePr>
          <p:nvPr/>
        </p:nvGraphicFramePr>
        <p:xfrm>
          <a:off x="1403350" y="4629150"/>
          <a:ext cx="1439863" cy="468313"/>
        </p:xfrm>
        <a:graphic>
          <a:graphicData uri="http://schemas.openxmlformats.org/presentationml/2006/ole">
            <mc:AlternateContent xmlns:mc="http://schemas.openxmlformats.org/markup-compatibility/2006">
              <mc:Choice xmlns:v="urn:schemas-microsoft-com:vml" Requires="v">
                <p:oleObj spid="_x0000_s16623" name="公式" r:id="rId9" imgW="482400" imgH="203040" progId="Equation.3">
                  <p:embed/>
                </p:oleObj>
              </mc:Choice>
              <mc:Fallback>
                <p:oleObj name="公式" r:id="rId9" imgW="482400" imgH="20304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403350" y="4629150"/>
                        <a:ext cx="1439863"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3" name="Object 9"/>
          <p:cNvGraphicFramePr>
            <a:graphicFrameLocks noChangeAspect="1"/>
          </p:cNvGraphicFramePr>
          <p:nvPr/>
        </p:nvGraphicFramePr>
        <p:xfrm>
          <a:off x="2339975" y="5734050"/>
          <a:ext cx="4619625" cy="917575"/>
        </p:xfrm>
        <a:graphic>
          <a:graphicData uri="http://schemas.openxmlformats.org/presentationml/2006/ole">
            <mc:AlternateContent xmlns:mc="http://schemas.openxmlformats.org/markup-compatibility/2006">
              <mc:Choice xmlns:v="urn:schemas-microsoft-com:vml" Requires="v">
                <p:oleObj spid="_x0000_s16624" name="公式" r:id="rId11" imgW="2120760" imgH="419040" progId="Equation.3">
                  <p:embed/>
                </p:oleObj>
              </mc:Choice>
              <mc:Fallback>
                <p:oleObj name="公式" r:id="rId11" imgW="2120760" imgH="419040" progId="Equation.3">
                  <p:embed/>
                  <p:pic>
                    <p:nvPicPr>
                      <p:cNvPr id="0" name="Object 9"/>
                      <p:cNvPicPr>
                        <a:picLocks noChangeAspect="1" noChangeArrowheads="1"/>
                      </p:cNvPicPr>
                      <p:nvPr/>
                    </p:nvPicPr>
                    <p:blipFill>
                      <a:blip r:embed="rId12">
                        <a:lum bright="-80000"/>
                        <a:extLst>
                          <a:ext uri="{28A0092B-C50C-407E-A947-70E740481C1C}">
                            <a14:useLocalDpi xmlns:a14="http://schemas.microsoft.com/office/drawing/2010/main" val="0"/>
                          </a:ext>
                        </a:extLst>
                      </a:blip>
                      <a:srcRect/>
                      <a:stretch>
                        <a:fillRect/>
                      </a:stretch>
                    </p:blipFill>
                    <p:spPr bwMode="auto">
                      <a:xfrm>
                        <a:off x="2339975" y="5734050"/>
                        <a:ext cx="4619625"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rId13" action="ppaction://hlinksldjump" highlightClick="1"/>
          </p:cNvPr>
          <p:cNvSpPr/>
          <p:nvPr/>
        </p:nvSpPr>
        <p:spPr>
          <a:xfrm>
            <a:off x="7990654" y="2872457"/>
            <a:ext cx="576064"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动作按钮: 前进或下一项 12">
            <a:hlinkClick r:id="rId14" action="ppaction://hlinksldjump" highlightClick="1"/>
          </p:cNvPr>
          <p:cNvSpPr/>
          <p:nvPr/>
        </p:nvSpPr>
        <p:spPr>
          <a:xfrm>
            <a:off x="7956376" y="2060848"/>
            <a:ext cx="576064"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后退或前一项 2">
            <a:hlinkClick r:id="rId15" action="ppaction://hlinksldjump" highlightClick="1"/>
          </p:cNvPr>
          <p:cNvSpPr/>
          <p:nvPr/>
        </p:nvSpPr>
        <p:spPr>
          <a:xfrm>
            <a:off x="1115616" y="1933744"/>
            <a:ext cx="648072"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blinds(horizontal)">
                                      <p:cBhvr>
                                        <p:cTn id="7" dur="500"/>
                                        <p:tgtEl>
                                          <p:spTgt spid="163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6387"/>
                                        </p:tgtEl>
                                        <p:attrNameLst>
                                          <p:attrName>style.visibility</p:attrName>
                                        </p:attrNameLst>
                                      </p:cBhvr>
                                      <p:to>
                                        <p:strVal val="visible"/>
                                      </p:to>
                                    </p:set>
                                    <p:anim calcmode="lin" valueType="num">
                                      <p:cBhvr additive="base">
                                        <p:cTn id="12" dur="500" fill="hold"/>
                                        <p:tgtEl>
                                          <p:spTgt spid="16387"/>
                                        </p:tgtEl>
                                        <p:attrNameLst>
                                          <p:attrName>ppt_x</p:attrName>
                                        </p:attrNameLst>
                                      </p:cBhvr>
                                      <p:tavLst>
                                        <p:tav tm="0">
                                          <p:val>
                                            <p:strVal val="#ppt_x"/>
                                          </p:val>
                                        </p:tav>
                                        <p:tav tm="100000">
                                          <p:val>
                                            <p:strVal val="#ppt_x"/>
                                          </p:val>
                                        </p:tav>
                                      </p:tavLst>
                                    </p:anim>
                                    <p:anim calcmode="lin" valueType="num">
                                      <p:cBhvr additive="base">
                                        <p:cTn id="13" dur="500" fill="hold"/>
                                        <p:tgtEl>
                                          <p:spTgt spid="16387"/>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6390"/>
                                        </p:tgtEl>
                                        <p:attrNameLst>
                                          <p:attrName>style.visibility</p:attrName>
                                        </p:attrNameLst>
                                      </p:cBhvr>
                                      <p:to>
                                        <p:strVal val="visible"/>
                                      </p:to>
                                    </p:set>
                                    <p:animEffect transition="in" filter="box(in)">
                                      <p:cBhvr>
                                        <p:cTn id="18" dur="500"/>
                                        <p:tgtEl>
                                          <p:spTgt spid="16390"/>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6388"/>
                                        </p:tgtEl>
                                        <p:attrNameLst>
                                          <p:attrName>style.visibility</p:attrName>
                                        </p:attrNameLst>
                                      </p:cBhvr>
                                      <p:to>
                                        <p:strVal val="visible"/>
                                      </p:to>
                                    </p:set>
                                    <p:animEffect transition="in" filter="box(in)">
                                      <p:cBhvr>
                                        <p:cTn id="21" dur="500"/>
                                        <p:tgtEl>
                                          <p:spTgt spid="1638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6389"/>
                                        </p:tgtEl>
                                        <p:attrNameLst>
                                          <p:attrName>style.visibility</p:attrName>
                                        </p:attrNameLst>
                                      </p:cBhvr>
                                      <p:to>
                                        <p:strVal val="visible"/>
                                      </p:to>
                                    </p:set>
                                    <p:anim calcmode="lin" valueType="num">
                                      <p:cBhvr additive="base">
                                        <p:cTn id="26" dur="500" fill="hold"/>
                                        <p:tgtEl>
                                          <p:spTgt spid="16389"/>
                                        </p:tgtEl>
                                        <p:attrNameLst>
                                          <p:attrName>ppt_x</p:attrName>
                                        </p:attrNameLst>
                                      </p:cBhvr>
                                      <p:tavLst>
                                        <p:tav tm="0">
                                          <p:val>
                                            <p:strVal val="#ppt_x"/>
                                          </p:val>
                                        </p:tav>
                                        <p:tav tm="100000">
                                          <p:val>
                                            <p:strVal val="#ppt_x"/>
                                          </p:val>
                                        </p:tav>
                                      </p:tavLst>
                                    </p:anim>
                                    <p:anim calcmode="lin" valueType="num">
                                      <p:cBhvr additive="base">
                                        <p:cTn id="27" dur="500" fill="hold"/>
                                        <p:tgtEl>
                                          <p:spTgt spid="16389"/>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6392"/>
                                        </p:tgtEl>
                                        <p:attrNameLst>
                                          <p:attrName>style.visibility</p:attrName>
                                        </p:attrNameLst>
                                      </p:cBhvr>
                                      <p:to>
                                        <p:strVal val="visible"/>
                                      </p:to>
                                    </p:set>
                                    <p:animEffect transition="in" filter="checkerboard(across)">
                                      <p:cBhvr>
                                        <p:cTn id="32" dur="500"/>
                                        <p:tgtEl>
                                          <p:spTgt spid="16392"/>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6391"/>
                                        </p:tgtEl>
                                        <p:attrNameLst>
                                          <p:attrName>style.visibility</p:attrName>
                                        </p:attrNameLst>
                                      </p:cBhvr>
                                      <p:to>
                                        <p:strVal val="visible"/>
                                      </p:to>
                                    </p:set>
                                    <p:animEffect transition="in" filter="checkerboard(across)">
                                      <p:cBhvr>
                                        <p:cTn id="35" dur="500"/>
                                        <p:tgtEl>
                                          <p:spTgt spid="1639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16393"/>
                                        </p:tgtEl>
                                        <p:attrNameLst>
                                          <p:attrName>style.visibility</p:attrName>
                                        </p:attrNameLst>
                                      </p:cBhvr>
                                      <p:to>
                                        <p:strVal val="visible"/>
                                      </p:to>
                                    </p:set>
                                    <p:anim calcmode="lin" valueType="num">
                                      <p:cBhvr additive="base">
                                        <p:cTn id="40" dur="500" fill="hold"/>
                                        <p:tgtEl>
                                          <p:spTgt spid="16393"/>
                                        </p:tgtEl>
                                        <p:attrNameLst>
                                          <p:attrName>ppt_x</p:attrName>
                                        </p:attrNameLst>
                                      </p:cBhvr>
                                      <p:tavLst>
                                        <p:tav tm="0">
                                          <p:val>
                                            <p:strVal val="#ppt_x"/>
                                          </p:val>
                                        </p:tav>
                                        <p:tav tm="100000">
                                          <p:val>
                                            <p:strVal val="#ppt_x"/>
                                          </p:val>
                                        </p:tav>
                                      </p:tavLst>
                                    </p:anim>
                                    <p:anim calcmode="lin" valueType="num">
                                      <p:cBhvr additive="base">
                                        <p:cTn id="41" dur="500" fill="hold"/>
                                        <p:tgtEl>
                                          <p:spTgt spid="163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P spid="16388" grpId="0"/>
      <p:bldP spid="163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DEE937D-FAD2-47BD-B69C-4D5E592798C8}" type="slidenum">
              <a:rPr lang="en-US" altLang="zh-CN"/>
              <a:pPr/>
              <a:t>7</a:t>
            </a:fld>
            <a:endParaRPr lang="en-US" altLang="zh-CN"/>
          </a:p>
        </p:txBody>
      </p:sp>
      <p:sp>
        <p:nvSpPr>
          <p:cNvPr id="17410"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a:t>二、变换常数 </a:t>
            </a:r>
            <a:r>
              <a:rPr lang="en-US" altLang="zh-CN" b="1"/>
              <a:t>c </a:t>
            </a:r>
            <a:r>
              <a:rPr lang="zh-CN" altLang="en-US" b="1"/>
              <a:t>的选择</a:t>
            </a:r>
          </a:p>
        </p:txBody>
      </p:sp>
      <p:sp>
        <p:nvSpPr>
          <p:cNvPr id="17411" name="Rectangle 3"/>
          <p:cNvSpPr>
            <a:spLocks noChangeArrowheads="1"/>
          </p:cNvSpPr>
          <p:nvPr/>
        </p:nvSpPr>
        <p:spPr bwMode="auto">
          <a:xfrm>
            <a:off x="539750" y="1341438"/>
            <a:ext cx="8102600"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buFontTx/>
              <a:buChar char="•"/>
            </a:pPr>
            <a:r>
              <a:rPr lang="zh-CN" altLang="en-US" sz="3000" b="1"/>
              <a:t>通过常数 </a:t>
            </a:r>
            <a:r>
              <a:rPr lang="en-US" altLang="zh-CN" sz="3000" b="1"/>
              <a:t>c </a:t>
            </a:r>
            <a:r>
              <a:rPr lang="zh-CN" altLang="en-US" sz="3000" b="1"/>
              <a:t>可以调节数字频率和模拟频率之间的对应关系。</a:t>
            </a:r>
          </a:p>
          <a:p>
            <a:pPr marL="342900" indent="-342900">
              <a:lnSpc>
                <a:spcPct val="120000"/>
              </a:lnSpc>
              <a:spcBef>
                <a:spcPct val="20000"/>
              </a:spcBef>
              <a:buClr>
                <a:schemeClr val="tx1"/>
              </a:buClr>
              <a:buFontTx/>
              <a:buChar char="•"/>
            </a:pPr>
            <a:r>
              <a:rPr lang="zh-CN" altLang="en-US" sz="3000" b="1"/>
              <a:t>两种方法：</a:t>
            </a:r>
          </a:p>
          <a:p>
            <a:pPr marL="342900" indent="-342900">
              <a:lnSpc>
                <a:spcPct val="120000"/>
              </a:lnSpc>
              <a:spcBef>
                <a:spcPct val="20000"/>
              </a:spcBef>
              <a:buClr>
                <a:schemeClr val="tx1"/>
              </a:buClr>
            </a:pPr>
            <a:r>
              <a:rPr lang="zh-CN" altLang="en-US" sz="3000" b="1"/>
              <a:t>	</a:t>
            </a:r>
            <a:r>
              <a:rPr lang="zh-CN" altLang="en-US" sz="3000" b="1">
                <a:sym typeface="Wingdings" pitchFamily="2" charset="2"/>
              </a:rPr>
              <a:t>  低频特性近似</a:t>
            </a:r>
          </a:p>
          <a:p>
            <a:pPr marL="342900" indent="-342900">
              <a:lnSpc>
                <a:spcPct val="120000"/>
              </a:lnSpc>
              <a:spcBef>
                <a:spcPct val="20000"/>
              </a:spcBef>
              <a:buClr>
                <a:schemeClr val="tx1"/>
              </a:buClr>
            </a:pPr>
            <a:r>
              <a:rPr lang="zh-CN" altLang="en-US" sz="3000" b="1">
                <a:sym typeface="Wingdings" pitchFamily="2" charset="2"/>
              </a:rPr>
              <a:t>		特定频率（截止频率）对应</a:t>
            </a:r>
            <a:endParaRPr lang="zh-CN" altLang="en-US" sz="30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7411">
                                            <p:txEl>
                                              <p:pRg st="0" end="0"/>
                                            </p:txEl>
                                          </p:spTgt>
                                        </p:tgtEl>
                                        <p:attrNameLst>
                                          <p:attrName>style.visibility</p:attrName>
                                        </p:attrNameLst>
                                      </p:cBhvr>
                                      <p:to>
                                        <p:strVal val="visible"/>
                                      </p:to>
                                    </p:set>
                                    <p:animEffect transition="in" filter="box(in)">
                                      <p:cBhvr>
                                        <p:cTn id="13" dur="500"/>
                                        <p:tgtEl>
                                          <p:spTgt spid="1741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8" dur="500"/>
                                        <p:tgtEl>
                                          <p:spTgt spid="1741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17411">
                                            <p:txEl>
                                              <p:pRg st="2" end="2"/>
                                            </p:txEl>
                                          </p:spTgt>
                                        </p:tgtEl>
                                        <p:attrNameLst>
                                          <p:attrName>style.visibility</p:attrName>
                                        </p:attrNameLst>
                                      </p:cBhvr>
                                      <p:to>
                                        <p:strVal val="visible"/>
                                      </p:to>
                                    </p:set>
                                    <p:animEffect transition="in" filter="diamond(in)">
                                      <p:cBhvr>
                                        <p:cTn id="23" dur="2000"/>
                                        <p:tgtEl>
                                          <p:spTgt spid="1741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17411">
                                            <p:txEl>
                                              <p:pRg st="3" end="3"/>
                                            </p:txEl>
                                          </p:spTgt>
                                        </p:tgtEl>
                                        <p:attrNameLst>
                                          <p:attrName>style.visibility</p:attrName>
                                        </p:attrNameLst>
                                      </p:cBhvr>
                                      <p:to>
                                        <p:strVal val="visible"/>
                                      </p:to>
                                    </p:set>
                                    <p:animEffect transition="in" filter="checkerboard(across)">
                                      <p:cBhvr>
                                        <p:cTn id="28" dur="5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5"/>
          <p:cNvSpPr>
            <a:spLocks noGrp="1"/>
          </p:cNvSpPr>
          <p:nvPr>
            <p:ph type="sldNum" sz="quarter" idx="12"/>
          </p:nvPr>
        </p:nvSpPr>
        <p:spPr/>
        <p:txBody>
          <a:bodyPr/>
          <a:lstStyle/>
          <a:p>
            <a:fld id="{0252D475-3E19-4DAB-A06B-D09D1BC95A56}" type="slidenum">
              <a:rPr lang="en-US" altLang="zh-CN"/>
              <a:pPr/>
              <a:t>8</a:t>
            </a:fld>
            <a:endParaRPr lang="en-US" altLang="zh-CN"/>
          </a:p>
        </p:txBody>
      </p:sp>
      <p:sp>
        <p:nvSpPr>
          <p:cNvPr id="18434" name="Rectangle 2"/>
          <p:cNvSpPr>
            <a:spLocks noGrp="1" noChangeArrowheads="1"/>
          </p:cNvSpPr>
          <p:nvPr>
            <p:ph type="body" idx="1"/>
          </p:nvPr>
        </p:nvSpPr>
        <p:spPr>
          <a:xfrm>
            <a:off x="395288" y="476250"/>
            <a:ext cx="8569325" cy="865188"/>
          </a:xfrm>
        </p:spPr>
        <p:txBody>
          <a:bodyPr/>
          <a:lstStyle/>
          <a:p>
            <a:pPr>
              <a:buClr>
                <a:schemeClr val="tx1"/>
              </a:buClr>
              <a:buFontTx/>
              <a:buNone/>
            </a:pPr>
            <a:r>
              <a:rPr lang="zh-CN" altLang="en-US" sz="3400" b="1">
                <a:latin typeface="Times New Roman" pitchFamily="18" charset="0"/>
              </a:rPr>
              <a:t>（</a:t>
            </a:r>
            <a:r>
              <a:rPr lang="en-US" altLang="zh-CN" sz="3400" b="1">
                <a:latin typeface="Times New Roman" pitchFamily="18" charset="0"/>
              </a:rPr>
              <a:t>1</a:t>
            </a:r>
            <a:r>
              <a:rPr lang="zh-CN" altLang="en-US" sz="3400" b="1">
                <a:latin typeface="Times New Roman" pitchFamily="18" charset="0"/>
              </a:rPr>
              <a:t>）低频特性近似          </a:t>
            </a:r>
          </a:p>
        </p:txBody>
      </p:sp>
      <p:graphicFrame>
        <p:nvGraphicFramePr>
          <p:cNvPr id="18435" name="Object 3"/>
          <p:cNvGraphicFramePr>
            <a:graphicFrameLocks noChangeAspect="1"/>
          </p:cNvGraphicFramePr>
          <p:nvPr/>
        </p:nvGraphicFramePr>
        <p:xfrm>
          <a:off x="4356100" y="2349500"/>
          <a:ext cx="2914650" cy="1096963"/>
        </p:xfrm>
        <a:graphic>
          <a:graphicData uri="http://schemas.openxmlformats.org/presentationml/2006/ole">
            <mc:AlternateContent xmlns:mc="http://schemas.openxmlformats.org/markup-compatibility/2006">
              <mc:Choice xmlns:v="urn:schemas-microsoft-com:vml" Requires="v">
                <p:oleObj spid="_x0000_s18672" name="公式" r:id="rId3" imgW="1054080" imgH="393480" progId="Equation.3">
                  <p:embed/>
                </p:oleObj>
              </mc:Choice>
              <mc:Fallback>
                <p:oleObj name="公式" r:id="rId3" imgW="1054080" imgH="393480" progId="Equation.3">
                  <p:embed/>
                  <p:pic>
                    <p:nvPicPr>
                      <p:cNvPr id="0" name="Object 3"/>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4356100" y="2349500"/>
                        <a:ext cx="2914650" cy="1096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6" name="Rectangle 4"/>
          <p:cNvSpPr>
            <a:spLocks noChangeArrowheads="1"/>
          </p:cNvSpPr>
          <p:nvPr/>
        </p:nvSpPr>
        <p:spPr bwMode="auto">
          <a:xfrm>
            <a:off x="611188" y="2636838"/>
            <a:ext cx="38163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当        较小时，有</a:t>
            </a:r>
          </a:p>
        </p:txBody>
      </p:sp>
      <p:graphicFrame>
        <p:nvGraphicFramePr>
          <p:cNvPr id="18438" name="Object 6"/>
          <p:cNvGraphicFramePr>
            <a:graphicFrameLocks noChangeAspect="1"/>
          </p:cNvGraphicFramePr>
          <p:nvPr/>
        </p:nvGraphicFramePr>
        <p:xfrm>
          <a:off x="2555875" y="3500438"/>
          <a:ext cx="2809875" cy="1096962"/>
        </p:xfrm>
        <a:graphic>
          <a:graphicData uri="http://schemas.openxmlformats.org/presentationml/2006/ole">
            <mc:AlternateContent xmlns:mc="http://schemas.openxmlformats.org/markup-compatibility/2006">
              <mc:Choice xmlns:v="urn:schemas-microsoft-com:vml" Requires="v">
                <p:oleObj spid="_x0000_s18673" name="公式" r:id="rId5" imgW="1015920" imgH="393480" progId="Equation.3">
                  <p:embed/>
                </p:oleObj>
              </mc:Choice>
              <mc:Fallback>
                <p:oleObj name="公式" r:id="rId5" imgW="1015920" imgH="393480" progId="Equation.3">
                  <p:embed/>
                  <p:pic>
                    <p:nvPicPr>
                      <p:cNvPr id="0" name="Object 6"/>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2555875" y="3500438"/>
                        <a:ext cx="2809875" cy="109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9" name="Rectangle 7"/>
          <p:cNvSpPr>
            <a:spLocks noChangeArrowheads="1"/>
          </p:cNvSpPr>
          <p:nvPr/>
        </p:nvSpPr>
        <p:spPr bwMode="auto">
          <a:xfrm>
            <a:off x="611188" y="3716338"/>
            <a:ext cx="38163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故有，</a:t>
            </a:r>
          </a:p>
        </p:txBody>
      </p:sp>
      <p:graphicFrame>
        <p:nvGraphicFramePr>
          <p:cNvPr id="18440" name="Object 8"/>
          <p:cNvGraphicFramePr>
            <a:graphicFrameLocks noChangeAspect="1"/>
          </p:cNvGraphicFramePr>
          <p:nvPr/>
        </p:nvGraphicFramePr>
        <p:xfrm>
          <a:off x="1258888" y="2636838"/>
          <a:ext cx="561975" cy="601662"/>
        </p:xfrm>
        <a:graphic>
          <a:graphicData uri="http://schemas.openxmlformats.org/presentationml/2006/ole">
            <mc:AlternateContent xmlns:mc="http://schemas.openxmlformats.org/markup-compatibility/2006">
              <mc:Choice xmlns:v="urn:schemas-microsoft-com:vml" Requires="v">
                <p:oleObj spid="_x0000_s18674" name="公式" r:id="rId7" imgW="203040" imgH="215640" progId="Equation.3">
                  <p:embed/>
                </p:oleObj>
              </mc:Choice>
              <mc:Fallback>
                <p:oleObj name="公式" r:id="rId7" imgW="203040" imgH="215640" progId="Equation.3">
                  <p:embed/>
                  <p:pic>
                    <p:nvPicPr>
                      <p:cNvPr id="0" name="Object 8"/>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1258888" y="2636838"/>
                        <a:ext cx="561975" cy="601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1" name="Object 9"/>
          <p:cNvGraphicFramePr>
            <a:graphicFrameLocks noChangeAspect="1"/>
          </p:cNvGraphicFramePr>
          <p:nvPr/>
        </p:nvGraphicFramePr>
        <p:xfrm>
          <a:off x="2843213" y="4581525"/>
          <a:ext cx="1087437" cy="1096963"/>
        </p:xfrm>
        <a:graphic>
          <a:graphicData uri="http://schemas.openxmlformats.org/presentationml/2006/ole">
            <mc:AlternateContent xmlns:mc="http://schemas.openxmlformats.org/markup-compatibility/2006">
              <mc:Choice xmlns:v="urn:schemas-microsoft-com:vml" Requires="v">
                <p:oleObj spid="_x0000_s18675" name="公式" r:id="rId9" imgW="393480" imgH="393480" progId="Equation.3">
                  <p:embed/>
                </p:oleObj>
              </mc:Choice>
              <mc:Fallback>
                <p:oleObj name="公式" r:id="rId9" imgW="393480" imgH="393480" progId="Equation.3">
                  <p:embed/>
                  <p:pic>
                    <p:nvPicPr>
                      <p:cNvPr id="0" name="Object 9"/>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2843213" y="4581525"/>
                        <a:ext cx="1087437" cy="1096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2" name="Rectangle 10"/>
          <p:cNvSpPr>
            <a:spLocks noChangeArrowheads="1"/>
          </p:cNvSpPr>
          <p:nvPr/>
        </p:nvSpPr>
        <p:spPr bwMode="auto">
          <a:xfrm>
            <a:off x="611188" y="4868863"/>
            <a:ext cx="38163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求出，</a:t>
            </a:r>
          </a:p>
        </p:txBody>
      </p:sp>
      <p:sp>
        <p:nvSpPr>
          <p:cNvPr id="18443" name="AutoShape 11"/>
          <p:cNvSpPr>
            <a:spLocks noChangeArrowheads="1"/>
          </p:cNvSpPr>
          <p:nvPr/>
        </p:nvSpPr>
        <p:spPr bwMode="auto">
          <a:xfrm>
            <a:off x="684213" y="6021388"/>
            <a:ext cx="647700" cy="360362"/>
          </a:xfrm>
          <a:prstGeom prst="rightArrow">
            <a:avLst>
              <a:gd name="adj1" fmla="val 50000"/>
              <a:gd name="adj2" fmla="val 44934"/>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8444" name="Rectangle 12"/>
          <p:cNvSpPr>
            <a:spLocks noChangeArrowheads="1"/>
          </p:cNvSpPr>
          <p:nvPr/>
        </p:nvSpPr>
        <p:spPr bwMode="auto">
          <a:xfrm>
            <a:off x="1403350" y="5876925"/>
            <a:ext cx="7056438"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优点：在低频处，频率响应特性近似。</a:t>
            </a:r>
          </a:p>
        </p:txBody>
      </p:sp>
      <p:sp>
        <p:nvSpPr>
          <p:cNvPr id="18445" name="Rectangle 13"/>
          <p:cNvSpPr>
            <a:spLocks noChangeArrowheads="1"/>
          </p:cNvSpPr>
          <p:nvPr/>
        </p:nvSpPr>
        <p:spPr bwMode="auto">
          <a:xfrm>
            <a:off x="395288" y="1268413"/>
            <a:ext cx="8569325"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latin typeface="Times New Roman" pitchFamily="18" charset="0"/>
              </a:rPr>
              <a:t>           </a:t>
            </a:r>
            <a:r>
              <a:rPr lang="zh-CN" altLang="en-US" sz="3000" b="1">
                <a:latin typeface="Times New Roman" pitchFamily="18" charset="0"/>
              </a:rPr>
              <a:t>使模拟滤波器与数字滤波器在低频处有较确切的对应关系，即</a:t>
            </a:r>
          </a:p>
        </p:txBody>
      </p:sp>
      <p:graphicFrame>
        <p:nvGraphicFramePr>
          <p:cNvPr id="18446" name="Object 14"/>
          <p:cNvGraphicFramePr>
            <a:graphicFrameLocks noChangeAspect="1"/>
          </p:cNvGraphicFramePr>
          <p:nvPr/>
        </p:nvGraphicFramePr>
        <p:xfrm>
          <a:off x="4140200" y="1773238"/>
          <a:ext cx="1077913" cy="498475"/>
        </p:xfrm>
        <a:graphic>
          <a:graphicData uri="http://schemas.openxmlformats.org/presentationml/2006/ole">
            <mc:AlternateContent xmlns:mc="http://schemas.openxmlformats.org/markup-compatibility/2006">
              <mc:Choice xmlns:v="urn:schemas-microsoft-com:vml" Requires="v">
                <p:oleObj spid="_x0000_s18676" name="公式" r:id="rId11" imgW="469800" imgH="215640" progId="Equation.3">
                  <p:embed/>
                </p:oleObj>
              </mc:Choice>
              <mc:Fallback>
                <p:oleObj name="公式" r:id="rId11" imgW="469800" imgH="215640" progId="Equation.3">
                  <p:embed/>
                  <p:pic>
                    <p:nvPicPr>
                      <p:cNvPr id="0" name="Object 14"/>
                      <p:cNvPicPr>
                        <a:picLocks noChangeAspect="1" noChangeArrowheads="1"/>
                      </p:cNvPicPr>
                      <p:nvPr/>
                    </p:nvPicPr>
                    <p:blipFill>
                      <a:blip r:embed="rId12">
                        <a:lum bright="-32000"/>
                        <a:extLst>
                          <a:ext uri="{28A0092B-C50C-407E-A947-70E740481C1C}">
                            <a14:useLocalDpi xmlns:a14="http://schemas.microsoft.com/office/drawing/2010/main" val="0"/>
                          </a:ext>
                        </a:extLst>
                      </a:blip>
                      <a:srcRect/>
                      <a:stretch>
                        <a:fillRect/>
                      </a:stretch>
                    </p:blipFill>
                    <p:spPr bwMode="auto">
                      <a:xfrm>
                        <a:off x="4140200" y="1773238"/>
                        <a:ext cx="1077913"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3" action="ppaction://hlinksldjump" highlightClick="1"/>
          </p:cNvPr>
          <p:cNvSpPr/>
          <p:nvPr/>
        </p:nvSpPr>
        <p:spPr>
          <a:xfrm>
            <a:off x="6228184" y="3933056"/>
            <a:ext cx="648072"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blinds(horizontal)">
                                      <p:cBhvr>
                                        <p:cTn id="7" dur="5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445"/>
                                        </p:tgtEl>
                                        <p:attrNameLst>
                                          <p:attrName>style.visibility</p:attrName>
                                        </p:attrNameLst>
                                      </p:cBhvr>
                                      <p:to>
                                        <p:strVal val="visible"/>
                                      </p:to>
                                    </p:set>
                                    <p:anim calcmode="lin" valueType="num">
                                      <p:cBhvr additive="base">
                                        <p:cTn id="12" dur="500" fill="hold"/>
                                        <p:tgtEl>
                                          <p:spTgt spid="18445"/>
                                        </p:tgtEl>
                                        <p:attrNameLst>
                                          <p:attrName>ppt_x</p:attrName>
                                        </p:attrNameLst>
                                      </p:cBhvr>
                                      <p:tavLst>
                                        <p:tav tm="0">
                                          <p:val>
                                            <p:strVal val="#ppt_x"/>
                                          </p:val>
                                        </p:tav>
                                        <p:tav tm="100000">
                                          <p:val>
                                            <p:strVal val="#ppt_x"/>
                                          </p:val>
                                        </p:tav>
                                      </p:tavLst>
                                    </p:anim>
                                    <p:anim calcmode="lin" valueType="num">
                                      <p:cBhvr additive="base">
                                        <p:cTn id="13" dur="500" fill="hold"/>
                                        <p:tgtEl>
                                          <p:spTgt spid="1844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8446"/>
                                        </p:tgtEl>
                                        <p:attrNameLst>
                                          <p:attrName>style.visibility</p:attrName>
                                        </p:attrNameLst>
                                      </p:cBhvr>
                                      <p:to>
                                        <p:strVal val="visible"/>
                                      </p:to>
                                    </p:set>
                                    <p:anim calcmode="lin" valueType="num">
                                      <p:cBhvr additive="base">
                                        <p:cTn id="16" dur="500" fill="hold"/>
                                        <p:tgtEl>
                                          <p:spTgt spid="18446"/>
                                        </p:tgtEl>
                                        <p:attrNameLst>
                                          <p:attrName>ppt_x</p:attrName>
                                        </p:attrNameLst>
                                      </p:cBhvr>
                                      <p:tavLst>
                                        <p:tav tm="0">
                                          <p:val>
                                            <p:strVal val="#ppt_x"/>
                                          </p:val>
                                        </p:tav>
                                        <p:tav tm="100000">
                                          <p:val>
                                            <p:strVal val="#ppt_x"/>
                                          </p:val>
                                        </p:tav>
                                      </p:tavLst>
                                    </p:anim>
                                    <p:anim calcmode="lin" valueType="num">
                                      <p:cBhvr additive="base">
                                        <p:cTn id="17" dur="500" fill="hold"/>
                                        <p:tgtEl>
                                          <p:spTgt spid="18446"/>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436"/>
                                        </p:tgtEl>
                                        <p:attrNameLst>
                                          <p:attrName>style.visibility</p:attrName>
                                        </p:attrNameLst>
                                      </p:cBhvr>
                                      <p:to>
                                        <p:strVal val="visible"/>
                                      </p:to>
                                    </p:set>
                                    <p:animEffect transition="in" filter="box(in)">
                                      <p:cBhvr>
                                        <p:cTn id="22" dur="500"/>
                                        <p:tgtEl>
                                          <p:spTgt spid="18436"/>
                                        </p:tgtEl>
                                      </p:cBhvr>
                                    </p:animEffect>
                                  </p:childTnLst>
                                </p:cTn>
                              </p:par>
                              <p:par>
                                <p:cTn id="23" presetID="4" presetClass="entr" presetSubtype="16" fill="hold" nodeType="withEffect">
                                  <p:stCondLst>
                                    <p:cond delay="0"/>
                                  </p:stCondLst>
                                  <p:childTnLst>
                                    <p:set>
                                      <p:cBhvr>
                                        <p:cTn id="24" dur="1" fill="hold">
                                          <p:stCondLst>
                                            <p:cond delay="0"/>
                                          </p:stCondLst>
                                        </p:cTn>
                                        <p:tgtEl>
                                          <p:spTgt spid="18440"/>
                                        </p:tgtEl>
                                        <p:attrNameLst>
                                          <p:attrName>style.visibility</p:attrName>
                                        </p:attrNameLst>
                                      </p:cBhvr>
                                      <p:to>
                                        <p:strVal val="visible"/>
                                      </p:to>
                                    </p:set>
                                    <p:animEffect transition="in" filter="box(in)">
                                      <p:cBhvr>
                                        <p:cTn id="25" dur="500"/>
                                        <p:tgtEl>
                                          <p:spTgt spid="1844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18435"/>
                                        </p:tgtEl>
                                        <p:attrNameLst>
                                          <p:attrName>style.visibility</p:attrName>
                                        </p:attrNameLst>
                                      </p:cBhvr>
                                      <p:to>
                                        <p:strVal val="visible"/>
                                      </p:to>
                                    </p:set>
                                    <p:anim calcmode="lin" valueType="num">
                                      <p:cBhvr additive="base">
                                        <p:cTn id="30" dur="500" fill="hold"/>
                                        <p:tgtEl>
                                          <p:spTgt spid="18435"/>
                                        </p:tgtEl>
                                        <p:attrNameLst>
                                          <p:attrName>ppt_x</p:attrName>
                                        </p:attrNameLst>
                                      </p:cBhvr>
                                      <p:tavLst>
                                        <p:tav tm="0">
                                          <p:val>
                                            <p:strVal val="#ppt_x"/>
                                          </p:val>
                                        </p:tav>
                                        <p:tav tm="100000">
                                          <p:val>
                                            <p:strVal val="#ppt_x"/>
                                          </p:val>
                                        </p:tav>
                                      </p:tavLst>
                                    </p:anim>
                                    <p:anim calcmode="lin" valueType="num">
                                      <p:cBhvr additive="base">
                                        <p:cTn id="31"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18439"/>
                                        </p:tgtEl>
                                        <p:attrNameLst>
                                          <p:attrName>style.visibility</p:attrName>
                                        </p:attrNameLst>
                                      </p:cBhvr>
                                      <p:to>
                                        <p:strVal val="visible"/>
                                      </p:to>
                                    </p:set>
                                    <p:animEffect transition="in" filter="diamond(in)">
                                      <p:cBhvr>
                                        <p:cTn id="36" dur="2000"/>
                                        <p:tgtEl>
                                          <p:spTgt spid="1843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8438"/>
                                        </p:tgtEl>
                                        <p:attrNameLst>
                                          <p:attrName>style.visibility</p:attrName>
                                        </p:attrNameLst>
                                      </p:cBhvr>
                                      <p:to>
                                        <p:strVal val="visible"/>
                                      </p:to>
                                    </p:set>
                                    <p:anim calcmode="lin" valueType="num">
                                      <p:cBhvr additive="base">
                                        <p:cTn id="41" dur="500" fill="hold"/>
                                        <p:tgtEl>
                                          <p:spTgt spid="18438"/>
                                        </p:tgtEl>
                                        <p:attrNameLst>
                                          <p:attrName>ppt_x</p:attrName>
                                        </p:attrNameLst>
                                      </p:cBhvr>
                                      <p:tavLst>
                                        <p:tav tm="0">
                                          <p:val>
                                            <p:strVal val="#ppt_x"/>
                                          </p:val>
                                        </p:tav>
                                        <p:tav tm="100000">
                                          <p:val>
                                            <p:strVal val="#ppt_x"/>
                                          </p:val>
                                        </p:tav>
                                      </p:tavLst>
                                    </p:anim>
                                    <p:anim calcmode="lin" valueType="num">
                                      <p:cBhvr additive="base">
                                        <p:cTn id="42" dur="500" fill="hold"/>
                                        <p:tgtEl>
                                          <p:spTgt spid="1843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8442"/>
                                        </p:tgtEl>
                                        <p:attrNameLst>
                                          <p:attrName>style.visibility</p:attrName>
                                        </p:attrNameLst>
                                      </p:cBhvr>
                                      <p:to>
                                        <p:strVal val="visible"/>
                                      </p:to>
                                    </p:set>
                                    <p:anim calcmode="lin" valueType="num">
                                      <p:cBhvr additive="base">
                                        <p:cTn id="47" dur="500" fill="hold"/>
                                        <p:tgtEl>
                                          <p:spTgt spid="18442"/>
                                        </p:tgtEl>
                                        <p:attrNameLst>
                                          <p:attrName>ppt_x</p:attrName>
                                        </p:attrNameLst>
                                      </p:cBhvr>
                                      <p:tavLst>
                                        <p:tav tm="0">
                                          <p:val>
                                            <p:strVal val="#ppt_x"/>
                                          </p:val>
                                        </p:tav>
                                        <p:tav tm="100000">
                                          <p:val>
                                            <p:strVal val="#ppt_x"/>
                                          </p:val>
                                        </p:tav>
                                      </p:tavLst>
                                    </p:anim>
                                    <p:anim calcmode="lin" valueType="num">
                                      <p:cBhvr additive="base">
                                        <p:cTn id="48" dur="500" fill="hold"/>
                                        <p:tgtEl>
                                          <p:spTgt spid="18442"/>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8441"/>
                                        </p:tgtEl>
                                        <p:attrNameLst>
                                          <p:attrName>style.visibility</p:attrName>
                                        </p:attrNameLst>
                                      </p:cBhvr>
                                      <p:to>
                                        <p:strVal val="visible"/>
                                      </p:to>
                                    </p:set>
                                    <p:anim calcmode="lin" valueType="num">
                                      <p:cBhvr additive="base">
                                        <p:cTn id="53" dur="500" fill="hold"/>
                                        <p:tgtEl>
                                          <p:spTgt spid="18441"/>
                                        </p:tgtEl>
                                        <p:attrNameLst>
                                          <p:attrName>ppt_x</p:attrName>
                                        </p:attrNameLst>
                                      </p:cBhvr>
                                      <p:tavLst>
                                        <p:tav tm="0">
                                          <p:val>
                                            <p:strVal val="#ppt_x"/>
                                          </p:val>
                                        </p:tav>
                                        <p:tav tm="100000">
                                          <p:val>
                                            <p:strVal val="#ppt_x"/>
                                          </p:val>
                                        </p:tav>
                                      </p:tavLst>
                                    </p:anim>
                                    <p:anim calcmode="lin" valueType="num">
                                      <p:cBhvr additive="base">
                                        <p:cTn id="54"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8443"/>
                                        </p:tgtEl>
                                        <p:attrNameLst>
                                          <p:attrName>style.visibility</p:attrName>
                                        </p:attrNameLst>
                                      </p:cBhvr>
                                      <p:to>
                                        <p:strVal val="visible"/>
                                      </p:to>
                                    </p:set>
                                    <p:anim calcmode="lin" valueType="num">
                                      <p:cBhvr additive="base">
                                        <p:cTn id="59" dur="500" fill="hold"/>
                                        <p:tgtEl>
                                          <p:spTgt spid="18443"/>
                                        </p:tgtEl>
                                        <p:attrNameLst>
                                          <p:attrName>ppt_x</p:attrName>
                                        </p:attrNameLst>
                                      </p:cBhvr>
                                      <p:tavLst>
                                        <p:tav tm="0">
                                          <p:val>
                                            <p:strVal val="#ppt_x"/>
                                          </p:val>
                                        </p:tav>
                                        <p:tav tm="100000">
                                          <p:val>
                                            <p:strVal val="#ppt_x"/>
                                          </p:val>
                                        </p:tav>
                                      </p:tavLst>
                                    </p:anim>
                                    <p:anim calcmode="lin" valueType="num">
                                      <p:cBhvr additive="base">
                                        <p:cTn id="60" dur="500" fill="hold"/>
                                        <p:tgtEl>
                                          <p:spTgt spid="1844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444"/>
                                        </p:tgtEl>
                                        <p:attrNameLst>
                                          <p:attrName>style.visibility</p:attrName>
                                        </p:attrNameLst>
                                      </p:cBhvr>
                                      <p:to>
                                        <p:strVal val="visible"/>
                                      </p:to>
                                    </p:set>
                                    <p:anim calcmode="lin" valueType="num">
                                      <p:cBhvr additive="base">
                                        <p:cTn id="63" dur="500" fill="hold"/>
                                        <p:tgtEl>
                                          <p:spTgt spid="18444"/>
                                        </p:tgtEl>
                                        <p:attrNameLst>
                                          <p:attrName>ppt_x</p:attrName>
                                        </p:attrNameLst>
                                      </p:cBhvr>
                                      <p:tavLst>
                                        <p:tav tm="0">
                                          <p:val>
                                            <p:strVal val="#ppt_x"/>
                                          </p:val>
                                        </p:tav>
                                        <p:tav tm="100000">
                                          <p:val>
                                            <p:strVal val="#ppt_x"/>
                                          </p:val>
                                        </p:tav>
                                      </p:tavLst>
                                    </p:anim>
                                    <p:anim calcmode="lin" valueType="num">
                                      <p:cBhvr additive="base">
                                        <p:cTn id="64" dur="500" fill="hold"/>
                                        <p:tgtEl>
                                          <p:spTgt spid="184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P spid="18436" grpId="0"/>
      <p:bldP spid="18439" grpId="0"/>
      <p:bldP spid="18442" grpId="0"/>
      <p:bldP spid="18443" grpId="0" animBg="1"/>
      <p:bldP spid="18444" grpId="0"/>
      <p:bldP spid="184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5"/>
          <p:cNvSpPr>
            <a:spLocks noGrp="1"/>
          </p:cNvSpPr>
          <p:nvPr>
            <p:ph type="sldNum" sz="quarter" idx="12"/>
          </p:nvPr>
        </p:nvSpPr>
        <p:spPr/>
        <p:txBody>
          <a:bodyPr/>
          <a:lstStyle/>
          <a:p>
            <a:fld id="{55401FAB-4E59-477C-A647-D110720F6BB5}" type="slidenum">
              <a:rPr lang="en-US" altLang="zh-CN"/>
              <a:pPr/>
              <a:t>9</a:t>
            </a:fld>
            <a:endParaRPr lang="en-US" altLang="zh-CN"/>
          </a:p>
        </p:txBody>
      </p:sp>
      <p:sp>
        <p:nvSpPr>
          <p:cNvPr id="19458" name="Rectangle 2"/>
          <p:cNvSpPr>
            <a:spLocks noChangeArrowheads="1"/>
          </p:cNvSpPr>
          <p:nvPr/>
        </p:nvSpPr>
        <p:spPr bwMode="auto">
          <a:xfrm>
            <a:off x="395288" y="476250"/>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a:t>
            </a:r>
            <a:r>
              <a:rPr lang="en-US" altLang="zh-CN" sz="3000" b="1">
                <a:latin typeface="Times New Roman" pitchFamily="18" charset="0"/>
              </a:rPr>
              <a:t>2</a:t>
            </a:r>
            <a:r>
              <a:rPr lang="zh-CN" altLang="en-US" sz="3000" b="1">
                <a:latin typeface="Times New Roman" pitchFamily="18" charset="0"/>
              </a:rPr>
              <a:t>）特定频率对应</a:t>
            </a:r>
          </a:p>
        </p:txBody>
      </p:sp>
      <p:sp>
        <p:nvSpPr>
          <p:cNvPr id="19461" name="Rectangle 5"/>
          <p:cNvSpPr>
            <a:spLocks noChangeArrowheads="1"/>
          </p:cNvSpPr>
          <p:nvPr/>
        </p:nvSpPr>
        <p:spPr bwMode="auto">
          <a:xfrm>
            <a:off x="539750" y="4076700"/>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则有，</a:t>
            </a:r>
          </a:p>
        </p:txBody>
      </p:sp>
      <p:graphicFrame>
        <p:nvGraphicFramePr>
          <p:cNvPr id="19462" name="Object 6"/>
          <p:cNvGraphicFramePr>
            <a:graphicFrameLocks noChangeAspect="1"/>
          </p:cNvGraphicFramePr>
          <p:nvPr/>
        </p:nvGraphicFramePr>
        <p:xfrm>
          <a:off x="1619250" y="2924175"/>
          <a:ext cx="5618163" cy="1206500"/>
        </p:xfrm>
        <a:graphic>
          <a:graphicData uri="http://schemas.openxmlformats.org/presentationml/2006/ole">
            <mc:AlternateContent xmlns:mc="http://schemas.openxmlformats.org/markup-compatibility/2006">
              <mc:Choice xmlns:v="urn:schemas-microsoft-com:vml" Requires="v">
                <p:oleObj spid="_x0000_s19650" name="公式" r:id="rId3" imgW="2031840" imgH="431640" progId="Equation.3">
                  <p:embed/>
                </p:oleObj>
              </mc:Choice>
              <mc:Fallback>
                <p:oleObj name="公式" r:id="rId3" imgW="2031840" imgH="431640" progId="Equation.3">
                  <p:embed/>
                  <p:pic>
                    <p:nvPicPr>
                      <p:cNvPr id="0" name="Object 6"/>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1619250" y="2924175"/>
                        <a:ext cx="5618163" cy="1206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3" name="Object 7"/>
          <p:cNvGraphicFramePr>
            <a:graphicFrameLocks noChangeAspect="1"/>
          </p:cNvGraphicFramePr>
          <p:nvPr/>
        </p:nvGraphicFramePr>
        <p:xfrm>
          <a:off x="2339975" y="4365625"/>
          <a:ext cx="2598738" cy="1100138"/>
        </p:xfrm>
        <a:graphic>
          <a:graphicData uri="http://schemas.openxmlformats.org/presentationml/2006/ole">
            <mc:AlternateContent xmlns:mc="http://schemas.openxmlformats.org/markup-compatibility/2006">
              <mc:Choice xmlns:v="urn:schemas-microsoft-com:vml" Requires="v">
                <p:oleObj spid="_x0000_s19651" name="公式" r:id="rId5" imgW="939600" imgH="393480" progId="Equation.3">
                  <p:embed/>
                </p:oleObj>
              </mc:Choice>
              <mc:Fallback>
                <p:oleObj name="公式" r:id="rId5" imgW="939600" imgH="393480" progId="Equation.3">
                  <p:embed/>
                  <p:pic>
                    <p:nvPicPr>
                      <p:cNvPr id="0" name="Object 7"/>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2339975" y="4365625"/>
                        <a:ext cx="2598738" cy="1100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4" name="AutoShape 8"/>
          <p:cNvSpPr>
            <a:spLocks noChangeArrowheads="1"/>
          </p:cNvSpPr>
          <p:nvPr/>
        </p:nvSpPr>
        <p:spPr bwMode="auto">
          <a:xfrm>
            <a:off x="539750" y="5805488"/>
            <a:ext cx="647700" cy="360362"/>
          </a:xfrm>
          <a:prstGeom prst="rightArrow">
            <a:avLst>
              <a:gd name="adj1" fmla="val 50000"/>
              <a:gd name="adj2" fmla="val 44934"/>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9465" name="Rectangle 9"/>
          <p:cNvSpPr>
            <a:spLocks noChangeArrowheads="1"/>
          </p:cNvSpPr>
          <p:nvPr/>
        </p:nvSpPr>
        <p:spPr bwMode="auto">
          <a:xfrm>
            <a:off x="1331913" y="5661025"/>
            <a:ext cx="7056437"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优点：可以准确控制截止频率的位置。</a:t>
            </a:r>
          </a:p>
        </p:txBody>
      </p:sp>
      <p:grpSp>
        <p:nvGrpSpPr>
          <p:cNvPr id="19466" name="Group 10"/>
          <p:cNvGrpSpPr>
            <a:grpSpLocks/>
          </p:cNvGrpSpPr>
          <p:nvPr/>
        </p:nvGrpSpPr>
        <p:grpSpPr bwMode="auto">
          <a:xfrm>
            <a:off x="395288" y="1268413"/>
            <a:ext cx="8589962" cy="1069975"/>
            <a:chOff x="249" y="300"/>
            <a:chExt cx="5411" cy="674"/>
          </a:xfrm>
        </p:grpSpPr>
        <p:sp>
          <p:nvSpPr>
            <p:cNvPr id="19467" name="Rectangle 11"/>
            <p:cNvSpPr>
              <a:spLocks noChangeArrowheads="1"/>
            </p:cNvSpPr>
            <p:nvPr/>
          </p:nvSpPr>
          <p:spPr bwMode="auto">
            <a:xfrm>
              <a:off x="249" y="300"/>
              <a:ext cx="5307" cy="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latin typeface="Times New Roman" pitchFamily="18" charset="0"/>
                </a:rPr>
                <a:t>           </a:t>
              </a:r>
              <a:r>
                <a:rPr lang="zh-CN" altLang="en-US" sz="3000" b="1">
                  <a:latin typeface="Times New Roman" pitchFamily="18" charset="0"/>
                </a:rPr>
                <a:t>数字滤波器的某一个特定频率（例如截止频率                  与模拟滤波器的一个特定频率      严格对应。</a:t>
              </a:r>
            </a:p>
          </p:txBody>
        </p:sp>
        <p:graphicFrame>
          <p:nvGraphicFramePr>
            <p:cNvPr id="19468" name="Object 12"/>
            <p:cNvGraphicFramePr>
              <a:graphicFrameLocks noChangeAspect="1"/>
            </p:cNvGraphicFramePr>
            <p:nvPr/>
          </p:nvGraphicFramePr>
          <p:xfrm>
            <a:off x="1111" y="618"/>
            <a:ext cx="953" cy="332"/>
          </p:xfrm>
          <a:graphic>
            <a:graphicData uri="http://schemas.openxmlformats.org/presentationml/2006/ole">
              <mc:AlternateContent xmlns:mc="http://schemas.openxmlformats.org/markup-compatibility/2006">
                <mc:Choice xmlns:v="urn:schemas-microsoft-com:vml" Requires="v">
                  <p:oleObj spid="_x0000_s19652" name="公式" r:id="rId7" imgW="660240" imgH="228600" progId="Equation.3">
                    <p:embed/>
                  </p:oleObj>
                </mc:Choice>
                <mc:Fallback>
                  <p:oleObj name="公式" r:id="rId7" imgW="660240" imgH="228600" progId="Equation.3">
                    <p:embed/>
                    <p:pic>
                      <p:nvPicPr>
                        <p:cNvPr id="0" name="Object 12"/>
                        <p:cNvPicPr>
                          <a:picLocks noChangeAspect="1" noChangeArrowheads="1"/>
                        </p:cNvPicPr>
                        <p:nvPr/>
                      </p:nvPicPr>
                      <p:blipFill>
                        <a:blip r:embed="rId8">
                          <a:lum bright="-20000"/>
                          <a:extLst>
                            <a:ext uri="{28A0092B-C50C-407E-A947-70E740481C1C}">
                              <a14:useLocalDpi xmlns:a14="http://schemas.microsoft.com/office/drawing/2010/main" val="0"/>
                            </a:ext>
                          </a:extLst>
                        </a:blip>
                        <a:srcRect/>
                        <a:stretch>
                          <a:fillRect/>
                        </a:stretch>
                      </p:blipFill>
                      <p:spPr bwMode="auto">
                        <a:xfrm>
                          <a:off x="1111" y="618"/>
                          <a:ext cx="953"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9" name="Object 13"/>
            <p:cNvGraphicFramePr>
              <a:graphicFrameLocks noChangeAspect="1"/>
            </p:cNvGraphicFramePr>
            <p:nvPr/>
          </p:nvGraphicFramePr>
          <p:xfrm>
            <a:off x="5284" y="572"/>
            <a:ext cx="376" cy="402"/>
          </p:xfrm>
          <a:graphic>
            <a:graphicData uri="http://schemas.openxmlformats.org/presentationml/2006/ole">
              <mc:AlternateContent xmlns:mc="http://schemas.openxmlformats.org/markup-compatibility/2006">
                <mc:Choice xmlns:v="urn:schemas-microsoft-com:vml" Requires="v">
                  <p:oleObj spid="_x0000_s19653" name="公式" r:id="rId9" imgW="215640" imgH="228600" progId="Equation.3">
                    <p:embed/>
                  </p:oleObj>
                </mc:Choice>
                <mc:Fallback>
                  <p:oleObj name="公式" r:id="rId9" imgW="215640" imgH="228600" progId="Equation.3">
                    <p:embed/>
                    <p:pic>
                      <p:nvPicPr>
                        <p:cNvPr id="0" name="Object 13"/>
                        <p:cNvPicPr>
                          <a:picLocks noChangeAspect="1" noChangeArrowheads="1"/>
                        </p:cNvPicPr>
                        <p:nvPr/>
                      </p:nvPicPr>
                      <p:blipFill>
                        <a:blip r:embed="rId10">
                          <a:lum bright="-20000"/>
                          <a:extLst>
                            <a:ext uri="{28A0092B-C50C-407E-A947-70E740481C1C}">
                              <a14:useLocalDpi xmlns:a14="http://schemas.microsoft.com/office/drawing/2010/main" val="0"/>
                            </a:ext>
                          </a:extLst>
                        </a:blip>
                        <a:srcRect/>
                        <a:stretch>
                          <a:fillRect/>
                        </a:stretch>
                      </p:blipFill>
                      <p:spPr bwMode="auto">
                        <a:xfrm>
                          <a:off x="5284" y="572"/>
                          <a:ext cx="376" cy="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linds(horizontal)">
                                      <p:cBhvr>
                                        <p:cTn id="7" dur="500"/>
                                        <p:tgtEl>
                                          <p:spTgt spid="1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9466"/>
                                        </p:tgtEl>
                                        <p:attrNameLst>
                                          <p:attrName>style.visibility</p:attrName>
                                        </p:attrNameLst>
                                      </p:cBhvr>
                                      <p:to>
                                        <p:strVal val="visible"/>
                                      </p:to>
                                    </p:set>
                                    <p:animEffect transition="in" filter="checkerboard(across)">
                                      <p:cBhvr>
                                        <p:cTn id="12" dur="500"/>
                                        <p:tgtEl>
                                          <p:spTgt spid="194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9462"/>
                                        </p:tgtEl>
                                        <p:attrNameLst>
                                          <p:attrName>style.visibility</p:attrName>
                                        </p:attrNameLst>
                                      </p:cBhvr>
                                      <p:to>
                                        <p:strVal val="visible"/>
                                      </p:to>
                                    </p:set>
                                    <p:anim calcmode="lin" valueType="num">
                                      <p:cBhvr additive="base">
                                        <p:cTn id="17" dur="500" fill="hold"/>
                                        <p:tgtEl>
                                          <p:spTgt spid="19462"/>
                                        </p:tgtEl>
                                        <p:attrNameLst>
                                          <p:attrName>ppt_x</p:attrName>
                                        </p:attrNameLst>
                                      </p:cBhvr>
                                      <p:tavLst>
                                        <p:tav tm="0">
                                          <p:val>
                                            <p:strVal val="#ppt_x"/>
                                          </p:val>
                                        </p:tav>
                                        <p:tav tm="100000">
                                          <p:val>
                                            <p:strVal val="#ppt_x"/>
                                          </p:val>
                                        </p:tav>
                                      </p:tavLst>
                                    </p:anim>
                                    <p:anim calcmode="lin" valueType="num">
                                      <p:cBhvr additive="base">
                                        <p:cTn id="18"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9461"/>
                                        </p:tgtEl>
                                        <p:attrNameLst>
                                          <p:attrName>style.visibility</p:attrName>
                                        </p:attrNameLst>
                                      </p:cBhvr>
                                      <p:to>
                                        <p:strVal val="visible"/>
                                      </p:to>
                                    </p:set>
                                    <p:animEffect transition="in" filter="box(in)">
                                      <p:cBhvr>
                                        <p:cTn id="23" dur="500"/>
                                        <p:tgtEl>
                                          <p:spTgt spid="1946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19463"/>
                                        </p:tgtEl>
                                        <p:attrNameLst>
                                          <p:attrName>style.visibility</p:attrName>
                                        </p:attrNameLst>
                                      </p:cBhvr>
                                      <p:to>
                                        <p:strVal val="visible"/>
                                      </p:to>
                                    </p:set>
                                    <p:anim calcmode="lin" valueType="num">
                                      <p:cBhvr additive="base">
                                        <p:cTn id="28" dur="500" fill="hold"/>
                                        <p:tgtEl>
                                          <p:spTgt spid="19463"/>
                                        </p:tgtEl>
                                        <p:attrNameLst>
                                          <p:attrName>ppt_x</p:attrName>
                                        </p:attrNameLst>
                                      </p:cBhvr>
                                      <p:tavLst>
                                        <p:tav tm="0">
                                          <p:val>
                                            <p:strVal val="#ppt_x"/>
                                          </p:val>
                                        </p:tav>
                                        <p:tav tm="100000">
                                          <p:val>
                                            <p:strVal val="#ppt_x"/>
                                          </p:val>
                                        </p:tav>
                                      </p:tavLst>
                                    </p:anim>
                                    <p:anim calcmode="lin" valueType="num">
                                      <p:cBhvr additive="base">
                                        <p:cTn id="29"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9464"/>
                                        </p:tgtEl>
                                        <p:attrNameLst>
                                          <p:attrName>style.visibility</p:attrName>
                                        </p:attrNameLst>
                                      </p:cBhvr>
                                      <p:to>
                                        <p:strVal val="visible"/>
                                      </p:to>
                                    </p:set>
                                    <p:animEffect transition="in" filter="checkerboard(across)">
                                      <p:cBhvr>
                                        <p:cTn id="34" dur="500"/>
                                        <p:tgtEl>
                                          <p:spTgt spid="1946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9465"/>
                                        </p:tgtEl>
                                        <p:attrNameLst>
                                          <p:attrName>style.visibility</p:attrName>
                                        </p:attrNameLst>
                                      </p:cBhvr>
                                      <p:to>
                                        <p:strVal val="visible"/>
                                      </p:to>
                                    </p:set>
                                    <p:animEffect transition="in" filter="checkerboard(across)">
                                      <p:cBhvr>
                                        <p:cTn id="37" dur="500"/>
                                        <p:tgtEl>
                                          <p:spTgt spid="19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1" grpId="0"/>
      <p:bldP spid="19464" grpId="0" animBg="1"/>
      <p:bldP spid="194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F9CD09B0-5898-41A4-8629-86EC942954C5}" type="slidenum">
              <a:rPr lang="en-US" altLang="zh-CN"/>
              <a:pPr/>
              <a:t>10</a:t>
            </a:fld>
            <a:endParaRPr lang="en-US" altLang="zh-CN"/>
          </a:p>
        </p:txBody>
      </p:sp>
      <p:sp>
        <p:nvSpPr>
          <p:cNvPr id="20482"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a:t>三、逼近情况</a:t>
            </a:r>
          </a:p>
        </p:txBody>
      </p:sp>
      <p:sp>
        <p:nvSpPr>
          <p:cNvPr id="20483" name="Rectangle 3"/>
          <p:cNvSpPr>
            <a:spLocks noChangeArrowheads="1"/>
          </p:cNvSpPr>
          <p:nvPr/>
        </p:nvSpPr>
        <p:spPr bwMode="auto">
          <a:xfrm>
            <a:off x="539750" y="1341438"/>
            <a:ext cx="8102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a:t>
            </a:r>
            <a:r>
              <a:rPr lang="en-US" altLang="zh-CN" sz="3000" b="1"/>
              <a:t>1</a:t>
            </a:r>
            <a:r>
              <a:rPr lang="zh-CN" altLang="en-US" sz="3000" b="1"/>
              <a:t>）频率响应是否近似？          </a:t>
            </a:r>
          </a:p>
        </p:txBody>
      </p:sp>
      <p:graphicFrame>
        <p:nvGraphicFramePr>
          <p:cNvPr id="20485" name="Object 5"/>
          <p:cNvGraphicFramePr>
            <a:graphicFrameLocks noChangeAspect="1"/>
          </p:cNvGraphicFramePr>
          <p:nvPr/>
        </p:nvGraphicFramePr>
        <p:xfrm>
          <a:off x="1693863" y="2708275"/>
          <a:ext cx="5759450" cy="1168400"/>
        </p:xfrm>
        <a:graphic>
          <a:graphicData uri="http://schemas.openxmlformats.org/presentationml/2006/ole">
            <mc:AlternateContent xmlns:mc="http://schemas.openxmlformats.org/markup-compatibility/2006">
              <mc:Choice xmlns:v="urn:schemas-microsoft-com:vml" Requires="v">
                <p:oleObj spid="_x0000_s20582" name="Equation" r:id="rId3" imgW="2082600" imgH="419040" progId="Equation.DSMT4">
                  <p:embed/>
                </p:oleObj>
              </mc:Choice>
              <mc:Fallback>
                <p:oleObj name="Equation" r:id="rId3" imgW="2082600" imgH="419040" progId="Equation.DSMT4">
                  <p:embed/>
                  <p:pic>
                    <p:nvPicPr>
                      <p:cNvPr id="0" name="Object 5"/>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1693863" y="2708275"/>
                        <a:ext cx="5759450"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6" name="Rectangle 6"/>
          <p:cNvSpPr>
            <a:spLocks noChangeArrowheads="1"/>
          </p:cNvSpPr>
          <p:nvPr/>
        </p:nvSpPr>
        <p:spPr bwMode="auto">
          <a:xfrm>
            <a:off x="611188" y="4221163"/>
            <a:ext cx="8243887"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即，</a:t>
            </a:r>
            <a:r>
              <a:rPr lang="en-US" altLang="zh-CN" sz="3000" b="1" dirty="0"/>
              <a:t>s </a:t>
            </a:r>
            <a:r>
              <a:rPr lang="zh-CN" altLang="en-US" sz="3000" b="1" dirty="0"/>
              <a:t>平面的虚轴确实与 </a:t>
            </a:r>
            <a:r>
              <a:rPr lang="en-US" altLang="zh-CN" sz="3000" b="1" dirty="0"/>
              <a:t>z </a:t>
            </a:r>
            <a:r>
              <a:rPr lang="zh-CN" altLang="en-US" sz="3000" b="1" dirty="0"/>
              <a:t>平面的单位圆对应。</a:t>
            </a:r>
          </a:p>
        </p:txBody>
      </p:sp>
      <p:sp>
        <p:nvSpPr>
          <p:cNvPr id="20488" name="Rectangle 8"/>
          <p:cNvSpPr>
            <a:spLocks noChangeArrowheads="1"/>
          </p:cNvSpPr>
          <p:nvPr/>
        </p:nvSpPr>
        <p:spPr bwMode="auto">
          <a:xfrm>
            <a:off x="611188" y="5013325"/>
            <a:ext cx="8243887"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t>    </a:t>
            </a:r>
            <a:r>
              <a:rPr lang="zh-CN" altLang="en-US" sz="3000" b="1"/>
              <a:t>也即，数字滤波器的频率响应和模拟滤波器的频率响应是对应的。</a:t>
            </a:r>
          </a:p>
        </p:txBody>
      </p:sp>
      <p:grpSp>
        <p:nvGrpSpPr>
          <p:cNvPr id="20489" name="Group 9"/>
          <p:cNvGrpSpPr>
            <a:grpSpLocks/>
          </p:cNvGrpSpPr>
          <p:nvPr/>
        </p:nvGrpSpPr>
        <p:grpSpPr bwMode="auto">
          <a:xfrm>
            <a:off x="1041400" y="2060575"/>
            <a:ext cx="8102600" cy="792163"/>
            <a:chOff x="340" y="845"/>
            <a:chExt cx="5104" cy="499"/>
          </a:xfrm>
        </p:grpSpPr>
        <p:sp>
          <p:nvSpPr>
            <p:cNvPr id="20490" name="Rectangle 10"/>
            <p:cNvSpPr>
              <a:spLocks noChangeArrowheads="1"/>
            </p:cNvSpPr>
            <p:nvPr/>
          </p:nvSpPr>
          <p:spPr bwMode="auto">
            <a:xfrm>
              <a:off x="340" y="845"/>
              <a:ext cx="5104"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将                代入双线性变换公式，有</a:t>
              </a:r>
            </a:p>
            <a:p>
              <a:pPr marL="342900" indent="-342900">
                <a:spcBef>
                  <a:spcPct val="20000"/>
                </a:spcBef>
                <a:buClr>
                  <a:schemeClr val="tx1"/>
                </a:buClr>
              </a:pPr>
              <a:endParaRPr lang="en-US" altLang="zh-CN" sz="3000" b="1"/>
            </a:p>
          </p:txBody>
        </p:sp>
        <p:graphicFrame>
          <p:nvGraphicFramePr>
            <p:cNvPr id="20491" name="Object 11"/>
            <p:cNvGraphicFramePr>
              <a:graphicFrameLocks noChangeAspect="1"/>
            </p:cNvGraphicFramePr>
            <p:nvPr/>
          </p:nvGraphicFramePr>
          <p:xfrm>
            <a:off x="748" y="845"/>
            <a:ext cx="796" cy="357"/>
          </p:xfrm>
          <a:graphic>
            <a:graphicData uri="http://schemas.openxmlformats.org/presentationml/2006/ole">
              <mc:AlternateContent xmlns:mc="http://schemas.openxmlformats.org/markup-compatibility/2006">
                <mc:Choice xmlns:v="urn:schemas-microsoft-com:vml" Requires="v">
                  <p:oleObj spid="_x0000_s20583" name="公式" r:id="rId5" imgW="457200" imgH="203040" progId="Equation.3">
                    <p:embed/>
                  </p:oleObj>
                </mc:Choice>
                <mc:Fallback>
                  <p:oleObj name="公式" r:id="rId5" imgW="457200" imgH="203040" progId="Equation.3">
                    <p:embed/>
                    <p:pic>
                      <p:nvPicPr>
                        <p:cNvPr id="0" name="Object 11"/>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748" y="845"/>
                          <a:ext cx="796" cy="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1" name="动作按钮: 后退或前一项 10">
            <a:hlinkClick r:id="rId7" action="ppaction://hlinksldjump" highlightClick="1"/>
          </p:cNvPr>
          <p:cNvSpPr/>
          <p:nvPr/>
        </p:nvSpPr>
        <p:spPr>
          <a:xfrm>
            <a:off x="8423275" y="3127504"/>
            <a:ext cx="43180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additive="base">
                                        <p:cTn id="7" dur="500" fill="hold"/>
                                        <p:tgtEl>
                                          <p:spTgt spid="2048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3"/>
                                        </p:tgtEl>
                                        <p:attrNameLst>
                                          <p:attrName>style.visibility</p:attrName>
                                        </p:attrNameLst>
                                      </p:cBhvr>
                                      <p:to>
                                        <p:strVal val="visible"/>
                                      </p:to>
                                    </p:set>
                                    <p:anim calcmode="lin" valueType="num">
                                      <p:cBhvr additive="base">
                                        <p:cTn id="13" dur="500" fill="hold"/>
                                        <p:tgtEl>
                                          <p:spTgt spid="20483"/>
                                        </p:tgtEl>
                                        <p:attrNameLst>
                                          <p:attrName>ppt_x</p:attrName>
                                        </p:attrNameLst>
                                      </p:cBhvr>
                                      <p:tavLst>
                                        <p:tav tm="0">
                                          <p:val>
                                            <p:strVal val="#ppt_x"/>
                                          </p:val>
                                        </p:tav>
                                        <p:tav tm="100000">
                                          <p:val>
                                            <p:strVal val="#ppt_x"/>
                                          </p:val>
                                        </p:tav>
                                      </p:tavLst>
                                    </p:anim>
                                    <p:anim calcmode="lin" valueType="num">
                                      <p:cBhvr additive="base">
                                        <p:cTn id="14"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0489"/>
                                        </p:tgtEl>
                                        <p:attrNameLst>
                                          <p:attrName>style.visibility</p:attrName>
                                        </p:attrNameLst>
                                      </p:cBhvr>
                                      <p:to>
                                        <p:strVal val="visible"/>
                                      </p:to>
                                    </p:set>
                                    <p:animEffect transition="in" filter="blinds(horizontal)">
                                      <p:cBhvr>
                                        <p:cTn id="19" dur="500"/>
                                        <p:tgtEl>
                                          <p:spTgt spid="2048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0485"/>
                                        </p:tgtEl>
                                        <p:attrNameLst>
                                          <p:attrName>style.visibility</p:attrName>
                                        </p:attrNameLst>
                                      </p:cBhvr>
                                      <p:to>
                                        <p:strVal val="visible"/>
                                      </p:to>
                                    </p:set>
                                    <p:anim calcmode="lin" valueType="num">
                                      <p:cBhvr additive="base">
                                        <p:cTn id="24" dur="500" fill="hold"/>
                                        <p:tgtEl>
                                          <p:spTgt spid="20485"/>
                                        </p:tgtEl>
                                        <p:attrNameLst>
                                          <p:attrName>ppt_x</p:attrName>
                                        </p:attrNameLst>
                                      </p:cBhvr>
                                      <p:tavLst>
                                        <p:tav tm="0">
                                          <p:val>
                                            <p:strVal val="#ppt_x"/>
                                          </p:val>
                                        </p:tav>
                                        <p:tav tm="100000">
                                          <p:val>
                                            <p:strVal val="#ppt_x"/>
                                          </p:val>
                                        </p:tav>
                                      </p:tavLst>
                                    </p:anim>
                                    <p:anim calcmode="lin" valueType="num">
                                      <p:cBhvr additive="base">
                                        <p:cTn id="25"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20486"/>
                                        </p:tgtEl>
                                        <p:attrNameLst>
                                          <p:attrName>style.visibility</p:attrName>
                                        </p:attrNameLst>
                                      </p:cBhvr>
                                      <p:to>
                                        <p:strVal val="visible"/>
                                      </p:to>
                                    </p:set>
                                    <p:animEffect transition="in" filter="box(in)">
                                      <p:cBhvr>
                                        <p:cTn id="30" dur="500"/>
                                        <p:tgtEl>
                                          <p:spTgt spid="2048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488"/>
                                        </p:tgtEl>
                                        <p:attrNameLst>
                                          <p:attrName>style.visibility</p:attrName>
                                        </p:attrNameLst>
                                      </p:cBhvr>
                                      <p:to>
                                        <p:strVal val="visible"/>
                                      </p:to>
                                    </p:set>
                                    <p:anim calcmode="lin" valueType="num">
                                      <p:cBhvr additive="base">
                                        <p:cTn id="35" dur="500" fill="hold"/>
                                        <p:tgtEl>
                                          <p:spTgt spid="20488"/>
                                        </p:tgtEl>
                                        <p:attrNameLst>
                                          <p:attrName>ppt_x</p:attrName>
                                        </p:attrNameLst>
                                      </p:cBhvr>
                                      <p:tavLst>
                                        <p:tav tm="0">
                                          <p:val>
                                            <p:strVal val="#ppt_x"/>
                                          </p:val>
                                        </p:tav>
                                        <p:tav tm="100000">
                                          <p:val>
                                            <p:strVal val="#ppt_x"/>
                                          </p:val>
                                        </p:tav>
                                      </p:tavLst>
                                    </p:anim>
                                    <p:anim calcmode="lin" valueType="num">
                                      <p:cBhvr additive="base">
                                        <p:cTn id="36" dur="500" fill="hold"/>
                                        <p:tgtEl>
                                          <p:spTgt spid="204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P spid="20483" grpId="0"/>
      <p:bldP spid="20486" grpId="0"/>
      <p:bldP spid="204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5"/>
          <p:cNvSpPr>
            <a:spLocks noGrp="1"/>
          </p:cNvSpPr>
          <p:nvPr>
            <p:ph type="sldNum" sz="quarter" idx="12"/>
          </p:nvPr>
        </p:nvSpPr>
        <p:spPr/>
        <p:txBody>
          <a:bodyPr/>
          <a:lstStyle/>
          <a:p>
            <a:fld id="{56C22014-093D-4B26-99D0-B91A7C689FCA}" type="slidenum">
              <a:rPr lang="en-US" altLang="zh-CN"/>
              <a:pPr/>
              <a:t>11</a:t>
            </a:fld>
            <a:endParaRPr lang="en-US" altLang="zh-CN"/>
          </a:p>
        </p:txBody>
      </p:sp>
      <p:graphicFrame>
        <p:nvGraphicFramePr>
          <p:cNvPr id="21506" name="Object 2"/>
          <p:cNvGraphicFramePr>
            <a:graphicFrameLocks noChangeAspect="1"/>
          </p:cNvGraphicFramePr>
          <p:nvPr/>
        </p:nvGraphicFramePr>
        <p:xfrm>
          <a:off x="3276600" y="4005263"/>
          <a:ext cx="935038" cy="487362"/>
        </p:xfrm>
        <a:graphic>
          <a:graphicData uri="http://schemas.openxmlformats.org/presentationml/2006/ole">
            <mc:AlternateContent xmlns:mc="http://schemas.openxmlformats.org/markup-compatibility/2006">
              <mc:Choice xmlns:v="urn:schemas-microsoft-com:vml" Requires="v">
                <p:oleObj spid="_x0000_s21971" name="公式" r:id="rId3" imgW="393480" imgH="203040" progId="Equation.3">
                  <p:embed/>
                </p:oleObj>
              </mc:Choice>
              <mc:Fallback>
                <p:oleObj name="公式" r:id="rId3" imgW="393480" imgH="203040" progId="Equation.3">
                  <p:embed/>
                  <p:pic>
                    <p:nvPicPr>
                      <p:cNvPr id="0" name="Object 2"/>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3276600" y="4005263"/>
                        <a:ext cx="935038"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8" name="Object 4"/>
          <p:cNvGraphicFramePr>
            <a:graphicFrameLocks noChangeAspect="1"/>
          </p:cNvGraphicFramePr>
          <p:nvPr>
            <p:extLst>
              <p:ext uri="{D42A27DB-BD31-4B8C-83A1-F6EECF244321}">
                <p14:modId xmlns:p14="http://schemas.microsoft.com/office/powerpoint/2010/main" val="2328502650"/>
              </p:ext>
            </p:extLst>
          </p:nvPr>
        </p:nvGraphicFramePr>
        <p:xfrm>
          <a:off x="3923928" y="1602714"/>
          <a:ext cx="3306763" cy="941388"/>
        </p:xfrm>
        <a:graphic>
          <a:graphicData uri="http://schemas.openxmlformats.org/presentationml/2006/ole">
            <mc:AlternateContent xmlns:mc="http://schemas.openxmlformats.org/markup-compatibility/2006">
              <mc:Choice xmlns:v="urn:schemas-microsoft-com:vml" Requires="v">
                <p:oleObj spid="_x0000_s21972" name="公式" r:id="rId5" imgW="1485720" imgH="419040" progId="Equation.3">
                  <p:embed/>
                </p:oleObj>
              </mc:Choice>
              <mc:Fallback>
                <p:oleObj name="公式" r:id="rId5" imgW="1485720" imgH="419040" progId="Equation.3">
                  <p:embed/>
                  <p:pic>
                    <p:nvPicPr>
                      <p:cNvPr id="0" name="Object 4"/>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3923928" y="1602714"/>
                        <a:ext cx="3306763"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09" name="Rectangle 5"/>
          <p:cNvSpPr>
            <a:spLocks noChangeArrowheads="1"/>
          </p:cNvSpPr>
          <p:nvPr/>
        </p:nvSpPr>
        <p:spPr bwMode="auto">
          <a:xfrm>
            <a:off x="468313" y="3933825"/>
            <a:ext cx="8675687"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2800" b="1">
                <a:latin typeface="Times New Roman" pitchFamily="18" charset="0"/>
              </a:rPr>
              <a:t>当              时，有             ；</a:t>
            </a:r>
            <a:r>
              <a:rPr lang="en-US" altLang="zh-CN" sz="2800" b="1">
                <a:latin typeface="Times New Roman" pitchFamily="18" charset="0"/>
              </a:rPr>
              <a:t>s</a:t>
            </a:r>
            <a:r>
              <a:rPr lang="zh-CN" altLang="en-US" sz="2800" b="1">
                <a:latin typeface="Times New Roman" pitchFamily="18" charset="0"/>
              </a:rPr>
              <a:t>左半平面</a:t>
            </a:r>
            <a:r>
              <a:rPr lang="zh-CN" altLang="en-US" sz="2800" b="1">
                <a:latin typeface="Times New Roman" pitchFamily="18" charset="0"/>
                <a:sym typeface="Wingdings" pitchFamily="2" charset="2"/>
              </a:rPr>
              <a:t></a:t>
            </a:r>
            <a:r>
              <a:rPr lang="en-US" altLang="zh-CN" sz="2800" b="1">
                <a:latin typeface="Times New Roman" pitchFamily="18" charset="0"/>
                <a:sym typeface="Wingdings" pitchFamily="2" charset="2"/>
              </a:rPr>
              <a:t>z</a:t>
            </a:r>
            <a:r>
              <a:rPr lang="zh-CN" altLang="en-US" sz="2800" b="1">
                <a:latin typeface="Times New Roman" pitchFamily="18" charset="0"/>
                <a:sym typeface="Wingdings" pitchFamily="2" charset="2"/>
              </a:rPr>
              <a:t>平面单位圆内</a:t>
            </a:r>
            <a:endParaRPr lang="zh-CN" altLang="en-US" sz="2800" b="1">
              <a:latin typeface="Times New Roman" pitchFamily="18" charset="0"/>
            </a:endParaRPr>
          </a:p>
          <a:p>
            <a:pPr marL="342900" indent="-342900">
              <a:spcBef>
                <a:spcPct val="20000"/>
              </a:spcBef>
              <a:buClr>
                <a:schemeClr val="tx1"/>
              </a:buClr>
            </a:pPr>
            <a:r>
              <a:rPr lang="zh-CN" altLang="en-US" sz="2800" b="1">
                <a:latin typeface="Times New Roman" pitchFamily="18" charset="0"/>
              </a:rPr>
              <a:t>当              时，有             ；</a:t>
            </a:r>
            <a:r>
              <a:rPr lang="en-US" altLang="zh-CN" sz="2800" b="1">
                <a:latin typeface="Times New Roman" pitchFamily="18" charset="0"/>
              </a:rPr>
              <a:t>s</a:t>
            </a:r>
            <a:r>
              <a:rPr lang="zh-CN" altLang="en-US" sz="2800" b="1">
                <a:latin typeface="Times New Roman" pitchFamily="18" charset="0"/>
              </a:rPr>
              <a:t>右半平面</a:t>
            </a:r>
            <a:r>
              <a:rPr lang="zh-CN" altLang="en-US" sz="2800" b="1">
                <a:latin typeface="Times New Roman" pitchFamily="18" charset="0"/>
                <a:sym typeface="Wingdings" pitchFamily="2" charset="2"/>
              </a:rPr>
              <a:t></a:t>
            </a:r>
            <a:r>
              <a:rPr lang="en-US" altLang="zh-CN" sz="2800" b="1">
                <a:latin typeface="Times New Roman" pitchFamily="18" charset="0"/>
                <a:sym typeface="Wingdings" pitchFamily="2" charset="2"/>
              </a:rPr>
              <a:t>z</a:t>
            </a:r>
            <a:r>
              <a:rPr lang="zh-CN" altLang="en-US" sz="2800" b="1">
                <a:latin typeface="Times New Roman" pitchFamily="18" charset="0"/>
                <a:sym typeface="Wingdings" pitchFamily="2" charset="2"/>
              </a:rPr>
              <a:t>平面单位圆外</a:t>
            </a:r>
            <a:endParaRPr lang="zh-CN" altLang="en-US" sz="2800" b="1">
              <a:latin typeface="Times New Roman" pitchFamily="18" charset="0"/>
            </a:endParaRPr>
          </a:p>
          <a:p>
            <a:pPr marL="342900" indent="-342900">
              <a:spcBef>
                <a:spcPct val="20000"/>
              </a:spcBef>
              <a:buClr>
                <a:schemeClr val="tx1"/>
              </a:buClr>
            </a:pPr>
            <a:r>
              <a:rPr lang="zh-CN" altLang="en-US" sz="2800" b="1">
                <a:latin typeface="Times New Roman" pitchFamily="18" charset="0"/>
              </a:rPr>
              <a:t>当              时，有             ，</a:t>
            </a:r>
            <a:r>
              <a:rPr lang="en-US" altLang="zh-CN" sz="2800" b="1">
                <a:latin typeface="Times New Roman" pitchFamily="18" charset="0"/>
              </a:rPr>
              <a:t>s</a:t>
            </a:r>
            <a:r>
              <a:rPr lang="zh-CN" altLang="en-US" sz="2800" b="1">
                <a:latin typeface="Times New Roman" pitchFamily="18" charset="0"/>
              </a:rPr>
              <a:t>平面虚轴</a:t>
            </a:r>
            <a:r>
              <a:rPr lang="zh-CN" altLang="en-US" sz="2800" b="1">
                <a:latin typeface="Times New Roman" pitchFamily="18" charset="0"/>
                <a:sym typeface="Wingdings" pitchFamily="2" charset="2"/>
              </a:rPr>
              <a:t></a:t>
            </a:r>
            <a:r>
              <a:rPr lang="en-US" altLang="zh-CN" sz="2800" b="1">
                <a:latin typeface="Times New Roman" pitchFamily="18" charset="0"/>
                <a:sym typeface="Wingdings" pitchFamily="2" charset="2"/>
              </a:rPr>
              <a:t>z</a:t>
            </a:r>
            <a:r>
              <a:rPr lang="zh-CN" altLang="en-US" sz="2800" b="1">
                <a:latin typeface="Times New Roman" pitchFamily="18" charset="0"/>
                <a:sym typeface="Wingdings" pitchFamily="2" charset="2"/>
              </a:rPr>
              <a:t>平面单位圆上</a:t>
            </a:r>
          </a:p>
        </p:txBody>
      </p:sp>
      <p:sp>
        <p:nvSpPr>
          <p:cNvPr id="21510" name="Rectangle 6"/>
          <p:cNvSpPr>
            <a:spLocks noChangeArrowheads="1"/>
          </p:cNvSpPr>
          <p:nvPr/>
        </p:nvSpPr>
        <p:spPr bwMode="auto">
          <a:xfrm>
            <a:off x="539750" y="333375"/>
            <a:ext cx="7777163"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a:t>
            </a:r>
            <a:r>
              <a:rPr lang="en-US" altLang="zh-CN" sz="3000" b="1">
                <a:latin typeface="Times New Roman" pitchFamily="18" charset="0"/>
              </a:rPr>
              <a:t>2</a:t>
            </a:r>
            <a:r>
              <a:rPr lang="zh-CN" altLang="en-US" sz="3000" b="1">
                <a:latin typeface="Times New Roman" pitchFamily="18" charset="0"/>
              </a:rPr>
              <a:t>）是否因果稳定？           </a:t>
            </a:r>
          </a:p>
        </p:txBody>
      </p:sp>
      <p:graphicFrame>
        <p:nvGraphicFramePr>
          <p:cNvPr id="21511" name="Object 7"/>
          <p:cNvGraphicFramePr>
            <a:graphicFrameLocks noChangeAspect="1"/>
          </p:cNvGraphicFramePr>
          <p:nvPr>
            <p:extLst>
              <p:ext uri="{D42A27DB-BD31-4B8C-83A1-F6EECF244321}">
                <p14:modId xmlns:p14="http://schemas.microsoft.com/office/powerpoint/2010/main" val="3258796212"/>
              </p:ext>
            </p:extLst>
          </p:nvPr>
        </p:nvGraphicFramePr>
        <p:xfrm>
          <a:off x="2195736" y="2658503"/>
          <a:ext cx="2952750" cy="1239838"/>
        </p:xfrm>
        <a:graphic>
          <a:graphicData uri="http://schemas.openxmlformats.org/presentationml/2006/ole">
            <mc:AlternateContent xmlns:mc="http://schemas.openxmlformats.org/markup-compatibility/2006">
              <mc:Choice xmlns:v="urn:schemas-microsoft-com:vml" Requires="v">
                <p:oleObj spid="_x0000_s21973" name="公式" r:id="rId7" imgW="1282680" imgH="533160" progId="Equation.3">
                  <p:embed/>
                </p:oleObj>
              </mc:Choice>
              <mc:Fallback>
                <p:oleObj name="公式" r:id="rId7" imgW="1282680" imgH="533160" progId="Equation.3">
                  <p:embed/>
                  <p:pic>
                    <p:nvPicPr>
                      <p:cNvPr id="0" name="Object 7"/>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2195736" y="2658503"/>
                        <a:ext cx="2952750" cy="1239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2" name="Object 8"/>
          <p:cNvGraphicFramePr>
            <a:graphicFrameLocks noChangeAspect="1"/>
          </p:cNvGraphicFramePr>
          <p:nvPr/>
        </p:nvGraphicFramePr>
        <p:xfrm>
          <a:off x="3348038" y="4508500"/>
          <a:ext cx="925512" cy="482600"/>
        </p:xfrm>
        <a:graphic>
          <a:graphicData uri="http://schemas.openxmlformats.org/presentationml/2006/ole">
            <mc:AlternateContent xmlns:mc="http://schemas.openxmlformats.org/markup-compatibility/2006">
              <mc:Choice xmlns:v="urn:schemas-microsoft-com:vml" Requires="v">
                <p:oleObj spid="_x0000_s21974" name="公式" r:id="rId9" imgW="393480" imgH="203040" progId="Equation.3">
                  <p:embed/>
                </p:oleObj>
              </mc:Choice>
              <mc:Fallback>
                <p:oleObj name="公式" r:id="rId9" imgW="393480" imgH="203040" progId="Equation.3">
                  <p:embed/>
                  <p:pic>
                    <p:nvPicPr>
                      <p:cNvPr id="0" name="Object 8"/>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3348038" y="4508500"/>
                        <a:ext cx="9255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3" name="Object 9"/>
          <p:cNvGraphicFramePr>
            <a:graphicFrameLocks noChangeAspect="1"/>
          </p:cNvGraphicFramePr>
          <p:nvPr/>
        </p:nvGraphicFramePr>
        <p:xfrm>
          <a:off x="1116013" y="4005263"/>
          <a:ext cx="847725" cy="400050"/>
        </p:xfrm>
        <a:graphic>
          <a:graphicData uri="http://schemas.openxmlformats.org/presentationml/2006/ole">
            <mc:AlternateContent xmlns:mc="http://schemas.openxmlformats.org/markup-compatibility/2006">
              <mc:Choice xmlns:v="urn:schemas-microsoft-com:vml" Requires="v">
                <p:oleObj spid="_x0000_s21975" name="公式" r:id="rId11" imgW="380880" imgH="177480" progId="Equation.3">
                  <p:embed/>
                </p:oleObj>
              </mc:Choice>
              <mc:Fallback>
                <p:oleObj name="公式" r:id="rId11" imgW="380880" imgH="177480" progId="Equation.3">
                  <p:embed/>
                  <p:pic>
                    <p:nvPicPr>
                      <p:cNvPr id="0" name="Object 9"/>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1116013" y="4005263"/>
                        <a:ext cx="8477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4" name="Object 10"/>
          <p:cNvGraphicFramePr>
            <a:graphicFrameLocks noChangeAspect="1"/>
          </p:cNvGraphicFramePr>
          <p:nvPr/>
        </p:nvGraphicFramePr>
        <p:xfrm>
          <a:off x="1116013" y="4508500"/>
          <a:ext cx="847725" cy="400050"/>
        </p:xfrm>
        <a:graphic>
          <a:graphicData uri="http://schemas.openxmlformats.org/presentationml/2006/ole">
            <mc:AlternateContent xmlns:mc="http://schemas.openxmlformats.org/markup-compatibility/2006">
              <mc:Choice xmlns:v="urn:schemas-microsoft-com:vml" Requires="v">
                <p:oleObj spid="_x0000_s21976" name="公式" r:id="rId13" imgW="380880" imgH="177480" progId="Equation.3">
                  <p:embed/>
                </p:oleObj>
              </mc:Choice>
              <mc:Fallback>
                <p:oleObj name="公式" r:id="rId13" imgW="380880" imgH="177480" progId="Equation.3">
                  <p:embed/>
                  <p:pic>
                    <p:nvPicPr>
                      <p:cNvPr id="0" name="Object 10"/>
                      <p:cNvPicPr>
                        <a:picLocks noChangeAspect="1" noChangeArrowheads="1"/>
                      </p:cNvPicPr>
                      <p:nvPr/>
                    </p:nvPicPr>
                    <p:blipFill>
                      <a:blip r:embed="rId14">
                        <a:lum bright="-62000"/>
                        <a:extLst>
                          <a:ext uri="{28A0092B-C50C-407E-A947-70E740481C1C}">
                            <a14:useLocalDpi xmlns:a14="http://schemas.microsoft.com/office/drawing/2010/main" val="0"/>
                          </a:ext>
                        </a:extLst>
                      </a:blip>
                      <a:srcRect/>
                      <a:stretch>
                        <a:fillRect/>
                      </a:stretch>
                    </p:blipFill>
                    <p:spPr bwMode="auto">
                      <a:xfrm>
                        <a:off x="1116013" y="4508500"/>
                        <a:ext cx="8477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5" name="Object 11"/>
          <p:cNvGraphicFramePr>
            <a:graphicFrameLocks noChangeAspect="1"/>
          </p:cNvGraphicFramePr>
          <p:nvPr/>
        </p:nvGraphicFramePr>
        <p:xfrm>
          <a:off x="3348038" y="5013325"/>
          <a:ext cx="925512" cy="482600"/>
        </p:xfrm>
        <a:graphic>
          <a:graphicData uri="http://schemas.openxmlformats.org/presentationml/2006/ole">
            <mc:AlternateContent xmlns:mc="http://schemas.openxmlformats.org/markup-compatibility/2006">
              <mc:Choice xmlns:v="urn:schemas-microsoft-com:vml" Requires="v">
                <p:oleObj spid="_x0000_s21977" name="公式" r:id="rId15" imgW="393480" imgH="203040" progId="Equation.3">
                  <p:embed/>
                </p:oleObj>
              </mc:Choice>
              <mc:Fallback>
                <p:oleObj name="公式" r:id="rId15" imgW="393480" imgH="203040" progId="Equation.3">
                  <p:embed/>
                  <p:pic>
                    <p:nvPicPr>
                      <p:cNvPr id="0" name="Object 11"/>
                      <p:cNvPicPr>
                        <a:picLocks noChangeAspect="1" noChangeArrowheads="1"/>
                      </p:cNvPicPr>
                      <p:nvPr/>
                    </p:nvPicPr>
                    <p:blipFill>
                      <a:blip r:embed="rId16">
                        <a:lum bright="-62000"/>
                        <a:extLst>
                          <a:ext uri="{28A0092B-C50C-407E-A947-70E740481C1C}">
                            <a14:useLocalDpi xmlns:a14="http://schemas.microsoft.com/office/drawing/2010/main" val="0"/>
                          </a:ext>
                        </a:extLst>
                      </a:blip>
                      <a:srcRect/>
                      <a:stretch>
                        <a:fillRect/>
                      </a:stretch>
                    </p:blipFill>
                    <p:spPr bwMode="auto">
                      <a:xfrm>
                        <a:off x="3348038" y="5013325"/>
                        <a:ext cx="9255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6" name="Object 12"/>
          <p:cNvGraphicFramePr>
            <a:graphicFrameLocks noChangeAspect="1"/>
          </p:cNvGraphicFramePr>
          <p:nvPr/>
        </p:nvGraphicFramePr>
        <p:xfrm>
          <a:off x="1116013" y="5013325"/>
          <a:ext cx="847725" cy="400050"/>
        </p:xfrm>
        <a:graphic>
          <a:graphicData uri="http://schemas.openxmlformats.org/presentationml/2006/ole">
            <mc:AlternateContent xmlns:mc="http://schemas.openxmlformats.org/markup-compatibility/2006">
              <mc:Choice xmlns:v="urn:schemas-microsoft-com:vml" Requires="v">
                <p:oleObj spid="_x0000_s21978" name="公式" r:id="rId17" imgW="380880" imgH="177480" progId="Equation.3">
                  <p:embed/>
                </p:oleObj>
              </mc:Choice>
              <mc:Fallback>
                <p:oleObj name="公式" r:id="rId17" imgW="380880" imgH="177480" progId="Equation.3">
                  <p:embed/>
                  <p:pic>
                    <p:nvPicPr>
                      <p:cNvPr id="0" name="Object 12"/>
                      <p:cNvPicPr>
                        <a:picLocks noChangeAspect="1" noChangeArrowheads="1"/>
                      </p:cNvPicPr>
                      <p:nvPr/>
                    </p:nvPicPr>
                    <p:blipFill>
                      <a:blip r:embed="rId18">
                        <a:lum bright="-62000"/>
                        <a:extLst>
                          <a:ext uri="{28A0092B-C50C-407E-A947-70E740481C1C}">
                            <a14:useLocalDpi xmlns:a14="http://schemas.microsoft.com/office/drawing/2010/main" val="0"/>
                          </a:ext>
                        </a:extLst>
                      </a:blip>
                      <a:srcRect/>
                      <a:stretch>
                        <a:fillRect/>
                      </a:stretch>
                    </p:blipFill>
                    <p:spPr bwMode="auto">
                      <a:xfrm>
                        <a:off x="1116013" y="5013325"/>
                        <a:ext cx="8477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7" name="Rectangle 13"/>
          <p:cNvSpPr>
            <a:spLocks noChangeArrowheads="1"/>
          </p:cNvSpPr>
          <p:nvPr/>
        </p:nvSpPr>
        <p:spPr bwMode="auto">
          <a:xfrm>
            <a:off x="323850" y="5661025"/>
            <a:ext cx="8640763"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故，因果稳定的模拟滤波器经过双线性变换后得到的数字滤波器也是因果稳定的。</a:t>
            </a:r>
          </a:p>
        </p:txBody>
      </p:sp>
      <p:grpSp>
        <p:nvGrpSpPr>
          <p:cNvPr id="21518" name="Group 14"/>
          <p:cNvGrpSpPr>
            <a:grpSpLocks/>
          </p:cNvGrpSpPr>
          <p:nvPr/>
        </p:nvGrpSpPr>
        <p:grpSpPr bwMode="auto">
          <a:xfrm>
            <a:off x="468313" y="908050"/>
            <a:ext cx="7777162" cy="720725"/>
            <a:chOff x="567" y="164"/>
            <a:chExt cx="4899" cy="454"/>
          </a:xfrm>
        </p:grpSpPr>
        <p:graphicFrame>
          <p:nvGraphicFramePr>
            <p:cNvPr id="21519" name="Object 15"/>
            <p:cNvGraphicFramePr>
              <a:graphicFrameLocks noChangeAspect="1"/>
            </p:cNvGraphicFramePr>
            <p:nvPr/>
          </p:nvGraphicFramePr>
          <p:xfrm>
            <a:off x="1610" y="210"/>
            <a:ext cx="1088" cy="320"/>
          </p:xfrm>
          <a:graphic>
            <a:graphicData uri="http://schemas.openxmlformats.org/presentationml/2006/ole">
              <mc:AlternateContent xmlns:mc="http://schemas.openxmlformats.org/markup-compatibility/2006">
                <mc:Choice xmlns:v="urn:schemas-microsoft-com:vml" Requires="v">
                  <p:oleObj spid="_x0000_s21979" name="公式" r:id="rId19" imgW="698400" imgH="203040" progId="Equation.3">
                    <p:embed/>
                  </p:oleObj>
                </mc:Choice>
                <mc:Fallback>
                  <p:oleObj name="公式" r:id="rId19" imgW="698400" imgH="203040" progId="Equation.3">
                    <p:embed/>
                    <p:pic>
                      <p:nvPicPr>
                        <p:cNvPr id="0" name="Object 15"/>
                        <p:cNvPicPr>
                          <a:picLocks noChangeAspect="1" noChangeArrowheads="1"/>
                        </p:cNvPicPr>
                        <p:nvPr/>
                      </p:nvPicPr>
                      <p:blipFill>
                        <a:blip r:embed="rId20">
                          <a:lum bright="-62000"/>
                          <a:extLst>
                            <a:ext uri="{28A0092B-C50C-407E-A947-70E740481C1C}">
                              <a14:useLocalDpi xmlns:a14="http://schemas.microsoft.com/office/drawing/2010/main" val="0"/>
                            </a:ext>
                          </a:extLst>
                        </a:blip>
                        <a:srcRect/>
                        <a:stretch>
                          <a:fillRect/>
                        </a:stretch>
                      </p:blipFill>
                      <p:spPr bwMode="auto">
                        <a:xfrm>
                          <a:off x="1610" y="210"/>
                          <a:ext cx="1088"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20" name="Rectangle 16"/>
            <p:cNvSpPr>
              <a:spLocks noChangeArrowheads="1"/>
            </p:cNvSpPr>
            <p:nvPr/>
          </p:nvSpPr>
          <p:spPr bwMode="auto">
            <a:xfrm>
              <a:off x="567" y="164"/>
              <a:ext cx="4899"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dirty="0">
                  <a:latin typeface="Times New Roman" pitchFamily="18" charset="0"/>
                </a:rPr>
                <a:t>           </a:t>
              </a:r>
              <a:r>
                <a:rPr lang="zh-CN" altLang="en-US" sz="3000" b="1" dirty="0">
                  <a:latin typeface="Times New Roman" pitchFamily="18" charset="0"/>
                </a:rPr>
                <a:t>将                     代入双线性公式，有</a:t>
              </a:r>
            </a:p>
          </p:txBody>
        </p:sp>
      </p:grpSp>
      <p:graphicFrame>
        <p:nvGraphicFramePr>
          <p:cNvPr id="3" name="对象 2"/>
          <p:cNvGraphicFramePr>
            <a:graphicFrameLocks noChangeAspect="1"/>
          </p:cNvGraphicFramePr>
          <p:nvPr>
            <p:extLst>
              <p:ext uri="{D42A27DB-BD31-4B8C-83A1-F6EECF244321}">
                <p14:modId xmlns:p14="http://schemas.microsoft.com/office/powerpoint/2010/main" val="2544298398"/>
              </p:ext>
            </p:extLst>
          </p:nvPr>
        </p:nvGraphicFramePr>
        <p:xfrm>
          <a:off x="1115616" y="1484784"/>
          <a:ext cx="1838325" cy="1052513"/>
        </p:xfrm>
        <a:graphic>
          <a:graphicData uri="http://schemas.openxmlformats.org/presentationml/2006/ole">
            <mc:AlternateContent xmlns:mc="http://schemas.openxmlformats.org/markup-compatibility/2006">
              <mc:Choice xmlns:v="urn:schemas-microsoft-com:vml" Requires="v">
                <p:oleObj spid="_x0000_s21980" name="Equation" r:id="rId21" imgW="736560" imgH="419040" progId="Equation.DSMT4">
                  <p:embed/>
                </p:oleObj>
              </mc:Choice>
              <mc:Fallback>
                <p:oleObj name="Equation" r:id="rId21" imgW="736560" imgH="419040" progId="Equation.DSMT4">
                  <p:embed/>
                  <p:pic>
                    <p:nvPicPr>
                      <p:cNvPr id="0" name="对象 3"/>
                      <p:cNvPicPr>
                        <a:picLocks noChangeAspect="1" noChangeArrowheads="1"/>
                      </p:cNvPicPr>
                      <p:nvPr/>
                    </p:nvPicPr>
                    <p:blipFill>
                      <a:blip r:embed="rId22">
                        <a:lum bright="-8000"/>
                      </a:blip>
                      <a:srcRect/>
                      <a:stretch>
                        <a:fillRect/>
                      </a:stretch>
                    </p:blipFill>
                    <p:spPr bwMode="auto">
                      <a:xfrm>
                        <a:off x="1115616" y="1484784"/>
                        <a:ext cx="1838325" cy="1052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anim calcmode="lin" valueType="num">
                                      <p:cBhvr additive="base">
                                        <p:cTn id="7" dur="500" fill="hold"/>
                                        <p:tgtEl>
                                          <p:spTgt spid="21510"/>
                                        </p:tgtEl>
                                        <p:attrNameLst>
                                          <p:attrName>ppt_x</p:attrName>
                                        </p:attrNameLst>
                                      </p:cBhvr>
                                      <p:tavLst>
                                        <p:tav tm="0">
                                          <p:val>
                                            <p:strVal val="#ppt_x"/>
                                          </p:val>
                                        </p:tav>
                                        <p:tav tm="100000">
                                          <p:val>
                                            <p:strVal val="#ppt_x"/>
                                          </p:val>
                                        </p:tav>
                                      </p:tavLst>
                                    </p:anim>
                                    <p:anim calcmode="lin" valueType="num">
                                      <p:cBhvr additive="base">
                                        <p:cTn id="8"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518"/>
                                        </p:tgtEl>
                                        <p:attrNameLst>
                                          <p:attrName>style.visibility</p:attrName>
                                        </p:attrNameLst>
                                      </p:cBhvr>
                                      <p:to>
                                        <p:strVal val="visible"/>
                                      </p:to>
                                    </p:set>
                                    <p:anim calcmode="lin" valueType="num">
                                      <p:cBhvr additive="base">
                                        <p:cTn id="13" dur="500" fill="hold"/>
                                        <p:tgtEl>
                                          <p:spTgt spid="21518"/>
                                        </p:tgtEl>
                                        <p:attrNameLst>
                                          <p:attrName>ppt_x</p:attrName>
                                        </p:attrNameLst>
                                      </p:cBhvr>
                                      <p:tavLst>
                                        <p:tav tm="0">
                                          <p:val>
                                            <p:strVal val="#ppt_x"/>
                                          </p:val>
                                        </p:tav>
                                        <p:tav tm="100000">
                                          <p:val>
                                            <p:strVal val="#ppt_x"/>
                                          </p:val>
                                        </p:tav>
                                      </p:tavLst>
                                    </p:anim>
                                    <p:anim calcmode="lin" valueType="num">
                                      <p:cBhvr additive="base">
                                        <p:cTn id="14" dur="500" fill="hold"/>
                                        <p:tgtEl>
                                          <p:spTgt spid="215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508"/>
                                        </p:tgtEl>
                                        <p:attrNameLst>
                                          <p:attrName>style.visibility</p:attrName>
                                        </p:attrNameLst>
                                      </p:cBhvr>
                                      <p:to>
                                        <p:strVal val="visible"/>
                                      </p:to>
                                    </p:set>
                                    <p:anim calcmode="lin" valueType="num">
                                      <p:cBhvr additive="base">
                                        <p:cTn id="25" dur="500" fill="hold"/>
                                        <p:tgtEl>
                                          <p:spTgt spid="21508"/>
                                        </p:tgtEl>
                                        <p:attrNameLst>
                                          <p:attrName>ppt_x</p:attrName>
                                        </p:attrNameLst>
                                      </p:cBhvr>
                                      <p:tavLst>
                                        <p:tav tm="0">
                                          <p:val>
                                            <p:strVal val="#ppt_x"/>
                                          </p:val>
                                        </p:tav>
                                        <p:tav tm="100000">
                                          <p:val>
                                            <p:strVal val="#ppt_x"/>
                                          </p:val>
                                        </p:tav>
                                      </p:tavLst>
                                    </p:anim>
                                    <p:anim calcmode="lin" valueType="num">
                                      <p:cBhvr additive="base">
                                        <p:cTn id="26"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1511"/>
                                        </p:tgtEl>
                                        <p:attrNameLst>
                                          <p:attrName>style.visibility</p:attrName>
                                        </p:attrNameLst>
                                      </p:cBhvr>
                                      <p:to>
                                        <p:strVal val="visible"/>
                                      </p:to>
                                    </p:set>
                                    <p:animEffect transition="in" filter="box(in)">
                                      <p:cBhvr>
                                        <p:cTn id="31" dur="500"/>
                                        <p:tgtEl>
                                          <p:spTgt spid="21511"/>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1506"/>
                                        </p:tgtEl>
                                        <p:attrNameLst>
                                          <p:attrName>style.visibility</p:attrName>
                                        </p:attrNameLst>
                                      </p:cBhvr>
                                      <p:to>
                                        <p:strVal val="visible"/>
                                      </p:to>
                                    </p:set>
                                    <p:anim calcmode="lin" valueType="num">
                                      <p:cBhvr additive="base">
                                        <p:cTn id="36" dur="500" fill="hold"/>
                                        <p:tgtEl>
                                          <p:spTgt spid="21506"/>
                                        </p:tgtEl>
                                        <p:attrNameLst>
                                          <p:attrName>ppt_x</p:attrName>
                                        </p:attrNameLst>
                                      </p:cBhvr>
                                      <p:tavLst>
                                        <p:tav tm="0">
                                          <p:val>
                                            <p:strVal val="#ppt_x"/>
                                          </p:val>
                                        </p:tav>
                                        <p:tav tm="100000">
                                          <p:val>
                                            <p:strVal val="#ppt_x"/>
                                          </p:val>
                                        </p:tav>
                                      </p:tavLst>
                                    </p:anim>
                                    <p:anim calcmode="lin" valueType="num">
                                      <p:cBhvr additive="base">
                                        <p:cTn id="37" dur="500" fill="hold"/>
                                        <p:tgtEl>
                                          <p:spTgt spid="2150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1509"/>
                                        </p:tgtEl>
                                        <p:attrNameLst>
                                          <p:attrName>style.visibility</p:attrName>
                                        </p:attrNameLst>
                                      </p:cBhvr>
                                      <p:to>
                                        <p:strVal val="visible"/>
                                      </p:to>
                                    </p:set>
                                    <p:anim calcmode="lin" valueType="num">
                                      <p:cBhvr additive="base">
                                        <p:cTn id="40" dur="500" fill="hold"/>
                                        <p:tgtEl>
                                          <p:spTgt spid="21509"/>
                                        </p:tgtEl>
                                        <p:attrNameLst>
                                          <p:attrName>ppt_x</p:attrName>
                                        </p:attrNameLst>
                                      </p:cBhvr>
                                      <p:tavLst>
                                        <p:tav tm="0">
                                          <p:val>
                                            <p:strVal val="#ppt_x"/>
                                          </p:val>
                                        </p:tav>
                                        <p:tav tm="100000">
                                          <p:val>
                                            <p:strVal val="#ppt_x"/>
                                          </p:val>
                                        </p:tav>
                                      </p:tavLst>
                                    </p:anim>
                                    <p:anim calcmode="lin" valueType="num">
                                      <p:cBhvr additive="base">
                                        <p:cTn id="41" dur="500" fill="hold"/>
                                        <p:tgtEl>
                                          <p:spTgt spid="21509"/>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1512"/>
                                        </p:tgtEl>
                                        <p:attrNameLst>
                                          <p:attrName>style.visibility</p:attrName>
                                        </p:attrNameLst>
                                      </p:cBhvr>
                                      <p:to>
                                        <p:strVal val="visible"/>
                                      </p:to>
                                    </p:set>
                                    <p:anim calcmode="lin" valueType="num">
                                      <p:cBhvr additive="base">
                                        <p:cTn id="44" dur="500" fill="hold"/>
                                        <p:tgtEl>
                                          <p:spTgt spid="21512"/>
                                        </p:tgtEl>
                                        <p:attrNameLst>
                                          <p:attrName>ppt_x</p:attrName>
                                        </p:attrNameLst>
                                      </p:cBhvr>
                                      <p:tavLst>
                                        <p:tav tm="0">
                                          <p:val>
                                            <p:strVal val="#ppt_x"/>
                                          </p:val>
                                        </p:tav>
                                        <p:tav tm="100000">
                                          <p:val>
                                            <p:strVal val="#ppt_x"/>
                                          </p:val>
                                        </p:tav>
                                      </p:tavLst>
                                    </p:anim>
                                    <p:anim calcmode="lin" valueType="num">
                                      <p:cBhvr additive="base">
                                        <p:cTn id="45" dur="500" fill="hold"/>
                                        <p:tgtEl>
                                          <p:spTgt spid="2151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1513"/>
                                        </p:tgtEl>
                                        <p:attrNameLst>
                                          <p:attrName>style.visibility</p:attrName>
                                        </p:attrNameLst>
                                      </p:cBhvr>
                                      <p:to>
                                        <p:strVal val="visible"/>
                                      </p:to>
                                    </p:set>
                                    <p:anim calcmode="lin" valueType="num">
                                      <p:cBhvr additive="base">
                                        <p:cTn id="48" dur="500" fill="hold"/>
                                        <p:tgtEl>
                                          <p:spTgt spid="21513"/>
                                        </p:tgtEl>
                                        <p:attrNameLst>
                                          <p:attrName>ppt_x</p:attrName>
                                        </p:attrNameLst>
                                      </p:cBhvr>
                                      <p:tavLst>
                                        <p:tav tm="0">
                                          <p:val>
                                            <p:strVal val="#ppt_x"/>
                                          </p:val>
                                        </p:tav>
                                        <p:tav tm="100000">
                                          <p:val>
                                            <p:strVal val="#ppt_x"/>
                                          </p:val>
                                        </p:tav>
                                      </p:tavLst>
                                    </p:anim>
                                    <p:anim calcmode="lin" valueType="num">
                                      <p:cBhvr additive="base">
                                        <p:cTn id="49" dur="500" fill="hold"/>
                                        <p:tgtEl>
                                          <p:spTgt spid="21513"/>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21514"/>
                                        </p:tgtEl>
                                        <p:attrNameLst>
                                          <p:attrName>style.visibility</p:attrName>
                                        </p:attrNameLst>
                                      </p:cBhvr>
                                      <p:to>
                                        <p:strVal val="visible"/>
                                      </p:to>
                                    </p:set>
                                    <p:anim calcmode="lin" valueType="num">
                                      <p:cBhvr additive="base">
                                        <p:cTn id="52" dur="500" fill="hold"/>
                                        <p:tgtEl>
                                          <p:spTgt spid="21514"/>
                                        </p:tgtEl>
                                        <p:attrNameLst>
                                          <p:attrName>ppt_x</p:attrName>
                                        </p:attrNameLst>
                                      </p:cBhvr>
                                      <p:tavLst>
                                        <p:tav tm="0">
                                          <p:val>
                                            <p:strVal val="#ppt_x"/>
                                          </p:val>
                                        </p:tav>
                                        <p:tav tm="100000">
                                          <p:val>
                                            <p:strVal val="#ppt_x"/>
                                          </p:val>
                                        </p:tav>
                                      </p:tavLst>
                                    </p:anim>
                                    <p:anim calcmode="lin" valueType="num">
                                      <p:cBhvr additive="base">
                                        <p:cTn id="53" dur="500" fill="hold"/>
                                        <p:tgtEl>
                                          <p:spTgt spid="21514"/>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21515"/>
                                        </p:tgtEl>
                                        <p:attrNameLst>
                                          <p:attrName>style.visibility</p:attrName>
                                        </p:attrNameLst>
                                      </p:cBhvr>
                                      <p:to>
                                        <p:strVal val="visible"/>
                                      </p:to>
                                    </p:set>
                                    <p:anim calcmode="lin" valueType="num">
                                      <p:cBhvr additive="base">
                                        <p:cTn id="56" dur="500" fill="hold"/>
                                        <p:tgtEl>
                                          <p:spTgt spid="21515"/>
                                        </p:tgtEl>
                                        <p:attrNameLst>
                                          <p:attrName>ppt_x</p:attrName>
                                        </p:attrNameLst>
                                      </p:cBhvr>
                                      <p:tavLst>
                                        <p:tav tm="0">
                                          <p:val>
                                            <p:strVal val="#ppt_x"/>
                                          </p:val>
                                        </p:tav>
                                        <p:tav tm="100000">
                                          <p:val>
                                            <p:strVal val="#ppt_x"/>
                                          </p:val>
                                        </p:tav>
                                      </p:tavLst>
                                    </p:anim>
                                    <p:anim calcmode="lin" valueType="num">
                                      <p:cBhvr additive="base">
                                        <p:cTn id="57" dur="500" fill="hold"/>
                                        <p:tgtEl>
                                          <p:spTgt spid="21515"/>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21516"/>
                                        </p:tgtEl>
                                        <p:attrNameLst>
                                          <p:attrName>style.visibility</p:attrName>
                                        </p:attrNameLst>
                                      </p:cBhvr>
                                      <p:to>
                                        <p:strVal val="visible"/>
                                      </p:to>
                                    </p:set>
                                    <p:anim calcmode="lin" valueType="num">
                                      <p:cBhvr additive="base">
                                        <p:cTn id="60" dur="500" fill="hold"/>
                                        <p:tgtEl>
                                          <p:spTgt spid="21516"/>
                                        </p:tgtEl>
                                        <p:attrNameLst>
                                          <p:attrName>ppt_x</p:attrName>
                                        </p:attrNameLst>
                                      </p:cBhvr>
                                      <p:tavLst>
                                        <p:tav tm="0">
                                          <p:val>
                                            <p:strVal val="#ppt_x"/>
                                          </p:val>
                                        </p:tav>
                                        <p:tav tm="100000">
                                          <p:val>
                                            <p:strVal val="#ppt_x"/>
                                          </p:val>
                                        </p:tav>
                                      </p:tavLst>
                                    </p:anim>
                                    <p:anim calcmode="lin" valueType="num">
                                      <p:cBhvr additive="base">
                                        <p:cTn id="61" dur="500" fill="hold"/>
                                        <p:tgtEl>
                                          <p:spTgt spid="2151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21517"/>
                                        </p:tgtEl>
                                        <p:attrNameLst>
                                          <p:attrName>style.visibility</p:attrName>
                                        </p:attrNameLst>
                                      </p:cBhvr>
                                      <p:to>
                                        <p:strVal val="visible"/>
                                      </p:to>
                                    </p:set>
                                    <p:animEffect transition="in" filter="checkerboard(across)">
                                      <p:cBhvr>
                                        <p:cTn id="66" dur="500"/>
                                        <p:tgtEl>
                                          <p:spTgt spid="21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21510" grpId="0"/>
      <p:bldP spid="215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5"/>
          <p:cNvSpPr>
            <a:spLocks noGrp="1"/>
          </p:cNvSpPr>
          <p:nvPr>
            <p:ph type="sldNum" sz="quarter" idx="12"/>
          </p:nvPr>
        </p:nvSpPr>
        <p:spPr/>
        <p:txBody>
          <a:bodyPr/>
          <a:lstStyle/>
          <a:p>
            <a:fld id="{5ADB5857-3634-41E3-B062-4F967899C98F}" type="slidenum">
              <a:rPr lang="en-US" altLang="zh-CN"/>
              <a:pPr/>
              <a:t>12</a:t>
            </a:fld>
            <a:endParaRPr lang="en-US" altLang="zh-CN"/>
          </a:p>
        </p:txBody>
      </p:sp>
      <p:sp>
        <p:nvSpPr>
          <p:cNvPr id="22530"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a:latin typeface="Times New Roman" pitchFamily="18" charset="0"/>
              </a:rPr>
              <a:t>四、优缺点</a:t>
            </a:r>
          </a:p>
        </p:txBody>
      </p:sp>
      <p:sp>
        <p:nvSpPr>
          <p:cNvPr id="22531" name="Rectangle 3"/>
          <p:cNvSpPr>
            <a:spLocks noChangeArrowheads="1"/>
          </p:cNvSpPr>
          <p:nvPr/>
        </p:nvSpPr>
        <p:spPr bwMode="auto">
          <a:xfrm>
            <a:off x="539750" y="1341438"/>
            <a:ext cx="8102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a:t>
            </a:r>
            <a:r>
              <a:rPr lang="en-US" altLang="zh-CN" sz="3000" b="1">
                <a:latin typeface="Times New Roman" pitchFamily="18" charset="0"/>
              </a:rPr>
              <a:t>1</a:t>
            </a:r>
            <a:r>
              <a:rPr lang="zh-CN" altLang="en-US" sz="3000" b="1">
                <a:latin typeface="Times New Roman" pitchFamily="18" charset="0"/>
              </a:rPr>
              <a:t>）优点</a:t>
            </a:r>
          </a:p>
          <a:p>
            <a:pPr marL="342900" indent="-342900">
              <a:spcBef>
                <a:spcPct val="20000"/>
              </a:spcBef>
              <a:buClr>
                <a:schemeClr val="tx1"/>
              </a:buClr>
            </a:pPr>
            <a:r>
              <a:rPr lang="zh-CN" altLang="en-US" sz="3000" b="1">
                <a:latin typeface="Times New Roman" pitchFamily="18" charset="0"/>
              </a:rPr>
              <a:t>          避免了频率响应的混叠失真现象。</a:t>
            </a:r>
          </a:p>
          <a:p>
            <a:pPr marL="342900" indent="-342900">
              <a:spcBef>
                <a:spcPct val="20000"/>
              </a:spcBef>
              <a:buClr>
                <a:schemeClr val="tx1"/>
              </a:buClr>
            </a:pPr>
            <a:endParaRPr lang="en-US" altLang="zh-CN" sz="3000" b="1">
              <a:latin typeface="Times New Roman" pitchFamily="18" charset="0"/>
            </a:endParaRPr>
          </a:p>
        </p:txBody>
      </p:sp>
      <p:graphicFrame>
        <p:nvGraphicFramePr>
          <p:cNvPr id="22533" name="Object 5"/>
          <p:cNvGraphicFramePr>
            <a:graphicFrameLocks noChangeAspect="1"/>
          </p:cNvGraphicFramePr>
          <p:nvPr/>
        </p:nvGraphicFramePr>
        <p:xfrm>
          <a:off x="3203575" y="3860800"/>
          <a:ext cx="2563813" cy="1098550"/>
        </p:xfrm>
        <a:graphic>
          <a:graphicData uri="http://schemas.openxmlformats.org/presentationml/2006/ole">
            <mc:AlternateContent xmlns:mc="http://schemas.openxmlformats.org/markup-compatibility/2006">
              <mc:Choice xmlns:v="urn:schemas-microsoft-com:vml" Requires="v">
                <p:oleObj spid="_x0000_s22857" name="公式" r:id="rId3" imgW="927000" imgH="393480" progId="Equation.3">
                  <p:embed/>
                </p:oleObj>
              </mc:Choice>
              <mc:Fallback>
                <p:oleObj name="公式" r:id="rId3" imgW="927000" imgH="393480" progId="Equation.3">
                  <p:embed/>
                  <p:pic>
                    <p:nvPicPr>
                      <p:cNvPr id="0" name="Object 5"/>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3203575" y="3860800"/>
                        <a:ext cx="2563813" cy="109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541" name="Group 13"/>
          <p:cNvGrpSpPr>
            <a:grpSpLocks/>
          </p:cNvGrpSpPr>
          <p:nvPr/>
        </p:nvGrpSpPr>
        <p:grpSpPr bwMode="auto">
          <a:xfrm>
            <a:off x="827088" y="3284538"/>
            <a:ext cx="8137525" cy="720725"/>
            <a:chOff x="521" y="1706"/>
            <a:chExt cx="5126" cy="454"/>
          </a:xfrm>
        </p:grpSpPr>
        <p:graphicFrame>
          <p:nvGraphicFramePr>
            <p:cNvPr id="22532" name="Object 4"/>
            <p:cNvGraphicFramePr>
              <a:graphicFrameLocks noChangeAspect="1"/>
            </p:cNvGraphicFramePr>
            <p:nvPr/>
          </p:nvGraphicFramePr>
          <p:xfrm>
            <a:off x="3833" y="1752"/>
            <a:ext cx="266" cy="245"/>
          </p:xfrm>
          <a:graphic>
            <a:graphicData uri="http://schemas.openxmlformats.org/presentationml/2006/ole">
              <mc:AlternateContent xmlns:mc="http://schemas.openxmlformats.org/markup-compatibility/2006">
                <mc:Choice xmlns:v="urn:schemas-microsoft-com:vml" Requires="v">
                  <p:oleObj spid="_x0000_s22858" name="公式" r:id="rId5" imgW="152280" imgH="139680" progId="Equation.3">
                    <p:embed/>
                  </p:oleObj>
                </mc:Choice>
                <mc:Fallback>
                  <p:oleObj name="公式" r:id="rId5" imgW="152280" imgH="139680" progId="Equation.3">
                    <p:embed/>
                    <p:pic>
                      <p:nvPicPr>
                        <p:cNvPr id="0" name="Object 4"/>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3833" y="1752"/>
                          <a:ext cx="266" cy="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4" name="Rectangle 6"/>
            <p:cNvSpPr>
              <a:spLocks noChangeArrowheads="1"/>
            </p:cNvSpPr>
            <p:nvPr/>
          </p:nvSpPr>
          <p:spPr bwMode="auto">
            <a:xfrm>
              <a:off x="521" y="1706"/>
              <a:ext cx="5126"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模拟（角）频率     与数字频率      之间的关系：</a:t>
              </a:r>
            </a:p>
          </p:txBody>
        </p:sp>
        <p:graphicFrame>
          <p:nvGraphicFramePr>
            <p:cNvPr id="22535" name="Object 7"/>
            <p:cNvGraphicFramePr>
              <a:graphicFrameLocks noChangeAspect="1"/>
            </p:cNvGraphicFramePr>
            <p:nvPr/>
          </p:nvGraphicFramePr>
          <p:xfrm>
            <a:off x="2290" y="1706"/>
            <a:ext cx="288" cy="290"/>
          </p:xfrm>
          <a:graphic>
            <a:graphicData uri="http://schemas.openxmlformats.org/presentationml/2006/ole">
              <mc:AlternateContent xmlns:mc="http://schemas.openxmlformats.org/markup-compatibility/2006">
                <mc:Choice xmlns:v="urn:schemas-microsoft-com:vml" Requires="v">
                  <p:oleObj spid="_x0000_s22859" name="公式" r:id="rId7" imgW="164880" imgH="164880" progId="Equation.3">
                    <p:embed/>
                  </p:oleObj>
                </mc:Choice>
                <mc:Fallback>
                  <p:oleObj name="公式" r:id="rId7" imgW="164880" imgH="164880" progId="Equation.3">
                    <p:embed/>
                    <p:pic>
                      <p:nvPicPr>
                        <p:cNvPr id="0" name="Object 7"/>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2290" y="1706"/>
                          <a:ext cx="288"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2536" name="Rectangle 8"/>
          <p:cNvSpPr>
            <a:spLocks noChangeArrowheads="1"/>
          </p:cNvSpPr>
          <p:nvPr/>
        </p:nvSpPr>
        <p:spPr bwMode="auto">
          <a:xfrm>
            <a:off x="1187450" y="5084763"/>
            <a:ext cx="8137525"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en-US" altLang="zh-CN" sz="3000" b="1">
                <a:latin typeface="Times New Roman" pitchFamily="18" charset="0"/>
              </a:rPr>
              <a:t>     </a:t>
            </a:r>
            <a:r>
              <a:rPr lang="zh-CN" altLang="en-US" sz="3000" b="1">
                <a:latin typeface="Times New Roman" pitchFamily="18" charset="0"/>
              </a:rPr>
              <a:t>和       是一一对应关系</a:t>
            </a:r>
          </a:p>
          <a:p>
            <a:pPr marL="342900" indent="-342900">
              <a:spcBef>
                <a:spcPct val="20000"/>
              </a:spcBef>
              <a:buClr>
                <a:schemeClr val="tx1"/>
              </a:buClr>
              <a:buFontTx/>
              <a:buChar char="•"/>
            </a:pPr>
            <a:r>
              <a:rPr lang="zh-CN" altLang="en-US" sz="3000" b="1">
                <a:latin typeface="Times New Roman" pitchFamily="18" charset="0"/>
              </a:rPr>
              <a:t>                        映射为</a:t>
            </a:r>
          </a:p>
          <a:p>
            <a:pPr marL="342900" indent="-342900">
              <a:spcBef>
                <a:spcPct val="20000"/>
              </a:spcBef>
              <a:buClr>
                <a:schemeClr val="tx1"/>
              </a:buClr>
              <a:buFontTx/>
              <a:buChar char="•"/>
            </a:pPr>
            <a:endParaRPr lang="zh-CN" altLang="en-US" sz="1000" b="1">
              <a:latin typeface="Times New Roman" pitchFamily="18" charset="0"/>
            </a:endParaRPr>
          </a:p>
          <a:p>
            <a:pPr marL="342900" indent="-342900">
              <a:spcBef>
                <a:spcPct val="20000"/>
              </a:spcBef>
              <a:buClr>
                <a:schemeClr val="tx1"/>
              </a:buClr>
              <a:buFontTx/>
              <a:buChar char="•"/>
            </a:pPr>
            <a:endParaRPr lang="en-US" altLang="zh-CN" sz="3000" b="1">
              <a:latin typeface="Times New Roman" pitchFamily="18" charset="0"/>
            </a:endParaRPr>
          </a:p>
        </p:txBody>
      </p:sp>
      <p:graphicFrame>
        <p:nvGraphicFramePr>
          <p:cNvPr id="22537" name="Object 9"/>
          <p:cNvGraphicFramePr>
            <a:graphicFrameLocks noChangeAspect="1"/>
          </p:cNvGraphicFramePr>
          <p:nvPr/>
        </p:nvGraphicFramePr>
        <p:xfrm>
          <a:off x="1619250" y="5157788"/>
          <a:ext cx="457200" cy="460375"/>
        </p:xfrm>
        <a:graphic>
          <a:graphicData uri="http://schemas.openxmlformats.org/presentationml/2006/ole">
            <mc:AlternateContent xmlns:mc="http://schemas.openxmlformats.org/markup-compatibility/2006">
              <mc:Choice xmlns:v="urn:schemas-microsoft-com:vml" Requires="v">
                <p:oleObj spid="_x0000_s22860" name="公式" r:id="rId9" imgW="164880" imgH="164880" progId="Equation.3">
                  <p:embed/>
                </p:oleObj>
              </mc:Choice>
              <mc:Fallback>
                <p:oleObj name="公式" r:id="rId9" imgW="164880" imgH="164880" progId="Equation.3">
                  <p:embed/>
                  <p:pic>
                    <p:nvPicPr>
                      <p:cNvPr id="0" name="Object 9"/>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1619250" y="5157788"/>
                        <a:ext cx="4572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8" name="Object 10"/>
          <p:cNvGraphicFramePr>
            <a:graphicFrameLocks noChangeAspect="1"/>
          </p:cNvGraphicFramePr>
          <p:nvPr/>
        </p:nvGraphicFramePr>
        <p:xfrm>
          <a:off x="2627313" y="5157788"/>
          <a:ext cx="420687" cy="390525"/>
        </p:xfrm>
        <a:graphic>
          <a:graphicData uri="http://schemas.openxmlformats.org/presentationml/2006/ole">
            <mc:AlternateContent xmlns:mc="http://schemas.openxmlformats.org/markup-compatibility/2006">
              <mc:Choice xmlns:v="urn:schemas-microsoft-com:vml" Requires="v">
                <p:oleObj spid="_x0000_s22861" name="公式" r:id="rId10" imgW="152280" imgH="139680" progId="Equation.3">
                  <p:embed/>
                </p:oleObj>
              </mc:Choice>
              <mc:Fallback>
                <p:oleObj name="公式" r:id="rId10" imgW="152280" imgH="139680" progId="Equation.3">
                  <p:embed/>
                  <p:pic>
                    <p:nvPicPr>
                      <p:cNvPr id="0" name="Object 10"/>
                      <p:cNvPicPr>
                        <a:picLocks noChangeAspect="1" noChangeArrowheads="1"/>
                      </p:cNvPicPr>
                      <p:nvPr/>
                    </p:nvPicPr>
                    <p:blipFill>
                      <a:blip r:embed="rId11">
                        <a:lum bright="-26000"/>
                        <a:extLst>
                          <a:ext uri="{28A0092B-C50C-407E-A947-70E740481C1C}">
                            <a14:useLocalDpi xmlns:a14="http://schemas.microsoft.com/office/drawing/2010/main" val="0"/>
                          </a:ext>
                        </a:extLst>
                      </a:blip>
                      <a:srcRect/>
                      <a:stretch>
                        <a:fillRect/>
                      </a:stretch>
                    </p:blipFill>
                    <p:spPr bwMode="auto">
                      <a:xfrm>
                        <a:off x="2627313" y="5157788"/>
                        <a:ext cx="420687"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9" name="Object 11"/>
          <p:cNvGraphicFramePr>
            <a:graphicFrameLocks noChangeAspect="1"/>
          </p:cNvGraphicFramePr>
          <p:nvPr/>
        </p:nvGraphicFramePr>
        <p:xfrm>
          <a:off x="1619250" y="5661025"/>
          <a:ext cx="2146300" cy="566738"/>
        </p:xfrm>
        <a:graphic>
          <a:graphicData uri="http://schemas.openxmlformats.org/presentationml/2006/ole">
            <mc:AlternateContent xmlns:mc="http://schemas.openxmlformats.org/markup-compatibility/2006">
              <mc:Choice xmlns:v="urn:schemas-microsoft-com:vml" Requires="v">
                <p:oleObj spid="_x0000_s22862" name="公式" r:id="rId12" imgW="774360" imgH="203040" progId="Equation.3">
                  <p:embed/>
                </p:oleObj>
              </mc:Choice>
              <mc:Fallback>
                <p:oleObj name="公式" r:id="rId12" imgW="774360" imgH="203040" progId="Equation.3">
                  <p:embed/>
                  <p:pic>
                    <p:nvPicPr>
                      <p:cNvPr id="0" name="Object 11"/>
                      <p:cNvPicPr>
                        <a:picLocks noChangeAspect="1" noChangeArrowheads="1"/>
                      </p:cNvPicPr>
                      <p:nvPr/>
                    </p:nvPicPr>
                    <p:blipFill>
                      <a:blip r:embed="rId13">
                        <a:lum bright="-26000"/>
                        <a:extLst>
                          <a:ext uri="{28A0092B-C50C-407E-A947-70E740481C1C}">
                            <a14:useLocalDpi xmlns:a14="http://schemas.microsoft.com/office/drawing/2010/main" val="0"/>
                          </a:ext>
                        </a:extLst>
                      </a:blip>
                      <a:srcRect/>
                      <a:stretch>
                        <a:fillRect/>
                      </a:stretch>
                    </p:blipFill>
                    <p:spPr bwMode="auto">
                      <a:xfrm>
                        <a:off x="1619250" y="5661025"/>
                        <a:ext cx="2146300"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40" name="Object 12"/>
          <p:cNvGraphicFramePr>
            <a:graphicFrameLocks noChangeAspect="1"/>
          </p:cNvGraphicFramePr>
          <p:nvPr/>
        </p:nvGraphicFramePr>
        <p:xfrm>
          <a:off x="5148263" y="5661025"/>
          <a:ext cx="2033587" cy="568325"/>
        </p:xfrm>
        <a:graphic>
          <a:graphicData uri="http://schemas.openxmlformats.org/presentationml/2006/ole">
            <mc:AlternateContent xmlns:mc="http://schemas.openxmlformats.org/markup-compatibility/2006">
              <mc:Choice xmlns:v="urn:schemas-microsoft-com:vml" Requires="v">
                <p:oleObj spid="_x0000_s22863" name="公式" r:id="rId14" imgW="736560" imgH="203040" progId="Equation.3">
                  <p:embed/>
                </p:oleObj>
              </mc:Choice>
              <mc:Fallback>
                <p:oleObj name="公式" r:id="rId14" imgW="736560" imgH="203040" progId="Equation.3">
                  <p:embed/>
                  <p:pic>
                    <p:nvPicPr>
                      <p:cNvPr id="0" name="Object 12"/>
                      <p:cNvPicPr>
                        <a:picLocks noChangeAspect="1" noChangeArrowheads="1"/>
                      </p:cNvPicPr>
                      <p:nvPr/>
                    </p:nvPicPr>
                    <p:blipFill>
                      <a:blip r:embed="rId15">
                        <a:lum bright="-26000"/>
                        <a:extLst>
                          <a:ext uri="{28A0092B-C50C-407E-A947-70E740481C1C}">
                            <a14:useLocalDpi xmlns:a14="http://schemas.microsoft.com/office/drawing/2010/main" val="0"/>
                          </a:ext>
                        </a:extLst>
                      </a:blip>
                      <a:srcRect/>
                      <a:stretch>
                        <a:fillRect/>
                      </a:stretch>
                    </p:blipFill>
                    <p:spPr bwMode="auto">
                      <a:xfrm>
                        <a:off x="5148263" y="5661025"/>
                        <a:ext cx="2033587"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box(in)">
                                      <p:cBhvr>
                                        <p:cTn id="7" dur="500"/>
                                        <p:tgtEl>
                                          <p:spTgt spid="225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diamond(in)">
                                      <p:cBhvr>
                                        <p:cTn id="12" dur="2000"/>
                                        <p:tgtEl>
                                          <p:spTgt spid="22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7" dur="500"/>
                                        <p:tgtEl>
                                          <p:spTgt spid="22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2541"/>
                                        </p:tgtEl>
                                        <p:attrNameLst>
                                          <p:attrName>style.visibility</p:attrName>
                                        </p:attrNameLst>
                                      </p:cBhvr>
                                      <p:to>
                                        <p:strVal val="visible"/>
                                      </p:to>
                                    </p:set>
                                    <p:animEffect transition="in" filter="checkerboard(across)">
                                      <p:cBhvr>
                                        <p:cTn id="22" dur="500"/>
                                        <p:tgtEl>
                                          <p:spTgt spid="225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2533"/>
                                        </p:tgtEl>
                                        <p:attrNameLst>
                                          <p:attrName>style.visibility</p:attrName>
                                        </p:attrNameLst>
                                      </p:cBhvr>
                                      <p:to>
                                        <p:strVal val="visible"/>
                                      </p:to>
                                    </p:set>
                                    <p:anim calcmode="lin" valueType="num">
                                      <p:cBhvr additive="base">
                                        <p:cTn id="27" dur="500" fill="hold"/>
                                        <p:tgtEl>
                                          <p:spTgt spid="22533"/>
                                        </p:tgtEl>
                                        <p:attrNameLst>
                                          <p:attrName>ppt_x</p:attrName>
                                        </p:attrNameLst>
                                      </p:cBhvr>
                                      <p:tavLst>
                                        <p:tav tm="0">
                                          <p:val>
                                            <p:strVal val="#ppt_x"/>
                                          </p:val>
                                        </p:tav>
                                        <p:tav tm="100000">
                                          <p:val>
                                            <p:strVal val="#ppt_x"/>
                                          </p:val>
                                        </p:tav>
                                      </p:tavLst>
                                    </p:anim>
                                    <p:anim calcmode="lin" valueType="num">
                                      <p:cBhvr additive="base">
                                        <p:cTn id="28"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2536"/>
                                        </p:tgtEl>
                                        <p:attrNameLst>
                                          <p:attrName>style.visibility</p:attrName>
                                        </p:attrNameLst>
                                      </p:cBhvr>
                                      <p:to>
                                        <p:strVal val="visible"/>
                                      </p:to>
                                    </p:set>
                                    <p:animEffect transition="in" filter="checkerboard(across)">
                                      <p:cBhvr>
                                        <p:cTn id="33" dur="500"/>
                                        <p:tgtEl>
                                          <p:spTgt spid="22536"/>
                                        </p:tgtEl>
                                      </p:cBhvr>
                                    </p:animEffect>
                                  </p:childTnLst>
                                </p:cTn>
                              </p:par>
                              <p:par>
                                <p:cTn id="34" presetID="5" presetClass="entr" presetSubtype="10" fill="hold" nodeType="withEffect">
                                  <p:stCondLst>
                                    <p:cond delay="0"/>
                                  </p:stCondLst>
                                  <p:childTnLst>
                                    <p:set>
                                      <p:cBhvr>
                                        <p:cTn id="35" dur="1" fill="hold">
                                          <p:stCondLst>
                                            <p:cond delay="0"/>
                                          </p:stCondLst>
                                        </p:cTn>
                                        <p:tgtEl>
                                          <p:spTgt spid="22537"/>
                                        </p:tgtEl>
                                        <p:attrNameLst>
                                          <p:attrName>style.visibility</p:attrName>
                                        </p:attrNameLst>
                                      </p:cBhvr>
                                      <p:to>
                                        <p:strVal val="visible"/>
                                      </p:to>
                                    </p:set>
                                    <p:animEffect transition="in" filter="checkerboard(across)">
                                      <p:cBhvr>
                                        <p:cTn id="36" dur="500"/>
                                        <p:tgtEl>
                                          <p:spTgt spid="22537"/>
                                        </p:tgtEl>
                                      </p:cBhvr>
                                    </p:animEffect>
                                  </p:childTnLst>
                                </p:cTn>
                              </p:par>
                              <p:par>
                                <p:cTn id="37" presetID="5" presetClass="entr" presetSubtype="10" fill="hold" nodeType="withEffect">
                                  <p:stCondLst>
                                    <p:cond delay="0"/>
                                  </p:stCondLst>
                                  <p:childTnLst>
                                    <p:set>
                                      <p:cBhvr>
                                        <p:cTn id="38" dur="1" fill="hold">
                                          <p:stCondLst>
                                            <p:cond delay="0"/>
                                          </p:stCondLst>
                                        </p:cTn>
                                        <p:tgtEl>
                                          <p:spTgt spid="22538"/>
                                        </p:tgtEl>
                                        <p:attrNameLst>
                                          <p:attrName>style.visibility</p:attrName>
                                        </p:attrNameLst>
                                      </p:cBhvr>
                                      <p:to>
                                        <p:strVal val="visible"/>
                                      </p:to>
                                    </p:set>
                                    <p:animEffect transition="in" filter="checkerboard(across)">
                                      <p:cBhvr>
                                        <p:cTn id="39" dur="500"/>
                                        <p:tgtEl>
                                          <p:spTgt spid="22538"/>
                                        </p:tgtEl>
                                      </p:cBhvr>
                                    </p:animEffect>
                                  </p:childTnLst>
                                </p:cTn>
                              </p:par>
                              <p:par>
                                <p:cTn id="40" presetID="5" presetClass="entr" presetSubtype="10" fill="hold" nodeType="withEffect">
                                  <p:stCondLst>
                                    <p:cond delay="0"/>
                                  </p:stCondLst>
                                  <p:childTnLst>
                                    <p:set>
                                      <p:cBhvr>
                                        <p:cTn id="41" dur="1" fill="hold">
                                          <p:stCondLst>
                                            <p:cond delay="0"/>
                                          </p:stCondLst>
                                        </p:cTn>
                                        <p:tgtEl>
                                          <p:spTgt spid="22539"/>
                                        </p:tgtEl>
                                        <p:attrNameLst>
                                          <p:attrName>style.visibility</p:attrName>
                                        </p:attrNameLst>
                                      </p:cBhvr>
                                      <p:to>
                                        <p:strVal val="visible"/>
                                      </p:to>
                                    </p:set>
                                    <p:animEffect transition="in" filter="checkerboard(across)">
                                      <p:cBhvr>
                                        <p:cTn id="42" dur="500"/>
                                        <p:tgtEl>
                                          <p:spTgt spid="22539"/>
                                        </p:tgtEl>
                                      </p:cBhvr>
                                    </p:animEffect>
                                  </p:childTnLst>
                                </p:cTn>
                              </p:par>
                              <p:par>
                                <p:cTn id="43" presetID="5" presetClass="entr" presetSubtype="10" fill="hold" nodeType="withEffect">
                                  <p:stCondLst>
                                    <p:cond delay="0"/>
                                  </p:stCondLst>
                                  <p:childTnLst>
                                    <p:set>
                                      <p:cBhvr>
                                        <p:cTn id="44" dur="1" fill="hold">
                                          <p:stCondLst>
                                            <p:cond delay="0"/>
                                          </p:stCondLst>
                                        </p:cTn>
                                        <p:tgtEl>
                                          <p:spTgt spid="22540"/>
                                        </p:tgtEl>
                                        <p:attrNameLst>
                                          <p:attrName>style.visibility</p:attrName>
                                        </p:attrNameLst>
                                      </p:cBhvr>
                                      <p:to>
                                        <p:strVal val="visible"/>
                                      </p:to>
                                    </p:set>
                                    <p:animEffect transition="in" filter="checkerboard(across)">
                                      <p:cBhvr>
                                        <p:cTn id="45" dur="5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P spid="225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3A412A31-5328-4BC8-9266-FCC949CA01E3}" type="slidenum">
              <a:rPr lang="en-US" altLang="zh-CN"/>
              <a:pPr/>
              <a:t>13</a:t>
            </a:fld>
            <a:endParaRPr lang="en-US" altLang="zh-CN"/>
          </a:p>
        </p:txBody>
      </p:sp>
      <p:graphicFrame>
        <p:nvGraphicFramePr>
          <p:cNvPr id="23554" name="Object 2"/>
          <p:cNvGraphicFramePr>
            <a:graphicFrameLocks noChangeAspect="1"/>
          </p:cNvGraphicFramePr>
          <p:nvPr/>
        </p:nvGraphicFramePr>
        <p:xfrm>
          <a:off x="428625" y="504825"/>
          <a:ext cx="3122613" cy="561975"/>
        </p:xfrm>
        <a:graphic>
          <a:graphicData uri="http://schemas.openxmlformats.org/presentationml/2006/ole">
            <mc:AlternateContent xmlns:mc="http://schemas.openxmlformats.org/markup-compatibility/2006">
              <mc:Choice xmlns:v="urn:schemas-microsoft-com:vml" Requires="v">
                <p:oleObj spid="_x0000_s23602" name="Equation" r:id="rId3" imgW="1130040" imgH="203040" progId="Equation.DSMT4">
                  <p:embed/>
                </p:oleObj>
              </mc:Choice>
              <mc:Fallback>
                <p:oleObj name="Equation" r:id="rId3" imgW="1130040" imgH="203040" progId="Equation.DSMT4">
                  <p:embed/>
                  <p:pic>
                    <p:nvPicPr>
                      <p:cNvPr id="0" name="Object 2"/>
                      <p:cNvPicPr>
                        <a:picLocks noChangeAspect="1" noChangeArrowheads="1"/>
                      </p:cNvPicPr>
                      <p:nvPr/>
                    </p:nvPicPr>
                    <p:blipFill>
                      <a:blip r:embed="rId4">
                        <a:lum bright="-8000"/>
                        <a:extLst>
                          <a:ext uri="{28A0092B-C50C-407E-A947-70E740481C1C}">
                            <a14:useLocalDpi xmlns:a14="http://schemas.microsoft.com/office/drawing/2010/main" val="0"/>
                          </a:ext>
                        </a:extLst>
                      </a:blip>
                      <a:srcRect/>
                      <a:stretch>
                        <a:fillRect/>
                      </a:stretch>
                    </p:blipFill>
                    <p:spPr bwMode="auto">
                      <a:xfrm>
                        <a:off x="428625" y="504825"/>
                        <a:ext cx="3122613"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3555" name="Picture 3" descr="fig7-4"/>
          <p:cNvPicPr>
            <a:picLocks noChangeAspect="1" noChangeArrowheads="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900113" y="1484313"/>
            <a:ext cx="7200900" cy="4902200"/>
          </a:xfrm>
          <a:prstGeom prst="rect">
            <a:avLst/>
          </a:prstGeom>
          <a:noFill/>
          <a:extLst>
            <a:ext uri="{909E8E84-426E-40DD-AFC4-6F175D3DCCD1}">
              <a14:hiddenFill xmlns:a14="http://schemas.microsoft.com/office/drawing/2010/main">
                <a:solidFill>
                  <a:srgbClr val="FFFFFF"/>
                </a:solidFill>
              </a14:hiddenFill>
            </a:ext>
          </a:extLst>
        </p:spPr>
      </p:pic>
      <p:sp>
        <p:nvSpPr>
          <p:cNvPr id="23556" name="AutoShape 4">
            <a:hlinkClick r:id="" action="ppaction://hlinkshowjump?jump=nextslide" highlightClick="1"/>
          </p:cNvPr>
          <p:cNvSpPr>
            <a:spLocks noChangeArrowheads="1"/>
          </p:cNvSpPr>
          <p:nvPr/>
        </p:nvSpPr>
        <p:spPr bwMode="auto">
          <a:xfrm>
            <a:off x="8532813" y="6021388"/>
            <a:ext cx="611187" cy="503237"/>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6"/>
          <p:cNvSpPr>
            <a:spLocks noGrp="1"/>
          </p:cNvSpPr>
          <p:nvPr>
            <p:ph type="sldNum" sz="quarter" idx="12"/>
          </p:nvPr>
        </p:nvSpPr>
        <p:spPr/>
        <p:txBody>
          <a:bodyPr/>
          <a:lstStyle/>
          <a:p>
            <a:fld id="{9302602A-3A9E-4324-A9FF-5A8E1D07BD03}" type="slidenum">
              <a:rPr lang="en-US" altLang="zh-CN"/>
              <a:pPr/>
              <a:t>14</a:t>
            </a:fld>
            <a:endParaRPr lang="en-US" altLang="zh-CN"/>
          </a:p>
        </p:txBody>
      </p:sp>
      <p:sp>
        <p:nvSpPr>
          <p:cNvPr id="24578" name="Rectangle 2"/>
          <p:cNvSpPr>
            <a:spLocks noChangeArrowheads="1"/>
          </p:cNvSpPr>
          <p:nvPr/>
        </p:nvSpPr>
        <p:spPr bwMode="auto">
          <a:xfrm>
            <a:off x="468313" y="333375"/>
            <a:ext cx="81026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a:t>
            </a:r>
            <a:r>
              <a:rPr lang="en-US" altLang="zh-CN" sz="3000" b="1">
                <a:latin typeface="Times New Roman" pitchFamily="18" charset="0"/>
              </a:rPr>
              <a:t>2</a:t>
            </a:r>
            <a:r>
              <a:rPr lang="zh-CN" altLang="en-US" sz="3000" b="1">
                <a:latin typeface="Times New Roman" pitchFamily="18" charset="0"/>
              </a:rPr>
              <a:t>）缺点</a:t>
            </a:r>
          </a:p>
        </p:txBody>
      </p:sp>
      <p:grpSp>
        <p:nvGrpSpPr>
          <p:cNvPr id="24590" name="Group 14"/>
          <p:cNvGrpSpPr>
            <a:grpSpLocks/>
          </p:cNvGrpSpPr>
          <p:nvPr/>
        </p:nvGrpSpPr>
        <p:grpSpPr bwMode="auto">
          <a:xfrm>
            <a:off x="611188" y="1268413"/>
            <a:ext cx="8532812" cy="1512887"/>
            <a:chOff x="385" y="799"/>
            <a:chExt cx="5375" cy="953"/>
          </a:xfrm>
        </p:grpSpPr>
        <p:graphicFrame>
          <p:nvGraphicFramePr>
            <p:cNvPr id="24579" name="Object 3"/>
            <p:cNvGraphicFramePr>
              <a:graphicFrameLocks noChangeAspect="1"/>
            </p:cNvGraphicFramePr>
            <p:nvPr/>
          </p:nvGraphicFramePr>
          <p:xfrm>
            <a:off x="4128" y="845"/>
            <a:ext cx="282" cy="245"/>
          </p:xfrm>
          <a:graphic>
            <a:graphicData uri="http://schemas.openxmlformats.org/presentationml/2006/ole">
              <mc:AlternateContent xmlns:mc="http://schemas.openxmlformats.org/markup-compatibility/2006">
                <mc:Choice xmlns:v="urn:schemas-microsoft-com:vml" Requires="v">
                  <p:oleObj spid="_x0000_s24772" name="公式" r:id="rId3" imgW="152280" imgH="139680" progId="Equation.3">
                    <p:embed/>
                  </p:oleObj>
                </mc:Choice>
                <mc:Fallback>
                  <p:oleObj name="公式" r:id="rId3" imgW="152280" imgH="139680" progId="Equation.3">
                    <p:embed/>
                    <p:pic>
                      <p:nvPicPr>
                        <p:cNvPr id="0" name="Object 3"/>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4128" y="845"/>
                          <a:ext cx="282" cy="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0" name="Rectangle 4"/>
            <p:cNvSpPr>
              <a:spLocks noChangeArrowheads="1"/>
            </p:cNvSpPr>
            <p:nvPr/>
          </p:nvSpPr>
          <p:spPr bwMode="auto">
            <a:xfrm>
              <a:off x="385" y="799"/>
              <a:ext cx="5375" cy="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circleNumDbPlain"/>
              </a:pPr>
              <a:r>
                <a:rPr lang="zh-CN" altLang="en-US" sz="3000" b="1">
                  <a:latin typeface="Times New Roman" pitchFamily="18" charset="0"/>
                </a:rPr>
                <a:t>模拟（角）频率     与数字频率      之间不再是线性关系。（在零频率点附近，接近线性关系；但随着      的增加，非线性关系越明显。</a:t>
              </a:r>
            </a:p>
          </p:txBody>
        </p:sp>
        <p:graphicFrame>
          <p:nvGraphicFramePr>
            <p:cNvPr id="24581" name="Object 5"/>
            <p:cNvGraphicFramePr>
              <a:graphicFrameLocks noChangeAspect="1"/>
            </p:cNvGraphicFramePr>
            <p:nvPr/>
          </p:nvGraphicFramePr>
          <p:xfrm>
            <a:off x="2497" y="799"/>
            <a:ext cx="305" cy="290"/>
          </p:xfrm>
          <a:graphic>
            <a:graphicData uri="http://schemas.openxmlformats.org/presentationml/2006/ole">
              <mc:AlternateContent xmlns:mc="http://schemas.openxmlformats.org/markup-compatibility/2006">
                <mc:Choice xmlns:v="urn:schemas-microsoft-com:vml" Requires="v">
                  <p:oleObj spid="_x0000_s24773" name="公式" r:id="rId5" imgW="164880" imgH="164880" progId="Equation.3">
                    <p:embed/>
                  </p:oleObj>
                </mc:Choice>
                <mc:Fallback>
                  <p:oleObj name="公式" r:id="rId5" imgW="164880" imgH="164880" progId="Equation.3">
                    <p:embed/>
                    <p:pic>
                      <p:nvPicPr>
                        <p:cNvPr id="0" name="Object 5"/>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2497" y="799"/>
                          <a:ext cx="305"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2" name="Object 6"/>
            <p:cNvGraphicFramePr>
              <a:graphicFrameLocks noChangeAspect="1"/>
            </p:cNvGraphicFramePr>
            <p:nvPr>
              <p:extLst>
                <p:ext uri="{D42A27DB-BD31-4B8C-83A1-F6EECF244321}">
                  <p14:modId xmlns:p14="http://schemas.microsoft.com/office/powerpoint/2010/main" val="2304031058"/>
                </p:ext>
              </p:extLst>
            </p:nvPr>
          </p:nvGraphicFramePr>
          <p:xfrm>
            <a:off x="1610" y="1434"/>
            <a:ext cx="252" cy="238"/>
          </p:xfrm>
          <a:graphic>
            <a:graphicData uri="http://schemas.openxmlformats.org/presentationml/2006/ole">
              <mc:AlternateContent xmlns:mc="http://schemas.openxmlformats.org/markup-compatibility/2006">
                <mc:Choice xmlns:v="urn:schemas-microsoft-com:vml" Requires="v">
                  <p:oleObj spid="_x0000_s24774" name="公式" r:id="rId7" imgW="164880" imgH="164880" progId="Equation.3">
                    <p:embed/>
                  </p:oleObj>
                </mc:Choice>
                <mc:Fallback>
                  <p:oleObj name="公式" r:id="rId7" imgW="164880" imgH="164880" progId="Equation.3">
                    <p:embed/>
                    <p:pic>
                      <p:nvPicPr>
                        <p:cNvPr id="0" name="Object 6"/>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1610" y="1434"/>
                          <a:ext cx="252" cy="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4584" name="Object 8"/>
          <p:cNvGraphicFramePr>
            <a:graphicFrameLocks noGrp="1" noChangeAspect="1"/>
          </p:cNvGraphicFramePr>
          <p:nvPr>
            <p:ph sz="half" idx="2"/>
          </p:nvPr>
        </p:nvGraphicFramePr>
        <p:xfrm>
          <a:off x="2916238" y="2997200"/>
          <a:ext cx="2305050" cy="979488"/>
        </p:xfrm>
        <a:graphic>
          <a:graphicData uri="http://schemas.openxmlformats.org/presentationml/2006/ole">
            <mc:AlternateContent xmlns:mc="http://schemas.openxmlformats.org/markup-compatibility/2006">
              <mc:Choice xmlns:v="urn:schemas-microsoft-com:vml" Requires="v">
                <p:oleObj spid="_x0000_s24775" name="公式" r:id="rId8" imgW="927000" imgH="393480" progId="Equation.3">
                  <p:embed/>
                </p:oleObj>
              </mc:Choice>
              <mc:Fallback>
                <p:oleObj name="公式" r:id="rId8" imgW="927000" imgH="393480" progId="Equation.3">
                  <p:embed/>
                  <p:pic>
                    <p:nvPicPr>
                      <p:cNvPr id="0" name="Object 8"/>
                      <p:cNvPicPr>
                        <a:picLocks noChangeAspect="1" noChangeArrowheads="1"/>
                      </p:cNvPicPr>
                      <p:nvPr/>
                    </p:nvPicPr>
                    <p:blipFill>
                      <a:blip r:embed="rId9">
                        <a:lum bright="-26000"/>
                        <a:extLst>
                          <a:ext uri="{28A0092B-C50C-407E-A947-70E740481C1C}">
                            <a14:useLocalDpi xmlns:a14="http://schemas.microsoft.com/office/drawing/2010/main" val="0"/>
                          </a:ext>
                        </a:extLst>
                      </a:blip>
                      <a:srcRect/>
                      <a:stretch>
                        <a:fillRect/>
                      </a:stretch>
                    </p:blipFill>
                    <p:spPr bwMode="auto">
                      <a:xfrm>
                        <a:off x="2916238" y="2997200"/>
                        <a:ext cx="2305050"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9" name="AutoShape 13">
            <a:hlinkClick r:id="" action="ppaction://hlinkshowjump?jump=previousslide" highlightClick="1"/>
          </p:cNvPr>
          <p:cNvSpPr>
            <a:spLocks noChangeArrowheads="1"/>
          </p:cNvSpPr>
          <p:nvPr/>
        </p:nvSpPr>
        <p:spPr bwMode="auto">
          <a:xfrm>
            <a:off x="7667625" y="3213100"/>
            <a:ext cx="936625" cy="576263"/>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91" name="Rectangle 15"/>
          <p:cNvSpPr>
            <a:spLocks noChangeArrowheads="1"/>
          </p:cNvSpPr>
          <p:nvPr/>
        </p:nvSpPr>
        <p:spPr bwMode="auto">
          <a:xfrm>
            <a:off x="755650" y="4221163"/>
            <a:ext cx="80645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000" b="1" dirty="0">
                <a:latin typeface="Times New Roman" pitchFamily="18" charset="0"/>
              </a:rPr>
              <a:t>即，双线性变换避免了频率混叠失真现象，但却带来了非线性的频率失真。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linds(horizontal)">
                                      <p:cBhvr>
                                        <p:cTn id="7" dur="500"/>
                                        <p:tgtEl>
                                          <p:spTgt spid="245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4590"/>
                                        </p:tgtEl>
                                        <p:attrNameLst>
                                          <p:attrName>style.visibility</p:attrName>
                                        </p:attrNameLst>
                                      </p:cBhvr>
                                      <p:to>
                                        <p:strVal val="visible"/>
                                      </p:to>
                                    </p:set>
                                    <p:anim calcmode="lin" valueType="num">
                                      <p:cBhvr additive="base">
                                        <p:cTn id="12" dur="500" fill="hold"/>
                                        <p:tgtEl>
                                          <p:spTgt spid="24590"/>
                                        </p:tgtEl>
                                        <p:attrNameLst>
                                          <p:attrName>ppt_x</p:attrName>
                                        </p:attrNameLst>
                                      </p:cBhvr>
                                      <p:tavLst>
                                        <p:tav tm="0">
                                          <p:val>
                                            <p:strVal val="#ppt_x"/>
                                          </p:val>
                                        </p:tav>
                                        <p:tav tm="100000">
                                          <p:val>
                                            <p:strVal val="#ppt_x"/>
                                          </p:val>
                                        </p:tav>
                                      </p:tavLst>
                                    </p:anim>
                                    <p:anim calcmode="lin" valueType="num">
                                      <p:cBhvr additive="base">
                                        <p:cTn id="13" dur="500" fill="hold"/>
                                        <p:tgtEl>
                                          <p:spTgt spid="2459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4584"/>
                                        </p:tgtEl>
                                        <p:attrNameLst>
                                          <p:attrName>style.visibility</p:attrName>
                                        </p:attrNameLst>
                                      </p:cBhvr>
                                      <p:to>
                                        <p:strVal val="visible"/>
                                      </p:to>
                                    </p:set>
                                    <p:anim calcmode="lin" valueType="num">
                                      <p:cBhvr additive="base">
                                        <p:cTn id="18" dur="500" fill="hold"/>
                                        <p:tgtEl>
                                          <p:spTgt spid="24584"/>
                                        </p:tgtEl>
                                        <p:attrNameLst>
                                          <p:attrName>ppt_x</p:attrName>
                                        </p:attrNameLst>
                                      </p:cBhvr>
                                      <p:tavLst>
                                        <p:tav tm="0">
                                          <p:val>
                                            <p:strVal val="#ppt_x"/>
                                          </p:val>
                                        </p:tav>
                                        <p:tav tm="100000">
                                          <p:val>
                                            <p:strVal val="#ppt_x"/>
                                          </p:val>
                                        </p:tav>
                                      </p:tavLst>
                                    </p:anim>
                                    <p:anim calcmode="lin" valueType="num">
                                      <p:cBhvr additive="base">
                                        <p:cTn id="19" dur="500" fill="hold"/>
                                        <p:tgtEl>
                                          <p:spTgt spid="2458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4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4"/>
          <p:cNvSpPr>
            <a:spLocks noGrp="1"/>
          </p:cNvSpPr>
          <p:nvPr>
            <p:ph type="sldNum" sz="quarter" idx="12"/>
          </p:nvPr>
        </p:nvSpPr>
        <p:spPr/>
        <p:txBody>
          <a:bodyPr/>
          <a:lstStyle/>
          <a:p>
            <a:fld id="{FE4BDCE5-CBD8-44F1-A5B8-E03AEC8D76F6}" type="slidenum">
              <a:rPr lang="en-US" altLang="zh-CN"/>
              <a:pPr/>
              <a:t>15</a:t>
            </a:fld>
            <a:endParaRPr lang="en-US" altLang="zh-CN"/>
          </a:p>
        </p:txBody>
      </p:sp>
      <p:sp>
        <p:nvSpPr>
          <p:cNvPr id="71682" name="Rectangle 2"/>
          <p:cNvSpPr>
            <a:spLocks noChangeArrowheads="1"/>
          </p:cNvSpPr>
          <p:nvPr/>
        </p:nvSpPr>
        <p:spPr bwMode="auto">
          <a:xfrm>
            <a:off x="468313" y="333375"/>
            <a:ext cx="81026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latin typeface="Times New Roman" pitchFamily="18" charset="0"/>
              </a:rPr>
              <a:t>（</a:t>
            </a:r>
            <a:r>
              <a:rPr lang="en-US" altLang="zh-CN" sz="3000" b="1" dirty="0">
                <a:latin typeface="Times New Roman" pitchFamily="18" charset="0"/>
              </a:rPr>
              <a:t>2</a:t>
            </a:r>
            <a:r>
              <a:rPr lang="zh-CN" altLang="en-US" sz="3000" b="1" dirty="0">
                <a:latin typeface="Times New Roman" pitchFamily="18" charset="0"/>
              </a:rPr>
              <a:t>）缺点</a:t>
            </a:r>
          </a:p>
          <a:p>
            <a:pPr marL="342900" indent="-342900">
              <a:spcBef>
                <a:spcPct val="20000"/>
              </a:spcBef>
              <a:buClr>
                <a:schemeClr val="tx1"/>
              </a:buClr>
            </a:pPr>
            <a:r>
              <a:rPr lang="zh-CN" altLang="en-US" sz="3000" b="1" dirty="0">
                <a:latin typeface="Times New Roman" pitchFamily="18" charset="0"/>
              </a:rPr>
              <a:t>          </a:t>
            </a:r>
          </a:p>
        </p:txBody>
      </p:sp>
      <p:sp>
        <p:nvSpPr>
          <p:cNvPr id="71684" name="Rectangle 4"/>
          <p:cNvSpPr>
            <a:spLocks noChangeArrowheads="1"/>
          </p:cNvSpPr>
          <p:nvPr/>
        </p:nvSpPr>
        <p:spPr bwMode="auto">
          <a:xfrm>
            <a:off x="755650" y="1052513"/>
            <a:ext cx="80645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circleNumDbPlain" startAt="2"/>
            </a:pPr>
            <a:r>
              <a:rPr lang="zh-CN" altLang="en-US" sz="3000" b="1" dirty="0">
                <a:latin typeface="Times New Roman" pitchFamily="18" charset="0"/>
              </a:rPr>
              <a:t>非线性变换就不能保持原来的线性相位了。</a:t>
            </a:r>
          </a:p>
        </p:txBody>
      </p:sp>
      <p:sp>
        <p:nvSpPr>
          <p:cNvPr id="71688" name="Rectangle 8"/>
          <p:cNvSpPr>
            <a:spLocks noChangeArrowheads="1"/>
          </p:cNvSpPr>
          <p:nvPr/>
        </p:nvSpPr>
        <p:spPr bwMode="auto">
          <a:xfrm>
            <a:off x="755650" y="1989138"/>
            <a:ext cx="8064500"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circleNumDbPlain" startAt="3"/>
            </a:pPr>
            <a:r>
              <a:rPr lang="zh-CN" altLang="en-US" sz="3000" b="1" dirty="0">
                <a:latin typeface="Times New Roman" pitchFamily="18" charset="0"/>
              </a:rPr>
              <a:t>不适合设计线性相位数字滤波器</a:t>
            </a:r>
            <a:endParaRPr lang="en-US" altLang="zh-CN" sz="3000" b="1" dirty="0">
              <a:latin typeface="Times New Roman" pitchFamily="18" charset="0"/>
            </a:endParaRPr>
          </a:p>
          <a:p>
            <a:pPr>
              <a:spcBef>
                <a:spcPct val="20000"/>
              </a:spcBef>
              <a:buClr>
                <a:schemeClr val="tx1"/>
              </a:buClr>
            </a:pPr>
            <a:endParaRPr lang="zh-CN" altLang="en-US" sz="3000" b="1" dirty="0">
              <a:latin typeface="Times New Roman" pitchFamily="18" charset="0"/>
            </a:endParaRPr>
          </a:p>
          <a:p>
            <a:pPr marL="609600" indent="-609600">
              <a:spcBef>
                <a:spcPct val="20000"/>
              </a:spcBef>
              <a:buClr>
                <a:schemeClr val="tx1"/>
              </a:buClr>
              <a:buFontTx/>
              <a:buChar char="•"/>
            </a:pPr>
            <a:r>
              <a:rPr lang="zh-CN" altLang="en-US" sz="3000" b="1" dirty="0">
                <a:latin typeface="Times New Roman" pitchFamily="18" charset="0"/>
              </a:rPr>
              <a:t>在实际应用中，双线性变换必须要求模拟滤波器的幅度（频）响应必须是分段常数型的，即某一频率段的幅频响应是一个常数。</a:t>
            </a:r>
          </a:p>
          <a:p>
            <a:pPr marL="609600" indent="-609600">
              <a:spcBef>
                <a:spcPct val="20000"/>
              </a:spcBef>
              <a:buClr>
                <a:schemeClr val="tx1"/>
              </a:buClr>
              <a:buFontTx/>
              <a:buChar char="•"/>
            </a:pPr>
            <a:r>
              <a:rPr lang="zh-CN" altLang="en-US" sz="3000" b="1" dirty="0">
                <a:latin typeface="Times New Roman" pitchFamily="18" charset="0"/>
              </a:rPr>
              <a:t>典型的低通、带通、高通、带阻型滤波器均满足此要求。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additive="base">
                                        <p:cTn id="7" dur="500" fill="hold"/>
                                        <p:tgtEl>
                                          <p:spTgt spid="71682"/>
                                        </p:tgtEl>
                                        <p:attrNameLst>
                                          <p:attrName>ppt_x</p:attrName>
                                        </p:attrNameLst>
                                      </p:cBhvr>
                                      <p:tavLst>
                                        <p:tav tm="0">
                                          <p:val>
                                            <p:strVal val="#ppt_x"/>
                                          </p:val>
                                        </p:tav>
                                        <p:tav tm="100000">
                                          <p:val>
                                            <p:strVal val="#ppt_x"/>
                                          </p:val>
                                        </p:tav>
                                      </p:tavLst>
                                    </p:anim>
                                    <p:anim calcmode="lin" valueType="num">
                                      <p:cBhvr additive="base">
                                        <p:cTn id="8" dur="500" fill="hold"/>
                                        <p:tgtEl>
                                          <p:spTgt spid="716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684"/>
                                        </p:tgtEl>
                                        <p:attrNameLst>
                                          <p:attrName>style.visibility</p:attrName>
                                        </p:attrNameLst>
                                      </p:cBhvr>
                                      <p:to>
                                        <p:strVal val="visible"/>
                                      </p:to>
                                    </p:set>
                                    <p:anim calcmode="lin" valueType="num">
                                      <p:cBhvr additive="base">
                                        <p:cTn id="13" dur="500" fill="hold"/>
                                        <p:tgtEl>
                                          <p:spTgt spid="71684"/>
                                        </p:tgtEl>
                                        <p:attrNameLst>
                                          <p:attrName>ppt_x</p:attrName>
                                        </p:attrNameLst>
                                      </p:cBhvr>
                                      <p:tavLst>
                                        <p:tav tm="0">
                                          <p:val>
                                            <p:strVal val="#ppt_x"/>
                                          </p:val>
                                        </p:tav>
                                        <p:tav tm="100000">
                                          <p:val>
                                            <p:strVal val="#ppt_x"/>
                                          </p:val>
                                        </p:tav>
                                      </p:tavLst>
                                    </p:anim>
                                    <p:anim calcmode="lin" valueType="num">
                                      <p:cBhvr additive="base">
                                        <p:cTn id="14" dur="500" fill="hold"/>
                                        <p:tgtEl>
                                          <p:spTgt spid="7168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688">
                                            <p:txEl>
                                              <p:pRg st="0" end="0"/>
                                            </p:txEl>
                                          </p:spTgt>
                                        </p:tgtEl>
                                        <p:attrNameLst>
                                          <p:attrName>style.visibility</p:attrName>
                                        </p:attrNameLst>
                                      </p:cBhvr>
                                      <p:to>
                                        <p:strVal val="visible"/>
                                      </p:to>
                                    </p:set>
                                    <p:anim calcmode="lin" valueType="num">
                                      <p:cBhvr additive="base">
                                        <p:cTn id="19" dur="500" fill="hold"/>
                                        <p:tgtEl>
                                          <p:spTgt spid="7168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6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688">
                                            <p:txEl>
                                              <p:pRg st="2" end="2"/>
                                            </p:txEl>
                                          </p:spTgt>
                                        </p:tgtEl>
                                        <p:attrNameLst>
                                          <p:attrName>style.visibility</p:attrName>
                                        </p:attrNameLst>
                                      </p:cBhvr>
                                      <p:to>
                                        <p:strVal val="visible"/>
                                      </p:to>
                                    </p:set>
                                    <p:anim calcmode="lin" valueType="num">
                                      <p:cBhvr additive="base">
                                        <p:cTn id="25" dur="500" fill="hold"/>
                                        <p:tgtEl>
                                          <p:spTgt spid="7168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6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1688">
                                            <p:txEl>
                                              <p:pRg st="3" end="3"/>
                                            </p:txEl>
                                          </p:spTgt>
                                        </p:tgtEl>
                                        <p:attrNameLst>
                                          <p:attrName>style.visibility</p:attrName>
                                        </p:attrNameLst>
                                      </p:cBhvr>
                                      <p:to>
                                        <p:strVal val="visible"/>
                                      </p:to>
                                    </p:set>
                                    <p:anim calcmode="lin" valueType="num">
                                      <p:cBhvr additive="base">
                                        <p:cTn id="31" dur="500" fill="hold"/>
                                        <p:tgtEl>
                                          <p:spTgt spid="7168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68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5A3EDD19-E2D4-4450-9043-2B4F1627DAA1}" type="slidenum">
              <a:rPr lang="en-US" altLang="zh-CN"/>
              <a:pPr/>
              <a:t>16</a:t>
            </a:fld>
            <a:endParaRPr lang="en-US" altLang="zh-CN"/>
          </a:p>
        </p:txBody>
      </p:sp>
      <p:sp>
        <p:nvSpPr>
          <p:cNvPr id="82947" name="Rectangle 3"/>
          <p:cNvSpPr>
            <a:spLocks noGrp="1" noChangeArrowheads="1"/>
          </p:cNvSpPr>
          <p:nvPr>
            <p:ph type="body" idx="1"/>
          </p:nvPr>
        </p:nvSpPr>
        <p:spPr>
          <a:xfrm>
            <a:off x="228600" y="1052513"/>
            <a:ext cx="8915400" cy="2016125"/>
          </a:xfrm>
        </p:spPr>
        <p:txBody>
          <a:bodyPr/>
          <a:lstStyle/>
          <a:p>
            <a:pPr>
              <a:lnSpc>
                <a:spcPct val="120000"/>
              </a:lnSpc>
              <a:buFontTx/>
              <a:buNone/>
            </a:pPr>
            <a:r>
              <a:rPr lang="en-US" altLang="zh-CN" b="1">
                <a:latin typeface="仿宋_GB2312" pitchFamily="49" charset="-122"/>
                <a:ea typeface="仿宋_GB2312" pitchFamily="49" charset="-122"/>
              </a:rPr>
              <a:t>1.</a:t>
            </a:r>
            <a:r>
              <a:rPr lang="zh-CN" altLang="en-US" b="1">
                <a:latin typeface="仿宋_GB2312" pitchFamily="49" charset="-122"/>
                <a:ea typeface="仿宋_GB2312" pitchFamily="49" charset="-122"/>
              </a:rPr>
              <a:t>根据要求，设定所要设计的数字滤波器指标。</a:t>
            </a:r>
          </a:p>
          <a:p>
            <a:pPr>
              <a:lnSpc>
                <a:spcPct val="120000"/>
              </a:lnSpc>
              <a:buFontTx/>
              <a:buNone/>
            </a:pPr>
            <a:r>
              <a:rPr lang="en-US" altLang="zh-CN" b="1">
                <a:latin typeface="仿宋_GB2312" pitchFamily="49" charset="-122"/>
                <a:ea typeface="仿宋_GB2312" pitchFamily="49" charset="-122"/>
              </a:rPr>
              <a:t>2.</a:t>
            </a:r>
            <a:r>
              <a:rPr lang="zh-CN" altLang="en-US" b="1">
                <a:latin typeface="仿宋_GB2312" pitchFamily="49" charset="-122"/>
                <a:ea typeface="仿宋_GB2312" pitchFamily="49" charset="-122"/>
              </a:rPr>
              <a:t>将各分段频率临界点预畸变。将数字滤波器的性能指标转换为中间模拟滤波器的性能指标。</a:t>
            </a:r>
          </a:p>
        </p:txBody>
      </p:sp>
      <p:graphicFrame>
        <p:nvGraphicFramePr>
          <p:cNvPr id="82948" name="Object 4"/>
          <p:cNvGraphicFramePr>
            <a:graphicFrameLocks noChangeAspect="1"/>
          </p:cNvGraphicFramePr>
          <p:nvPr>
            <p:extLst>
              <p:ext uri="{D42A27DB-BD31-4B8C-83A1-F6EECF244321}">
                <p14:modId xmlns:p14="http://schemas.microsoft.com/office/powerpoint/2010/main" val="1257442710"/>
              </p:ext>
            </p:extLst>
          </p:nvPr>
        </p:nvGraphicFramePr>
        <p:xfrm>
          <a:off x="1547813" y="2924175"/>
          <a:ext cx="4579937" cy="1960563"/>
        </p:xfrm>
        <a:graphic>
          <a:graphicData uri="http://schemas.openxmlformats.org/presentationml/2006/ole">
            <mc:AlternateContent xmlns:mc="http://schemas.openxmlformats.org/markup-compatibility/2006">
              <mc:Choice xmlns:v="urn:schemas-microsoft-com:vml" Requires="v">
                <p:oleObj spid="_x0000_s82998" name="Equation" r:id="rId4" imgW="1269720" imgH="812520" progId="Equation.DSMT4">
                  <p:embed/>
                </p:oleObj>
              </mc:Choice>
              <mc:Fallback>
                <p:oleObj name="Equation" r:id="rId4" imgW="1269720" imgH="81252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547813" y="2924175"/>
                        <a:ext cx="4579937" cy="196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949" name="Rectangle 5"/>
          <p:cNvSpPr>
            <a:spLocks noChangeArrowheads="1"/>
          </p:cNvSpPr>
          <p:nvPr/>
        </p:nvSpPr>
        <p:spPr bwMode="auto">
          <a:xfrm>
            <a:off x="152400" y="4800600"/>
            <a:ext cx="8763000"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pPr>
            <a:r>
              <a:rPr lang="en-US" altLang="zh-CN" sz="3200" b="1">
                <a:latin typeface="仿宋_GB2312" pitchFamily="49" charset="-122"/>
                <a:ea typeface="仿宋_GB2312" pitchFamily="49" charset="-122"/>
              </a:rPr>
              <a:t>3.</a:t>
            </a:r>
            <a:r>
              <a:rPr lang="zh-CN" altLang="en-US" sz="3200" b="1">
                <a:latin typeface="仿宋_GB2312" pitchFamily="49" charset="-122"/>
                <a:ea typeface="仿宋_GB2312" pitchFamily="49" charset="-122"/>
              </a:rPr>
              <a:t>根据中间模拟滤波器的性能指标，设计出模拟滤波器的系统函数</a:t>
            </a:r>
            <a:r>
              <a:rPr lang="zh-CN" altLang="zh-CN" sz="3200" b="1">
                <a:latin typeface="仿宋_GB2312" pitchFamily="49" charset="-122"/>
                <a:ea typeface="仿宋_GB2312" pitchFamily="49" charset="-122"/>
              </a:rPr>
              <a:t>H</a:t>
            </a:r>
            <a:r>
              <a:rPr lang="zh-CN" altLang="zh-CN" sz="3200" b="1" baseline="-25000">
                <a:latin typeface="仿宋_GB2312" pitchFamily="49" charset="-122"/>
                <a:ea typeface="仿宋_GB2312" pitchFamily="49" charset="-122"/>
              </a:rPr>
              <a:t>a</a:t>
            </a:r>
            <a:r>
              <a:rPr lang="zh-CN" altLang="zh-CN" sz="3200" b="1">
                <a:latin typeface="仿宋_GB2312" pitchFamily="49" charset="-122"/>
                <a:ea typeface="仿宋_GB2312" pitchFamily="49" charset="-122"/>
              </a:rPr>
              <a:t>(s)</a:t>
            </a:r>
            <a:r>
              <a:rPr lang="en-US" altLang="zh-CN" sz="3200" b="1">
                <a:latin typeface="仿宋_GB2312" pitchFamily="49" charset="-122"/>
                <a:ea typeface="仿宋_GB2312" pitchFamily="49" charset="-122"/>
              </a:rPr>
              <a:t> </a:t>
            </a:r>
            <a:r>
              <a:rPr lang="zh-CN" altLang="en-US" sz="3200" b="1">
                <a:latin typeface="仿宋_GB2312" pitchFamily="49" charset="-122"/>
                <a:ea typeface="仿宋_GB2312" pitchFamily="49" charset="-122"/>
              </a:rPr>
              <a:t>。</a:t>
            </a:r>
          </a:p>
        </p:txBody>
      </p:sp>
      <p:sp>
        <p:nvSpPr>
          <p:cNvPr id="82951" name="Rectangle 7"/>
          <p:cNvSpPr>
            <a:spLocks noChangeArrowheads="1"/>
          </p:cNvSpPr>
          <p:nvPr/>
        </p:nvSpPr>
        <p:spPr bwMode="auto">
          <a:xfrm>
            <a:off x="827088" y="260350"/>
            <a:ext cx="78486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200" b="1"/>
              <a:t>五、模拟滤波器数字化方法</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41321121-E983-44A3-8863-00F4404377DD}" type="slidenum">
              <a:rPr lang="en-US" altLang="zh-CN"/>
              <a:pPr/>
              <a:t>17</a:t>
            </a:fld>
            <a:endParaRPr lang="en-US" altLang="zh-CN"/>
          </a:p>
        </p:txBody>
      </p:sp>
      <p:sp>
        <p:nvSpPr>
          <p:cNvPr id="84994" name="Rectangle 2"/>
          <p:cNvSpPr>
            <a:spLocks noChangeArrowheads="1"/>
          </p:cNvSpPr>
          <p:nvPr/>
        </p:nvSpPr>
        <p:spPr bwMode="auto">
          <a:xfrm>
            <a:off x="0" y="2438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zh-CN" altLang="zh-CN" sz="3200" b="1">
                <a:latin typeface="仿宋_GB2312" pitchFamily="49" charset="-122"/>
                <a:ea typeface="仿宋_GB2312" pitchFamily="49" charset="-122"/>
              </a:rPr>
              <a:t>5.用：</a:t>
            </a:r>
          </a:p>
        </p:txBody>
      </p:sp>
      <p:graphicFrame>
        <p:nvGraphicFramePr>
          <p:cNvPr id="84995" name="Object 3"/>
          <p:cNvGraphicFramePr>
            <a:graphicFrameLocks noChangeAspect="1"/>
          </p:cNvGraphicFramePr>
          <p:nvPr/>
        </p:nvGraphicFramePr>
        <p:xfrm>
          <a:off x="2325688" y="838200"/>
          <a:ext cx="2587625" cy="1219200"/>
        </p:xfrm>
        <a:graphic>
          <a:graphicData uri="http://schemas.openxmlformats.org/presentationml/2006/ole">
            <mc:AlternateContent xmlns:mc="http://schemas.openxmlformats.org/markup-compatibility/2006">
              <mc:Choice xmlns:v="urn:schemas-microsoft-com:vml" Requires="v">
                <p:oleObj spid="_x0000_s85089" name="Equation" r:id="rId4" imgW="825480" imgH="393480" progId="Equation.DSMT4">
                  <p:embed/>
                </p:oleObj>
              </mc:Choice>
              <mc:Fallback>
                <p:oleObj name="Equation" r:id="rId4" imgW="825480" imgH="39348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325688" y="838200"/>
                        <a:ext cx="258762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996" name="Rectangle 4"/>
          <p:cNvSpPr>
            <a:spLocks noChangeArrowheads="1"/>
          </p:cNvSpPr>
          <p:nvPr/>
        </p:nvSpPr>
        <p:spPr bwMode="auto">
          <a:xfrm>
            <a:off x="0" y="228600"/>
            <a:ext cx="8915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3200" b="1">
                <a:latin typeface="仿宋_GB2312" pitchFamily="49" charset="-122"/>
                <a:ea typeface="仿宋_GB2312" pitchFamily="49" charset="-122"/>
              </a:rPr>
              <a:t>4. </a:t>
            </a:r>
            <a:r>
              <a:rPr lang="zh-CN" altLang="en-US" sz="3200" b="1">
                <a:latin typeface="仿宋_GB2312" pitchFamily="49" charset="-122"/>
                <a:ea typeface="仿宋_GB2312" pitchFamily="49" charset="-122"/>
              </a:rPr>
              <a:t>选定双线性变换常数</a:t>
            </a:r>
            <a:r>
              <a:rPr lang="en-US" altLang="zh-CN" sz="3200" b="1">
                <a:latin typeface="仿宋_GB2312" pitchFamily="49" charset="-122"/>
                <a:ea typeface="仿宋_GB2312" pitchFamily="49" charset="-122"/>
              </a:rPr>
              <a:t>C</a:t>
            </a:r>
            <a:r>
              <a:rPr lang="zh-CN" altLang="en-US" sz="3200" b="1">
                <a:latin typeface="仿宋_GB2312" pitchFamily="49" charset="-122"/>
                <a:ea typeface="仿宋_GB2312" pitchFamily="49" charset="-122"/>
              </a:rPr>
              <a:t>。</a:t>
            </a:r>
          </a:p>
        </p:txBody>
      </p:sp>
      <p:graphicFrame>
        <p:nvGraphicFramePr>
          <p:cNvPr id="84997" name="Object 5"/>
          <p:cNvGraphicFramePr>
            <a:graphicFrameLocks noChangeAspect="1"/>
          </p:cNvGraphicFramePr>
          <p:nvPr/>
        </p:nvGraphicFramePr>
        <p:xfrm>
          <a:off x="1393825" y="2895600"/>
          <a:ext cx="5900738" cy="1338263"/>
        </p:xfrm>
        <a:graphic>
          <a:graphicData uri="http://schemas.openxmlformats.org/presentationml/2006/ole">
            <mc:AlternateContent xmlns:mc="http://schemas.openxmlformats.org/markup-compatibility/2006">
              <mc:Choice xmlns:v="urn:schemas-microsoft-com:vml" Requires="v">
                <p:oleObj spid="_x0000_s85090" name="Equation" r:id="rId6" imgW="1917360" imgH="419040" progId="Equation.DSMT4">
                  <p:embed/>
                </p:oleObj>
              </mc:Choice>
              <mc:Fallback>
                <p:oleObj name="Equation" r:id="rId6" imgW="1917360" imgH="419040" progId="Equation.DSMT4">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393825" y="2895600"/>
                        <a:ext cx="5900738" cy="133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998" name="Rectangle 6"/>
          <p:cNvSpPr>
            <a:spLocks noChangeArrowheads="1"/>
          </p:cNvSpPr>
          <p:nvPr/>
        </p:nvSpPr>
        <p:spPr bwMode="auto">
          <a:xfrm>
            <a:off x="0" y="4724400"/>
            <a:ext cx="8915400" cy="12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3200" b="1" dirty="0">
                <a:latin typeface="仿宋_GB2312" pitchFamily="49" charset="-122"/>
                <a:ea typeface="仿宋_GB2312" pitchFamily="49" charset="-122"/>
              </a:rPr>
              <a:t>      </a:t>
            </a:r>
            <a:r>
              <a:rPr lang="zh-CN" altLang="zh-CN" sz="3200" b="1" dirty="0">
                <a:latin typeface="仿宋_GB2312" pitchFamily="49" charset="-122"/>
                <a:ea typeface="仿宋_GB2312" pitchFamily="49" charset="-122"/>
              </a:rPr>
              <a:t>代入H</a:t>
            </a:r>
            <a:r>
              <a:rPr lang="zh-CN" altLang="zh-CN" sz="3200" b="1" baseline="-25000" dirty="0">
                <a:latin typeface="仿宋_GB2312" pitchFamily="49" charset="-122"/>
                <a:ea typeface="仿宋_GB2312" pitchFamily="49" charset="-122"/>
              </a:rPr>
              <a:t>a</a:t>
            </a:r>
            <a:r>
              <a:rPr lang="zh-CN" altLang="zh-CN" sz="3200" b="1" dirty="0">
                <a:latin typeface="仿宋_GB2312" pitchFamily="49" charset="-122"/>
                <a:ea typeface="仿宋_GB2312" pitchFamily="49" charset="-122"/>
              </a:rPr>
              <a:t>(s)中，得到DF 的H(z).</a:t>
            </a:r>
          </a:p>
          <a:p>
            <a:pPr marL="342900" indent="-342900">
              <a:spcBef>
                <a:spcPct val="20000"/>
              </a:spcBef>
            </a:pPr>
            <a:r>
              <a:rPr lang="zh-CN" altLang="zh-CN" sz="3200" dirty="0"/>
              <a:t>                            </a:t>
            </a:r>
            <a:r>
              <a:rPr lang="zh-CN" altLang="zh-CN" sz="4000" dirty="0">
                <a:ea typeface="黑体" pitchFamily="2" charset="-122"/>
              </a:rPr>
              <a:t>设计结束</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6C3DB4B-3000-4081-A3EC-078F90764F74}" type="slidenum">
              <a:rPr lang="en-US" altLang="zh-CN"/>
              <a:pPr/>
              <a:t>18</a:t>
            </a:fld>
            <a:endParaRPr lang="en-US" altLang="zh-CN"/>
          </a:p>
        </p:txBody>
      </p:sp>
      <p:sp>
        <p:nvSpPr>
          <p:cNvPr id="27650" name="Rectangle 2"/>
          <p:cNvSpPr>
            <a:spLocks noGrp="1" noChangeArrowheads="1"/>
          </p:cNvSpPr>
          <p:nvPr>
            <p:ph type="body" idx="1"/>
          </p:nvPr>
        </p:nvSpPr>
        <p:spPr>
          <a:xfrm>
            <a:off x="827088" y="260350"/>
            <a:ext cx="7993062" cy="792163"/>
          </a:xfrm>
        </p:spPr>
        <p:txBody>
          <a:bodyPr/>
          <a:lstStyle/>
          <a:p>
            <a:pPr>
              <a:buClr>
                <a:schemeClr val="tx1"/>
              </a:buClr>
              <a:buFontTx/>
              <a:buNone/>
            </a:pPr>
            <a:r>
              <a:rPr lang="zh-CN" altLang="en-US" b="1"/>
              <a:t>六、用列表格的办法来完成双线性变换设计</a:t>
            </a:r>
          </a:p>
        </p:txBody>
      </p:sp>
      <p:sp>
        <p:nvSpPr>
          <p:cNvPr id="27651" name="Rectangle 3"/>
          <p:cNvSpPr>
            <a:spLocks noChangeArrowheads="1"/>
          </p:cNvSpPr>
          <p:nvPr/>
        </p:nvSpPr>
        <p:spPr bwMode="auto">
          <a:xfrm>
            <a:off x="827088" y="2133600"/>
            <a:ext cx="8102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不要求，请感兴趣的同学看书</a:t>
            </a:r>
            <a:r>
              <a:rPr lang="en-US" altLang="zh-CN" sz="3000" b="1" dirty="0"/>
              <a:t>P300-301</a:t>
            </a:r>
            <a:r>
              <a:rPr lang="zh-CN" altLang="en-US" sz="3000" b="1" dirty="0"/>
              <a:t>。</a:t>
            </a:r>
          </a:p>
          <a:p>
            <a:pPr marL="342900" indent="-342900">
              <a:spcBef>
                <a:spcPct val="20000"/>
              </a:spcBef>
              <a:buClr>
                <a:schemeClr val="tx1"/>
              </a:buClr>
            </a:pPr>
            <a:endParaRPr lang="en-US" altLang="zh-CN" sz="3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6C3DB4B-3000-4081-A3EC-078F90764F74}" type="slidenum">
              <a:rPr lang="en-US" altLang="zh-CN"/>
              <a:pPr/>
              <a:t>19</a:t>
            </a:fld>
            <a:endParaRPr lang="en-US" altLang="zh-CN"/>
          </a:p>
        </p:txBody>
      </p:sp>
      <p:sp>
        <p:nvSpPr>
          <p:cNvPr id="27650" name="Rectangle 2"/>
          <p:cNvSpPr>
            <a:spLocks noGrp="1" noChangeArrowheads="1"/>
          </p:cNvSpPr>
          <p:nvPr>
            <p:ph type="body" idx="1"/>
          </p:nvPr>
        </p:nvSpPr>
        <p:spPr>
          <a:xfrm>
            <a:off x="683568" y="476672"/>
            <a:ext cx="7993062" cy="792163"/>
          </a:xfrm>
        </p:spPr>
        <p:txBody>
          <a:bodyPr/>
          <a:lstStyle/>
          <a:p>
            <a:pPr>
              <a:buClr>
                <a:schemeClr val="tx1"/>
              </a:buClr>
              <a:buFontTx/>
              <a:buNone/>
            </a:pPr>
            <a:r>
              <a:rPr lang="zh-CN" altLang="en-US" sz="2800" b="1" dirty="0"/>
              <a:t>例题：</a:t>
            </a:r>
            <a:r>
              <a:rPr lang="zh-CN" altLang="zh-CN" sz="2800" b="1" dirty="0"/>
              <a:t>已知，某一个模拟滤波器的系统函数为</a:t>
            </a:r>
            <a:endParaRPr lang="zh-CN" altLang="en-US" sz="2800" b="1" dirty="0"/>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877935524"/>
              </p:ext>
            </p:extLst>
          </p:nvPr>
        </p:nvGraphicFramePr>
        <p:xfrm>
          <a:off x="2411760" y="1268760"/>
          <a:ext cx="3343776" cy="1038597"/>
        </p:xfrm>
        <a:graphic>
          <a:graphicData uri="http://schemas.openxmlformats.org/presentationml/2006/ole">
            <mc:AlternateContent xmlns:mc="http://schemas.openxmlformats.org/markup-compatibility/2006">
              <mc:Choice xmlns:v="urn:schemas-microsoft-com:vml" Requires="v">
                <p:oleObj spid="_x0000_s180310" name="公式" r:id="rId3" imgW="1256755" imgH="393529" progId="Equation.3">
                  <p:embed/>
                </p:oleObj>
              </mc:Choice>
              <mc:Fallback>
                <p:oleObj name="公式" r:id="rId3" imgW="1256755" imgH="393529"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268760"/>
                        <a:ext cx="3343776" cy="1038597"/>
                      </a:xfrm>
                      <a:prstGeom prst="rect">
                        <a:avLst/>
                      </a:prstGeom>
                      <a:noFill/>
                    </p:spPr>
                  </p:pic>
                </p:oleObj>
              </mc:Fallback>
            </mc:AlternateContent>
          </a:graphicData>
        </a:graphic>
      </p:graphicFrame>
      <p:sp>
        <p:nvSpPr>
          <p:cNvPr id="4" name="矩形 3"/>
          <p:cNvSpPr/>
          <p:nvPr/>
        </p:nvSpPr>
        <p:spPr>
          <a:xfrm>
            <a:off x="323528" y="2628781"/>
            <a:ext cx="8712968" cy="523220"/>
          </a:xfrm>
          <a:prstGeom prst="rect">
            <a:avLst/>
          </a:prstGeom>
        </p:spPr>
        <p:txBody>
          <a:bodyPr wrap="square">
            <a:spAutoFit/>
          </a:bodyPr>
          <a:lstStyle/>
          <a:p>
            <a:r>
              <a:rPr lang="zh-CN" altLang="zh-CN" sz="2800" b="1" dirty="0">
                <a:latin typeface="+mn-lt"/>
                <a:ea typeface="+mn-ea"/>
              </a:rPr>
              <a:t>采用双线性变换法求数字滤波器的系统函数</a:t>
            </a:r>
            <a:r>
              <a:rPr lang="en-US" altLang="zh-CN" sz="2800" b="1" dirty="0">
                <a:latin typeface="+mn-lt"/>
                <a:ea typeface="+mn-ea"/>
              </a:rPr>
              <a:t>H(z)</a:t>
            </a:r>
            <a:r>
              <a:rPr lang="zh-CN" altLang="zh-CN" sz="2800" b="1" dirty="0">
                <a:latin typeface="+mn-lt"/>
                <a:ea typeface="+mn-ea"/>
              </a:rPr>
              <a:t>（</a:t>
            </a:r>
            <a:r>
              <a:rPr lang="en-US" altLang="zh-CN" sz="2800" b="1" dirty="0">
                <a:latin typeface="+mn-lt"/>
                <a:ea typeface="+mn-ea"/>
              </a:rPr>
              <a:t>T=1</a:t>
            </a:r>
            <a:r>
              <a:rPr lang="zh-CN" altLang="zh-CN" sz="2800" b="1" dirty="0">
                <a:latin typeface="+mn-lt"/>
                <a:ea typeface="+mn-ea"/>
              </a:rPr>
              <a:t>）</a:t>
            </a:r>
            <a:endParaRPr lang="zh-CN" altLang="en-US" sz="2800" b="1" dirty="0">
              <a:latin typeface="+mn-lt"/>
              <a:ea typeface="+mn-ea"/>
            </a:endParaRPr>
          </a:p>
        </p:txBody>
      </p:sp>
      <p:sp>
        <p:nvSpPr>
          <p:cNvPr id="8" name="Rectangle 2"/>
          <p:cNvSpPr txBox="1">
            <a:spLocks noChangeArrowheads="1"/>
          </p:cNvSpPr>
          <p:nvPr/>
        </p:nvSpPr>
        <p:spPr bwMode="auto">
          <a:xfrm>
            <a:off x="179512" y="3356992"/>
            <a:ext cx="864096"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Clr>
                <a:schemeClr val="tx1"/>
              </a:buClr>
              <a:buFontTx/>
              <a:buNone/>
            </a:pPr>
            <a:r>
              <a:rPr lang="zh-CN" altLang="en-US" sz="2800" b="1" kern="0" dirty="0"/>
              <a:t>解：</a:t>
            </a:r>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3817919272"/>
              </p:ext>
            </p:extLst>
          </p:nvPr>
        </p:nvGraphicFramePr>
        <p:xfrm>
          <a:off x="567172" y="3787601"/>
          <a:ext cx="4321175" cy="1751013"/>
        </p:xfrm>
        <a:graphic>
          <a:graphicData uri="http://schemas.openxmlformats.org/presentationml/2006/ole">
            <mc:AlternateContent xmlns:mc="http://schemas.openxmlformats.org/markup-compatibility/2006">
              <mc:Choice xmlns:v="urn:schemas-microsoft-com:vml" Requires="v">
                <p:oleObj spid="_x0000_s180311" name="Equation" r:id="rId5" imgW="1384200" imgH="558720" progId="Equation.DSMT4">
                  <p:embed/>
                </p:oleObj>
              </mc:Choice>
              <mc:Fallback>
                <p:oleObj name="Equation" r:id="rId5" imgW="1384200" imgH="558720" progId="Equation.DSMT4">
                  <p:embed/>
                  <p:pic>
                    <p:nvPicPr>
                      <p:cNvPr id="0" name=""/>
                      <p:cNvPicPr>
                        <a:picLocks noChangeAspect="1" noChangeArrowheads="1"/>
                      </p:cNvPicPr>
                      <p:nvPr/>
                    </p:nvPicPr>
                    <p:blipFill>
                      <a:blip r:embed="rId6"/>
                      <a:srcRect/>
                      <a:stretch>
                        <a:fillRect/>
                      </a:stretch>
                    </p:blipFill>
                    <p:spPr bwMode="auto">
                      <a:xfrm>
                        <a:off x="567172" y="3787601"/>
                        <a:ext cx="4321175" cy="1751013"/>
                      </a:xfrm>
                      <a:prstGeom prst="rect">
                        <a:avLst/>
                      </a:prstGeom>
                      <a:noFill/>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555739604"/>
              </p:ext>
            </p:extLst>
          </p:nvPr>
        </p:nvGraphicFramePr>
        <p:xfrm>
          <a:off x="4788024" y="3746177"/>
          <a:ext cx="4005263" cy="1749425"/>
        </p:xfrm>
        <a:graphic>
          <a:graphicData uri="http://schemas.openxmlformats.org/presentationml/2006/ole">
            <mc:AlternateContent xmlns:mc="http://schemas.openxmlformats.org/markup-compatibility/2006">
              <mc:Choice xmlns:v="urn:schemas-microsoft-com:vml" Requires="v">
                <p:oleObj spid="_x0000_s180312" name="Equation" r:id="rId7" imgW="1282680" imgH="558720" progId="Equation.DSMT4">
                  <p:embed/>
                </p:oleObj>
              </mc:Choice>
              <mc:Fallback>
                <p:oleObj name="Equation" r:id="rId7" imgW="1282680" imgH="558720" progId="Equation.DSMT4">
                  <p:embed/>
                  <p:pic>
                    <p:nvPicPr>
                      <p:cNvPr id="0" name=""/>
                      <p:cNvPicPr>
                        <a:picLocks noChangeAspect="1" noChangeArrowheads="1"/>
                      </p:cNvPicPr>
                      <p:nvPr/>
                    </p:nvPicPr>
                    <p:blipFill>
                      <a:blip r:embed="rId8"/>
                      <a:srcRect/>
                      <a:stretch>
                        <a:fillRect/>
                      </a:stretch>
                    </p:blipFill>
                    <p:spPr bwMode="auto">
                      <a:xfrm>
                        <a:off x="4788024" y="3746177"/>
                        <a:ext cx="4005263" cy="1749425"/>
                      </a:xfrm>
                      <a:prstGeom prst="rect">
                        <a:avLst/>
                      </a:prstGeom>
                      <a:noFill/>
                    </p:spPr>
                  </p:pic>
                </p:oleObj>
              </mc:Fallback>
            </mc:AlternateContent>
          </a:graphicData>
        </a:graphic>
      </p:graphicFrame>
    </p:spTree>
    <p:extLst>
      <p:ext uri="{BB962C8B-B14F-4D97-AF65-F5344CB8AC3E}">
        <p14:creationId xmlns:p14="http://schemas.microsoft.com/office/powerpoint/2010/main" val="330815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 calcmode="lin" valueType="num">
                                      <p:cBhvr additive="base">
                                        <p:cTn id="7" dur="500" fill="hold"/>
                                        <p:tgtEl>
                                          <p:spTgt spid="276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nodePh="1">
                                  <p:stCondLst>
                                    <p:cond delay="0"/>
                                  </p:stCondLst>
                                  <p:endCondLst>
                                    <p:cond evt="begin" delay="0">
                                      <p:tn val="21"/>
                                    </p:cond>
                                  </p:end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P spid="2" grpId="0"/>
      <p:bldP spid="4" grpId="0"/>
      <p:bldP spid="8"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6C3DB4B-3000-4081-A3EC-078F90764F74}" type="slidenum">
              <a:rPr lang="en-US" altLang="zh-CN"/>
              <a:pPr/>
              <a:t>20</a:t>
            </a:fld>
            <a:endParaRPr lang="en-US" altLang="zh-CN"/>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3379731038"/>
              </p:ext>
            </p:extLst>
          </p:nvPr>
        </p:nvGraphicFramePr>
        <p:xfrm>
          <a:off x="398463" y="188913"/>
          <a:ext cx="6735762" cy="1658937"/>
        </p:xfrm>
        <a:graphic>
          <a:graphicData uri="http://schemas.openxmlformats.org/presentationml/2006/ole">
            <mc:AlternateContent xmlns:mc="http://schemas.openxmlformats.org/markup-compatibility/2006">
              <mc:Choice xmlns:v="urn:schemas-microsoft-com:vml" Requires="v">
                <p:oleObj spid="_x0000_s182409" name="Equation" r:id="rId3" imgW="2793960" imgH="685800" progId="Equation.DSMT4">
                  <p:embed/>
                </p:oleObj>
              </mc:Choice>
              <mc:Fallback>
                <p:oleObj name="Equation" r:id="rId3" imgW="2793960" imgH="685800" progId="Equation.DSMT4">
                  <p:embed/>
                  <p:pic>
                    <p:nvPicPr>
                      <p:cNvPr id="0" name=""/>
                      <p:cNvPicPr>
                        <a:picLocks noChangeAspect="1" noChangeArrowheads="1"/>
                      </p:cNvPicPr>
                      <p:nvPr/>
                    </p:nvPicPr>
                    <p:blipFill>
                      <a:blip r:embed="rId4"/>
                      <a:srcRect/>
                      <a:stretch>
                        <a:fillRect/>
                      </a:stretch>
                    </p:blipFill>
                    <p:spPr bwMode="auto">
                      <a:xfrm>
                        <a:off x="398463" y="188913"/>
                        <a:ext cx="6735762" cy="1658937"/>
                      </a:xfrm>
                      <a:prstGeom prst="rect">
                        <a:avLst/>
                      </a:prstGeom>
                      <a:noFill/>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866506361"/>
              </p:ext>
            </p:extLst>
          </p:nvPr>
        </p:nvGraphicFramePr>
        <p:xfrm>
          <a:off x="971600" y="2132856"/>
          <a:ext cx="7869237" cy="1474787"/>
        </p:xfrm>
        <a:graphic>
          <a:graphicData uri="http://schemas.openxmlformats.org/presentationml/2006/ole">
            <mc:AlternateContent xmlns:mc="http://schemas.openxmlformats.org/markup-compatibility/2006">
              <mc:Choice xmlns:v="urn:schemas-microsoft-com:vml" Requires="v">
                <p:oleObj spid="_x0000_s182410" name="Equation" r:id="rId5" imgW="3263760" imgH="609480" progId="Equation.DSMT4">
                  <p:embed/>
                </p:oleObj>
              </mc:Choice>
              <mc:Fallback>
                <p:oleObj name="Equation" r:id="rId5" imgW="3263760" imgH="609480" progId="Equation.DSMT4">
                  <p:embed/>
                  <p:pic>
                    <p:nvPicPr>
                      <p:cNvPr id="0" name=""/>
                      <p:cNvPicPr>
                        <a:picLocks noChangeAspect="1" noChangeArrowheads="1"/>
                      </p:cNvPicPr>
                      <p:nvPr/>
                    </p:nvPicPr>
                    <p:blipFill>
                      <a:blip r:embed="rId6"/>
                      <a:srcRect/>
                      <a:stretch>
                        <a:fillRect/>
                      </a:stretch>
                    </p:blipFill>
                    <p:spPr bwMode="auto">
                      <a:xfrm>
                        <a:off x="971600" y="2132856"/>
                        <a:ext cx="7869237" cy="1474787"/>
                      </a:xfrm>
                      <a:prstGeom prst="rect">
                        <a:avLst/>
                      </a:prstGeom>
                      <a:noFill/>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4021864205"/>
              </p:ext>
            </p:extLst>
          </p:nvPr>
        </p:nvGraphicFramePr>
        <p:xfrm>
          <a:off x="899592" y="3861048"/>
          <a:ext cx="2295525" cy="1198563"/>
        </p:xfrm>
        <a:graphic>
          <a:graphicData uri="http://schemas.openxmlformats.org/presentationml/2006/ole">
            <mc:AlternateContent xmlns:mc="http://schemas.openxmlformats.org/markup-compatibility/2006">
              <mc:Choice xmlns:v="urn:schemas-microsoft-com:vml" Requires="v">
                <p:oleObj spid="_x0000_s182411" name="Equation" r:id="rId7" imgW="952200" imgH="495000" progId="Equation.DSMT4">
                  <p:embed/>
                </p:oleObj>
              </mc:Choice>
              <mc:Fallback>
                <p:oleObj name="Equation" r:id="rId7" imgW="952200" imgH="495000" progId="Equation.DSMT4">
                  <p:embed/>
                  <p:pic>
                    <p:nvPicPr>
                      <p:cNvPr id="0" name=""/>
                      <p:cNvPicPr>
                        <a:picLocks noChangeAspect="1" noChangeArrowheads="1"/>
                      </p:cNvPicPr>
                      <p:nvPr/>
                    </p:nvPicPr>
                    <p:blipFill>
                      <a:blip r:embed="rId8"/>
                      <a:srcRect/>
                      <a:stretch>
                        <a:fillRect/>
                      </a:stretch>
                    </p:blipFill>
                    <p:spPr bwMode="auto">
                      <a:xfrm>
                        <a:off x="899592" y="3861048"/>
                        <a:ext cx="2295525" cy="1198563"/>
                      </a:xfrm>
                      <a:prstGeom prst="rect">
                        <a:avLst/>
                      </a:prstGeom>
                      <a:noFill/>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490615526"/>
              </p:ext>
            </p:extLst>
          </p:nvPr>
        </p:nvGraphicFramePr>
        <p:xfrm>
          <a:off x="3419872" y="4005064"/>
          <a:ext cx="2511425" cy="1014412"/>
        </p:xfrm>
        <a:graphic>
          <a:graphicData uri="http://schemas.openxmlformats.org/presentationml/2006/ole">
            <mc:AlternateContent xmlns:mc="http://schemas.openxmlformats.org/markup-compatibility/2006">
              <mc:Choice xmlns:v="urn:schemas-microsoft-com:vml" Requires="v">
                <p:oleObj spid="_x0000_s182412" name="Equation" r:id="rId9" imgW="1041120" imgH="419040" progId="Equation.DSMT4">
                  <p:embed/>
                </p:oleObj>
              </mc:Choice>
              <mc:Fallback>
                <p:oleObj name="Equation" r:id="rId9" imgW="1041120" imgH="419040" progId="Equation.DSMT4">
                  <p:embed/>
                  <p:pic>
                    <p:nvPicPr>
                      <p:cNvPr id="0" name=""/>
                      <p:cNvPicPr>
                        <a:picLocks noChangeAspect="1" noChangeArrowheads="1"/>
                      </p:cNvPicPr>
                      <p:nvPr/>
                    </p:nvPicPr>
                    <p:blipFill>
                      <a:blip r:embed="rId10"/>
                      <a:srcRect/>
                      <a:stretch>
                        <a:fillRect/>
                      </a:stretch>
                    </p:blipFill>
                    <p:spPr bwMode="auto">
                      <a:xfrm>
                        <a:off x="3419872" y="4005064"/>
                        <a:ext cx="2511425" cy="1014412"/>
                      </a:xfrm>
                      <a:prstGeom prst="rect">
                        <a:avLst/>
                      </a:prstGeom>
                      <a:noFill/>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2433540644"/>
              </p:ext>
            </p:extLst>
          </p:nvPr>
        </p:nvGraphicFramePr>
        <p:xfrm>
          <a:off x="6156176" y="3789040"/>
          <a:ext cx="2265363" cy="1660525"/>
        </p:xfrm>
        <a:graphic>
          <a:graphicData uri="http://schemas.openxmlformats.org/presentationml/2006/ole">
            <mc:AlternateContent xmlns:mc="http://schemas.openxmlformats.org/markup-compatibility/2006">
              <mc:Choice xmlns:v="urn:schemas-microsoft-com:vml" Requires="v">
                <p:oleObj spid="_x0000_s182413" name="Equation" r:id="rId11" imgW="939600" imgH="685800" progId="Equation.DSMT4">
                  <p:embed/>
                </p:oleObj>
              </mc:Choice>
              <mc:Fallback>
                <p:oleObj name="Equation" r:id="rId11" imgW="939600" imgH="685800" progId="Equation.DSMT4">
                  <p:embed/>
                  <p:pic>
                    <p:nvPicPr>
                      <p:cNvPr id="0" name=""/>
                      <p:cNvPicPr>
                        <a:picLocks noChangeAspect="1" noChangeArrowheads="1"/>
                      </p:cNvPicPr>
                      <p:nvPr/>
                    </p:nvPicPr>
                    <p:blipFill>
                      <a:blip r:embed="rId12"/>
                      <a:srcRect/>
                      <a:stretch>
                        <a:fillRect/>
                      </a:stretch>
                    </p:blipFill>
                    <p:spPr bwMode="auto">
                      <a:xfrm>
                        <a:off x="6156176" y="3789040"/>
                        <a:ext cx="2265363" cy="1660525"/>
                      </a:xfrm>
                      <a:prstGeom prst="rect">
                        <a:avLst/>
                      </a:prstGeom>
                      <a:noFill/>
                    </p:spPr>
                  </p:pic>
                </p:oleObj>
              </mc:Fallback>
            </mc:AlternateContent>
          </a:graphicData>
        </a:graphic>
      </p:graphicFrame>
    </p:spTree>
    <p:extLst>
      <p:ext uri="{BB962C8B-B14F-4D97-AF65-F5344CB8AC3E}">
        <p14:creationId xmlns:p14="http://schemas.microsoft.com/office/powerpoint/2010/main" val="158421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49972F2-06E2-4D94-BEE7-52C8E6732857}" type="slidenum">
              <a:rPr lang="en-US" altLang="zh-CN"/>
              <a:pPr/>
              <a:t>21</a:t>
            </a:fld>
            <a:endParaRPr lang="en-US" altLang="zh-CN"/>
          </a:p>
        </p:txBody>
      </p:sp>
      <p:sp>
        <p:nvSpPr>
          <p:cNvPr id="28674" name="Rectangle 2"/>
          <p:cNvSpPr>
            <a:spLocks noGrp="1" noChangeArrowheads="1"/>
          </p:cNvSpPr>
          <p:nvPr>
            <p:ph type="title"/>
          </p:nvPr>
        </p:nvSpPr>
        <p:spPr>
          <a:xfrm>
            <a:off x="611188" y="188913"/>
            <a:ext cx="7993062" cy="1368425"/>
          </a:xfrm>
        </p:spPr>
        <p:txBody>
          <a:bodyPr/>
          <a:lstStyle/>
          <a:p>
            <a:r>
              <a:rPr lang="en-US" altLang="zh-CN" sz="4000" b="1" dirty="0"/>
              <a:t>6.7  </a:t>
            </a:r>
            <a:r>
              <a:rPr lang="zh-CN" altLang="en-US" sz="4000" b="1" dirty="0"/>
              <a:t>模拟原型低通滤波器设计</a:t>
            </a:r>
          </a:p>
        </p:txBody>
      </p:sp>
      <p:sp>
        <p:nvSpPr>
          <p:cNvPr id="28675" name="Rectangle 3"/>
          <p:cNvSpPr>
            <a:spLocks noChangeArrowheads="1"/>
          </p:cNvSpPr>
          <p:nvPr/>
        </p:nvSpPr>
        <p:spPr bwMode="auto">
          <a:xfrm>
            <a:off x="468313" y="1557338"/>
            <a:ext cx="8497887"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10000"/>
              </a:lnSpc>
              <a:spcBef>
                <a:spcPct val="20000"/>
              </a:spcBef>
              <a:buClr>
                <a:schemeClr val="tx1"/>
              </a:buClr>
              <a:buFontTx/>
              <a:buChar char="•"/>
            </a:pPr>
            <a:r>
              <a:rPr lang="zh-CN" altLang="en-US" sz="3200" b="1" dirty="0"/>
              <a:t>数字滤波器的主要设计方法之一是先设计一个满足技术指标的</a:t>
            </a:r>
            <a:r>
              <a:rPr lang="zh-CN" altLang="en-US" sz="3200" b="1" dirty="0">
                <a:solidFill>
                  <a:srgbClr val="FF0000"/>
                </a:solidFill>
              </a:rPr>
              <a:t>模拟低通滤波器</a:t>
            </a:r>
            <a:r>
              <a:rPr lang="zh-CN" altLang="en-US" sz="3200" b="1" dirty="0"/>
              <a:t>（称作</a:t>
            </a:r>
            <a:r>
              <a:rPr lang="zh-CN" altLang="en-US" sz="3200" b="1" dirty="0">
                <a:solidFill>
                  <a:srgbClr val="FF0000"/>
                </a:solidFill>
              </a:rPr>
              <a:t>模拟原型滤波器</a:t>
            </a:r>
            <a:r>
              <a:rPr lang="zh-CN" altLang="en-US" sz="3200" b="1" dirty="0"/>
              <a:t>），然后再变换为所需的数字滤波器。</a:t>
            </a:r>
          </a:p>
          <a:p>
            <a:pPr marL="342900" indent="-342900">
              <a:lnSpc>
                <a:spcPct val="110000"/>
              </a:lnSpc>
              <a:spcBef>
                <a:spcPct val="20000"/>
              </a:spcBef>
              <a:buClr>
                <a:schemeClr val="tx1"/>
              </a:buClr>
              <a:buFontTx/>
              <a:buChar char="•"/>
            </a:pPr>
            <a:r>
              <a:rPr lang="zh-CN" altLang="en-US" sz="3200" b="1" dirty="0"/>
              <a:t>模拟低通滤波器有巴特沃思型、切贝雪夫型和考尔型（椭圆滤波器）。高通、带通、带阻等滤波器均可通过低通滤波器变换得到。</a:t>
            </a:r>
          </a:p>
          <a:p>
            <a:pPr marL="342900" indent="-342900">
              <a:lnSpc>
                <a:spcPct val="110000"/>
              </a:lnSpc>
              <a:spcBef>
                <a:spcPct val="20000"/>
              </a:spcBef>
              <a:buClr>
                <a:schemeClr val="tx1"/>
              </a:buClr>
              <a:buFontTx/>
              <a:buChar char="•"/>
            </a:pPr>
            <a:endParaRPr lang="en-US" altLang="zh-CN" sz="32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5"/>
          <p:cNvSpPr>
            <a:spLocks noGrp="1"/>
          </p:cNvSpPr>
          <p:nvPr>
            <p:ph type="sldNum" sz="quarter" idx="12"/>
          </p:nvPr>
        </p:nvSpPr>
        <p:spPr/>
        <p:txBody>
          <a:bodyPr/>
          <a:lstStyle/>
          <a:p>
            <a:fld id="{CF30556D-12D4-4E7B-84C3-7967A8BF10A4}" type="slidenum">
              <a:rPr lang="en-US" altLang="zh-CN"/>
              <a:pPr/>
              <a:t>22</a:t>
            </a:fld>
            <a:endParaRPr lang="en-US" altLang="zh-CN"/>
          </a:p>
        </p:txBody>
      </p:sp>
      <p:sp>
        <p:nvSpPr>
          <p:cNvPr id="29698" name="Rectangle 2"/>
          <p:cNvSpPr>
            <a:spLocks noChangeArrowheads="1"/>
          </p:cNvSpPr>
          <p:nvPr/>
        </p:nvSpPr>
        <p:spPr bwMode="auto">
          <a:xfrm>
            <a:off x="827088" y="333375"/>
            <a:ext cx="799147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buFontTx/>
              <a:buChar char="•"/>
            </a:pPr>
            <a:r>
              <a:rPr lang="zh-CN" altLang="en-US" sz="3200" b="1" dirty="0"/>
              <a:t>设计模拟滤波器就是根据设计规范来设计模拟系统函数              ，使其逼近某一个理想滤波器特性。</a:t>
            </a:r>
          </a:p>
          <a:p>
            <a:pPr marL="342900" indent="-342900">
              <a:lnSpc>
                <a:spcPct val="120000"/>
              </a:lnSpc>
              <a:spcBef>
                <a:spcPct val="20000"/>
              </a:spcBef>
              <a:buClr>
                <a:schemeClr val="tx1"/>
              </a:buClr>
              <a:buFontTx/>
              <a:buChar char="•"/>
            </a:pPr>
            <a:r>
              <a:rPr lang="zh-CN" altLang="en-US" sz="3200" b="1" dirty="0"/>
              <a:t>滤波器的设计，主要根据其幅度平方函数来进行。</a:t>
            </a:r>
          </a:p>
        </p:txBody>
      </p:sp>
      <p:graphicFrame>
        <p:nvGraphicFramePr>
          <p:cNvPr id="29699" name="Object 3"/>
          <p:cNvGraphicFramePr>
            <a:graphicFrameLocks noChangeAspect="1"/>
          </p:cNvGraphicFramePr>
          <p:nvPr/>
        </p:nvGraphicFramePr>
        <p:xfrm>
          <a:off x="3924300" y="1054100"/>
          <a:ext cx="962025" cy="527050"/>
        </p:xfrm>
        <a:graphic>
          <a:graphicData uri="http://schemas.openxmlformats.org/presentationml/2006/ole">
            <mc:AlternateContent xmlns:mc="http://schemas.openxmlformats.org/markup-compatibility/2006">
              <mc:Choice xmlns:v="urn:schemas-microsoft-com:vml" Requires="v">
                <p:oleObj spid="_x0000_s29981" name="公式" r:id="rId3" imgW="419040" imgH="228600" progId="Equation.3">
                  <p:embed/>
                </p:oleObj>
              </mc:Choice>
              <mc:Fallback>
                <p:oleObj name="公式" r:id="rId3" imgW="419040" imgH="22860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3924300" y="1054100"/>
                        <a:ext cx="962025"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9710" name="Group 14"/>
          <p:cNvGrpSpPr>
            <a:grpSpLocks/>
          </p:cNvGrpSpPr>
          <p:nvPr/>
        </p:nvGrpSpPr>
        <p:grpSpPr bwMode="auto">
          <a:xfrm>
            <a:off x="3276600" y="3141663"/>
            <a:ext cx="3270250" cy="2541587"/>
            <a:chOff x="1954" y="2341"/>
            <a:chExt cx="2298" cy="1738"/>
          </a:xfrm>
        </p:grpSpPr>
        <p:sp>
          <p:nvSpPr>
            <p:cNvPr id="29700" name="Line 4"/>
            <p:cNvSpPr>
              <a:spLocks noChangeShapeType="1"/>
            </p:cNvSpPr>
            <p:nvPr/>
          </p:nvSpPr>
          <p:spPr bwMode="auto">
            <a:xfrm>
              <a:off x="2154" y="3748"/>
              <a:ext cx="172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29701" name="Line 5"/>
            <p:cNvSpPr>
              <a:spLocks noChangeShapeType="1"/>
            </p:cNvSpPr>
            <p:nvPr/>
          </p:nvSpPr>
          <p:spPr bwMode="auto">
            <a:xfrm flipV="1">
              <a:off x="2154" y="2523"/>
              <a:ext cx="0" cy="12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29702" name="Line 6"/>
            <p:cNvSpPr>
              <a:spLocks noChangeShapeType="1"/>
            </p:cNvSpPr>
            <p:nvPr/>
          </p:nvSpPr>
          <p:spPr bwMode="auto">
            <a:xfrm>
              <a:off x="2154" y="3113"/>
              <a:ext cx="63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29703" name="Line 7"/>
            <p:cNvSpPr>
              <a:spLocks noChangeShapeType="1"/>
            </p:cNvSpPr>
            <p:nvPr/>
          </p:nvSpPr>
          <p:spPr bwMode="auto">
            <a:xfrm>
              <a:off x="2789" y="3113"/>
              <a:ext cx="0" cy="63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29704" name="Object 8"/>
            <p:cNvGraphicFramePr>
              <a:graphicFrameLocks noChangeAspect="1"/>
            </p:cNvGraphicFramePr>
            <p:nvPr/>
          </p:nvGraphicFramePr>
          <p:xfrm>
            <a:off x="2200" y="2341"/>
            <a:ext cx="845" cy="369"/>
          </p:xfrm>
          <a:graphic>
            <a:graphicData uri="http://schemas.openxmlformats.org/presentationml/2006/ole">
              <mc:AlternateContent xmlns:mc="http://schemas.openxmlformats.org/markup-compatibility/2006">
                <mc:Choice xmlns:v="urn:schemas-microsoft-com:vml" Requires="v">
                  <p:oleObj spid="_x0000_s29982" name="Equation" r:id="rId5" imgW="583920" imgH="253800" progId="Equation.DSMT4">
                    <p:embed/>
                  </p:oleObj>
                </mc:Choice>
                <mc:Fallback>
                  <p:oleObj name="Equation" r:id="rId5" imgW="583920" imgH="253800" progId="Equation.DSMT4">
                    <p:embed/>
                    <p:pic>
                      <p:nvPicPr>
                        <p:cNvPr id="0" name="Object 8"/>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200" y="2341"/>
                          <a:ext cx="845" cy="3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5" name="Object 9"/>
            <p:cNvGraphicFramePr>
              <a:graphicFrameLocks noChangeAspect="1"/>
            </p:cNvGraphicFramePr>
            <p:nvPr/>
          </p:nvGraphicFramePr>
          <p:xfrm>
            <a:off x="4014" y="3612"/>
            <a:ext cx="238" cy="240"/>
          </p:xfrm>
          <a:graphic>
            <a:graphicData uri="http://schemas.openxmlformats.org/presentationml/2006/ole">
              <mc:AlternateContent xmlns:mc="http://schemas.openxmlformats.org/markup-compatibility/2006">
                <mc:Choice xmlns:v="urn:schemas-microsoft-com:vml" Requires="v">
                  <p:oleObj spid="_x0000_s29983" name="Equation" r:id="rId7" imgW="164880" imgH="164880" progId="Equation.DSMT4">
                    <p:embed/>
                  </p:oleObj>
                </mc:Choice>
                <mc:Fallback>
                  <p:oleObj name="Equation" r:id="rId7" imgW="164880" imgH="164880" progId="Equation.DSMT4">
                    <p:embed/>
                    <p:pic>
                      <p:nvPicPr>
                        <p:cNvPr id="0" name="Object 9"/>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014" y="3612"/>
                          <a:ext cx="238"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6" name="Object 10"/>
            <p:cNvGraphicFramePr>
              <a:graphicFrameLocks noChangeAspect="1"/>
            </p:cNvGraphicFramePr>
            <p:nvPr/>
          </p:nvGraphicFramePr>
          <p:xfrm>
            <a:off x="2653" y="3747"/>
            <a:ext cx="330" cy="332"/>
          </p:xfrm>
          <a:graphic>
            <a:graphicData uri="http://schemas.openxmlformats.org/presentationml/2006/ole">
              <mc:AlternateContent xmlns:mc="http://schemas.openxmlformats.org/markup-compatibility/2006">
                <mc:Choice xmlns:v="urn:schemas-microsoft-com:vml" Requires="v">
                  <p:oleObj spid="_x0000_s29984" name="Equation" r:id="rId9" imgW="228600" imgH="228600" progId="Equation.DSMT4">
                    <p:embed/>
                  </p:oleObj>
                </mc:Choice>
                <mc:Fallback>
                  <p:oleObj name="Equation" r:id="rId9" imgW="228600" imgH="228600" progId="Equation.DSMT4">
                    <p:embed/>
                    <p:pic>
                      <p:nvPicPr>
                        <p:cNvPr id="0" name="Object 10"/>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653" y="3747"/>
                          <a:ext cx="330"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7" name="Object 11"/>
            <p:cNvGraphicFramePr>
              <a:graphicFrameLocks noChangeAspect="1"/>
            </p:cNvGraphicFramePr>
            <p:nvPr/>
          </p:nvGraphicFramePr>
          <p:xfrm>
            <a:off x="1955" y="3785"/>
            <a:ext cx="183" cy="258"/>
          </p:xfrm>
          <a:graphic>
            <a:graphicData uri="http://schemas.openxmlformats.org/presentationml/2006/ole">
              <mc:AlternateContent xmlns:mc="http://schemas.openxmlformats.org/markup-compatibility/2006">
                <mc:Choice xmlns:v="urn:schemas-microsoft-com:vml" Requires="v">
                  <p:oleObj spid="_x0000_s29985" name="Equation" r:id="rId11" imgW="126720" imgH="177480" progId="Equation.DSMT4">
                    <p:embed/>
                  </p:oleObj>
                </mc:Choice>
                <mc:Fallback>
                  <p:oleObj name="Equation" r:id="rId11" imgW="126720" imgH="177480" progId="Equation.DSMT4">
                    <p:embed/>
                    <p:pic>
                      <p:nvPicPr>
                        <p:cNvPr id="0" name="Object 11"/>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955" y="3785"/>
                          <a:ext cx="183"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8" name="Object 12"/>
            <p:cNvGraphicFramePr>
              <a:graphicFrameLocks noChangeAspect="1"/>
            </p:cNvGraphicFramePr>
            <p:nvPr/>
          </p:nvGraphicFramePr>
          <p:xfrm>
            <a:off x="1954" y="3031"/>
            <a:ext cx="128" cy="240"/>
          </p:xfrm>
          <a:graphic>
            <a:graphicData uri="http://schemas.openxmlformats.org/presentationml/2006/ole">
              <mc:AlternateContent xmlns:mc="http://schemas.openxmlformats.org/markup-compatibility/2006">
                <mc:Choice xmlns:v="urn:schemas-microsoft-com:vml" Requires="v">
                  <p:oleObj spid="_x0000_s29986" name="Equation" r:id="rId13" imgW="88560" imgH="164880" progId="Equation.DSMT4">
                    <p:embed/>
                  </p:oleObj>
                </mc:Choice>
                <mc:Fallback>
                  <p:oleObj name="Equation" r:id="rId13" imgW="88560" imgH="164880" progId="Equation.DSMT4">
                    <p:embed/>
                    <p:pic>
                      <p:nvPicPr>
                        <p:cNvPr id="0" name="Object 12"/>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1954" y="3031"/>
                          <a:ext cx="128"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9709" name="Rectangle 13"/>
          <p:cNvSpPr>
            <a:spLocks noChangeArrowheads="1"/>
          </p:cNvSpPr>
          <p:nvPr/>
        </p:nvSpPr>
        <p:spPr bwMode="auto">
          <a:xfrm>
            <a:off x="3059113" y="5876925"/>
            <a:ext cx="384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t>理想低通滤波器的幅频特性</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5"/>
          <p:cNvSpPr>
            <a:spLocks noGrp="1"/>
          </p:cNvSpPr>
          <p:nvPr>
            <p:ph type="sldNum" sz="quarter" idx="12"/>
          </p:nvPr>
        </p:nvSpPr>
        <p:spPr/>
        <p:txBody>
          <a:bodyPr/>
          <a:lstStyle/>
          <a:p>
            <a:fld id="{F913820F-0BD8-42D9-B1E5-596C83A8B80B}" type="slidenum">
              <a:rPr lang="en-US" altLang="zh-CN"/>
              <a:pPr/>
              <a:t>23</a:t>
            </a:fld>
            <a:endParaRPr lang="en-US" altLang="zh-CN"/>
          </a:p>
        </p:txBody>
      </p:sp>
      <p:sp>
        <p:nvSpPr>
          <p:cNvPr id="30722"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a:latin typeface="Times New Roman" pitchFamily="18" charset="0"/>
              </a:rPr>
              <a:t>一、由幅度平方函数确定系统函数</a:t>
            </a:r>
          </a:p>
        </p:txBody>
      </p:sp>
      <p:sp>
        <p:nvSpPr>
          <p:cNvPr id="30723" name="Rectangle 3"/>
          <p:cNvSpPr>
            <a:spLocks noChangeArrowheads="1"/>
          </p:cNvSpPr>
          <p:nvPr/>
        </p:nvSpPr>
        <p:spPr bwMode="auto">
          <a:xfrm>
            <a:off x="539750" y="1196975"/>
            <a:ext cx="80645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模拟滤波器幅度响应常用幅度平方函数表示</a:t>
            </a:r>
          </a:p>
        </p:txBody>
      </p:sp>
      <p:graphicFrame>
        <p:nvGraphicFramePr>
          <p:cNvPr id="30724" name="Object 4"/>
          <p:cNvGraphicFramePr>
            <a:graphicFrameLocks noChangeAspect="1"/>
          </p:cNvGraphicFramePr>
          <p:nvPr/>
        </p:nvGraphicFramePr>
        <p:xfrm>
          <a:off x="3005138" y="1898650"/>
          <a:ext cx="1897062" cy="671513"/>
        </p:xfrm>
        <a:graphic>
          <a:graphicData uri="http://schemas.openxmlformats.org/presentationml/2006/ole">
            <mc:AlternateContent xmlns:mc="http://schemas.openxmlformats.org/markup-compatibility/2006">
              <mc:Choice xmlns:v="urn:schemas-microsoft-com:vml" Requires="v">
                <p:oleObj spid="_x0000_s30958" name="公式" r:id="rId3" imgW="685800" imgH="241200" progId="Equation.3">
                  <p:embed/>
                </p:oleObj>
              </mc:Choice>
              <mc:Fallback>
                <p:oleObj name="公式" r:id="rId3" imgW="685800" imgH="2412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3005138" y="1898650"/>
                        <a:ext cx="1897062"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5" name="Rectangle 5"/>
          <p:cNvSpPr>
            <a:spLocks noChangeArrowheads="1"/>
          </p:cNvSpPr>
          <p:nvPr/>
        </p:nvSpPr>
        <p:spPr bwMode="auto">
          <a:xfrm>
            <a:off x="684213" y="2565400"/>
            <a:ext cx="80645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因为滤波器冲激响应 </a:t>
            </a:r>
            <a:r>
              <a:rPr lang="en-US" altLang="zh-CN" sz="3000" b="1">
                <a:latin typeface="Times New Roman" pitchFamily="18" charset="0"/>
              </a:rPr>
              <a:t>h(t) </a:t>
            </a:r>
            <a:r>
              <a:rPr lang="zh-CN" altLang="en-US" sz="3000" b="1">
                <a:latin typeface="Times New Roman" pitchFamily="18" charset="0"/>
              </a:rPr>
              <a:t>是实函数，故</a:t>
            </a:r>
          </a:p>
        </p:txBody>
      </p:sp>
      <p:graphicFrame>
        <p:nvGraphicFramePr>
          <p:cNvPr id="30726" name="Object 6"/>
          <p:cNvGraphicFramePr>
            <a:graphicFrameLocks noChangeAspect="1"/>
          </p:cNvGraphicFramePr>
          <p:nvPr/>
        </p:nvGraphicFramePr>
        <p:xfrm>
          <a:off x="2339975" y="3213100"/>
          <a:ext cx="3548063" cy="673100"/>
        </p:xfrm>
        <a:graphic>
          <a:graphicData uri="http://schemas.openxmlformats.org/presentationml/2006/ole">
            <mc:AlternateContent xmlns:mc="http://schemas.openxmlformats.org/markup-compatibility/2006">
              <mc:Choice xmlns:v="urn:schemas-microsoft-com:vml" Requires="v">
                <p:oleObj spid="_x0000_s30959" name="公式" r:id="rId5" imgW="1282680" imgH="241200" progId="Equation.3">
                  <p:embed/>
                </p:oleObj>
              </mc:Choice>
              <mc:Fallback>
                <p:oleObj name="公式" r:id="rId5" imgW="1282680" imgH="241200" progId="Equation.3">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339975" y="3213100"/>
                        <a:ext cx="3548063"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7" name="Rectangle 7"/>
          <p:cNvSpPr>
            <a:spLocks noChangeArrowheads="1"/>
          </p:cNvSpPr>
          <p:nvPr/>
        </p:nvSpPr>
        <p:spPr bwMode="auto">
          <a:xfrm>
            <a:off x="684213" y="3933825"/>
            <a:ext cx="80645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幅度平方函数表示为</a:t>
            </a:r>
          </a:p>
        </p:txBody>
      </p:sp>
      <p:graphicFrame>
        <p:nvGraphicFramePr>
          <p:cNvPr id="30728" name="Object 8"/>
          <p:cNvGraphicFramePr>
            <a:graphicFrameLocks noChangeAspect="1"/>
          </p:cNvGraphicFramePr>
          <p:nvPr/>
        </p:nvGraphicFramePr>
        <p:xfrm>
          <a:off x="827088" y="4581525"/>
          <a:ext cx="7862887" cy="1285875"/>
        </p:xfrm>
        <a:graphic>
          <a:graphicData uri="http://schemas.openxmlformats.org/presentationml/2006/ole">
            <mc:AlternateContent xmlns:mc="http://schemas.openxmlformats.org/markup-compatibility/2006">
              <mc:Choice xmlns:v="urn:schemas-microsoft-com:vml" Requires="v">
                <p:oleObj spid="_x0000_s30960" name="Equation" r:id="rId7" imgW="3136680" imgH="507960" progId="Equation.DSMT4">
                  <p:embed/>
                </p:oleObj>
              </mc:Choice>
              <mc:Fallback>
                <p:oleObj name="Equation" r:id="rId7" imgW="3136680" imgH="507960" progId="Equation.DSMT4">
                  <p:embed/>
                  <p:pic>
                    <p:nvPicPr>
                      <p:cNvPr id="0" name="Object 8"/>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827088" y="4581525"/>
                        <a:ext cx="7862887" cy="1285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9" name="AutoShape 9"/>
          <p:cNvSpPr>
            <a:spLocks noChangeArrowheads="1"/>
          </p:cNvSpPr>
          <p:nvPr/>
        </p:nvSpPr>
        <p:spPr bwMode="auto">
          <a:xfrm>
            <a:off x="468313" y="6237288"/>
            <a:ext cx="1081087" cy="215900"/>
          </a:xfrm>
          <a:prstGeom prst="rightArrow">
            <a:avLst>
              <a:gd name="adj1" fmla="val 50000"/>
              <a:gd name="adj2" fmla="val 125184"/>
            </a:avLst>
          </a:prstGeom>
          <a:solidFill>
            <a:schemeClr val="tx1"/>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30730" name="Rectangle 10"/>
          <p:cNvSpPr>
            <a:spLocks noChangeArrowheads="1"/>
          </p:cNvSpPr>
          <p:nvPr/>
        </p:nvSpPr>
        <p:spPr bwMode="auto">
          <a:xfrm>
            <a:off x="1692275" y="6065838"/>
            <a:ext cx="67691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latin typeface="Times New Roman" pitchFamily="18" charset="0"/>
              </a:rPr>
              <a:t>问题：如何由                求          ？</a:t>
            </a:r>
          </a:p>
        </p:txBody>
      </p:sp>
      <p:graphicFrame>
        <p:nvGraphicFramePr>
          <p:cNvPr id="30731" name="Object 11"/>
          <p:cNvGraphicFramePr>
            <a:graphicFrameLocks noChangeAspect="1"/>
          </p:cNvGraphicFramePr>
          <p:nvPr>
            <p:extLst>
              <p:ext uri="{D42A27DB-BD31-4B8C-83A1-F6EECF244321}">
                <p14:modId xmlns:p14="http://schemas.microsoft.com/office/powerpoint/2010/main" val="2646753319"/>
              </p:ext>
            </p:extLst>
          </p:nvPr>
        </p:nvGraphicFramePr>
        <p:xfrm>
          <a:off x="4211960" y="6103144"/>
          <a:ext cx="1368425" cy="484188"/>
        </p:xfrm>
        <a:graphic>
          <a:graphicData uri="http://schemas.openxmlformats.org/presentationml/2006/ole">
            <mc:AlternateContent xmlns:mc="http://schemas.openxmlformats.org/markup-compatibility/2006">
              <mc:Choice xmlns:v="urn:schemas-microsoft-com:vml" Requires="v">
                <p:oleObj spid="_x0000_s30961" name="公式" r:id="rId9" imgW="685800" imgH="241200" progId="Equation.3">
                  <p:embed/>
                </p:oleObj>
              </mc:Choice>
              <mc:Fallback>
                <p:oleObj name="公式" r:id="rId9" imgW="685800" imgH="241200" progId="Equation.3">
                  <p:embed/>
                  <p:pic>
                    <p:nvPicPr>
                      <p:cNvPr id="0" name="Object 11"/>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211960" y="6103144"/>
                        <a:ext cx="1368425" cy="48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32" name="Object 12"/>
          <p:cNvGraphicFramePr>
            <a:graphicFrameLocks noChangeAspect="1"/>
          </p:cNvGraphicFramePr>
          <p:nvPr>
            <p:extLst>
              <p:ext uri="{D42A27DB-BD31-4B8C-83A1-F6EECF244321}">
                <p14:modId xmlns:p14="http://schemas.microsoft.com/office/powerpoint/2010/main" val="264031560"/>
              </p:ext>
            </p:extLst>
          </p:nvPr>
        </p:nvGraphicFramePr>
        <p:xfrm>
          <a:off x="6084168" y="6127750"/>
          <a:ext cx="749300" cy="434975"/>
        </p:xfrm>
        <a:graphic>
          <a:graphicData uri="http://schemas.openxmlformats.org/presentationml/2006/ole">
            <mc:AlternateContent xmlns:mc="http://schemas.openxmlformats.org/markup-compatibility/2006">
              <mc:Choice xmlns:v="urn:schemas-microsoft-com:vml" Requires="v">
                <p:oleObj spid="_x0000_s30962" name="公式" r:id="rId10" imgW="419040" imgH="241200" progId="Equation.3">
                  <p:embed/>
                </p:oleObj>
              </mc:Choice>
              <mc:Fallback>
                <p:oleObj name="公式" r:id="rId10" imgW="419040" imgH="241200" progId="Equation.3">
                  <p:embed/>
                  <p:pic>
                    <p:nvPicPr>
                      <p:cNvPr id="0" name="Object 12"/>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6084168" y="6127750"/>
                        <a:ext cx="7493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灯片编号占位符 5"/>
          <p:cNvSpPr>
            <a:spLocks noGrp="1"/>
          </p:cNvSpPr>
          <p:nvPr>
            <p:ph type="sldNum" sz="quarter" idx="12"/>
          </p:nvPr>
        </p:nvSpPr>
        <p:spPr/>
        <p:txBody>
          <a:bodyPr/>
          <a:lstStyle/>
          <a:p>
            <a:fld id="{5F0CDE5D-ABF9-4882-9BDE-B863AA514B16}" type="slidenum">
              <a:rPr lang="en-US" altLang="zh-CN"/>
              <a:pPr/>
              <a:t>24</a:t>
            </a:fld>
            <a:endParaRPr lang="en-US" altLang="zh-CN"/>
          </a:p>
        </p:txBody>
      </p:sp>
      <p:sp>
        <p:nvSpPr>
          <p:cNvPr id="31746" name="Rectangle 2"/>
          <p:cNvSpPr>
            <a:spLocks noGrp="1" noChangeArrowheads="1"/>
          </p:cNvSpPr>
          <p:nvPr>
            <p:ph type="body" idx="1"/>
          </p:nvPr>
        </p:nvSpPr>
        <p:spPr>
          <a:xfrm>
            <a:off x="395288" y="260350"/>
            <a:ext cx="8569325" cy="865188"/>
          </a:xfrm>
        </p:spPr>
        <p:txBody>
          <a:bodyPr/>
          <a:lstStyle/>
          <a:p>
            <a:pPr>
              <a:buClr>
                <a:schemeClr val="tx1"/>
              </a:buClr>
              <a:buFontTx/>
              <a:buNone/>
            </a:pPr>
            <a:r>
              <a:rPr lang="zh-CN" altLang="en-US" sz="2800" b="1">
                <a:latin typeface="Times New Roman" pitchFamily="18" charset="0"/>
              </a:rPr>
              <a:t>（</a:t>
            </a:r>
            <a:r>
              <a:rPr lang="en-US" altLang="zh-CN" sz="2800" b="1">
                <a:latin typeface="Times New Roman" pitchFamily="18" charset="0"/>
              </a:rPr>
              <a:t>1</a:t>
            </a:r>
            <a:r>
              <a:rPr lang="zh-CN" altLang="en-US" sz="2800" b="1">
                <a:latin typeface="Times New Roman" pitchFamily="18" charset="0"/>
              </a:rPr>
              <a:t>）                           的零极点分布</a:t>
            </a:r>
          </a:p>
        </p:txBody>
      </p:sp>
      <p:grpSp>
        <p:nvGrpSpPr>
          <p:cNvPr id="31747" name="Group 3"/>
          <p:cNvGrpSpPr>
            <a:grpSpLocks/>
          </p:cNvGrpSpPr>
          <p:nvPr/>
        </p:nvGrpSpPr>
        <p:grpSpPr bwMode="auto">
          <a:xfrm>
            <a:off x="684213" y="981075"/>
            <a:ext cx="8280400" cy="2519363"/>
            <a:chOff x="431" y="618"/>
            <a:chExt cx="5216" cy="1587"/>
          </a:xfrm>
        </p:grpSpPr>
        <p:graphicFrame>
          <p:nvGraphicFramePr>
            <p:cNvPr id="31748" name="Object 4"/>
            <p:cNvGraphicFramePr>
              <a:graphicFrameLocks noChangeAspect="1"/>
            </p:cNvGraphicFramePr>
            <p:nvPr/>
          </p:nvGraphicFramePr>
          <p:xfrm>
            <a:off x="1020" y="845"/>
            <a:ext cx="525" cy="336"/>
          </p:xfrm>
          <a:graphic>
            <a:graphicData uri="http://schemas.openxmlformats.org/presentationml/2006/ole">
              <mc:AlternateContent xmlns:mc="http://schemas.openxmlformats.org/markup-compatibility/2006">
                <mc:Choice xmlns:v="urn:schemas-microsoft-com:vml" Requires="v">
                  <p:oleObj spid="_x0000_s32212" name="公式" r:id="rId3" imgW="380880" imgH="241200" progId="Equation.3">
                    <p:embed/>
                  </p:oleObj>
                </mc:Choice>
                <mc:Fallback>
                  <p:oleObj name="公式" r:id="rId3" imgW="380880" imgH="2412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020" y="845"/>
                          <a:ext cx="525"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49" name="Object 5"/>
            <p:cNvGraphicFramePr>
              <a:graphicFrameLocks noChangeAspect="1"/>
            </p:cNvGraphicFramePr>
            <p:nvPr/>
          </p:nvGraphicFramePr>
          <p:xfrm>
            <a:off x="1020" y="618"/>
            <a:ext cx="478" cy="263"/>
          </p:xfrm>
          <a:graphic>
            <a:graphicData uri="http://schemas.openxmlformats.org/presentationml/2006/ole">
              <mc:AlternateContent xmlns:mc="http://schemas.openxmlformats.org/markup-compatibility/2006">
                <mc:Choice xmlns:v="urn:schemas-microsoft-com:vml" Requires="v">
                  <p:oleObj spid="_x0000_s32213" name="公式" r:id="rId5" imgW="419040" imgH="228600" progId="Equation.3">
                    <p:embed/>
                  </p:oleObj>
                </mc:Choice>
                <mc:Fallback>
                  <p:oleObj name="公式" r:id="rId5" imgW="419040" imgH="228600" progId="Equation.3">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020" y="618"/>
                          <a:ext cx="478" cy="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0" name="Rectangle 6"/>
            <p:cNvSpPr>
              <a:spLocks noChangeArrowheads="1"/>
            </p:cNvSpPr>
            <p:nvPr/>
          </p:nvSpPr>
          <p:spPr bwMode="auto">
            <a:xfrm>
              <a:off x="431" y="618"/>
              <a:ext cx="5216" cy="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5000"/>
                </a:spcBef>
                <a:buClr>
                  <a:schemeClr val="tx1"/>
                </a:buClr>
                <a:buFontTx/>
                <a:buChar char="•"/>
              </a:pPr>
              <a:r>
                <a:rPr lang="zh-CN" altLang="en-US" sz="2800" b="1">
                  <a:latin typeface="Times New Roman" pitchFamily="18" charset="0"/>
                </a:rPr>
                <a:t>若            有一个极点（零点）位于             ，则在</a:t>
              </a:r>
            </a:p>
            <a:p>
              <a:pPr marL="342900" indent="-342900">
                <a:spcBef>
                  <a:spcPct val="5000"/>
                </a:spcBef>
                <a:buClr>
                  <a:schemeClr val="tx1"/>
                </a:buClr>
              </a:pPr>
              <a:r>
                <a:rPr lang="zh-CN" altLang="en-US" sz="2800" b="1">
                  <a:latin typeface="Times New Roman" pitchFamily="18" charset="0"/>
                </a:rPr>
                <a:t>                    也必是极点（零点）。</a:t>
              </a:r>
            </a:p>
            <a:p>
              <a:pPr marL="342900" indent="-342900">
                <a:spcBef>
                  <a:spcPct val="5000"/>
                </a:spcBef>
                <a:buClr>
                  <a:schemeClr val="tx1"/>
                </a:buClr>
                <a:buFontTx/>
                <a:buChar char="•"/>
              </a:pPr>
              <a:r>
                <a:rPr lang="zh-CN" altLang="en-US" sz="2800" b="1">
                  <a:latin typeface="Times New Roman" pitchFamily="18" charset="0"/>
                </a:rPr>
                <a:t>             在                和             必有极点（零点）。</a:t>
              </a:r>
            </a:p>
            <a:p>
              <a:pPr marL="342900" indent="-342900">
                <a:spcBef>
                  <a:spcPct val="5000"/>
                </a:spcBef>
                <a:buClr>
                  <a:schemeClr val="tx1"/>
                </a:buClr>
                <a:buFontTx/>
                <a:buChar char="•"/>
              </a:pPr>
              <a:r>
                <a:rPr lang="zh-CN" altLang="en-US" sz="2800" b="1">
                  <a:latin typeface="Times New Roman" pitchFamily="18" charset="0"/>
                </a:rPr>
                <a:t>若在虚轴有极点（零点），一定是二阶的。</a:t>
              </a:r>
            </a:p>
            <a:p>
              <a:pPr marL="342900" indent="-342900">
                <a:spcBef>
                  <a:spcPct val="5000"/>
                </a:spcBef>
                <a:buClr>
                  <a:schemeClr val="tx1"/>
                </a:buClr>
                <a:buFontTx/>
                <a:buChar char="•"/>
              </a:pPr>
              <a:r>
                <a:rPr lang="zh-CN" altLang="en-US" sz="2800" b="1">
                  <a:latin typeface="Times New Roman" pitchFamily="18" charset="0"/>
                </a:rPr>
                <a:t>零极点分布如图所示。</a:t>
              </a:r>
            </a:p>
          </p:txBody>
        </p:sp>
        <p:graphicFrame>
          <p:nvGraphicFramePr>
            <p:cNvPr id="31751" name="Object 7"/>
            <p:cNvGraphicFramePr>
              <a:graphicFrameLocks noChangeAspect="1"/>
            </p:cNvGraphicFramePr>
            <p:nvPr/>
          </p:nvGraphicFramePr>
          <p:xfrm>
            <a:off x="4150" y="618"/>
            <a:ext cx="525" cy="318"/>
          </p:xfrm>
          <a:graphic>
            <a:graphicData uri="http://schemas.openxmlformats.org/presentationml/2006/ole">
              <mc:AlternateContent xmlns:mc="http://schemas.openxmlformats.org/markup-compatibility/2006">
                <mc:Choice xmlns:v="urn:schemas-microsoft-com:vml" Requires="v">
                  <p:oleObj spid="_x0000_s32214" name="公式" r:id="rId7" imgW="380880" imgH="228600" progId="Equation.3">
                    <p:embed/>
                  </p:oleObj>
                </mc:Choice>
                <mc:Fallback>
                  <p:oleObj name="公式" r:id="rId7" imgW="380880" imgH="228600" progId="Equation.3">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150" y="618"/>
                          <a:ext cx="525"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2" name="Object 8"/>
            <p:cNvGraphicFramePr>
              <a:graphicFrameLocks noChangeAspect="1"/>
            </p:cNvGraphicFramePr>
            <p:nvPr/>
          </p:nvGraphicFramePr>
          <p:xfrm>
            <a:off x="748" y="1207"/>
            <a:ext cx="617" cy="280"/>
          </p:xfrm>
          <a:graphic>
            <a:graphicData uri="http://schemas.openxmlformats.org/presentationml/2006/ole">
              <mc:AlternateContent xmlns:mc="http://schemas.openxmlformats.org/markup-compatibility/2006">
                <mc:Choice xmlns:v="urn:schemas-microsoft-com:vml" Requires="v">
                  <p:oleObj spid="_x0000_s32215" name="公式" r:id="rId9" imgW="507960" imgH="228600" progId="Equation.3">
                    <p:embed/>
                  </p:oleObj>
                </mc:Choice>
                <mc:Fallback>
                  <p:oleObj name="公式" r:id="rId9" imgW="507960" imgH="22860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748" y="1207"/>
                          <a:ext cx="617"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3" name="Object 9"/>
            <p:cNvGraphicFramePr>
              <a:graphicFrameLocks noChangeAspect="1"/>
            </p:cNvGraphicFramePr>
            <p:nvPr/>
          </p:nvGraphicFramePr>
          <p:xfrm>
            <a:off x="2789" y="1162"/>
            <a:ext cx="647" cy="336"/>
          </p:xfrm>
          <a:graphic>
            <a:graphicData uri="http://schemas.openxmlformats.org/presentationml/2006/ole">
              <mc:AlternateContent xmlns:mc="http://schemas.openxmlformats.org/markup-compatibility/2006">
                <mc:Choice xmlns:v="urn:schemas-microsoft-com:vml" Requires="v">
                  <p:oleObj spid="_x0000_s32216" name="公式" r:id="rId11" imgW="469800" imgH="241200" progId="Equation.3">
                    <p:embed/>
                  </p:oleObj>
                </mc:Choice>
                <mc:Fallback>
                  <p:oleObj name="公式" r:id="rId11" imgW="469800" imgH="241200" progId="Equation.3">
                    <p:embed/>
                    <p:pic>
                      <p:nvPicPr>
                        <p:cNvPr id="0" name="Object 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2789" y="1162"/>
                          <a:ext cx="647"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4" name="Object 10"/>
            <p:cNvGraphicFramePr>
              <a:graphicFrameLocks noChangeAspect="1"/>
            </p:cNvGraphicFramePr>
            <p:nvPr/>
          </p:nvGraphicFramePr>
          <p:xfrm>
            <a:off x="1882" y="1162"/>
            <a:ext cx="647" cy="318"/>
          </p:xfrm>
          <a:graphic>
            <a:graphicData uri="http://schemas.openxmlformats.org/presentationml/2006/ole">
              <mc:AlternateContent xmlns:mc="http://schemas.openxmlformats.org/markup-compatibility/2006">
                <mc:Choice xmlns:v="urn:schemas-microsoft-com:vml" Requires="v">
                  <p:oleObj spid="_x0000_s32217" name="公式" r:id="rId13" imgW="469800" imgH="228600" progId="Equation.3">
                    <p:embed/>
                  </p:oleObj>
                </mc:Choice>
                <mc:Fallback>
                  <p:oleObj name="公式" r:id="rId13" imgW="469800" imgH="228600" progId="Equation.3">
                    <p:embed/>
                    <p:pic>
                      <p:nvPicPr>
                        <p:cNvPr id="0" name="Object 10"/>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1882" y="1162"/>
                          <a:ext cx="647"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1755" name="Object 11"/>
          <p:cNvGraphicFramePr>
            <a:graphicFrameLocks noChangeAspect="1"/>
          </p:cNvGraphicFramePr>
          <p:nvPr/>
        </p:nvGraphicFramePr>
        <p:xfrm>
          <a:off x="1692275" y="260350"/>
          <a:ext cx="1787525" cy="490538"/>
        </p:xfrm>
        <a:graphic>
          <a:graphicData uri="http://schemas.openxmlformats.org/presentationml/2006/ole">
            <mc:AlternateContent xmlns:mc="http://schemas.openxmlformats.org/markup-compatibility/2006">
              <mc:Choice xmlns:v="urn:schemas-microsoft-com:vml" Requires="v">
                <p:oleObj spid="_x0000_s32218" name="Equation" r:id="rId15" imgW="927000" imgH="228600" progId="Equation.DSMT4">
                  <p:embed/>
                </p:oleObj>
              </mc:Choice>
              <mc:Fallback>
                <p:oleObj name="Equation" r:id="rId15" imgW="927000" imgH="228600" progId="Equation.DSMT4">
                  <p:embed/>
                  <p:pic>
                    <p:nvPicPr>
                      <p:cNvPr id="0" name="Object 11"/>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1692275" y="260350"/>
                        <a:ext cx="17875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 name="图片 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03848" y="3500438"/>
            <a:ext cx="3696216" cy="302937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FE124B2D-FD80-47ED-B451-60D254AA02BB}" type="slidenum">
              <a:rPr lang="en-US" altLang="zh-CN"/>
              <a:pPr/>
              <a:t>25</a:t>
            </a:fld>
            <a:endParaRPr lang="en-US" altLang="zh-CN"/>
          </a:p>
        </p:txBody>
      </p:sp>
      <p:graphicFrame>
        <p:nvGraphicFramePr>
          <p:cNvPr id="32770" name="Object 2"/>
          <p:cNvGraphicFramePr>
            <a:graphicFrameLocks noChangeAspect="1"/>
          </p:cNvGraphicFramePr>
          <p:nvPr/>
        </p:nvGraphicFramePr>
        <p:xfrm>
          <a:off x="1403350" y="1916113"/>
          <a:ext cx="758825" cy="417512"/>
        </p:xfrm>
        <a:graphic>
          <a:graphicData uri="http://schemas.openxmlformats.org/presentationml/2006/ole">
            <mc:AlternateContent xmlns:mc="http://schemas.openxmlformats.org/markup-compatibility/2006">
              <mc:Choice xmlns:v="urn:schemas-microsoft-com:vml" Requires="v">
                <p:oleObj spid="_x0000_s32909" name="公式" r:id="rId3" imgW="419040" imgH="228600" progId="Equation.3">
                  <p:embed/>
                </p:oleObj>
              </mc:Choice>
              <mc:Fallback>
                <p:oleObj name="公式" r:id="rId3" imgW="419040" imgH="228600" progId="Equation.3">
                  <p:embed/>
                  <p:pic>
                    <p:nvPicPr>
                      <p:cNvPr id="0" name="Object 2"/>
                      <p:cNvPicPr>
                        <a:picLocks noChangeAspect="1" noChangeArrowheads="1"/>
                      </p:cNvPicPr>
                      <p:nvPr/>
                    </p:nvPicPr>
                    <p:blipFill>
                      <a:blip r:embed="rId4">
                        <a:lum bright="-86000"/>
                        <a:extLst>
                          <a:ext uri="{28A0092B-C50C-407E-A947-70E740481C1C}">
                            <a14:useLocalDpi xmlns:a14="http://schemas.microsoft.com/office/drawing/2010/main" val="0"/>
                          </a:ext>
                        </a:extLst>
                      </a:blip>
                      <a:srcRect/>
                      <a:stretch>
                        <a:fillRect/>
                      </a:stretch>
                    </p:blipFill>
                    <p:spPr bwMode="auto">
                      <a:xfrm>
                        <a:off x="1403350" y="1916113"/>
                        <a:ext cx="758825"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1" name="Rectangle 3"/>
          <p:cNvSpPr>
            <a:spLocks noChangeArrowheads="1"/>
          </p:cNvSpPr>
          <p:nvPr/>
        </p:nvSpPr>
        <p:spPr bwMode="auto">
          <a:xfrm>
            <a:off x="468313" y="476250"/>
            <a:ext cx="8424862"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buFontTx/>
              <a:buChar char="•"/>
            </a:pPr>
            <a:r>
              <a:rPr lang="zh-CN" altLang="en-US" sz="3200" b="1" dirty="0">
                <a:latin typeface="Times New Roman" pitchFamily="18" charset="0"/>
              </a:rPr>
              <a:t>任何物理可实现的滤波器都是因果稳定的，故极点分布为：</a:t>
            </a:r>
          </a:p>
          <a:p>
            <a:pPr marL="342900" indent="-342900">
              <a:lnSpc>
                <a:spcPct val="120000"/>
              </a:lnSpc>
              <a:spcBef>
                <a:spcPct val="20000"/>
              </a:spcBef>
              <a:buClr>
                <a:schemeClr val="tx1"/>
              </a:buClr>
            </a:pPr>
            <a:r>
              <a:rPr lang="zh-CN" altLang="en-US" sz="3200" b="1" dirty="0">
                <a:latin typeface="Times New Roman" pitchFamily="18" charset="0"/>
              </a:rPr>
              <a:t>	</a:t>
            </a:r>
            <a:r>
              <a:rPr lang="zh-CN" altLang="en-US" sz="3200" b="1" dirty="0">
                <a:latin typeface="Times New Roman" pitchFamily="18" charset="0"/>
                <a:sym typeface="Wingdings" pitchFamily="2" charset="2"/>
              </a:rPr>
              <a:t>          的极点位于 </a:t>
            </a:r>
            <a:r>
              <a:rPr lang="en-US" altLang="zh-CN" sz="3200" b="1" dirty="0">
                <a:latin typeface="Times New Roman" pitchFamily="18" charset="0"/>
                <a:sym typeface="Wingdings" pitchFamily="2" charset="2"/>
              </a:rPr>
              <a:t>s </a:t>
            </a:r>
            <a:r>
              <a:rPr lang="zh-CN" altLang="en-US" sz="3200" b="1" dirty="0">
                <a:latin typeface="Times New Roman" pitchFamily="18" charset="0"/>
                <a:sym typeface="Wingdings" pitchFamily="2" charset="2"/>
              </a:rPr>
              <a:t>的左半平面</a:t>
            </a:r>
          </a:p>
          <a:p>
            <a:pPr marL="342900" indent="-342900">
              <a:lnSpc>
                <a:spcPct val="120000"/>
              </a:lnSpc>
              <a:spcBef>
                <a:spcPct val="20000"/>
              </a:spcBef>
              <a:buClr>
                <a:schemeClr val="tx1"/>
              </a:buClr>
            </a:pPr>
            <a:r>
              <a:rPr lang="zh-CN" altLang="en-US" sz="3200" b="1" dirty="0">
                <a:latin typeface="Times New Roman" pitchFamily="18" charset="0"/>
                <a:sym typeface="Wingdings" pitchFamily="2" charset="2"/>
              </a:rPr>
              <a:t>             的极点位于 </a:t>
            </a:r>
            <a:r>
              <a:rPr lang="en-US" altLang="zh-CN" sz="3200" b="1" dirty="0">
                <a:latin typeface="Times New Roman" pitchFamily="18" charset="0"/>
                <a:sym typeface="Wingdings" pitchFamily="2" charset="2"/>
              </a:rPr>
              <a:t>s </a:t>
            </a:r>
            <a:r>
              <a:rPr lang="zh-CN" altLang="en-US" sz="3200" b="1" dirty="0">
                <a:latin typeface="Times New Roman" pitchFamily="18" charset="0"/>
                <a:sym typeface="Wingdings" pitchFamily="2" charset="2"/>
              </a:rPr>
              <a:t>的右半平面</a:t>
            </a:r>
          </a:p>
          <a:p>
            <a:pPr marL="342900" indent="-342900">
              <a:lnSpc>
                <a:spcPct val="120000"/>
              </a:lnSpc>
              <a:spcBef>
                <a:spcPct val="20000"/>
              </a:spcBef>
              <a:buClr>
                <a:schemeClr val="tx1"/>
              </a:buClr>
              <a:buFontTx/>
              <a:buChar char="•"/>
            </a:pPr>
            <a:r>
              <a:rPr lang="zh-CN" altLang="en-US" sz="3200" b="1" dirty="0">
                <a:latin typeface="Times New Roman" pitchFamily="18" charset="0"/>
              </a:rPr>
              <a:t>零点分布没有限制，只和滤波器的相位特性有关。</a:t>
            </a:r>
          </a:p>
          <a:p>
            <a:pPr marL="342900" indent="-342900">
              <a:lnSpc>
                <a:spcPct val="120000"/>
              </a:lnSpc>
              <a:spcBef>
                <a:spcPct val="20000"/>
              </a:spcBef>
              <a:buClr>
                <a:schemeClr val="tx1"/>
              </a:buClr>
            </a:pPr>
            <a:r>
              <a:rPr lang="zh-CN" altLang="en-US" sz="3200" b="1" dirty="0">
                <a:latin typeface="Times New Roman" pitchFamily="18" charset="0"/>
              </a:rPr>
              <a:t>	</a:t>
            </a:r>
            <a:r>
              <a:rPr lang="zh-CN" altLang="en-US" sz="3200" b="1" dirty="0">
                <a:latin typeface="Times New Roman" pitchFamily="18" charset="0"/>
                <a:sym typeface="Wingdings" pitchFamily="2" charset="2"/>
              </a:rPr>
              <a:t> </a:t>
            </a:r>
            <a:r>
              <a:rPr lang="zh-CN" altLang="en-US" sz="3200" b="1" dirty="0">
                <a:latin typeface="Times New Roman" pitchFamily="18" charset="0"/>
              </a:rPr>
              <a:t>如果滤波器要求最小相位延时特性，</a:t>
            </a:r>
          </a:p>
          <a:p>
            <a:pPr marL="342900" indent="-342900">
              <a:lnSpc>
                <a:spcPct val="120000"/>
              </a:lnSpc>
              <a:spcBef>
                <a:spcPct val="20000"/>
              </a:spcBef>
              <a:buClr>
                <a:schemeClr val="tx1"/>
              </a:buClr>
            </a:pPr>
            <a:r>
              <a:rPr lang="zh-CN" altLang="en-US" sz="3200" b="1" dirty="0">
                <a:latin typeface="Times New Roman" pitchFamily="18" charset="0"/>
              </a:rPr>
              <a:t>         则         的零点均在 </a:t>
            </a:r>
            <a:r>
              <a:rPr lang="en-US" altLang="zh-CN" sz="3200" b="1" dirty="0">
                <a:latin typeface="Times New Roman" pitchFamily="18" charset="0"/>
              </a:rPr>
              <a:t>s </a:t>
            </a:r>
            <a:r>
              <a:rPr lang="zh-CN" altLang="en-US" sz="3200" b="1" dirty="0">
                <a:latin typeface="Times New Roman" pitchFamily="18" charset="0"/>
              </a:rPr>
              <a:t>的左半平面。</a:t>
            </a:r>
          </a:p>
          <a:p>
            <a:pPr marL="342900" indent="-342900">
              <a:lnSpc>
                <a:spcPct val="120000"/>
              </a:lnSpc>
              <a:spcBef>
                <a:spcPct val="20000"/>
              </a:spcBef>
              <a:buClr>
                <a:schemeClr val="tx1"/>
              </a:buClr>
            </a:pPr>
            <a:r>
              <a:rPr lang="zh-CN" altLang="en-US" sz="3200" b="1" dirty="0">
                <a:latin typeface="Times New Roman" pitchFamily="18" charset="0"/>
              </a:rPr>
              <a:t>	</a:t>
            </a:r>
            <a:r>
              <a:rPr lang="zh-CN" altLang="en-US" sz="3200" b="1" dirty="0">
                <a:latin typeface="Times New Roman" pitchFamily="18" charset="0"/>
                <a:sym typeface="Wingdings" pitchFamily="2" charset="2"/>
              </a:rPr>
              <a:t> 如果没有特殊要求，则任取一半即可。</a:t>
            </a:r>
          </a:p>
        </p:txBody>
      </p:sp>
      <p:graphicFrame>
        <p:nvGraphicFramePr>
          <p:cNvPr id="32772" name="Object 4"/>
          <p:cNvGraphicFramePr>
            <a:graphicFrameLocks noChangeAspect="1"/>
          </p:cNvGraphicFramePr>
          <p:nvPr/>
        </p:nvGraphicFramePr>
        <p:xfrm>
          <a:off x="1258888" y="2565400"/>
          <a:ext cx="979487" cy="444500"/>
        </p:xfrm>
        <a:graphic>
          <a:graphicData uri="http://schemas.openxmlformats.org/presentationml/2006/ole">
            <mc:AlternateContent xmlns:mc="http://schemas.openxmlformats.org/markup-compatibility/2006">
              <mc:Choice xmlns:v="urn:schemas-microsoft-com:vml" Requires="v">
                <p:oleObj spid="_x0000_s32910" name="公式" r:id="rId5" imgW="507960" imgH="228600" progId="Equation.3">
                  <p:embed/>
                </p:oleObj>
              </mc:Choice>
              <mc:Fallback>
                <p:oleObj name="公式" r:id="rId5" imgW="507960" imgH="228600" progId="Equation.3">
                  <p:embed/>
                  <p:pic>
                    <p:nvPicPr>
                      <p:cNvPr id="0" name="Object 4"/>
                      <p:cNvPicPr>
                        <a:picLocks noChangeAspect="1" noChangeArrowheads="1"/>
                      </p:cNvPicPr>
                      <p:nvPr/>
                    </p:nvPicPr>
                    <p:blipFill>
                      <a:blip r:embed="rId6">
                        <a:lum bright="-86000"/>
                        <a:extLst>
                          <a:ext uri="{28A0092B-C50C-407E-A947-70E740481C1C}">
                            <a14:useLocalDpi xmlns:a14="http://schemas.microsoft.com/office/drawing/2010/main" val="0"/>
                          </a:ext>
                        </a:extLst>
                      </a:blip>
                      <a:srcRect/>
                      <a:stretch>
                        <a:fillRect/>
                      </a:stretch>
                    </p:blipFill>
                    <p:spPr bwMode="auto">
                      <a:xfrm>
                        <a:off x="1258888" y="2565400"/>
                        <a:ext cx="979487"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73" name="Object 5"/>
          <p:cNvGraphicFramePr>
            <a:graphicFrameLocks noChangeAspect="1"/>
          </p:cNvGraphicFramePr>
          <p:nvPr/>
        </p:nvGraphicFramePr>
        <p:xfrm>
          <a:off x="1979613" y="5140325"/>
          <a:ext cx="792162" cy="481013"/>
        </p:xfrm>
        <a:graphic>
          <a:graphicData uri="http://schemas.openxmlformats.org/presentationml/2006/ole">
            <mc:AlternateContent xmlns:mc="http://schemas.openxmlformats.org/markup-compatibility/2006">
              <mc:Choice xmlns:v="urn:schemas-microsoft-com:vml" Requires="v">
                <p:oleObj spid="_x0000_s32911" name="公式" r:id="rId7" imgW="419040" imgH="228600" progId="Equation.3">
                  <p:embed/>
                </p:oleObj>
              </mc:Choice>
              <mc:Fallback>
                <p:oleObj name="公式" r:id="rId7" imgW="419040" imgH="228600" progId="Equation.3">
                  <p:embed/>
                  <p:pic>
                    <p:nvPicPr>
                      <p:cNvPr id="0" name="Object 5"/>
                      <p:cNvPicPr>
                        <a:picLocks noChangeAspect="1" noChangeArrowheads="1"/>
                      </p:cNvPicPr>
                      <p:nvPr/>
                    </p:nvPicPr>
                    <p:blipFill>
                      <a:blip r:embed="rId8">
                        <a:lum bright="-86000"/>
                        <a:extLst>
                          <a:ext uri="{28A0092B-C50C-407E-A947-70E740481C1C}">
                            <a14:useLocalDpi xmlns:a14="http://schemas.microsoft.com/office/drawing/2010/main" val="0"/>
                          </a:ext>
                        </a:extLst>
                      </a:blip>
                      <a:srcRect/>
                      <a:stretch>
                        <a:fillRect/>
                      </a:stretch>
                    </p:blipFill>
                    <p:spPr bwMode="auto">
                      <a:xfrm>
                        <a:off x="1979613" y="5140325"/>
                        <a:ext cx="792162"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5"/>
          <p:cNvSpPr>
            <a:spLocks noGrp="1"/>
          </p:cNvSpPr>
          <p:nvPr>
            <p:ph type="sldNum" sz="quarter" idx="12"/>
          </p:nvPr>
        </p:nvSpPr>
        <p:spPr/>
        <p:txBody>
          <a:bodyPr/>
          <a:lstStyle/>
          <a:p>
            <a:fld id="{BCBE24BC-87CA-4336-BF14-E9CC82DEF832}" type="slidenum">
              <a:rPr lang="en-US" altLang="zh-CN"/>
              <a:pPr/>
              <a:t>26</a:t>
            </a:fld>
            <a:endParaRPr lang="en-US" altLang="zh-CN"/>
          </a:p>
        </p:txBody>
      </p:sp>
      <p:sp>
        <p:nvSpPr>
          <p:cNvPr id="33794" name="Rectangle 2"/>
          <p:cNvSpPr>
            <a:spLocks noGrp="1" noChangeArrowheads="1"/>
          </p:cNvSpPr>
          <p:nvPr>
            <p:ph type="body" idx="1"/>
          </p:nvPr>
        </p:nvSpPr>
        <p:spPr>
          <a:xfrm>
            <a:off x="395288" y="476250"/>
            <a:ext cx="8569325" cy="865188"/>
          </a:xfrm>
        </p:spPr>
        <p:txBody>
          <a:bodyPr/>
          <a:lstStyle/>
          <a:p>
            <a:pPr>
              <a:buClr>
                <a:schemeClr val="tx1"/>
              </a:buClr>
              <a:buFontTx/>
              <a:buNone/>
            </a:pPr>
            <a:r>
              <a:rPr lang="zh-CN" altLang="en-US" sz="3400" b="1">
                <a:latin typeface="Times New Roman" pitchFamily="18" charset="0"/>
              </a:rPr>
              <a:t>（</a:t>
            </a:r>
            <a:r>
              <a:rPr lang="en-US" altLang="zh-CN" sz="3400" b="1">
                <a:latin typeface="Times New Roman" pitchFamily="18" charset="0"/>
              </a:rPr>
              <a:t>2</a:t>
            </a:r>
            <a:r>
              <a:rPr lang="zh-CN" altLang="en-US" sz="3400" b="1">
                <a:latin typeface="Times New Roman" pitchFamily="18" charset="0"/>
              </a:rPr>
              <a:t>） 由              确定           的步骤</a:t>
            </a:r>
          </a:p>
        </p:txBody>
      </p:sp>
      <p:graphicFrame>
        <p:nvGraphicFramePr>
          <p:cNvPr id="33795" name="Object 3"/>
          <p:cNvGraphicFramePr>
            <a:graphicFrameLocks noChangeAspect="1"/>
          </p:cNvGraphicFramePr>
          <p:nvPr/>
        </p:nvGraphicFramePr>
        <p:xfrm>
          <a:off x="1549400" y="1630363"/>
          <a:ext cx="4032250" cy="515937"/>
        </p:xfrm>
        <a:graphic>
          <a:graphicData uri="http://schemas.openxmlformats.org/presentationml/2006/ole">
            <mc:AlternateContent xmlns:mc="http://schemas.openxmlformats.org/markup-compatibility/2006">
              <mc:Choice xmlns:v="urn:schemas-microsoft-com:vml" Requires="v">
                <p:oleObj spid="_x0000_s34165" name="公式" r:id="rId3" imgW="2006280" imgH="253800" progId="Equation.3">
                  <p:embed/>
                </p:oleObj>
              </mc:Choice>
              <mc:Fallback>
                <p:oleObj name="公式" r:id="rId3" imgW="2006280" imgH="25380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549400" y="1630363"/>
                        <a:ext cx="4032250" cy="51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6" name="Rectangle 4"/>
          <p:cNvSpPr>
            <a:spLocks noChangeArrowheads="1"/>
          </p:cNvSpPr>
          <p:nvPr/>
        </p:nvSpPr>
        <p:spPr bwMode="auto">
          <a:xfrm>
            <a:off x="539552" y="1557338"/>
            <a:ext cx="8425061"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14350" indent="-514350">
              <a:spcBef>
                <a:spcPct val="20000"/>
              </a:spcBef>
              <a:buClr>
                <a:schemeClr val="tx1"/>
              </a:buClr>
              <a:buFont typeface="+mj-ea"/>
              <a:buAutoNum type="circleNumDbPlain"/>
            </a:pPr>
            <a:r>
              <a:rPr lang="zh-CN" altLang="en-US" sz="3200" b="1" dirty="0">
                <a:latin typeface="Times New Roman" pitchFamily="18" charset="0"/>
              </a:rPr>
              <a:t>由                                        得到 </a:t>
            </a:r>
            <a:r>
              <a:rPr lang="en-US" altLang="zh-CN" sz="3200" b="1" dirty="0">
                <a:latin typeface="Times New Roman" pitchFamily="18" charset="0"/>
              </a:rPr>
              <a:t>s </a:t>
            </a:r>
            <a:r>
              <a:rPr lang="zh-CN" altLang="en-US" sz="3200" b="1" dirty="0">
                <a:latin typeface="Times New Roman" pitchFamily="18" charset="0"/>
              </a:rPr>
              <a:t>平面函数     </a:t>
            </a:r>
          </a:p>
        </p:txBody>
      </p:sp>
      <p:graphicFrame>
        <p:nvGraphicFramePr>
          <p:cNvPr id="33797" name="Object 5"/>
          <p:cNvGraphicFramePr>
            <a:graphicFrameLocks noChangeAspect="1"/>
          </p:cNvGraphicFramePr>
          <p:nvPr/>
        </p:nvGraphicFramePr>
        <p:xfrm>
          <a:off x="1692275" y="2276475"/>
          <a:ext cx="1689100" cy="444500"/>
        </p:xfrm>
        <a:graphic>
          <a:graphicData uri="http://schemas.openxmlformats.org/presentationml/2006/ole">
            <mc:AlternateContent xmlns:mc="http://schemas.openxmlformats.org/markup-compatibility/2006">
              <mc:Choice xmlns:v="urn:schemas-microsoft-com:vml" Requires="v">
                <p:oleObj spid="_x0000_s34166" name="公式" r:id="rId5" imgW="876240" imgH="228600" progId="Equation.3">
                  <p:embed/>
                </p:oleObj>
              </mc:Choice>
              <mc:Fallback>
                <p:oleObj name="公式" r:id="rId5" imgW="876240" imgH="228600" progId="Equation.3">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692275" y="2276475"/>
                        <a:ext cx="1689100"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8" name="Rectangle 6"/>
          <p:cNvSpPr>
            <a:spLocks noChangeArrowheads="1"/>
          </p:cNvSpPr>
          <p:nvPr/>
        </p:nvSpPr>
        <p:spPr bwMode="auto">
          <a:xfrm>
            <a:off x="539553" y="2205038"/>
            <a:ext cx="8136136" cy="410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14350" indent="-514350">
              <a:spcBef>
                <a:spcPct val="20000"/>
              </a:spcBef>
              <a:buClr>
                <a:schemeClr val="tx1"/>
              </a:buClr>
              <a:buFont typeface="+mj-ea"/>
              <a:buAutoNum type="circleNumDbPlain" startAt="2"/>
            </a:pPr>
            <a:r>
              <a:rPr lang="zh-CN" altLang="en-US" sz="3200" b="1" dirty="0">
                <a:latin typeface="Times New Roman" pitchFamily="18" charset="0"/>
              </a:rPr>
              <a:t>将                    因式分解，得到零极点。</a:t>
            </a:r>
            <a:endParaRPr lang="en-US" altLang="zh-CN" sz="3200" b="1" dirty="0">
              <a:latin typeface="Times New Roman" pitchFamily="18" charset="0"/>
            </a:endParaRPr>
          </a:p>
          <a:p>
            <a:pPr marL="514350" indent="-514350">
              <a:spcBef>
                <a:spcPct val="20000"/>
              </a:spcBef>
              <a:buClr>
                <a:schemeClr val="tx1"/>
              </a:buClr>
              <a:buFont typeface="+mj-ea"/>
              <a:buAutoNum type="circleNumDbPlain" startAt="2"/>
            </a:pPr>
            <a:r>
              <a:rPr lang="zh-CN" altLang="en-US" sz="3200" b="1" dirty="0">
                <a:latin typeface="Times New Roman" pitchFamily="18" charset="0"/>
              </a:rPr>
              <a:t>选择合适的零极点。</a:t>
            </a:r>
            <a:endParaRPr lang="en-US" altLang="zh-CN" sz="3200" b="1" dirty="0">
              <a:latin typeface="Times New Roman" pitchFamily="18" charset="0"/>
            </a:endParaRPr>
          </a:p>
          <a:p>
            <a:pPr marL="514350" indent="-514350">
              <a:spcBef>
                <a:spcPct val="20000"/>
              </a:spcBef>
              <a:buClr>
                <a:schemeClr val="tx1"/>
              </a:buClr>
              <a:buFont typeface="+mj-ea"/>
              <a:buAutoNum type="circleNumDbPlain" startAt="2"/>
            </a:pPr>
            <a:r>
              <a:rPr lang="zh-CN" altLang="en-US" sz="3200" b="1" dirty="0">
                <a:latin typeface="Times New Roman" pitchFamily="18" charset="0"/>
              </a:rPr>
              <a:t>按照            与            的低频特性或者高频特性，确定           的增益常数。</a:t>
            </a:r>
            <a:endParaRPr lang="en-US" altLang="zh-CN" sz="3200" b="1" dirty="0">
              <a:latin typeface="Times New Roman" pitchFamily="18" charset="0"/>
            </a:endParaRPr>
          </a:p>
          <a:p>
            <a:pPr marL="514350" indent="-514350">
              <a:spcBef>
                <a:spcPct val="20000"/>
              </a:spcBef>
              <a:buClr>
                <a:schemeClr val="tx1"/>
              </a:buClr>
              <a:buFont typeface="+mj-ea"/>
              <a:buAutoNum type="circleNumDbPlain" startAt="2"/>
            </a:pPr>
            <a:r>
              <a:rPr lang="zh-CN" altLang="en-US" sz="3200" b="1" dirty="0">
                <a:latin typeface="Times New Roman" pitchFamily="18" charset="0"/>
              </a:rPr>
              <a:t>由零点、极点、增益常数即可确定           </a:t>
            </a:r>
          </a:p>
        </p:txBody>
      </p:sp>
      <p:graphicFrame>
        <p:nvGraphicFramePr>
          <p:cNvPr id="33799" name="Object 7"/>
          <p:cNvGraphicFramePr>
            <a:graphicFrameLocks noChangeAspect="1"/>
          </p:cNvGraphicFramePr>
          <p:nvPr/>
        </p:nvGraphicFramePr>
        <p:xfrm>
          <a:off x="1979613" y="3429000"/>
          <a:ext cx="1166812" cy="504825"/>
        </p:xfrm>
        <a:graphic>
          <a:graphicData uri="http://schemas.openxmlformats.org/presentationml/2006/ole">
            <mc:AlternateContent xmlns:mc="http://schemas.openxmlformats.org/markup-compatibility/2006">
              <mc:Choice xmlns:v="urn:schemas-microsoft-com:vml" Requires="v">
                <p:oleObj spid="_x0000_s34167" name="公式" r:id="rId7" imgW="533160" imgH="228600" progId="Equation.3">
                  <p:embed/>
                </p:oleObj>
              </mc:Choice>
              <mc:Fallback>
                <p:oleObj name="公式" r:id="rId7" imgW="533160" imgH="228600" progId="Equation.3">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979613" y="3429000"/>
                        <a:ext cx="1166812"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0" name="Object 8"/>
          <p:cNvGraphicFramePr>
            <a:graphicFrameLocks noChangeAspect="1"/>
          </p:cNvGraphicFramePr>
          <p:nvPr/>
        </p:nvGraphicFramePr>
        <p:xfrm>
          <a:off x="3635375" y="3429000"/>
          <a:ext cx="917575" cy="504825"/>
        </p:xfrm>
        <a:graphic>
          <a:graphicData uri="http://schemas.openxmlformats.org/presentationml/2006/ole">
            <mc:AlternateContent xmlns:mc="http://schemas.openxmlformats.org/markup-compatibility/2006">
              <mc:Choice xmlns:v="urn:schemas-microsoft-com:vml" Requires="v">
                <p:oleObj spid="_x0000_s34168" name="公式" r:id="rId9" imgW="419040" imgH="228600" progId="Equation.3">
                  <p:embed/>
                </p:oleObj>
              </mc:Choice>
              <mc:Fallback>
                <p:oleObj name="公式" r:id="rId9" imgW="419040" imgH="22860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3635375" y="3429000"/>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1" name="Object 9"/>
          <p:cNvGraphicFramePr>
            <a:graphicFrameLocks noChangeAspect="1"/>
          </p:cNvGraphicFramePr>
          <p:nvPr/>
        </p:nvGraphicFramePr>
        <p:xfrm>
          <a:off x="7380288" y="4508500"/>
          <a:ext cx="917575" cy="504825"/>
        </p:xfrm>
        <a:graphic>
          <a:graphicData uri="http://schemas.openxmlformats.org/presentationml/2006/ole">
            <mc:AlternateContent xmlns:mc="http://schemas.openxmlformats.org/markup-compatibility/2006">
              <mc:Choice xmlns:v="urn:schemas-microsoft-com:vml" Requires="v">
                <p:oleObj spid="_x0000_s34169" name="公式" r:id="rId11" imgW="419040" imgH="228600" progId="Equation.3">
                  <p:embed/>
                </p:oleObj>
              </mc:Choice>
              <mc:Fallback>
                <p:oleObj name="公式" r:id="rId11" imgW="419040" imgH="228600" progId="Equation.3">
                  <p:embed/>
                  <p:pic>
                    <p:nvPicPr>
                      <p:cNvPr id="0" name="Object 9"/>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7380288" y="4508500"/>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2" name="Object 10"/>
          <p:cNvGraphicFramePr>
            <a:graphicFrameLocks noChangeAspect="1"/>
          </p:cNvGraphicFramePr>
          <p:nvPr/>
        </p:nvGraphicFramePr>
        <p:xfrm>
          <a:off x="3348038" y="3933825"/>
          <a:ext cx="917575" cy="504825"/>
        </p:xfrm>
        <a:graphic>
          <a:graphicData uri="http://schemas.openxmlformats.org/presentationml/2006/ole">
            <mc:AlternateContent xmlns:mc="http://schemas.openxmlformats.org/markup-compatibility/2006">
              <mc:Choice xmlns:v="urn:schemas-microsoft-com:vml" Requires="v">
                <p:oleObj spid="_x0000_s34170" name="公式" r:id="rId12" imgW="419040" imgH="228600" progId="Equation.3">
                  <p:embed/>
                </p:oleObj>
              </mc:Choice>
              <mc:Fallback>
                <p:oleObj name="公式" r:id="rId12" imgW="419040" imgH="228600" progId="Equation.3">
                  <p:embed/>
                  <p:pic>
                    <p:nvPicPr>
                      <p:cNvPr id="0" name="Object 10"/>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3348038" y="3933825"/>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3" name="Object 11"/>
          <p:cNvGraphicFramePr>
            <a:graphicFrameLocks noChangeAspect="1"/>
          </p:cNvGraphicFramePr>
          <p:nvPr/>
        </p:nvGraphicFramePr>
        <p:xfrm>
          <a:off x="2195513" y="549275"/>
          <a:ext cx="1322387" cy="517525"/>
        </p:xfrm>
        <a:graphic>
          <a:graphicData uri="http://schemas.openxmlformats.org/presentationml/2006/ole">
            <mc:AlternateContent xmlns:mc="http://schemas.openxmlformats.org/markup-compatibility/2006">
              <mc:Choice xmlns:v="urn:schemas-microsoft-com:vml" Requires="v">
                <p:oleObj spid="_x0000_s34171" name="公式" r:id="rId13" imgW="685800" imgH="241200" progId="Equation.3">
                  <p:embed/>
                </p:oleObj>
              </mc:Choice>
              <mc:Fallback>
                <p:oleObj name="公式" r:id="rId13" imgW="685800" imgH="241200" progId="Equation.3">
                  <p:embed/>
                  <p:pic>
                    <p:nvPicPr>
                      <p:cNvPr id="0" name="Object 11"/>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2195513" y="549275"/>
                        <a:ext cx="132238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4" name="Object 12"/>
          <p:cNvGraphicFramePr>
            <a:graphicFrameLocks noChangeAspect="1"/>
          </p:cNvGraphicFramePr>
          <p:nvPr/>
        </p:nvGraphicFramePr>
        <p:xfrm>
          <a:off x="4572000" y="549275"/>
          <a:ext cx="917575" cy="504825"/>
        </p:xfrm>
        <a:graphic>
          <a:graphicData uri="http://schemas.openxmlformats.org/presentationml/2006/ole">
            <mc:AlternateContent xmlns:mc="http://schemas.openxmlformats.org/markup-compatibility/2006">
              <mc:Choice xmlns:v="urn:schemas-microsoft-com:vml" Requires="v">
                <p:oleObj spid="_x0000_s34172" name="公式" r:id="rId15" imgW="419040" imgH="228600" progId="Equation.3">
                  <p:embed/>
                </p:oleObj>
              </mc:Choice>
              <mc:Fallback>
                <p:oleObj name="公式" r:id="rId15" imgW="419040" imgH="228600" progId="Equation.3">
                  <p:embed/>
                  <p:pic>
                    <p:nvPicPr>
                      <p:cNvPr id="0" name="Object 12"/>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4572000" y="549275"/>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5"/>
          <p:cNvSpPr>
            <a:spLocks noGrp="1"/>
          </p:cNvSpPr>
          <p:nvPr>
            <p:ph type="sldNum" sz="quarter" idx="12"/>
          </p:nvPr>
        </p:nvSpPr>
        <p:spPr/>
        <p:txBody>
          <a:bodyPr/>
          <a:lstStyle/>
          <a:p>
            <a:fld id="{96B440F6-2E14-47A6-85E4-7F3BDDA98128}" type="slidenum">
              <a:rPr lang="en-US" altLang="zh-CN"/>
              <a:pPr/>
              <a:t>27</a:t>
            </a:fld>
            <a:endParaRPr lang="en-US" altLang="zh-CN"/>
          </a:p>
        </p:txBody>
      </p:sp>
      <p:sp>
        <p:nvSpPr>
          <p:cNvPr id="34818" name="Rectangle 2"/>
          <p:cNvSpPr>
            <a:spLocks noChangeArrowheads="1"/>
          </p:cNvSpPr>
          <p:nvPr/>
        </p:nvSpPr>
        <p:spPr bwMode="auto">
          <a:xfrm>
            <a:off x="250825" y="404813"/>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例题：</a:t>
            </a:r>
          </a:p>
          <a:p>
            <a:pPr marL="342900" indent="-342900">
              <a:spcBef>
                <a:spcPct val="20000"/>
              </a:spcBef>
              <a:buClr>
                <a:schemeClr val="tx1"/>
              </a:buClr>
            </a:pPr>
            <a:r>
              <a:rPr lang="zh-CN" altLang="en-US" sz="3000" b="1">
                <a:latin typeface="Times New Roman" pitchFamily="18" charset="0"/>
              </a:rPr>
              <a:t>        根据幅度平方函数               确定系统函数</a:t>
            </a:r>
          </a:p>
        </p:txBody>
      </p:sp>
      <p:sp>
        <p:nvSpPr>
          <p:cNvPr id="34819" name="Rectangle 3"/>
          <p:cNvSpPr>
            <a:spLocks noChangeArrowheads="1"/>
          </p:cNvSpPr>
          <p:nvPr/>
        </p:nvSpPr>
        <p:spPr bwMode="auto">
          <a:xfrm>
            <a:off x="250825" y="2852738"/>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解：</a:t>
            </a:r>
          </a:p>
        </p:txBody>
      </p:sp>
      <p:graphicFrame>
        <p:nvGraphicFramePr>
          <p:cNvPr id="34820" name="Object 4"/>
          <p:cNvGraphicFramePr>
            <a:graphicFrameLocks noChangeAspect="1"/>
          </p:cNvGraphicFramePr>
          <p:nvPr/>
        </p:nvGraphicFramePr>
        <p:xfrm>
          <a:off x="2555875" y="4310063"/>
          <a:ext cx="2447925" cy="549275"/>
        </p:xfrm>
        <a:graphic>
          <a:graphicData uri="http://schemas.openxmlformats.org/presentationml/2006/ole">
            <mc:AlternateContent xmlns:mc="http://schemas.openxmlformats.org/markup-compatibility/2006">
              <mc:Choice xmlns:v="urn:schemas-microsoft-com:vml" Requires="v">
                <p:oleObj spid="_x0000_s35192" name="公式" r:id="rId3" imgW="914400" imgH="203040" progId="Equation.3">
                  <p:embed/>
                </p:oleObj>
              </mc:Choice>
              <mc:Fallback>
                <p:oleObj name="公式" r:id="rId3" imgW="914400" imgH="20304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555875" y="4310063"/>
                        <a:ext cx="24479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1" name="Rectangle 5"/>
          <p:cNvSpPr>
            <a:spLocks noChangeArrowheads="1"/>
          </p:cNvSpPr>
          <p:nvPr/>
        </p:nvSpPr>
        <p:spPr bwMode="auto">
          <a:xfrm>
            <a:off x="684213" y="4221163"/>
            <a:ext cx="42481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其极点为：</a:t>
            </a:r>
          </a:p>
        </p:txBody>
      </p:sp>
      <p:graphicFrame>
        <p:nvGraphicFramePr>
          <p:cNvPr id="34822" name="Object 6"/>
          <p:cNvGraphicFramePr>
            <a:graphicFrameLocks noChangeAspect="1"/>
          </p:cNvGraphicFramePr>
          <p:nvPr/>
        </p:nvGraphicFramePr>
        <p:xfrm>
          <a:off x="4211638" y="981075"/>
          <a:ext cx="1300162" cy="461963"/>
        </p:xfrm>
        <a:graphic>
          <a:graphicData uri="http://schemas.openxmlformats.org/presentationml/2006/ole">
            <mc:AlternateContent xmlns:mc="http://schemas.openxmlformats.org/markup-compatibility/2006">
              <mc:Choice xmlns:v="urn:schemas-microsoft-com:vml" Requires="v">
                <p:oleObj spid="_x0000_s35193" name="公式" r:id="rId5" imgW="685800" imgH="241200" progId="Equation.3">
                  <p:embed/>
                </p:oleObj>
              </mc:Choice>
              <mc:Fallback>
                <p:oleObj name="公式" r:id="rId5" imgW="685800" imgH="241200" progId="Equation.3">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211638" y="981075"/>
                        <a:ext cx="1300162"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3" name="Object 7"/>
          <p:cNvGraphicFramePr>
            <a:graphicFrameLocks noChangeAspect="1"/>
          </p:cNvGraphicFramePr>
          <p:nvPr/>
        </p:nvGraphicFramePr>
        <p:xfrm>
          <a:off x="7956550" y="981075"/>
          <a:ext cx="917575" cy="504825"/>
        </p:xfrm>
        <a:graphic>
          <a:graphicData uri="http://schemas.openxmlformats.org/presentationml/2006/ole">
            <mc:AlternateContent xmlns:mc="http://schemas.openxmlformats.org/markup-compatibility/2006">
              <mc:Choice xmlns:v="urn:schemas-microsoft-com:vml" Requires="v">
                <p:oleObj spid="_x0000_s35194" name="公式" r:id="rId7" imgW="419040" imgH="228600" progId="Equation.3">
                  <p:embed/>
                </p:oleObj>
              </mc:Choice>
              <mc:Fallback>
                <p:oleObj name="公式" r:id="rId7" imgW="419040" imgH="228600" progId="Equation.3">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7956550" y="981075"/>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4" name="Object 8"/>
          <p:cNvGraphicFramePr>
            <a:graphicFrameLocks noChangeAspect="1"/>
          </p:cNvGraphicFramePr>
          <p:nvPr/>
        </p:nvGraphicFramePr>
        <p:xfrm>
          <a:off x="1979613" y="1773238"/>
          <a:ext cx="4392612" cy="982662"/>
        </p:xfrm>
        <a:graphic>
          <a:graphicData uri="http://schemas.openxmlformats.org/presentationml/2006/ole">
            <mc:AlternateContent xmlns:mc="http://schemas.openxmlformats.org/markup-compatibility/2006">
              <mc:Choice xmlns:v="urn:schemas-microsoft-com:vml" Requires="v">
                <p:oleObj spid="_x0000_s35195" name="公式" r:id="rId9" imgW="2006280" imgH="444240" progId="Equation.3">
                  <p:embed/>
                </p:oleObj>
              </mc:Choice>
              <mc:Fallback>
                <p:oleObj name="公式" r:id="rId9" imgW="2006280" imgH="44424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979613" y="1773238"/>
                        <a:ext cx="4392612" cy="982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5" name="Object 9"/>
          <p:cNvGraphicFramePr>
            <a:graphicFrameLocks noChangeAspect="1"/>
          </p:cNvGraphicFramePr>
          <p:nvPr/>
        </p:nvGraphicFramePr>
        <p:xfrm>
          <a:off x="1042988" y="3068638"/>
          <a:ext cx="7221537" cy="1012825"/>
        </p:xfrm>
        <a:graphic>
          <a:graphicData uri="http://schemas.openxmlformats.org/presentationml/2006/ole">
            <mc:AlternateContent xmlns:mc="http://schemas.openxmlformats.org/markup-compatibility/2006">
              <mc:Choice xmlns:v="urn:schemas-microsoft-com:vml" Requires="v">
                <p:oleObj spid="_x0000_s35196" name="公式" r:id="rId11" imgW="3200400" imgH="444240" progId="Equation.3">
                  <p:embed/>
                </p:oleObj>
              </mc:Choice>
              <mc:Fallback>
                <p:oleObj name="公式" r:id="rId11" imgW="3200400" imgH="444240" progId="Equation.3">
                  <p:embed/>
                  <p:pic>
                    <p:nvPicPr>
                      <p:cNvPr id="0" name="Object 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042988" y="3068638"/>
                        <a:ext cx="7221537" cy="101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6" name="Object 10"/>
          <p:cNvGraphicFramePr>
            <a:graphicFrameLocks noChangeAspect="1"/>
          </p:cNvGraphicFramePr>
          <p:nvPr/>
        </p:nvGraphicFramePr>
        <p:xfrm>
          <a:off x="2627313" y="4941888"/>
          <a:ext cx="1360487" cy="549275"/>
        </p:xfrm>
        <a:graphic>
          <a:graphicData uri="http://schemas.openxmlformats.org/presentationml/2006/ole">
            <mc:AlternateContent xmlns:mc="http://schemas.openxmlformats.org/markup-compatibility/2006">
              <mc:Choice xmlns:v="urn:schemas-microsoft-com:vml" Requires="v">
                <p:oleObj spid="_x0000_s35197" name="公式" r:id="rId13" imgW="507960" imgH="203040" progId="Equation.3">
                  <p:embed/>
                </p:oleObj>
              </mc:Choice>
              <mc:Fallback>
                <p:oleObj name="公式" r:id="rId13" imgW="507960" imgH="203040" progId="Equation.3">
                  <p:embed/>
                  <p:pic>
                    <p:nvPicPr>
                      <p:cNvPr id="0" name="Object 10"/>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2627313" y="4941888"/>
                        <a:ext cx="1360487"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7" name="Rectangle 11"/>
          <p:cNvSpPr>
            <a:spLocks noChangeArrowheads="1"/>
          </p:cNvSpPr>
          <p:nvPr/>
        </p:nvSpPr>
        <p:spPr bwMode="auto">
          <a:xfrm>
            <a:off x="684213" y="4941888"/>
            <a:ext cx="48958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其零点为：           （二阶）</a:t>
            </a:r>
          </a:p>
        </p:txBody>
      </p:sp>
      <p:graphicFrame>
        <p:nvGraphicFramePr>
          <p:cNvPr id="34828" name="Object 12"/>
          <p:cNvGraphicFramePr>
            <a:graphicFrameLocks noChangeAspect="1"/>
          </p:cNvGraphicFramePr>
          <p:nvPr/>
        </p:nvGraphicFramePr>
        <p:xfrm>
          <a:off x="3563938" y="5589588"/>
          <a:ext cx="2447925" cy="549275"/>
        </p:xfrm>
        <a:graphic>
          <a:graphicData uri="http://schemas.openxmlformats.org/presentationml/2006/ole">
            <mc:AlternateContent xmlns:mc="http://schemas.openxmlformats.org/markup-compatibility/2006">
              <mc:Choice xmlns:v="urn:schemas-microsoft-com:vml" Requires="v">
                <p:oleObj spid="_x0000_s35198" name="公式" r:id="rId15" imgW="914400" imgH="203040" progId="Equation.3">
                  <p:embed/>
                </p:oleObj>
              </mc:Choice>
              <mc:Fallback>
                <p:oleObj name="公式" r:id="rId15" imgW="914400" imgH="203040" progId="Equation.3">
                  <p:embed/>
                  <p:pic>
                    <p:nvPicPr>
                      <p:cNvPr id="0" name="Object 12"/>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3563938" y="5589588"/>
                        <a:ext cx="24479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9" name="Rectangle 13"/>
          <p:cNvSpPr>
            <a:spLocks noChangeArrowheads="1"/>
          </p:cNvSpPr>
          <p:nvPr/>
        </p:nvSpPr>
        <p:spPr bwMode="auto">
          <a:xfrm>
            <a:off x="755650" y="5589588"/>
            <a:ext cx="424815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选择：极点为：</a:t>
            </a:r>
          </a:p>
        </p:txBody>
      </p:sp>
      <p:graphicFrame>
        <p:nvGraphicFramePr>
          <p:cNvPr id="34830" name="Object 14"/>
          <p:cNvGraphicFramePr>
            <a:graphicFrameLocks noChangeAspect="1"/>
          </p:cNvGraphicFramePr>
          <p:nvPr/>
        </p:nvGraphicFramePr>
        <p:xfrm>
          <a:off x="3419475" y="6092825"/>
          <a:ext cx="1360488" cy="549275"/>
        </p:xfrm>
        <a:graphic>
          <a:graphicData uri="http://schemas.openxmlformats.org/presentationml/2006/ole">
            <mc:AlternateContent xmlns:mc="http://schemas.openxmlformats.org/markup-compatibility/2006">
              <mc:Choice xmlns:v="urn:schemas-microsoft-com:vml" Requires="v">
                <p:oleObj spid="_x0000_s35199" name="公式" r:id="rId17" imgW="507960" imgH="203040" progId="Equation.3">
                  <p:embed/>
                </p:oleObj>
              </mc:Choice>
              <mc:Fallback>
                <p:oleObj name="公式" r:id="rId17" imgW="507960" imgH="203040" progId="Equation.3">
                  <p:embed/>
                  <p:pic>
                    <p:nvPicPr>
                      <p:cNvPr id="0" name="Object 14"/>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3419475" y="6092825"/>
                        <a:ext cx="1360488"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31" name="Rectangle 15"/>
          <p:cNvSpPr>
            <a:spLocks noChangeArrowheads="1"/>
          </p:cNvSpPr>
          <p:nvPr/>
        </p:nvSpPr>
        <p:spPr bwMode="auto">
          <a:xfrm>
            <a:off x="1763713" y="6137275"/>
            <a:ext cx="42481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latin typeface="Times New Roman" pitchFamily="18" charset="0"/>
              </a:rPr>
              <a:t>  </a:t>
            </a:r>
            <a:r>
              <a:rPr lang="zh-CN" altLang="en-US" sz="3000" b="1">
                <a:latin typeface="Times New Roman" pitchFamily="18" charset="0"/>
              </a:rPr>
              <a:t>零点为：</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5"/>
          <p:cNvSpPr>
            <a:spLocks noGrp="1"/>
          </p:cNvSpPr>
          <p:nvPr>
            <p:ph type="sldNum" sz="quarter" idx="12"/>
          </p:nvPr>
        </p:nvSpPr>
        <p:spPr/>
        <p:txBody>
          <a:bodyPr/>
          <a:lstStyle/>
          <a:p>
            <a:fld id="{4DC80ABC-151B-427F-9A27-D0F77EC854BA}" type="slidenum">
              <a:rPr lang="en-US" altLang="zh-CN"/>
              <a:pPr/>
              <a:t>28</a:t>
            </a:fld>
            <a:endParaRPr lang="en-US" altLang="zh-CN"/>
          </a:p>
        </p:txBody>
      </p:sp>
      <p:sp>
        <p:nvSpPr>
          <p:cNvPr id="35842" name="Rectangle 2"/>
          <p:cNvSpPr>
            <a:spLocks noChangeArrowheads="1"/>
          </p:cNvSpPr>
          <p:nvPr/>
        </p:nvSpPr>
        <p:spPr bwMode="auto">
          <a:xfrm>
            <a:off x="250825" y="404813"/>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得到          的表达式</a:t>
            </a:r>
          </a:p>
        </p:txBody>
      </p:sp>
      <p:sp>
        <p:nvSpPr>
          <p:cNvPr id="35843" name="Rectangle 3"/>
          <p:cNvSpPr>
            <a:spLocks noChangeArrowheads="1"/>
          </p:cNvSpPr>
          <p:nvPr/>
        </p:nvSpPr>
        <p:spPr bwMode="auto">
          <a:xfrm>
            <a:off x="395288" y="1989138"/>
            <a:ext cx="813752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根据条件：</a:t>
            </a:r>
          </a:p>
        </p:txBody>
      </p:sp>
      <p:graphicFrame>
        <p:nvGraphicFramePr>
          <p:cNvPr id="35844" name="Object 4"/>
          <p:cNvGraphicFramePr>
            <a:graphicFrameLocks noChangeAspect="1"/>
          </p:cNvGraphicFramePr>
          <p:nvPr/>
        </p:nvGraphicFramePr>
        <p:xfrm>
          <a:off x="2627313" y="3500438"/>
          <a:ext cx="1223962" cy="617537"/>
        </p:xfrm>
        <a:graphic>
          <a:graphicData uri="http://schemas.openxmlformats.org/presentationml/2006/ole">
            <mc:AlternateContent xmlns:mc="http://schemas.openxmlformats.org/markup-compatibility/2006">
              <mc:Choice xmlns:v="urn:schemas-microsoft-com:vml" Requires="v">
                <p:oleObj spid="_x0000_s36076" name="公式" r:id="rId3" imgW="457200" imgH="228600" progId="Equation.3">
                  <p:embed/>
                </p:oleObj>
              </mc:Choice>
              <mc:Fallback>
                <p:oleObj name="公式" r:id="rId3" imgW="457200" imgH="2286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627313" y="3500438"/>
                        <a:ext cx="1223962" cy="617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5" name="Rectangle 5"/>
          <p:cNvSpPr>
            <a:spLocks noChangeArrowheads="1"/>
          </p:cNvSpPr>
          <p:nvPr/>
        </p:nvSpPr>
        <p:spPr bwMode="auto">
          <a:xfrm>
            <a:off x="395288" y="3429000"/>
            <a:ext cx="42481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求出增益：</a:t>
            </a:r>
          </a:p>
        </p:txBody>
      </p:sp>
      <p:graphicFrame>
        <p:nvGraphicFramePr>
          <p:cNvPr id="35846" name="Object 6"/>
          <p:cNvGraphicFramePr>
            <a:graphicFrameLocks noChangeAspect="1"/>
          </p:cNvGraphicFramePr>
          <p:nvPr/>
        </p:nvGraphicFramePr>
        <p:xfrm>
          <a:off x="1116013" y="404813"/>
          <a:ext cx="917575" cy="504825"/>
        </p:xfrm>
        <a:graphic>
          <a:graphicData uri="http://schemas.openxmlformats.org/presentationml/2006/ole">
            <mc:AlternateContent xmlns:mc="http://schemas.openxmlformats.org/markup-compatibility/2006">
              <mc:Choice xmlns:v="urn:schemas-microsoft-com:vml" Requires="v">
                <p:oleObj spid="_x0000_s36077" name="公式" r:id="rId5" imgW="419040" imgH="228600" progId="Equation.3">
                  <p:embed/>
                </p:oleObj>
              </mc:Choice>
              <mc:Fallback>
                <p:oleObj name="公式" r:id="rId5" imgW="419040" imgH="228600" progId="Equation.3">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116013" y="404813"/>
                        <a:ext cx="9175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7" name="Object 7"/>
          <p:cNvGraphicFramePr>
            <a:graphicFrameLocks noChangeAspect="1"/>
          </p:cNvGraphicFramePr>
          <p:nvPr/>
        </p:nvGraphicFramePr>
        <p:xfrm>
          <a:off x="2195513" y="1052513"/>
          <a:ext cx="3390900" cy="982662"/>
        </p:xfrm>
        <a:graphic>
          <a:graphicData uri="http://schemas.openxmlformats.org/presentationml/2006/ole">
            <mc:AlternateContent xmlns:mc="http://schemas.openxmlformats.org/markup-compatibility/2006">
              <mc:Choice xmlns:v="urn:schemas-microsoft-com:vml" Requires="v">
                <p:oleObj spid="_x0000_s36078" name="公式" r:id="rId7" imgW="1549080" imgH="444240" progId="Equation.3">
                  <p:embed/>
                </p:oleObj>
              </mc:Choice>
              <mc:Fallback>
                <p:oleObj name="公式" r:id="rId7" imgW="1549080" imgH="444240" progId="Equation.3">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2195513" y="1052513"/>
                        <a:ext cx="3390900" cy="982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8" name="Object 8"/>
          <p:cNvGraphicFramePr>
            <a:graphicFrameLocks noChangeAspect="1"/>
          </p:cNvGraphicFramePr>
          <p:nvPr/>
        </p:nvGraphicFramePr>
        <p:xfrm>
          <a:off x="1979613" y="2708275"/>
          <a:ext cx="3295650" cy="520700"/>
        </p:xfrm>
        <a:graphic>
          <a:graphicData uri="http://schemas.openxmlformats.org/presentationml/2006/ole">
            <mc:AlternateContent xmlns:mc="http://schemas.openxmlformats.org/markup-compatibility/2006">
              <mc:Choice xmlns:v="urn:schemas-microsoft-com:vml" Requires="v">
                <p:oleObj spid="_x0000_s36079" name="公式" r:id="rId9" imgW="1460160" imgH="228600" progId="Equation.3">
                  <p:embed/>
                </p:oleObj>
              </mc:Choice>
              <mc:Fallback>
                <p:oleObj name="公式" r:id="rId9" imgW="1460160" imgH="22860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979613" y="2708275"/>
                        <a:ext cx="3295650"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9" name="Rectangle 9"/>
          <p:cNvSpPr>
            <a:spLocks noChangeArrowheads="1"/>
          </p:cNvSpPr>
          <p:nvPr/>
        </p:nvSpPr>
        <p:spPr bwMode="auto">
          <a:xfrm>
            <a:off x="323850" y="4508500"/>
            <a:ext cx="48958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故，系统函数为</a:t>
            </a:r>
          </a:p>
        </p:txBody>
      </p:sp>
      <p:graphicFrame>
        <p:nvGraphicFramePr>
          <p:cNvPr id="35850" name="Object 10"/>
          <p:cNvGraphicFramePr>
            <a:graphicFrameLocks noChangeAspect="1"/>
          </p:cNvGraphicFramePr>
          <p:nvPr/>
        </p:nvGraphicFramePr>
        <p:xfrm>
          <a:off x="2268538" y="5373688"/>
          <a:ext cx="5003800" cy="982662"/>
        </p:xfrm>
        <a:graphic>
          <a:graphicData uri="http://schemas.openxmlformats.org/presentationml/2006/ole">
            <mc:AlternateContent xmlns:mc="http://schemas.openxmlformats.org/markup-compatibility/2006">
              <mc:Choice xmlns:v="urn:schemas-microsoft-com:vml" Requires="v">
                <p:oleObj spid="_x0000_s36080" name="公式" r:id="rId11" imgW="2286000" imgH="444240" progId="Equation.3">
                  <p:embed/>
                </p:oleObj>
              </mc:Choice>
              <mc:Fallback>
                <p:oleObj name="公式" r:id="rId11" imgW="2286000" imgH="444240" progId="Equation.3">
                  <p:embed/>
                  <p:pic>
                    <p:nvPicPr>
                      <p:cNvPr id="0" name="Object 10"/>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2268538" y="5373688"/>
                        <a:ext cx="5003800" cy="982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6FDD7DDC-E6AA-435D-AD39-C19E214BD784}" type="slidenum">
              <a:rPr lang="en-US" altLang="zh-CN"/>
              <a:pPr/>
              <a:t>29</a:t>
            </a:fld>
            <a:endParaRPr lang="en-US" altLang="zh-CN"/>
          </a:p>
        </p:txBody>
      </p:sp>
      <p:sp>
        <p:nvSpPr>
          <p:cNvPr id="36866" name="Rectangle 2"/>
          <p:cNvSpPr>
            <a:spLocks noGrp="1" noChangeArrowheads="1"/>
          </p:cNvSpPr>
          <p:nvPr>
            <p:ph type="body" idx="1"/>
          </p:nvPr>
        </p:nvSpPr>
        <p:spPr>
          <a:xfrm>
            <a:off x="838200" y="77117"/>
            <a:ext cx="7848600" cy="792163"/>
          </a:xfrm>
        </p:spPr>
        <p:txBody>
          <a:bodyPr/>
          <a:lstStyle/>
          <a:p>
            <a:pPr>
              <a:buClr>
                <a:schemeClr val="tx1"/>
              </a:buClr>
              <a:buFontTx/>
              <a:buNone/>
            </a:pPr>
            <a:r>
              <a:rPr lang="zh-CN" altLang="en-US" b="1" dirty="0"/>
              <a:t>二、巴特沃思低通滤波器</a:t>
            </a:r>
          </a:p>
        </p:txBody>
      </p:sp>
      <p:sp>
        <p:nvSpPr>
          <p:cNvPr id="36867" name="Rectangle 3"/>
          <p:cNvSpPr>
            <a:spLocks noChangeArrowheads="1"/>
          </p:cNvSpPr>
          <p:nvPr/>
        </p:nvSpPr>
        <p:spPr bwMode="auto">
          <a:xfrm>
            <a:off x="355600" y="1497168"/>
            <a:ext cx="8353425"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2600" b="1" dirty="0"/>
              <a:t>巴特沃思（</a:t>
            </a:r>
            <a:r>
              <a:rPr lang="en-US" altLang="zh-CN" sz="2600" b="1" dirty="0"/>
              <a:t>Butterworth</a:t>
            </a:r>
            <a:r>
              <a:rPr lang="zh-CN" altLang="en-US" sz="2600" b="1" dirty="0"/>
              <a:t>）滤波器又称作最平幅度特性</a:t>
            </a:r>
            <a:r>
              <a:rPr lang="zh-CN" altLang="en-US" sz="2600" b="1" dirty="0" smtClean="0"/>
              <a:t>滤波器</a:t>
            </a:r>
            <a:r>
              <a:rPr lang="zh-CN" altLang="en-US" sz="2600" b="1" dirty="0"/>
              <a:t>；</a:t>
            </a:r>
            <a:endParaRPr lang="en-US" altLang="zh-CN" sz="2600" b="1" dirty="0" smtClean="0"/>
          </a:p>
          <a:p>
            <a:pPr marL="342900" indent="-342900">
              <a:spcBef>
                <a:spcPct val="20000"/>
              </a:spcBef>
              <a:buClr>
                <a:schemeClr val="tx1"/>
              </a:buClr>
              <a:buFontTx/>
              <a:buChar char="•"/>
            </a:pPr>
            <a:r>
              <a:rPr lang="en-US" altLang="zh-CN" sz="2600" b="1" dirty="0"/>
              <a:t>1930</a:t>
            </a:r>
            <a:r>
              <a:rPr lang="zh-CN" altLang="en-US" sz="2600" b="1" dirty="0"/>
              <a:t>年英国工程师</a:t>
            </a:r>
            <a:r>
              <a:rPr lang="en-US" altLang="zh-CN" sz="2600" b="1" dirty="0"/>
              <a:t>Butterworth</a:t>
            </a:r>
            <a:r>
              <a:rPr lang="zh-CN" altLang="en-US" sz="2600" b="1" dirty="0"/>
              <a:t>在英国</a:t>
            </a:r>
            <a:r>
              <a:rPr lang="en-US" altLang="zh-CN" sz="2600" b="1" dirty="0"/>
              <a:t>《</a:t>
            </a:r>
            <a:r>
              <a:rPr lang="zh-CN" altLang="en-US" sz="2600" b="1" dirty="0"/>
              <a:t>无线电工程</a:t>
            </a:r>
            <a:r>
              <a:rPr lang="en-US" altLang="zh-CN" sz="2600" b="1" dirty="0"/>
              <a:t>》</a:t>
            </a:r>
            <a:r>
              <a:rPr lang="zh-CN" altLang="en-US" sz="2600" b="1" dirty="0"/>
              <a:t>期刊</a:t>
            </a:r>
            <a:r>
              <a:rPr lang="zh-CN" altLang="en-US" sz="2600" b="1" dirty="0"/>
              <a:t>提出；</a:t>
            </a:r>
            <a:endParaRPr lang="zh-CN" altLang="en-US" sz="2600" b="1" dirty="0"/>
          </a:p>
          <a:p>
            <a:pPr marL="342900" indent="-342900">
              <a:spcBef>
                <a:spcPct val="20000"/>
              </a:spcBef>
              <a:buClr>
                <a:schemeClr val="tx1"/>
              </a:buClr>
              <a:buFontTx/>
              <a:buChar char="•"/>
            </a:pPr>
            <a:r>
              <a:rPr lang="zh-CN" altLang="en-US" sz="2600" b="1" dirty="0"/>
              <a:t>巴特沃思低通滤波器的幅度平方函数为</a:t>
            </a:r>
          </a:p>
          <a:p>
            <a:pPr marL="342900" indent="-342900">
              <a:spcBef>
                <a:spcPct val="20000"/>
              </a:spcBef>
              <a:buClr>
                <a:schemeClr val="tx1"/>
              </a:buClr>
            </a:pPr>
            <a:endParaRPr lang="en-US" altLang="zh-CN" sz="3000" b="1" dirty="0"/>
          </a:p>
        </p:txBody>
      </p:sp>
      <p:graphicFrame>
        <p:nvGraphicFramePr>
          <p:cNvPr id="36868" name="Object 4"/>
          <p:cNvGraphicFramePr>
            <a:graphicFrameLocks noChangeAspect="1"/>
          </p:cNvGraphicFramePr>
          <p:nvPr>
            <p:extLst>
              <p:ext uri="{D42A27DB-BD31-4B8C-83A1-F6EECF244321}">
                <p14:modId xmlns:p14="http://schemas.microsoft.com/office/powerpoint/2010/main" val="711157949"/>
              </p:ext>
            </p:extLst>
          </p:nvPr>
        </p:nvGraphicFramePr>
        <p:xfrm>
          <a:off x="4900352" y="5607050"/>
          <a:ext cx="596900" cy="638175"/>
        </p:xfrm>
        <a:graphic>
          <a:graphicData uri="http://schemas.openxmlformats.org/presentationml/2006/ole">
            <mc:AlternateContent xmlns:mc="http://schemas.openxmlformats.org/markup-compatibility/2006">
              <mc:Choice xmlns:v="urn:schemas-microsoft-com:vml" Requires="v">
                <p:oleObj spid="_x0000_s36969" name="公式" r:id="rId3" imgW="215640" imgH="228600" progId="Equation.3">
                  <p:embed/>
                </p:oleObj>
              </mc:Choice>
              <mc:Fallback>
                <p:oleObj name="公式" r:id="rId3" imgW="215640" imgH="2286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900352" y="5607050"/>
                        <a:ext cx="596900"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69" name="Object 5"/>
          <p:cNvGraphicFramePr>
            <a:graphicFrameLocks noChangeAspect="1"/>
          </p:cNvGraphicFramePr>
          <p:nvPr>
            <p:extLst>
              <p:ext uri="{D42A27DB-BD31-4B8C-83A1-F6EECF244321}">
                <p14:modId xmlns:p14="http://schemas.microsoft.com/office/powerpoint/2010/main" val="3013223112"/>
              </p:ext>
            </p:extLst>
          </p:nvPr>
        </p:nvGraphicFramePr>
        <p:xfrm>
          <a:off x="1835696" y="3746191"/>
          <a:ext cx="4281488" cy="1905000"/>
        </p:xfrm>
        <a:graphic>
          <a:graphicData uri="http://schemas.openxmlformats.org/presentationml/2006/ole">
            <mc:AlternateContent xmlns:mc="http://schemas.openxmlformats.org/markup-compatibility/2006">
              <mc:Choice xmlns:v="urn:schemas-microsoft-com:vml" Requires="v">
                <p:oleObj spid="_x0000_s36970" name="Equation" r:id="rId5" imgW="1612800" imgH="711000" progId="Equation.DSMT4">
                  <p:embed/>
                </p:oleObj>
              </mc:Choice>
              <mc:Fallback>
                <p:oleObj name="Equation" r:id="rId5" imgW="1612800" imgH="711000" progId="Equation.DSMT4">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835696" y="3746191"/>
                        <a:ext cx="4281488" cy="190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70" name="Rectangle 6"/>
          <p:cNvSpPr>
            <a:spLocks noChangeArrowheads="1"/>
          </p:cNvSpPr>
          <p:nvPr/>
        </p:nvSpPr>
        <p:spPr bwMode="auto">
          <a:xfrm>
            <a:off x="468313" y="5628656"/>
            <a:ext cx="7777162"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式中，</a:t>
            </a:r>
            <a:r>
              <a:rPr lang="en-US" altLang="zh-CN" sz="3000" b="1" dirty="0"/>
              <a:t>N</a:t>
            </a:r>
            <a:r>
              <a:rPr lang="zh-CN" altLang="en-US" sz="3000" b="1" dirty="0"/>
              <a:t>为滤波器的阶数，      为截止频率</a:t>
            </a:r>
          </a:p>
        </p:txBody>
      </p:sp>
      <p:sp>
        <p:nvSpPr>
          <p:cNvPr id="36871" name="Rectangle 7"/>
          <p:cNvSpPr>
            <a:spLocks noChangeArrowheads="1"/>
          </p:cNvSpPr>
          <p:nvPr/>
        </p:nvSpPr>
        <p:spPr bwMode="auto">
          <a:xfrm>
            <a:off x="1042988" y="6137275"/>
            <a:ext cx="2735262"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hlinkClick r:id="rId7" action="ppaction://hlinksldjump"/>
              </a:rPr>
              <a:t>幅度频率响应</a:t>
            </a:r>
            <a:endParaRPr lang="zh-CN" altLang="en-US" sz="3000" b="1"/>
          </a:p>
        </p:txBody>
      </p:sp>
      <p:sp>
        <p:nvSpPr>
          <p:cNvPr id="36873" name="Rectangle 9"/>
          <p:cNvSpPr>
            <a:spLocks noChangeArrowheads="1"/>
          </p:cNvSpPr>
          <p:nvPr/>
        </p:nvSpPr>
        <p:spPr bwMode="auto">
          <a:xfrm>
            <a:off x="900113" y="836613"/>
            <a:ext cx="579755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latin typeface="Times New Roman" pitchFamily="18" charset="0"/>
              </a:rPr>
              <a:t>1  </a:t>
            </a:r>
            <a:r>
              <a:rPr lang="zh-CN" altLang="en-US" sz="3000" b="1">
                <a:latin typeface="Times New Roman" pitchFamily="18" charset="0"/>
              </a:rPr>
              <a:t>巴特沃思低通滤波器定义</a:t>
            </a:r>
          </a:p>
        </p:txBody>
      </p:sp>
      <p:sp>
        <p:nvSpPr>
          <p:cNvPr id="2" name="动作按钮: 前进或下一项 1">
            <a:hlinkClick r:id="rId8" action="ppaction://hlinksldjump" highlightClick="1"/>
          </p:cNvPr>
          <p:cNvSpPr/>
          <p:nvPr/>
        </p:nvSpPr>
        <p:spPr>
          <a:xfrm>
            <a:off x="8245475" y="4509120"/>
            <a:ext cx="46355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760A7787-CC24-4BA6-A867-F94C7F075643}" type="slidenum">
              <a:rPr lang="en-US" altLang="zh-CN"/>
              <a:pPr/>
              <a:t>30</a:t>
            </a:fld>
            <a:endParaRPr lang="en-US" altLang="zh-CN"/>
          </a:p>
        </p:txBody>
      </p:sp>
      <p:sp>
        <p:nvSpPr>
          <p:cNvPr id="37890" name="Rectangle 2"/>
          <p:cNvSpPr>
            <a:spLocks noChangeArrowheads="1"/>
          </p:cNvSpPr>
          <p:nvPr/>
        </p:nvSpPr>
        <p:spPr bwMode="auto">
          <a:xfrm>
            <a:off x="501775" y="2134145"/>
            <a:ext cx="8497887"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当              时，有</a:t>
            </a:r>
          </a:p>
        </p:txBody>
      </p:sp>
      <p:graphicFrame>
        <p:nvGraphicFramePr>
          <p:cNvPr id="37891" name="Object 3"/>
          <p:cNvGraphicFramePr>
            <a:graphicFrameLocks noChangeAspect="1"/>
          </p:cNvGraphicFramePr>
          <p:nvPr>
            <p:extLst>
              <p:ext uri="{D42A27DB-BD31-4B8C-83A1-F6EECF244321}">
                <p14:modId xmlns:p14="http://schemas.microsoft.com/office/powerpoint/2010/main" val="1607097893"/>
              </p:ext>
            </p:extLst>
          </p:nvPr>
        </p:nvGraphicFramePr>
        <p:xfrm>
          <a:off x="1187575" y="2134145"/>
          <a:ext cx="1103312" cy="527050"/>
        </p:xfrm>
        <a:graphic>
          <a:graphicData uri="http://schemas.openxmlformats.org/presentationml/2006/ole">
            <mc:AlternateContent xmlns:mc="http://schemas.openxmlformats.org/markup-compatibility/2006">
              <mc:Choice xmlns:v="urn:schemas-microsoft-com:vml" Requires="v">
                <p:oleObj spid="_x0000_s38118" name="公式" r:id="rId3" imgW="482400" imgH="228600" progId="Equation.3">
                  <p:embed/>
                </p:oleObj>
              </mc:Choice>
              <mc:Fallback>
                <p:oleObj name="公式" r:id="rId3" imgW="482400" imgH="228600" progId="Equation.3">
                  <p:embed/>
                  <p:pic>
                    <p:nvPicPr>
                      <p:cNvPr id="0" name="Object 3"/>
                      <p:cNvPicPr>
                        <a:picLocks noChangeAspect="1" noChangeArrowheads="1"/>
                      </p:cNvPicPr>
                      <p:nvPr/>
                    </p:nvPicPr>
                    <p:blipFill>
                      <a:blip r:embed="rId4">
                        <a:lum bright="-50000"/>
                        <a:extLst>
                          <a:ext uri="{28A0092B-C50C-407E-A947-70E740481C1C}">
                            <a14:useLocalDpi xmlns:a14="http://schemas.microsoft.com/office/drawing/2010/main" val="0"/>
                          </a:ext>
                        </a:extLst>
                      </a:blip>
                      <a:srcRect/>
                      <a:stretch>
                        <a:fillRect/>
                      </a:stretch>
                    </p:blipFill>
                    <p:spPr bwMode="auto">
                      <a:xfrm>
                        <a:off x="1187575" y="2134145"/>
                        <a:ext cx="1103312"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7896" name="Group 8"/>
          <p:cNvGrpSpPr>
            <a:grpSpLocks/>
          </p:cNvGrpSpPr>
          <p:nvPr/>
        </p:nvGrpSpPr>
        <p:grpSpPr bwMode="auto">
          <a:xfrm>
            <a:off x="179512" y="5301208"/>
            <a:ext cx="8424863" cy="792162"/>
            <a:chOff x="382" y="2316"/>
            <a:chExt cx="5307" cy="499"/>
          </a:xfrm>
        </p:grpSpPr>
        <p:graphicFrame>
          <p:nvGraphicFramePr>
            <p:cNvPr id="37892" name="Object 4"/>
            <p:cNvGraphicFramePr>
              <a:graphicFrameLocks noChangeAspect="1"/>
            </p:cNvGraphicFramePr>
            <p:nvPr/>
          </p:nvGraphicFramePr>
          <p:xfrm>
            <a:off x="1746" y="2341"/>
            <a:ext cx="312" cy="332"/>
          </p:xfrm>
          <a:graphic>
            <a:graphicData uri="http://schemas.openxmlformats.org/presentationml/2006/ole">
              <mc:AlternateContent xmlns:mc="http://schemas.openxmlformats.org/markup-compatibility/2006">
                <mc:Choice xmlns:v="urn:schemas-microsoft-com:vml" Requires="v">
                  <p:oleObj spid="_x0000_s38119" name="公式" r:id="rId5" imgW="215640" imgH="228600" progId="Equation.3">
                    <p:embed/>
                  </p:oleObj>
                </mc:Choice>
                <mc:Fallback>
                  <p:oleObj name="公式" r:id="rId5" imgW="215640" imgH="228600" progId="Equation.3">
                    <p:embed/>
                    <p:pic>
                      <p:nvPicPr>
                        <p:cNvPr id="0" name="Object 4"/>
                        <p:cNvPicPr>
                          <a:picLocks noChangeAspect="1" noChangeArrowheads="1"/>
                        </p:cNvPicPr>
                        <p:nvPr/>
                      </p:nvPicPr>
                      <p:blipFill>
                        <a:blip r:embed="rId6">
                          <a:lum bright="-50000"/>
                          <a:extLst>
                            <a:ext uri="{28A0092B-C50C-407E-A947-70E740481C1C}">
                              <a14:useLocalDpi xmlns:a14="http://schemas.microsoft.com/office/drawing/2010/main" val="0"/>
                            </a:ext>
                          </a:extLst>
                        </a:blip>
                        <a:srcRect/>
                        <a:stretch>
                          <a:fillRect/>
                        </a:stretch>
                      </p:blipFill>
                      <p:spPr bwMode="auto">
                        <a:xfrm>
                          <a:off x="1746" y="2341"/>
                          <a:ext cx="312"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3" name="Rectangle 5"/>
            <p:cNvSpPr>
              <a:spLocks noChangeArrowheads="1"/>
            </p:cNvSpPr>
            <p:nvPr/>
          </p:nvSpPr>
          <p:spPr bwMode="auto">
            <a:xfrm>
              <a:off x="382" y="2316"/>
              <a:ext cx="5307"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所以，又称       为巴特沃思低通滤波器的</a:t>
              </a:r>
              <a:r>
                <a:rPr lang="en-US" altLang="zh-CN" sz="3000" b="1">
                  <a:latin typeface="Times New Roman" pitchFamily="18" charset="0"/>
                </a:rPr>
                <a:t>3dB</a:t>
              </a:r>
              <a:r>
                <a:rPr lang="zh-CN" altLang="en-US" sz="3000" b="1">
                  <a:latin typeface="Times New Roman" pitchFamily="18" charset="0"/>
                </a:rPr>
                <a:t>带宽</a:t>
              </a:r>
            </a:p>
          </p:txBody>
        </p:sp>
      </p:grpSp>
      <p:graphicFrame>
        <p:nvGraphicFramePr>
          <p:cNvPr id="2" name="对象 1"/>
          <p:cNvGraphicFramePr>
            <a:graphicFrameLocks noChangeAspect="1"/>
          </p:cNvGraphicFramePr>
          <p:nvPr>
            <p:extLst>
              <p:ext uri="{D42A27DB-BD31-4B8C-83A1-F6EECF244321}">
                <p14:modId xmlns:p14="http://schemas.microsoft.com/office/powerpoint/2010/main" val="1301053369"/>
              </p:ext>
            </p:extLst>
          </p:nvPr>
        </p:nvGraphicFramePr>
        <p:xfrm>
          <a:off x="2339752" y="116632"/>
          <a:ext cx="3888432" cy="1730114"/>
        </p:xfrm>
        <a:graphic>
          <a:graphicData uri="http://schemas.openxmlformats.org/presentationml/2006/ole">
            <mc:AlternateContent xmlns:mc="http://schemas.openxmlformats.org/markup-compatibility/2006">
              <mc:Choice xmlns:v="urn:schemas-microsoft-com:vml" Requires="v">
                <p:oleObj spid="_x0000_s38120" name="Equation" r:id="rId7" imgW="1612900" imgH="711200" progId="Equation.DSMT4">
                  <p:embed/>
                </p:oleObj>
              </mc:Choice>
              <mc:Fallback>
                <p:oleObj name="Equation" r:id="rId7" imgW="1612900" imgH="711200" progId="Equation.DSMT4">
                  <p:embed/>
                  <p:pic>
                    <p:nvPicPr>
                      <p:cNvPr id="0" name="Object 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2339752" y="116632"/>
                        <a:ext cx="3888432" cy="1730114"/>
                      </a:xfrm>
                      <a:prstGeom prst="rect">
                        <a:avLst/>
                      </a:prstGeom>
                      <a:noFill/>
                      <a:ln>
                        <a:noFill/>
                      </a:ln>
                      <a:effectLst/>
                    </p:spPr>
                  </p:pic>
                </p:oleObj>
              </mc:Fallback>
            </mc:AlternateContent>
          </a:graphicData>
        </a:graphic>
      </p:graphicFrame>
      <p:sp>
        <p:nvSpPr>
          <p:cNvPr id="12" name="AutoShape 8">
            <a:hlinkClick r:id="" action="ppaction://hlinkshowjump?jump=nextslide" highlightClick="1"/>
          </p:cNvPr>
          <p:cNvSpPr>
            <a:spLocks noChangeArrowheads="1"/>
          </p:cNvSpPr>
          <p:nvPr/>
        </p:nvSpPr>
        <p:spPr bwMode="auto">
          <a:xfrm>
            <a:off x="7812360" y="764704"/>
            <a:ext cx="863600" cy="576263"/>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2488514129"/>
              </p:ext>
            </p:extLst>
          </p:nvPr>
        </p:nvGraphicFramePr>
        <p:xfrm>
          <a:off x="2843808" y="2817564"/>
          <a:ext cx="2387600" cy="957263"/>
        </p:xfrm>
        <a:graphic>
          <a:graphicData uri="http://schemas.openxmlformats.org/presentationml/2006/ole">
            <mc:AlternateContent xmlns:mc="http://schemas.openxmlformats.org/markup-compatibility/2006">
              <mc:Choice xmlns:v="urn:schemas-microsoft-com:vml" Requires="v">
                <p:oleObj spid="_x0000_s38121" name="Equation" r:id="rId9" imgW="990360" imgH="393480" progId="Equation.DSMT4">
                  <p:embed/>
                </p:oleObj>
              </mc:Choice>
              <mc:Fallback>
                <p:oleObj name="Equation" r:id="rId9" imgW="990360" imgH="393480" progId="Equation.DSMT4">
                  <p:embed/>
                  <p:pic>
                    <p:nvPicPr>
                      <p:cNvPr id="0" name="对象 1"/>
                      <p:cNvPicPr>
                        <a:picLocks noChangeAspect="1" noChangeArrowheads="1"/>
                      </p:cNvPicPr>
                      <p:nvPr/>
                    </p:nvPicPr>
                    <p:blipFill>
                      <a:blip r:embed="rId10">
                        <a:lum bright="-100000"/>
                      </a:blip>
                      <a:srcRect/>
                      <a:stretch>
                        <a:fillRect/>
                      </a:stretch>
                    </p:blipFill>
                    <p:spPr bwMode="auto">
                      <a:xfrm>
                        <a:off x="2843808" y="2817564"/>
                        <a:ext cx="2387600"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256829794"/>
              </p:ext>
            </p:extLst>
          </p:nvPr>
        </p:nvGraphicFramePr>
        <p:xfrm>
          <a:off x="810542" y="3933056"/>
          <a:ext cx="7162801" cy="1171575"/>
        </p:xfrm>
        <a:graphic>
          <a:graphicData uri="http://schemas.openxmlformats.org/presentationml/2006/ole">
            <mc:AlternateContent xmlns:mc="http://schemas.openxmlformats.org/markup-compatibility/2006">
              <mc:Choice xmlns:v="urn:schemas-microsoft-com:vml" Requires="v">
                <p:oleObj spid="_x0000_s38122" name="Equation" r:id="rId11" imgW="2971800" imgH="482400" progId="Equation.DSMT4">
                  <p:embed/>
                </p:oleObj>
              </mc:Choice>
              <mc:Fallback>
                <p:oleObj name="Equation" r:id="rId11" imgW="2971800" imgH="482400" progId="Equation.DSMT4">
                  <p:embed/>
                  <p:pic>
                    <p:nvPicPr>
                      <p:cNvPr id="0" name=""/>
                      <p:cNvPicPr>
                        <a:picLocks noChangeAspect="1" noChangeArrowheads="1"/>
                      </p:cNvPicPr>
                      <p:nvPr/>
                    </p:nvPicPr>
                    <p:blipFill>
                      <a:blip r:embed="rId12">
                        <a:lum bright="-100000"/>
                      </a:blip>
                      <a:srcRect/>
                      <a:stretch>
                        <a:fillRect/>
                      </a:stretch>
                    </p:blipFill>
                    <p:spPr bwMode="auto">
                      <a:xfrm>
                        <a:off x="810542" y="3933056"/>
                        <a:ext cx="7162801"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5"/>
          <p:cNvSpPr>
            <a:spLocks noGrp="1"/>
          </p:cNvSpPr>
          <p:nvPr>
            <p:ph type="sldNum" sz="quarter" idx="12"/>
          </p:nvPr>
        </p:nvSpPr>
        <p:spPr/>
        <p:txBody>
          <a:bodyPr/>
          <a:lstStyle/>
          <a:p>
            <a:fld id="{E40B135C-4007-4958-9690-E404ED046250}" type="slidenum">
              <a:rPr lang="en-US" altLang="zh-CN"/>
              <a:pPr/>
              <a:t>31</a:t>
            </a:fld>
            <a:endParaRPr lang="en-US" altLang="zh-CN"/>
          </a:p>
        </p:txBody>
      </p:sp>
      <p:sp>
        <p:nvSpPr>
          <p:cNvPr id="38914" name="Rectangle 2"/>
          <p:cNvSpPr>
            <a:spLocks noChangeArrowheads="1"/>
          </p:cNvSpPr>
          <p:nvPr/>
        </p:nvSpPr>
        <p:spPr bwMode="auto">
          <a:xfrm>
            <a:off x="900113" y="260350"/>
            <a:ext cx="57975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latin typeface="Times New Roman" pitchFamily="18" charset="0"/>
              </a:rPr>
              <a:t>2  </a:t>
            </a:r>
            <a:r>
              <a:rPr lang="zh-CN" altLang="en-US" sz="3000" b="1">
                <a:latin typeface="Times New Roman" pitchFamily="18" charset="0"/>
              </a:rPr>
              <a:t>巴特沃思低通滤波器的特点</a:t>
            </a:r>
          </a:p>
        </p:txBody>
      </p:sp>
      <p:graphicFrame>
        <p:nvGraphicFramePr>
          <p:cNvPr id="38915" name="Object 3"/>
          <p:cNvGraphicFramePr>
            <a:graphicFrameLocks noChangeAspect="1"/>
          </p:cNvGraphicFramePr>
          <p:nvPr/>
        </p:nvGraphicFramePr>
        <p:xfrm>
          <a:off x="1603375" y="1125538"/>
          <a:ext cx="900113" cy="415925"/>
        </p:xfrm>
        <a:graphic>
          <a:graphicData uri="http://schemas.openxmlformats.org/presentationml/2006/ole">
            <mc:AlternateContent xmlns:mc="http://schemas.openxmlformats.org/markup-compatibility/2006">
              <mc:Choice xmlns:v="urn:schemas-microsoft-com:vml" Requires="v">
                <p:oleObj spid="_x0000_s39653" name="公式" r:id="rId3" imgW="393480" imgH="177480" progId="Equation.3">
                  <p:embed/>
                </p:oleObj>
              </mc:Choice>
              <mc:Fallback>
                <p:oleObj name="公式" r:id="rId3" imgW="393480" imgH="17748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603375" y="1125538"/>
                        <a:ext cx="900113"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16" name="Object 4"/>
          <p:cNvGraphicFramePr>
            <a:graphicFrameLocks noChangeAspect="1"/>
          </p:cNvGraphicFramePr>
          <p:nvPr/>
        </p:nvGraphicFramePr>
        <p:xfrm>
          <a:off x="6427788" y="1125538"/>
          <a:ext cx="903287" cy="415925"/>
        </p:xfrm>
        <a:graphic>
          <a:graphicData uri="http://schemas.openxmlformats.org/presentationml/2006/ole">
            <mc:AlternateContent xmlns:mc="http://schemas.openxmlformats.org/markup-compatibility/2006">
              <mc:Choice xmlns:v="urn:schemas-microsoft-com:vml" Requires="v">
                <p:oleObj spid="_x0000_s39654" name="公式" r:id="rId5" imgW="393480" imgH="177480" progId="Equation.3">
                  <p:embed/>
                </p:oleObj>
              </mc:Choice>
              <mc:Fallback>
                <p:oleObj name="公式" r:id="rId5" imgW="393480" imgH="177480" progId="Equation.3">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427788" y="1125538"/>
                        <a:ext cx="903287"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17" name="Rectangle 5"/>
          <p:cNvSpPr>
            <a:spLocks noChangeArrowheads="1"/>
          </p:cNvSpPr>
          <p:nvPr/>
        </p:nvSpPr>
        <p:spPr bwMode="auto">
          <a:xfrm>
            <a:off x="234950" y="1052513"/>
            <a:ext cx="84963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arabicPeriod"/>
            </a:pPr>
            <a:r>
              <a:rPr lang="zh-CN" altLang="en-US" sz="3000" b="1">
                <a:latin typeface="Times New Roman" pitchFamily="18" charset="0"/>
              </a:rPr>
              <a:t>当             时，                   ，即在            处没有衰减。</a:t>
            </a:r>
          </a:p>
          <a:p>
            <a:pPr marL="609600" indent="-609600">
              <a:spcBef>
                <a:spcPct val="20000"/>
              </a:spcBef>
              <a:buClr>
                <a:schemeClr val="tx1"/>
              </a:buClr>
              <a:buFont typeface="Wingdings" pitchFamily="2" charset="2"/>
              <a:buAutoNum type="arabicPeriod"/>
            </a:pPr>
            <a:r>
              <a:rPr lang="zh-CN" altLang="en-US" sz="3000" b="1">
                <a:latin typeface="Times New Roman" pitchFamily="18" charset="0"/>
              </a:rPr>
              <a:t>当               时，              ，通带最大衰减为</a:t>
            </a:r>
          </a:p>
          <a:p>
            <a:pPr marL="609600" indent="-609600">
              <a:spcBef>
                <a:spcPct val="20000"/>
              </a:spcBef>
              <a:buClr>
                <a:schemeClr val="tx1"/>
              </a:buClr>
              <a:buFont typeface="Wingdings" pitchFamily="2" charset="2"/>
              <a:buAutoNum type="arabicPeriod"/>
            </a:pPr>
            <a:r>
              <a:rPr lang="zh-CN" altLang="en-US" sz="3000" b="1">
                <a:latin typeface="Times New Roman" pitchFamily="18" charset="0"/>
              </a:rPr>
              <a:t>不管</a:t>
            </a:r>
            <a:r>
              <a:rPr lang="en-US" altLang="zh-CN" sz="3000" b="1">
                <a:latin typeface="Times New Roman" pitchFamily="18" charset="0"/>
              </a:rPr>
              <a:t>N</a:t>
            </a:r>
            <a:r>
              <a:rPr lang="zh-CN" altLang="en-US" sz="3000" b="1">
                <a:latin typeface="Times New Roman" pitchFamily="18" charset="0"/>
              </a:rPr>
              <a:t>值如何，所有的曲线都通过         点，或者说衰减         ，叫做        不变性。</a:t>
            </a:r>
          </a:p>
          <a:p>
            <a:pPr marL="609600" indent="-609600">
              <a:spcBef>
                <a:spcPct val="20000"/>
              </a:spcBef>
              <a:buClr>
                <a:schemeClr val="tx1"/>
              </a:buClr>
              <a:buFont typeface="Wingdings" pitchFamily="2" charset="2"/>
              <a:buAutoNum type="arabicPeriod"/>
            </a:pPr>
            <a:r>
              <a:rPr lang="zh-CN" altLang="en-US" sz="3000" b="1">
                <a:latin typeface="Times New Roman" pitchFamily="18" charset="0"/>
              </a:rPr>
              <a:t>在            的通带内，                有最大平坦的幅度特性，即</a:t>
            </a:r>
            <a:r>
              <a:rPr lang="en-US" altLang="zh-CN" sz="3000" b="1">
                <a:latin typeface="Times New Roman" pitchFamily="18" charset="0"/>
              </a:rPr>
              <a:t>N</a:t>
            </a:r>
            <a:r>
              <a:rPr lang="zh-CN" altLang="en-US" sz="3000" b="1">
                <a:latin typeface="Times New Roman" pitchFamily="18" charset="0"/>
              </a:rPr>
              <a:t>阶巴特沃思低通滤波器在              处，                 的前（</a:t>
            </a:r>
            <a:r>
              <a:rPr lang="en-US" altLang="zh-CN" sz="3000" b="1">
                <a:latin typeface="Times New Roman" pitchFamily="18" charset="0"/>
              </a:rPr>
              <a:t>2N-1)</a:t>
            </a:r>
            <a:r>
              <a:rPr lang="zh-CN" altLang="en-US" sz="3000" b="1">
                <a:latin typeface="Times New Roman" pitchFamily="18" charset="0"/>
              </a:rPr>
              <a:t>阶导数为零。故巴特沃思滤波器又称为最平幅度特性滤波器。</a:t>
            </a:r>
          </a:p>
          <a:p>
            <a:pPr marL="609600" indent="-609600">
              <a:spcBef>
                <a:spcPct val="20000"/>
              </a:spcBef>
              <a:buClr>
                <a:schemeClr val="tx1"/>
              </a:buClr>
              <a:buFont typeface="Wingdings" pitchFamily="2" charset="2"/>
              <a:buAutoNum type="arabicPeriod"/>
            </a:pPr>
            <a:r>
              <a:rPr lang="zh-CN" altLang="en-US" sz="3000" b="1">
                <a:latin typeface="Times New Roman" pitchFamily="18" charset="0"/>
              </a:rPr>
              <a:t>随着      由</a:t>
            </a:r>
            <a:r>
              <a:rPr lang="en-US" altLang="zh-CN" sz="3000" b="1">
                <a:latin typeface="Times New Roman" pitchFamily="18" charset="0"/>
              </a:rPr>
              <a:t>0</a:t>
            </a:r>
            <a:r>
              <a:rPr lang="zh-CN" altLang="en-US" sz="3000" b="1">
                <a:latin typeface="Times New Roman" pitchFamily="18" charset="0"/>
              </a:rPr>
              <a:t>变为      ，              单调下降，</a:t>
            </a:r>
            <a:r>
              <a:rPr lang="en-US" altLang="zh-CN" sz="3000" b="1">
                <a:latin typeface="Times New Roman" pitchFamily="18" charset="0"/>
              </a:rPr>
              <a:t>N</a:t>
            </a:r>
            <a:r>
              <a:rPr lang="zh-CN" altLang="en-US" sz="3000" b="1">
                <a:latin typeface="Times New Roman" pitchFamily="18" charset="0"/>
              </a:rPr>
              <a:t>越大，通带内减小越慢，也即越平坦。</a:t>
            </a:r>
          </a:p>
        </p:txBody>
      </p:sp>
      <p:graphicFrame>
        <p:nvGraphicFramePr>
          <p:cNvPr id="38918" name="Object 6"/>
          <p:cNvGraphicFramePr>
            <a:graphicFrameLocks noChangeAspect="1"/>
          </p:cNvGraphicFramePr>
          <p:nvPr/>
        </p:nvGraphicFramePr>
        <p:xfrm>
          <a:off x="3259138" y="1052513"/>
          <a:ext cx="1800225" cy="530225"/>
        </p:xfrm>
        <a:graphic>
          <a:graphicData uri="http://schemas.openxmlformats.org/presentationml/2006/ole">
            <mc:AlternateContent xmlns:mc="http://schemas.openxmlformats.org/markup-compatibility/2006">
              <mc:Choice xmlns:v="urn:schemas-microsoft-com:vml" Requires="v">
                <p:oleObj spid="_x0000_s39655" name="公式" r:id="rId7" imgW="838080" imgH="241200" progId="Equation.3">
                  <p:embed/>
                </p:oleObj>
              </mc:Choice>
              <mc:Fallback>
                <p:oleObj name="公式" r:id="rId7" imgW="838080" imgH="241200" progId="Equation.3">
                  <p:embed/>
                  <p:pic>
                    <p:nvPicPr>
                      <p:cNvPr id="0" name="Object 6"/>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3259138" y="1052513"/>
                        <a:ext cx="1800225"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19" name="Object 7"/>
          <p:cNvGraphicFramePr>
            <a:graphicFrameLocks noChangeAspect="1"/>
          </p:cNvGraphicFramePr>
          <p:nvPr/>
        </p:nvGraphicFramePr>
        <p:xfrm>
          <a:off x="1458913" y="2133600"/>
          <a:ext cx="1144587" cy="554038"/>
        </p:xfrm>
        <a:graphic>
          <a:graphicData uri="http://schemas.openxmlformats.org/presentationml/2006/ole">
            <mc:AlternateContent xmlns:mc="http://schemas.openxmlformats.org/markup-compatibility/2006">
              <mc:Choice xmlns:v="urn:schemas-microsoft-com:vml" Requires="v">
                <p:oleObj spid="_x0000_s39656" name="公式" r:id="rId9" imgW="482400" imgH="228600" progId="Equation.3">
                  <p:embed/>
                </p:oleObj>
              </mc:Choice>
              <mc:Fallback>
                <p:oleObj name="公式" r:id="rId9" imgW="482400" imgH="228600" progId="Equation.3">
                  <p:embed/>
                  <p:pic>
                    <p:nvPicPr>
                      <p:cNvPr id="0" name="Object 7"/>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458913" y="2133600"/>
                        <a:ext cx="1144587"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0" name="Object 8"/>
          <p:cNvGraphicFramePr>
            <a:graphicFrameLocks noChangeAspect="1"/>
          </p:cNvGraphicFramePr>
          <p:nvPr/>
        </p:nvGraphicFramePr>
        <p:xfrm>
          <a:off x="3548063" y="2133600"/>
          <a:ext cx="1227137" cy="474663"/>
        </p:xfrm>
        <a:graphic>
          <a:graphicData uri="http://schemas.openxmlformats.org/presentationml/2006/ole">
            <mc:AlternateContent xmlns:mc="http://schemas.openxmlformats.org/markup-compatibility/2006">
              <mc:Choice xmlns:v="urn:schemas-microsoft-com:vml" Requires="v">
                <p:oleObj spid="_x0000_s39657" name="公式" r:id="rId11" imgW="571320" imgH="215640" progId="Equation.3">
                  <p:embed/>
                </p:oleObj>
              </mc:Choice>
              <mc:Fallback>
                <p:oleObj name="公式" r:id="rId11" imgW="571320" imgH="215640" progId="Equation.3">
                  <p:embed/>
                  <p:pic>
                    <p:nvPicPr>
                      <p:cNvPr id="0" name="Object 8"/>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548063" y="2133600"/>
                        <a:ext cx="122713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1" name="Object 9"/>
          <p:cNvGraphicFramePr>
            <a:graphicFrameLocks noChangeAspect="1"/>
          </p:cNvGraphicFramePr>
          <p:nvPr/>
        </p:nvGraphicFramePr>
        <p:xfrm>
          <a:off x="4211638" y="3573463"/>
          <a:ext cx="1624012" cy="584200"/>
        </p:xfrm>
        <a:graphic>
          <a:graphicData uri="http://schemas.openxmlformats.org/presentationml/2006/ole">
            <mc:AlternateContent xmlns:mc="http://schemas.openxmlformats.org/markup-compatibility/2006">
              <mc:Choice xmlns:v="urn:schemas-microsoft-com:vml" Requires="v">
                <p:oleObj spid="_x0000_s39658" name="公式" r:id="rId13" imgW="685800" imgH="241200" progId="Equation.3">
                  <p:embed/>
                </p:oleObj>
              </mc:Choice>
              <mc:Fallback>
                <p:oleObj name="公式" r:id="rId13" imgW="685800" imgH="241200" progId="Equation.3">
                  <p:embed/>
                  <p:pic>
                    <p:nvPicPr>
                      <p:cNvPr id="0" name="Object 9"/>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4211638" y="3573463"/>
                        <a:ext cx="1624012"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2" name="Object 10"/>
          <p:cNvGraphicFramePr>
            <a:graphicFrameLocks noChangeAspect="1"/>
          </p:cNvGraphicFramePr>
          <p:nvPr/>
        </p:nvGraphicFramePr>
        <p:xfrm>
          <a:off x="7451725" y="4149725"/>
          <a:ext cx="933450" cy="430213"/>
        </p:xfrm>
        <a:graphic>
          <a:graphicData uri="http://schemas.openxmlformats.org/presentationml/2006/ole">
            <mc:AlternateContent xmlns:mc="http://schemas.openxmlformats.org/markup-compatibility/2006">
              <mc:Choice xmlns:v="urn:schemas-microsoft-com:vml" Requires="v">
                <p:oleObj spid="_x0000_s39659" name="公式" r:id="rId15" imgW="393480" imgH="177480" progId="Equation.3">
                  <p:embed/>
                </p:oleObj>
              </mc:Choice>
              <mc:Fallback>
                <p:oleObj name="公式" r:id="rId15" imgW="393480" imgH="177480" progId="Equation.3">
                  <p:embed/>
                  <p:pic>
                    <p:nvPicPr>
                      <p:cNvPr id="0" name="Object 10"/>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7451725" y="4149725"/>
                        <a:ext cx="933450"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3" name="Object 11"/>
          <p:cNvGraphicFramePr>
            <a:graphicFrameLocks noChangeAspect="1"/>
          </p:cNvGraphicFramePr>
          <p:nvPr/>
        </p:nvGraphicFramePr>
        <p:xfrm>
          <a:off x="1603375" y="4581525"/>
          <a:ext cx="1690688" cy="560388"/>
        </p:xfrm>
        <a:graphic>
          <a:graphicData uri="http://schemas.openxmlformats.org/presentationml/2006/ole">
            <mc:AlternateContent xmlns:mc="http://schemas.openxmlformats.org/markup-compatibility/2006">
              <mc:Choice xmlns:v="urn:schemas-microsoft-com:vml" Requires="v">
                <p:oleObj spid="_x0000_s39660" name="公式" r:id="rId17" imgW="787320" imgH="253800" progId="Equation.3">
                  <p:embed/>
                </p:oleObj>
              </mc:Choice>
              <mc:Fallback>
                <p:oleObj name="公式" r:id="rId17" imgW="787320" imgH="253800" progId="Equation.3">
                  <p:embed/>
                  <p:pic>
                    <p:nvPicPr>
                      <p:cNvPr id="0" name="Object 11"/>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1603375" y="4581525"/>
                        <a:ext cx="1690688" cy="560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4" name="Object 12"/>
          <p:cNvGraphicFramePr>
            <a:graphicFrameLocks noChangeAspect="1"/>
          </p:cNvGraphicFramePr>
          <p:nvPr/>
        </p:nvGraphicFramePr>
        <p:xfrm>
          <a:off x="1792288" y="5621338"/>
          <a:ext cx="390525" cy="400050"/>
        </p:xfrm>
        <a:graphic>
          <a:graphicData uri="http://schemas.openxmlformats.org/presentationml/2006/ole">
            <mc:AlternateContent xmlns:mc="http://schemas.openxmlformats.org/markup-compatibility/2006">
              <mc:Choice xmlns:v="urn:schemas-microsoft-com:vml" Requires="v">
                <p:oleObj spid="_x0000_s39661" name="公式" r:id="rId19" imgW="164880" imgH="164880" progId="Equation.3">
                  <p:embed/>
                </p:oleObj>
              </mc:Choice>
              <mc:Fallback>
                <p:oleObj name="公式" r:id="rId19" imgW="164880" imgH="164880" progId="Equation.3">
                  <p:embed/>
                  <p:pic>
                    <p:nvPicPr>
                      <p:cNvPr id="0" name="Object 12"/>
                      <p:cNvPicPr>
                        <a:picLocks noChangeAspect="1" noChangeArrowheads="1"/>
                      </p:cNvPicPr>
                      <p:nvPr/>
                    </p:nvPicPr>
                    <p:blipFill>
                      <a:blip r:embed="rId20">
                        <a:lum bright="-100000"/>
                        <a:extLst>
                          <a:ext uri="{28A0092B-C50C-407E-A947-70E740481C1C}">
                            <a14:useLocalDpi xmlns:a14="http://schemas.microsoft.com/office/drawing/2010/main" val="0"/>
                          </a:ext>
                        </a:extLst>
                      </a:blip>
                      <a:srcRect/>
                      <a:stretch>
                        <a:fillRect/>
                      </a:stretch>
                    </p:blipFill>
                    <p:spPr bwMode="auto">
                      <a:xfrm>
                        <a:off x="1792288" y="5621338"/>
                        <a:ext cx="3905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5" name="Object 13"/>
          <p:cNvGraphicFramePr>
            <a:graphicFrameLocks noChangeAspect="1"/>
          </p:cNvGraphicFramePr>
          <p:nvPr/>
        </p:nvGraphicFramePr>
        <p:xfrm>
          <a:off x="4356100" y="5589588"/>
          <a:ext cx="1473200" cy="530225"/>
        </p:xfrm>
        <a:graphic>
          <a:graphicData uri="http://schemas.openxmlformats.org/presentationml/2006/ole">
            <mc:AlternateContent xmlns:mc="http://schemas.openxmlformats.org/markup-compatibility/2006">
              <mc:Choice xmlns:v="urn:schemas-microsoft-com:vml" Requires="v">
                <p:oleObj spid="_x0000_s39662" name="公式" r:id="rId21" imgW="685800" imgH="241200" progId="Equation.3">
                  <p:embed/>
                </p:oleObj>
              </mc:Choice>
              <mc:Fallback>
                <p:oleObj name="公式" r:id="rId21" imgW="685800" imgH="241200" progId="Equation.3">
                  <p:embed/>
                  <p:pic>
                    <p:nvPicPr>
                      <p:cNvPr id="0" name="Object 13"/>
                      <p:cNvPicPr>
                        <a:picLocks noChangeAspect="1" noChangeArrowheads="1"/>
                      </p:cNvPicPr>
                      <p:nvPr/>
                    </p:nvPicPr>
                    <p:blipFill>
                      <a:blip r:embed="rId22">
                        <a:lum bright="-100000"/>
                        <a:extLst>
                          <a:ext uri="{28A0092B-C50C-407E-A947-70E740481C1C}">
                            <a14:useLocalDpi xmlns:a14="http://schemas.microsoft.com/office/drawing/2010/main" val="0"/>
                          </a:ext>
                        </a:extLst>
                      </a:blip>
                      <a:srcRect/>
                      <a:stretch>
                        <a:fillRect/>
                      </a:stretch>
                    </p:blipFill>
                    <p:spPr bwMode="auto">
                      <a:xfrm>
                        <a:off x="4356100" y="5589588"/>
                        <a:ext cx="14732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6" name="Object 14"/>
          <p:cNvGraphicFramePr>
            <a:graphicFrameLocks noChangeAspect="1"/>
          </p:cNvGraphicFramePr>
          <p:nvPr/>
        </p:nvGraphicFramePr>
        <p:xfrm>
          <a:off x="7940675" y="2133600"/>
          <a:ext cx="628650" cy="390525"/>
        </p:xfrm>
        <a:graphic>
          <a:graphicData uri="http://schemas.openxmlformats.org/presentationml/2006/ole">
            <mc:AlternateContent xmlns:mc="http://schemas.openxmlformats.org/markup-compatibility/2006">
              <mc:Choice xmlns:v="urn:schemas-microsoft-com:vml" Requires="v">
                <p:oleObj spid="_x0000_s39663" name="公式" r:id="rId23" imgW="291960" imgH="177480" progId="Equation.3">
                  <p:embed/>
                </p:oleObj>
              </mc:Choice>
              <mc:Fallback>
                <p:oleObj name="公式" r:id="rId23" imgW="291960" imgH="177480" progId="Equation.3">
                  <p:embed/>
                  <p:pic>
                    <p:nvPicPr>
                      <p:cNvPr id="0" name="Object 14"/>
                      <p:cNvPicPr>
                        <a:picLocks noChangeAspect="1" noChangeArrowheads="1"/>
                      </p:cNvPicPr>
                      <p:nvPr/>
                    </p:nvPicPr>
                    <p:blipFill>
                      <a:blip r:embed="rId24">
                        <a:lum bright="-100000"/>
                        <a:extLst>
                          <a:ext uri="{28A0092B-C50C-407E-A947-70E740481C1C}">
                            <a14:useLocalDpi xmlns:a14="http://schemas.microsoft.com/office/drawing/2010/main" val="0"/>
                          </a:ext>
                        </a:extLst>
                      </a:blip>
                      <a:srcRect/>
                      <a:stretch>
                        <a:fillRect/>
                      </a:stretch>
                    </p:blipFill>
                    <p:spPr bwMode="auto">
                      <a:xfrm>
                        <a:off x="7940675" y="2133600"/>
                        <a:ext cx="628650"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7" name="Object 15"/>
          <p:cNvGraphicFramePr>
            <a:graphicFrameLocks noChangeAspect="1"/>
          </p:cNvGraphicFramePr>
          <p:nvPr/>
        </p:nvGraphicFramePr>
        <p:xfrm>
          <a:off x="1387475" y="3644900"/>
          <a:ext cx="1144588" cy="554038"/>
        </p:xfrm>
        <a:graphic>
          <a:graphicData uri="http://schemas.openxmlformats.org/presentationml/2006/ole">
            <mc:AlternateContent xmlns:mc="http://schemas.openxmlformats.org/markup-compatibility/2006">
              <mc:Choice xmlns:v="urn:schemas-microsoft-com:vml" Requires="v">
                <p:oleObj spid="_x0000_s39664" name="公式" r:id="rId25" imgW="482400" imgH="228600" progId="Equation.3">
                  <p:embed/>
                </p:oleObj>
              </mc:Choice>
              <mc:Fallback>
                <p:oleObj name="公式" r:id="rId25" imgW="482400" imgH="228600" progId="Equation.3">
                  <p:embed/>
                  <p:pic>
                    <p:nvPicPr>
                      <p:cNvPr id="0" name="Object 15"/>
                      <p:cNvPicPr>
                        <a:picLocks noChangeAspect="1" noChangeArrowheads="1"/>
                      </p:cNvPicPr>
                      <p:nvPr/>
                    </p:nvPicPr>
                    <p:blipFill>
                      <a:blip r:embed="rId26">
                        <a:lum bright="-100000"/>
                        <a:extLst>
                          <a:ext uri="{28A0092B-C50C-407E-A947-70E740481C1C}">
                            <a14:useLocalDpi xmlns:a14="http://schemas.microsoft.com/office/drawing/2010/main" val="0"/>
                          </a:ext>
                        </a:extLst>
                      </a:blip>
                      <a:srcRect/>
                      <a:stretch>
                        <a:fillRect/>
                      </a:stretch>
                    </p:blipFill>
                    <p:spPr bwMode="auto">
                      <a:xfrm>
                        <a:off x="1387475" y="3644900"/>
                        <a:ext cx="1144588"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8" name="Object 16"/>
          <p:cNvGraphicFramePr>
            <a:graphicFrameLocks noChangeAspect="1"/>
          </p:cNvGraphicFramePr>
          <p:nvPr/>
        </p:nvGraphicFramePr>
        <p:xfrm>
          <a:off x="4556125" y="3141663"/>
          <a:ext cx="627063" cy="390525"/>
        </p:xfrm>
        <a:graphic>
          <a:graphicData uri="http://schemas.openxmlformats.org/presentationml/2006/ole">
            <mc:AlternateContent xmlns:mc="http://schemas.openxmlformats.org/markup-compatibility/2006">
              <mc:Choice xmlns:v="urn:schemas-microsoft-com:vml" Requires="v">
                <p:oleObj spid="_x0000_s39665" name="公式" r:id="rId27" imgW="291960" imgH="177480" progId="Equation.3">
                  <p:embed/>
                </p:oleObj>
              </mc:Choice>
              <mc:Fallback>
                <p:oleObj name="公式" r:id="rId27" imgW="291960" imgH="177480" progId="Equation.3">
                  <p:embed/>
                  <p:pic>
                    <p:nvPicPr>
                      <p:cNvPr id="0" name="Object 16"/>
                      <p:cNvPicPr>
                        <a:picLocks noChangeAspect="1" noChangeArrowheads="1"/>
                      </p:cNvPicPr>
                      <p:nvPr/>
                    </p:nvPicPr>
                    <p:blipFill>
                      <a:blip r:embed="rId24">
                        <a:lum bright="-100000"/>
                        <a:extLst>
                          <a:ext uri="{28A0092B-C50C-407E-A947-70E740481C1C}">
                            <a14:useLocalDpi xmlns:a14="http://schemas.microsoft.com/office/drawing/2010/main" val="0"/>
                          </a:ext>
                        </a:extLst>
                      </a:blip>
                      <a:srcRect/>
                      <a:stretch>
                        <a:fillRect/>
                      </a:stretch>
                    </p:blipFill>
                    <p:spPr bwMode="auto">
                      <a:xfrm>
                        <a:off x="4556125" y="3141663"/>
                        <a:ext cx="62706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9" name="Object 17"/>
          <p:cNvGraphicFramePr>
            <a:graphicFrameLocks noChangeAspect="1"/>
          </p:cNvGraphicFramePr>
          <p:nvPr/>
        </p:nvGraphicFramePr>
        <p:xfrm>
          <a:off x="2466975" y="3141663"/>
          <a:ext cx="627063" cy="390525"/>
        </p:xfrm>
        <a:graphic>
          <a:graphicData uri="http://schemas.openxmlformats.org/presentationml/2006/ole">
            <mc:AlternateContent xmlns:mc="http://schemas.openxmlformats.org/markup-compatibility/2006">
              <mc:Choice xmlns:v="urn:schemas-microsoft-com:vml" Requires="v">
                <p:oleObj spid="_x0000_s39666" name="公式" r:id="rId28" imgW="291960" imgH="177480" progId="Equation.3">
                  <p:embed/>
                </p:oleObj>
              </mc:Choice>
              <mc:Fallback>
                <p:oleObj name="公式" r:id="rId28" imgW="291960" imgH="177480" progId="Equation.3">
                  <p:embed/>
                  <p:pic>
                    <p:nvPicPr>
                      <p:cNvPr id="0" name="Object 17"/>
                      <p:cNvPicPr>
                        <a:picLocks noChangeAspect="1" noChangeArrowheads="1"/>
                      </p:cNvPicPr>
                      <p:nvPr/>
                    </p:nvPicPr>
                    <p:blipFill>
                      <a:blip r:embed="rId29">
                        <a:lum bright="-100000"/>
                        <a:extLst>
                          <a:ext uri="{28A0092B-C50C-407E-A947-70E740481C1C}">
                            <a14:useLocalDpi xmlns:a14="http://schemas.microsoft.com/office/drawing/2010/main" val="0"/>
                          </a:ext>
                        </a:extLst>
                      </a:blip>
                      <a:srcRect/>
                      <a:stretch>
                        <a:fillRect/>
                      </a:stretch>
                    </p:blipFill>
                    <p:spPr bwMode="auto">
                      <a:xfrm>
                        <a:off x="2466975" y="3141663"/>
                        <a:ext cx="62706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30" name="Object 18"/>
          <p:cNvGraphicFramePr>
            <a:graphicFrameLocks noChangeAspect="1"/>
          </p:cNvGraphicFramePr>
          <p:nvPr/>
        </p:nvGraphicFramePr>
        <p:xfrm>
          <a:off x="6643688" y="2709863"/>
          <a:ext cx="628650" cy="390525"/>
        </p:xfrm>
        <a:graphic>
          <a:graphicData uri="http://schemas.openxmlformats.org/presentationml/2006/ole">
            <mc:AlternateContent xmlns:mc="http://schemas.openxmlformats.org/markup-compatibility/2006">
              <mc:Choice xmlns:v="urn:schemas-microsoft-com:vml" Requires="v">
                <p:oleObj spid="_x0000_s39667" name="公式" r:id="rId30" imgW="291960" imgH="177480" progId="Equation.3">
                  <p:embed/>
                </p:oleObj>
              </mc:Choice>
              <mc:Fallback>
                <p:oleObj name="公式" r:id="rId30" imgW="291960" imgH="177480" progId="Equation.3">
                  <p:embed/>
                  <p:pic>
                    <p:nvPicPr>
                      <p:cNvPr id="0" name="Object 18"/>
                      <p:cNvPicPr>
                        <a:picLocks noChangeAspect="1" noChangeArrowheads="1"/>
                      </p:cNvPicPr>
                      <p:nvPr/>
                    </p:nvPicPr>
                    <p:blipFill>
                      <a:blip r:embed="rId31">
                        <a:lum bright="-100000"/>
                        <a:extLst>
                          <a:ext uri="{28A0092B-C50C-407E-A947-70E740481C1C}">
                            <a14:useLocalDpi xmlns:a14="http://schemas.microsoft.com/office/drawing/2010/main" val="0"/>
                          </a:ext>
                        </a:extLst>
                      </a:blip>
                      <a:srcRect/>
                      <a:stretch>
                        <a:fillRect/>
                      </a:stretch>
                    </p:blipFill>
                    <p:spPr bwMode="auto">
                      <a:xfrm>
                        <a:off x="6643688" y="2709863"/>
                        <a:ext cx="628650"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31" name="Object 19"/>
          <p:cNvGraphicFramePr>
            <a:graphicFrameLocks noChangeAspect="1"/>
          </p:cNvGraphicFramePr>
          <p:nvPr/>
        </p:nvGraphicFramePr>
        <p:xfrm>
          <a:off x="3619500" y="5589588"/>
          <a:ext cx="512763" cy="554037"/>
        </p:xfrm>
        <a:graphic>
          <a:graphicData uri="http://schemas.openxmlformats.org/presentationml/2006/ole">
            <mc:AlternateContent xmlns:mc="http://schemas.openxmlformats.org/markup-compatibility/2006">
              <mc:Choice xmlns:v="urn:schemas-microsoft-com:vml" Requires="v">
                <p:oleObj spid="_x0000_s39668" name="公式" r:id="rId32" imgW="215640" imgH="228600" progId="Equation.3">
                  <p:embed/>
                </p:oleObj>
              </mc:Choice>
              <mc:Fallback>
                <p:oleObj name="公式" r:id="rId32" imgW="215640" imgH="228600" progId="Equation.3">
                  <p:embed/>
                  <p:pic>
                    <p:nvPicPr>
                      <p:cNvPr id="0" name="Object 19"/>
                      <p:cNvPicPr>
                        <a:picLocks noChangeAspect="1" noChangeArrowheads="1"/>
                      </p:cNvPicPr>
                      <p:nvPr/>
                    </p:nvPicPr>
                    <p:blipFill>
                      <a:blip r:embed="rId33">
                        <a:lum bright="-100000"/>
                        <a:extLst>
                          <a:ext uri="{28A0092B-C50C-407E-A947-70E740481C1C}">
                            <a14:useLocalDpi xmlns:a14="http://schemas.microsoft.com/office/drawing/2010/main" val="0"/>
                          </a:ext>
                        </a:extLst>
                      </a:blip>
                      <a:srcRect/>
                      <a:stretch>
                        <a:fillRect/>
                      </a:stretch>
                    </p:blipFill>
                    <p:spPr bwMode="auto">
                      <a:xfrm>
                        <a:off x="3619500" y="5589588"/>
                        <a:ext cx="512763"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32" name="AutoShape 20">
            <a:hlinkClick r:id="" action="ppaction://hlinkshowjump?jump=previousslide" highlightClick="1"/>
          </p:cNvPr>
          <p:cNvSpPr>
            <a:spLocks noChangeArrowheads="1"/>
          </p:cNvSpPr>
          <p:nvPr/>
        </p:nvSpPr>
        <p:spPr bwMode="auto">
          <a:xfrm>
            <a:off x="3492500" y="1628775"/>
            <a:ext cx="792163" cy="360363"/>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AutoShape 8">
            <a:hlinkClick r:id="rId34" action="ppaction://hlinksldjump" highlightClick="1"/>
          </p:cNvPr>
          <p:cNvSpPr>
            <a:spLocks noChangeArrowheads="1"/>
          </p:cNvSpPr>
          <p:nvPr/>
        </p:nvSpPr>
        <p:spPr bwMode="auto">
          <a:xfrm>
            <a:off x="7668344" y="3225565"/>
            <a:ext cx="431800" cy="361479"/>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4"/>
          <p:cNvSpPr>
            <a:spLocks noGrp="1"/>
          </p:cNvSpPr>
          <p:nvPr>
            <p:ph type="sldNum" sz="quarter" idx="12"/>
          </p:nvPr>
        </p:nvSpPr>
        <p:spPr/>
        <p:txBody>
          <a:bodyPr/>
          <a:lstStyle/>
          <a:p>
            <a:fld id="{D7809C42-ECF9-4DD6-B329-710313CE92C8}" type="slidenum">
              <a:rPr lang="en-US" altLang="zh-CN"/>
              <a:pPr/>
              <a:t>32</a:t>
            </a:fld>
            <a:endParaRPr lang="en-US" altLang="zh-CN"/>
          </a:p>
        </p:txBody>
      </p:sp>
      <p:sp>
        <p:nvSpPr>
          <p:cNvPr id="39938" name="Rectangle 2"/>
          <p:cNvSpPr>
            <a:spLocks noChangeArrowheads="1"/>
          </p:cNvSpPr>
          <p:nvPr/>
        </p:nvSpPr>
        <p:spPr bwMode="auto">
          <a:xfrm>
            <a:off x="250825" y="692150"/>
            <a:ext cx="84963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0000"/>
              </a:lnSpc>
              <a:spcBef>
                <a:spcPct val="20000"/>
              </a:spcBef>
              <a:buClr>
                <a:schemeClr val="tx1"/>
              </a:buClr>
              <a:buFont typeface="Wingdings" pitchFamily="2" charset="2"/>
              <a:buAutoNum type="arabicPeriod" startAt="5"/>
            </a:pPr>
            <a:r>
              <a:rPr lang="zh-CN" altLang="en-US" sz="3000" b="1">
                <a:latin typeface="Times New Roman" pitchFamily="18" charset="0"/>
              </a:rPr>
              <a:t>在            ，即在过渡带和阻带内，                随着       的增加而单调下降，下降速度比通带内衰减的速度要快得多。</a:t>
            </a:r>
            <a:r>
              <a:rPr lang="en-US" altLang="zh-CN" sz="3000" b="1">
                <a:latin typeface="Times New Roman" pitchFamily="18" charset="0"/>
              </a:rPr>
              <a:t>N </a:t>
            </a:r>
            <a:r>
              <a:rPr lang="zh-CN" altLang="en-US" sz="3000" b="1">
                <a:latin typeface="Times New Roman" pitchFamily="18" charset="0"/>
              </a:rPr>
              <a:t>越大，衰减速度越大。</a:t>
            </a:r>
          </a:p>
          <a:p>
            <a:pPr marL="609600" indent="-609600">
              <a:lnSpc>
                <a:spcPct val="120000"/>
              </a:lnSpc>
              <a:spcBef>
                <a:spcPct val="20000"/>
              </a:spcBef>
              <a:buClr>
                <a:schemeClr val="tx1"/>
              </a:buClr>
              <a:buFont typeface="Wingdings" pitchFamily="2" charset="2"/>
              <a:buAutoNum type="arabicPeriod" startAt="5"/>
            </a:pPr>
            <a:r>
              <a:rPr lang="zh-CN" altLang="en-US" sz="3000" b="1">
                <a:latin typeface="Times New Roman" pitchFamily="18" charset="0"/>
              </a:rPr>
              <a:t>当             ，即频率为阻带截止频率，衰减为</a:t>
            </a:r>
          </a:p>
          <a:p>
            <a:pPr marL="609600" indent="-609600">
              <a:lnSpc>
                <a:spcPct val="120000"/>
              </a:lnSpc>
              <a:spcBef>
                <a:spcPct val="20000"/>
              </a:spcBef>
              <a:buClr>
                <a:schemeClr val="tx1"/>
              </a:buClr>
              <a:buFont typeface="Wingdings" pitchFamily="2" charset="2"/>
              <a:buNone/>
            </a:pPr>
            <a:r>
              <a:rPr lang="zh-CN" altLang="en-US" sz="3000" b="1">
                <a:latin typeface="Times New Roman" pitchFamily="18" charset="0"/>
              </a:rPr>
              <a:t>                                            ，    为阻带最小衰减。</a:t>
            </a:r>
          </a:p>
          <a:p>
            <a:pPr marL="609600" indent="-609600">
              <a:spcBef>
                <a:spcPct val="20000"/>
              </a:spcBef>
              <a:buClr>
                <a:schemeClr val="tx1"/>
              </a:buClr>
              <a:buFont typeface="Wingdings" pitchFamily="2" charset="2"/>
              <a:buNone/>
            </a:pPr>
            <a:endParaRPr lang="en-US" altLang="zh-CN" sz="3000" b="1">
              <a:latin typeface="Times New Roman" pitchFamily="18" charset="0"/>
            </a:endParaRPr>
          </a:p>
        </p:txBody>
      </p:sp>
      <p:graphicFrame>
        <p:nvGraphicFramePr>
          <p:cNvPr id="39939" name="Object 3"/>
          <p:cNvGraphicFramePr>
            <a:graphicFrameLocks noChangeAspect="1"/>
          </p:cNvGraphicFramePr>
          <p:nvPr/>
        </p:nvGraphicFramePr>
        <p:xfrm>
          <a:off x="971550" y="3213100"/>
          <a:ext cx="3354388" cy="530225"/>
        </p:xfrm>
        <a:graphic>
          <a:graphicData uri="http://schemas.openxmlformats.org/presentationml/2006/ole">
            <mc:AlternateContent xmlns:mc="http://schemas.openxmlformats.org/markup-compatibility/2006">
              <mc:Choice xmlns:v="urn:schemas-microsoft-com:vml" Requires="v">
                <p:oleObj spid="_x0000_s40216" name="公式" r:id="rId3" imgW="1562040" imgH="241200" progId="Equation.3">
                  <p:embed/>
                </p:oleObj>
              </mc:Choice>
              <mc:Fallback>
                <p:oleObj name="公式" r:id="rId3" imgW="1562040" imgH="241200" progId="Equation.3">
                  <p:embed/>
                  <p:pic>
                    <p:nvPicPr>
                      <p:cNvPr id="0" name="Object 3"/>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971550" y="3213100"/>
                        <a:ext cx="3354388"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0" name="Object 4"/>
          <p:cNvGraphicFramePr>
            <a:graphicFrameLocks noChangeAspect="1"/>
          </p:cNvGraphicFramePr>
          <p:nvPr/>
        </p:nvGraphicFramePr>
        <p:xfrm>
          <a:off x="1403350" y="2492375"/>
          <a:ext cx="1204913" cy="554038"/>
        </p:xfrm>
        <a:graphic>
          <a:graphicData uri="http://schemas.openxmlformats.org/presentationml/2006/ole">
            <mc:AlternateContent xmlns:mc="http://schemas.openxmlformats.org/markup-compatibility/2006">
              <mc:Choice xmlns:v="urn:schemas-microsoft-com:vml" Requires="v">
                <p:oleObj spid="_x0000_s40217" name="公式" r:id="rId5" imgW="507960" imgH="228600" progId="Equation.3">
                  <p:embed/>
                </p:oleObj>
              </mc:Choice>
              <mc:Fallback>
                <p:oleObj name="公式" r:id="rId5" imgW="507960" imgH="228600" progId="Equation.3">
                  <p:embed/>
                  <p:pic>
                    <p:nvPicPr>
                      <p:cNvPr id="0" name="Object 4"/>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1403350" y="2492375"/>
                        <a:ext cx="1204913"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1" name="Object 5"/>
          <p:cNvGraphicFramePr>
            <a:graphicFrameLocks noChangeAspect="1"/>
          </p:cNvGraphicFramePr>
          <p:nvPr/>
        </p:nvGraphicFramePr>
        <p:xfrm>
          <a:off x="4787900" y="3213100"/>
          <a:ext cx="381000" cy="474663"/>
        </p:xfrm>
        <a:graphic>
          <a:graphicData uri="http://schemas.openxmlformats.org/presentationml/2006/ole">
            <mc:AlternateContent xmlns:mc="http://schemas.openxmlformats.org/markup-compatibility/2006">
              <mc:Choice xmlns:v="urn:schemas-microsoft-com:vml" Requires="v">
                <p:oleObj spid="_x0000_s40218" name="公式" r:id="rId7" imgW="177480" imgH="215640" progId="Equation.3">
                  <p:embed/>
                </p:oleObj>
              </mc:Choice>
              <mc:Fallback>
                <p:oleObj name="公式" r:id="rId7" imgW="177480" imgH="215640" progId="Equation.3">
                  <p:embed/>
                  <p:pic>
                    <p:nvPicPr>
                      <p:cNvPr id="0" name="Object 5"/>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4787900" y="3213100"/>
                        <a:ext cx="381000"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2" name="Object 6"/>
          <p:cNvGraphicFramePr>
            <a:graphicFrameLocks noChangeAspect="1"/>
          </p:cNvGraphicFramePr>
          <p:nvPr/>
        </p:nvGraphicFramePr>
        <p:xfrm>
          <a:off x="6443663" y="765175"/>
          <a:ext cx="1624012" cy="584200"/>
        </p:xfrm>
        <a:graphic>
          <a:graphicData uri="http://schemas.openxmlformats.org/presentationml/2006/ole">
            <mc:AlternateContent xmlns:mc="http://schemas.openxmlformats.org/markup-compatibility/2006">
              <mc:Choice xmlns:v="urn:schemas-microsoft-com:vml" Requires="v">
                <p:oleObj spid="_x0000_s40219" name="公式" r:id="rId9" imgW="685800" imgH="241200" progId="Equation.3">
                  <p:embed/>
                </p:oleObj>
              </mc:Choice>
              <mc:Fallback>
                <p:oleObj name="公式" r:id="rId9" imgW="685800" imgH="241200" progId="Equation.3">
                  <p:embed/>
                  <p:pic>
                    <p:nvPicPr>
                      <p:cNvPr id="0" name="Object 6"/>
                      <p:cNvPicPr>
                        <a:picLocks noChangeAspect="1" noChangeArrowheads="1"/>
                      </p:cNvPicPr>
                      <p:nvPr/>
                    </p:nvPicPr>
                    <p:blipFill>
                      <a:blip r:embed="rId10">
                        <a:lum bright="-80000"/>
                        <a:extLst>
                          <a:ext uri="{28A0092B-C50C-407E-A947-70E740481C1C}">
                            <a14:useLocalDpi xmlns:a14="http://schemas.microsoft.com/office/drawing/2010/main" val="0"/>
                          </a:ext>
                        </a:extLst>
                      </a:blip>
                      <a:srcRect/>
                      <a:stretch>
                        <a:fillRect/>
                      </a:stretch>
                    </p:blipFill>
                    <p:spPr bwMode="auto">
                      <a:xfrm>
                        <a:off x="6443663" y="765175"/>
                        <a:ext cx="1624012"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3" name="Object 7"/>
          <p:cNvGraphicFramePr>
            <a:graphicFrameLocks noChangeAspect="1"/>
          </p:cNvGraphicFramePr>
          <p:nvPr/>
        </p:nvGraphicFramePr>
        <p:xfrm>
          <a:off x="1476375" y="1412875"/>
          <a:ext cx="390525" cy="400050"/>
        </p:xfrm>
        <a:graphic>
          <a:graphicData uri="http://schemas.openxmlformats.org/presentationml/2006/ole">
            <mc:AlternateContent xmlns:mc="http://schemas.openxmlformats.org/markup-compatibility/2006">
              <mc:Choice xmlns:v="urn:schemas-microsoft-com:vml" Requires="v">
                <p:oleObj spid="_x0000_s40220" name="公式" r:id="rId11" imgW="164880" imgH="164880" progId="Equation.3">
                  <p:embed/>
                </p:oleObj>
              </mc:Choice>
              <mc:Fallback>
                <p:oleObj name="公式" r:id="rId11" imgW="164880" imgH="164880" progId="Equation.3">
                  <p:embed/>
                  <p:pic>
                    <p:nvPicPr>
                      <p:cNvPr id="0" name="Object 7"/>
                      <p:cNvPicPr>
                        <a:picLocks noChangeAspect="1" noChangeArrowheads="1"/>
                      </p:cNvPicPr>
                      <p:nvPr/>
                    </p:nvPicPr>
                    <p:blipFill>
                      <a:blip r:embed="rId12">
                        <a:lum bright="-80000"/>
                        <a:extLst>
                          <a:ext uri="{28A0092B-C50C-407E-A947-70E740481C1C}">
                            <a14:useLocalDpi xmlns:a14="http://schemas.microsoft.com/office/drawing/2010/main" val="0"/>
                          </a:ext>
                        </a:extLst>
                      </a:blip>
                      <a:srcRect/>
                      <a:stretch>
                        <a:fillRect/>
                      </a:stretch>
                    </p:blipFill>
                    <p:spPr bwMode="auto">
                      <a:xfrm>
                        <a:off x="1476375" y="1412875"/>
                        <a:ext cx="3905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4" name="Object 8"/>
          <p:cNvGraphicFramePr>
            <a:graphicFrameLocks noChangeAspect="1"/>
          </p:cNvGraphicFramePr>
          <p:nvPr/>
        </p:nvGraphicFramePr>
        <p:xfrm>
          <a:off x="1331913" y="836613"/>
          <a:ext cx="1144587" cy="554037"/>
        </p:xfrm>
        <a:graphic>
          <a:graphicData uri="http://schemas.openxmlformats.org/presentationml/2006/ole">
            <mc:AlternateContent xmlns:mc="http://schemas.openxmlformats.org/markup-compatibility/2006">
              <mc:Choice xmlns:v="urn:schemas-microsoft-com:vml" Requires="v">
                <p:oleObj spid="_x0000_s40221" name="公式" r:id="rId13" imgW="482400" imgH="228600" progId="Equation.3">
                  <p:embed/>
                </p:oleObj>
              </mc:Choice>
              <mc:Fallback>
                <p:oleObj name="公式" r:id="rId13" imgW="482400" imgH="228600" progId="Equation.3">
                  <p:embed/>
                  <p:pic>
                    <p:nvPicPr>
                      <p:cNvPr id="0" name="Object 8"/>
                      <p:cNvPicPr>
                        <a:picLocks noChangeAspect="1" noChangeArrowheads="1"/>
                      </p:cNvPicPr>
                      <p:nvPr/>
                    </p:nvPicPr>
                    <p:blipFill>
                      <a:blip r:embed="rId14">
                        <a:lum bright="-80000"/>
                        <a:extLst>
                          <a:ext uri="{28A0092B-C50C-407E-A947-70E740481C1C}">
                            <a14:useLocalDpi xmlns:a14="http://schemas.microsoft.com/office/drawing/2010/main" val="0"/>
                          </a:ext>
                        </a:extLst>
                      </a:blip>
                      <a:srcRect/>
                      <a:stretch>
                        <a:fillRect/>
                      </a:stretch>
                    </p:blipFill>
                    <p:spPr bwMode="auto">
                      <a:xfrm>
                        <a:off x="1331913" y="836613"/>
                        <a:ext cx="1144587"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4"/>
          <p:cNvSpPr>
            <a:spLocks noGrp="1"/>
          </p:cNvSpPr>
          <p:nvPr>
            <p:ph type="sldNum" sz="quarter" idx="12"/>
          </p:nvPr>
        </p:nvSpPr>
        <p:spPr/>
        <p:txBody>
          <a:bodyPr/>
          <a:lstStyle/>
          <a:p>
            <a:fld id="{51DF9405-A555-4CA5-9EAF-21F7A4AB97C1}" type="slidenum">
              <a:rPr lang="en-US" altLang="zh-CN"/>
              <a:pPr/>
              <a:t>33</a:t>
            </a:fld>
            <a:endParaRPr lang="en-US" altLang="zh-CN"/>
          </a:p>
        </p:txBody>
      </p:sp>
      <p:sp>
        <p:nvSpPr>
          <p:cNvPr id="40962" name="Rectangle 2"/>
          <p:cNvSpPr>
            <a:spLocks noChangeArrowheads="1"/>
          </p:cNvSpPr>
          <p:nvPr/>
        </p:nvSpPr>
        <p:spPr bwMode="auto">
          <a:xfrm>
            <a:off x="863600" y="5445125"/>
            <a:ext cx="752475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图</a:t>
            </a:r>
            <a:r>
              <a:rPr lang="en-US" altLang="zh-CN" sz="3000" b="1"/>
              <a:t>6-17  </a:t>
            </a:r>
            <a:r>
              <a:rPr lang="zh-CN" altLang="en-US" sz="3000" b="1"/>
              <a:t>巴特沃思低通滤波器幅度特性</a:t>
            </a:r>
          </a:p>
          <a:p>
            <a:pPr marL="342900" indent="-342900">
              <a:spcBef>
                <a:spcPct val="20000"/>
              </a:spcBef>
              <a:buClr>
                <a:schemeClr val="tx1"/>
              </a:buClr>
            </a:pPr>
            <a:r>
              <a:rPr lang="zh-CN" altLang="en-US" sz="3000" b="1"/>
              <a:t>             及其与阶数</a:t>
            </a:r>
            <a:r>
              <a:rPr lang="en-US" altLang="zh-CN" sz="3000" b="1"/>
              <a:t>N</a:t>
            </a:r>
            <a:r>
              <a:rPr lang="zh-CN" altLang="en-US" sz="3000" b="1"/>
              <a:t>的关系</a:t>
            </a:r>
          </a:p>
        </p:txBody>
      </p:sp>
      <p:sp>
        <p:nvSpPr>
          <p:cNvPr id="40964" name="AutoShape 4">
            <a:hlinkClick r:id="rId2" action="ppaction://hlinksldjump" highlightClick="1"/>
          </p:cNvPr>
          <p:cNvSpPr>
            <a:spLocks noChangeArrowheads="1"/>
          </p:cNvSpPr>
          <p:nvPr/>
        </p:nvSpPr>
        <p:spPr bwMode="auto">
          <a:xfrm>
            <a:off x="0" y="6381750"/>
            <a:ext cx="611188" cy="47625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AutoShape 4">
            <a:hlinkClick r:id="rId3" action="ppaction://hlinksldjump" highlightClick="1"/>
          </p:cNvPr>
          <p:cNvSpPr>
            <a:spLocks noChangeArrowheads="1"/>
          </p:cNvSpPr>
          <p:nvPr/>
        </p:nvSpPr>
        <p:spPr bwMode="auto">
          <a:xfrm>
            <a:off x="7277100" y="6337300"/>
            <a:ext cx="611188" cy="47625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0985"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88640"/>
            <a:ext cx="8411295" cy="4883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动作按钮: 前进或下一项 1">
            <a:hlinkClick r:id="rId5" action="ppaction://hlinksldjump" highlightClick="1"/>
          </p:cNvPr>
          <p:cNvSpPr/>
          <p:nvPr/>
        </p:nvSpPr>
        <p:spPr>
          <a:xfrm>
            <a:off x="8341564" y="1844824"/>
            <a:ext cx="445689"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动作按钮: 前进或下一项 7">
            <a:hlinkClick r:id="rId6" action="ppaction://hlinksldjump" highlightClick="1"/>
          </p:cNvPr>
          <p:cNvSpPr/>
          <p:nvPr/>
        </p:nvSpPr>
        <p:spPr>
          <a:xfrm>
            <a:off x="8341565" y="577978"/>
            <a:ext cx="445689"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动作按钮: 前进或下一项 10">
            <a:hlinkClick r:id="rId7" action="ppaction://hlinksldjump" highlightClick="1"/>
          </p:cNvPr>
          <p:cNvSpPr/>
          <p:nvPr/>
        </p:nvSpPr>
        <p:spPr>
          <a:xfrm>
            <a:off x="305594" y="1196752"/>
            <a:ext cx="445689"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F956CA58-81D4-483D-BE95-5C543C4A1DF0}" type="slidenum">
              <a:rPr lang="en-US" altLang="zh-CN"/>
              <a:pPr/>
              <a:t>34</a:t>
            </a:fld>
            <a:endParaRPr lang="en-US" altLang="zh-CN"/>
          </a:p>
        </p:txBody>
      </p:sp>
      <p:sp>
        <p:nvSpPr>
          <p:cNvPr id="41986" name="Rectangle 2"/>
          <p:cNvSpPr>
            <a:spLocks noChangeArrowheads="1"/>
          </p:cNvSpPr>
          <p:nvPr/>
        </p:nvSpPr>
        <p:spPr bwMode="auto">
          <a:xfrm>
            <a:off x="646113" y="549275"/>
            <a:ext cx="8497887"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latin typeface="Times New Roman" pitchFamily="18" charset="0"/>
              </a:rPr>
              <a:t>将                  </a:t>
            </a:r>
            <a:r>
              <a:rPr lang="zh-CN" altLang="en-US" sz="3000" b="1" dirty="0" smtClean="0">
                <a:latin typeface="Times New Roman" pitchFamily="18" charset="0"/>
              </a:rPr>
              <a:t>代入</a:t>
            </a:r>
            <a:endParaRPr lang="zh-CN" altLang="en-US" sz="3000" b="1" dirty="0">
              <a:latin typeface="Times New Roman" pitchFamily="18" charset="0"/>
            </a:endParaRPr>
          </a:p>
        </p:txBody>
      </p:sp>
      <p:graphicFrame>
        <p:nvGraphicFramePr>
          <p:cNvPr id="41987" name="Object 3"/>
          <p:cNvGraphicFramePr>
            <a:graphicFrameLocks noChangeAspect="1"/>
          </p:cNvGraphicFramePr>
          <p:nvPr/>
        </p:nvGraphicFramePr>
        <p:xfrm>
          <a:off x="1344613" y="330200"/>
          <a:ext cx="1076325" cy="965200"/>
        </p:xfrm>
        <a:graphic>
          <a:graphicData uri="http://schemas.openxmlformats.org/presentationml/2006/ole">
            <mc:AlternateContent xmlns:mc="http://schemas.openxmlformats.org/markup-compatibility/2006">
              <mc:Choice xmlns:v="urn:schemas-microsoft-com:vml" Requires="v">
                <p:oleObj spid="_x0000_s42219" name="Equation" r:id="rId3" imgW="469800" imgH="419040" progId="Equation.DSMT4">
                  <p:embed/>
                </p:oleObj>
              </mc:Choice>
              <mc:Fallback>
                <p:oleObj name="Equation" r:id="rId3" imgW="469800" imgH="41904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344613" y="330200"/>
                        <a:ext cx="1076325"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88" name="Object 4"/>
          <p:cNvGraphicFramePr>
            <a:graphicFrameLocks noChangeAspect="1"/>
          </p:cNvGraphicFramePr>
          <p:nvPr/>
        </p:nvGraphicFramePr>
        <p:xfrm>
          <a:off x="6229350" y="4797425"/>
          <a:ext cx="873125" cy="320675"/>
        </p:xfrm>
        <a:graphic>
          <a:graphicData uri="http://schemas.openxmlformats.org/presentationml/2006/ole">
            <mc:AlternateContent xmlns:mc="http://schemas.openxmlformats.org/markup-compatibility/2006">
              <mc:Choice xmlns:v="urn:schemas-microsoft-com:vml" Requires="v">
                <p:oleObj spid="_x0000_s42220" name="公式" r:id="rId5" imgW="380880" imgH="139680" progId="Equation.3">
                  <p:embed/>
                </p:oleObj>
              </mc:Choice>
              <mc:Fallback>
                <p:oleObj name="公式" r:id="rId5" imgW="380880" imgH="139680" progId="Equation.3">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229350" y="4797425"/>
                        <a:ext cx="873125" cy="32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89" name="Rectangle 5"/>
          <p:cNvSpPr>
            <a:spLocks noChangeArrowheads="1"/>
          </p:cNvSpPr>
          <p:nvPr/>
        </p:nvSpPr>
        <p:spPr bwMode="auto">
          <a:xfrm>
            <a:off x="323850" y="4652963"/>
            <a:ext cx="8280400" cy="165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itchFamily="18" charset="0"/>
              </a:rPr>
              <a:t>所以，巴特沃思滤波器的零点在             ，在有限</a:t>
            </a:r>
            <a:r>
              <a:rPr lang="en-US" altLang="zh-CN" sz="3000" b="1" dirty="0">
                <a:latin typeface="Times New Roman" pitchFamily="18" charset="0"/>
              </a:rPr>
              <a:t>s</a:t>
            </a:r>
            <a:r>
              <a:rPr lang="zh-CN" altLang="en-US" sz="3000" b="1" dirty="0">
                <a:latin typeface="Times New Roman" pitchFamily="18" charset="0"/>
              </a:rPr>
              <a:t>平面（                    ）上，只有极点。</a:t>
            </a:r>
          </a:p>
          <a:p>
            <a:pPr marL="342900" indent="-342900">
              <a:spcBef>
                <a:spcPct val="20000"/>
              </a:spcBef>
              <a:buClr>
                <a:schemeClr val="tx1"/>
              </a:buClr>
              <a:buFontTx/>
              <a:buChar char="•"/>
            </a:pPr>
            <a:r>
              <a:rPr lang="zh-CN" altLang="en-US" sz="3000" b="1" dirty="0">
                <a:latin typeface="Times New Roman" pitchFamily="18" charset="0"/>
              </a:rPr>
              <a:t>故，巴特沃思低通滤波器是全极点滤波器。</a:t>
            </a:r>
          </a:p>
          <a:p>
            <a:pPr marL="342900" indent="-342900">
              <a:spcBef>
                <a:spcPct val="20000"/>
              </a:spcBef>
              <a:buClr>
                <a:schemeClr val="tx1"/>
              </a:buClr>
            </a:pPr>
            <a:r>
              <a:rPr lang="zh-CN" altLang="en-US" sz="3000" b="1" dirty="0">
                <a:latin typeface="Times New Roman" pitchFamily="18" charset="0"/>
              </a:rPr>
              <a:t>    </a:t>
            </a:r>
          </a:p>
        </p:txBody>
      </p:sp>
      <p:graphicFrame>
        <p:nvGraphicFramePr>
          <p:cNvPr id="41990" name="Object 6"/>
          <p:cNvGraphicFramePr>
            <a:graphicFrameLocks noChangeAspect="1"/>
          </p:cNvGraphicFramePr>
          <p:nvPr/>
        </p:nvGraphicFramePr>
        <p:xfrm>
          <a:off x="755650" y="2573338"/>
          <a:ext cx="7272338" cy="1884362"/>
        </p:xfrm>
        <a:graphic>
          <a:graphicData uri="http://schemas.openxmlformats.org/presentationml/2006/ole">
            <mc:AlternateContent xmlns:mc="http://schemas.openxmlformats.org/markup-compatibility/2006">
              <mc:Choice xmlns:v="urn:schemas-microsoft-com:vml" Requires="v">
                <p:oleObj spid="_x0000_s42221" name="公式" r:id="rId7" imgW="2717640" imgH="698400" progId="Equation.3">
                  <p:embed/>
                </p:oleObj>
              </mc:Choice>
              <mc:Fallback>
                <p:oleObj name="公式" r:id="rId7" imgW="2717640" imgH="698400" progId="Equation.3">
                  <p:embed/>
                  <p:pic>
                    <p:nvPicPr>
                      <p:cNvPr id="0" name="Object 6"/>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755650" y="2573338"/>
                        <a:ext cx="7272338" cy="1884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91" name="Object 7"/>
          <p:cNvGraphicFramePr>
            <a:graphicFrameLocks noChangeAspect="1"/>
          </p:cNvGraphicFramePr>
          <p:nvPr>
            <p:extLst>
              <p:ext uri="{D42A27DB-BD31-4B8C-83A1-F6EECF244321}">
                <p14:modId xmlns:p14="http://schemas.microsoft.com/office/powerpoint/2010/main" val="3283539743"/>
              </p:ext>
            </p:extLst>
          </p:nvPr>
        </p:nvGraphicFramePr>
        <p:xfrm>
          <a:off x="2657475" y="5229225"/>
          <a:ext cx="1423988" cy="468313"/>
        </p:xfrm>
        <a:graphic>
          <a:graphicData uri="http://schemas.openxmlformats.org/presentationml/2006/ole">
            <mc:AlternateContent xmlns:mc="http://schemas.openxmlformats.org/markup-compatibility/2006">
              <mc:Choice xmlns:v="urn:schemas-microsoft-com:vml" Requires="v">
                <p:oleObj spid="_x0000_s42222" name="Equation" r:id="rId9" imgW="622080" imgH="203040" progId="Equation.DSMT4">
                  <p:embed/>
                </p:oleObj>
              </mc:Choice>
              <mc:Fallback>
                <p:oleObj name="Equation" r:id="rId9" imgW="622080" imgH="203040" progId="Equation.DSMT4">
                  <p:embed/>
                  <p:pic>
                    <p:nvPicPr>
                      <p:cNvPr id="0" name="Object 7"/>
                      <p:cNvPicPr>
                        <a:picLocks noChangeAspect="1" noChangeArrowheads="1"/>
                      </p:cNvPicPr>
                      <p:nvPr/>
                    </p:nvPicPr>
                    <p:blipFill>
                      <a:blip r:embed="rId10">
                        <a:lum bright="-100000"/>
                      </a:blip>
                      <a:srcRect/>
                      <a:stretch>
                        <a:fillRect/>
                      </a:stretch>
                    </p:blipFill>
                    <p:spPr bwMode="auto">
                      <a:xfrm>
                        <a:off x="2657475" y="5229225"/>
                        <a:ext cx="1423988"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92" name="Object 8"/>
          <p:cNvGraphicFramePr>
            <a:graphicFrameLocks noChangeAspect="1"/>
          </p:cNvGraphicFramePr>
          <p:nvPr/>
        </p:nvGraphicFramePr>
        <p:xfrm>
          <a:off x="4284663" y="366713"/>
          <a:ext cx="3743325" cy="1665287"/>
        </p:xfrm>
        <a:graphic>
          <a:graphicData uri="http://schemas.openxmlformats.org/presentationml/2006/ole">
            <mc:AlternateContent xmlns:mc="http://schemas.openxmlformats.org/markup-compatibility/2006">
              <mc:Choice xmlns:v="urn:schemas-microsoft-com:vml" Requires="v">
                <p:oleObj spid="_x0000_s42223" name="Equation" r:id="rId11" imgW="1612800" imgH="711000" progId="Equation.DSMT4">
                  <p:embed/>
                </p:oleObj>
              </mc:Choice>
              <mc:Fallback>
                <p:oleObj name="Equation" r:id="rId11" imgW="1612800" imgH="711000" progId="Equation.DSMT4">
                  <p:embed/>
                  <p:pic>
                    <p:nvPicPr>
                      <p:cNvPr id="0" name="Object 8"/>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4284663" y="366713"/>
                        <a:ext cx="3743325" cy="1665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5"/>
          <p:cNvSpPr>
            <a:spLocks noGrp="1"/>
          </p:cNvSpPr>
          <p:nvPr>
            <p:ph type="sldNum" sz="quarter" idx="12"/>
          </p:nvPr>
        </p:nvSpPr>
        <p:spPr>
          <a:xfrm>
            <a:off x="6585833" y="6381750"/>
            <a:ext cx="2133600" cy="476250"/>
          </a:xfrm>
        </p:spPr>
        <p:txBody>
          <a:bodyPr/>
          <a:lstStyle/>
          <a:p>
            <a:fld id="{0888E857-947C-4087-BC8F-91CE783CDF51}" type="slidenum">
              <a:rPr lang="en-US" altLang="zh-CN"/>
              <a:pPr/>
              <a:t>35</a:t>
            </a:fld>
            <a:endParaRPr lang="en-US" altLang="zh-CN"/>
          </a:p>
        </p:txBody>
      </p:sp>
      <p:sp>
        <p:nvSpPr>
          <p:cNvPr id="56322" name="Rectangle 2"/>
          <p:cNvSpPr>
            <a:spLocks noChangeArrowheads="1"/>
          </p:cNvSpPr>
          <p:nvPr/>
        </p:nvSpPr>
        <p:spPr bwMode="auto">
          <a:xfrm>
            <a:off x="3276600" y="333375"/>
            <a:ext cx="4141788"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极点为</a:t>
            </a:r>
          </a:p>
        </p:txBody>
      </p:sp>
      <p:graphicFrame>
        <p:nvGraphicFramePr>
          <p:cNvPr id="56326" name="Object 6"/>
          <p:cNvGraphicFramePr>
            <a:graphicFrameLocks noChangeAspect="1"/>
          </p:cNvGraphicFramePr>
          <p:nvPr/>
        </p:nvGraphicFramePr>
        <p:xfrm>
          <a:off x="971550" y="333375"/>
          <a:ext cx="2144713" cy="571500"/>
        </p:xfrm>
        <a:graphic>
          <a:graphicData uri="http://schemas.openxmlformats.org/presentationml/2006/ole">
            <mc:AlternateContent xmlns:mc="http://schemas.openxmlformats.org/markup-compatibility/2006">
              <mc:Choice xmlns:v="urn:schemas-microsoft-com:vml" Requires="v">
                <p:oleObj spid="_x0000_s56663" name="Equation" r:id="rId4" imgW="863280" imgH="228600" progId="Equation.DSMT4">
                  <p:embed/>
                </p:oleObj>
              </mc:Choice>
              <mc:Fallback>
                <p:oleObj name="Equation" r:id="rId4" imgW="863280" imgH="228600" progId="Equation.DSMT4">
                  <p:embed/>
                  <p:pic>
                    <p:nvPicPr>
                      <p:cNvPr id="0" name="Object 6"/>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71550" y="333375"/>
                        <a:ext cx="2144713"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28" name="Object 8"/>
          <p:cNvGraphicFramePr>
            <a:graphicFrameLocks noChangeAspect="1"/>
          </p:cNvGraphicFramePr>
          <p:nvPr/>
        </p:nvGraphicFramePr>
        <p:xfrm>
          <a:off x="395288" y="981075"/>
          <a:ext cx="8201025" cy="920750"/>
        </p:xfrm>
        <a:graphic>
          <a:graphicData uri="http://schemas.openxmlformats.org/presentationml/2006/ole">
            <mc:AlternateContent xmlns:mc="http://schemas.openxmlformats.org/markup-compatibility/2006">
              <mc:Choice xmlns:v="urn:schemas-microsoft-com:vml" Requires="v">
                <p:oleObj spid="_x0000_s56664" name="Equation" r:id="rId6" imgW="3301920" imgH="368280" progId="Equation.DSMT4">
                  <p:embed/>
                </p:oleObj>
              </mc:Choice>
              <mc:Fallback>
                <p:oleObj name="Equation" r:id="rId6" imgW="3301920" imgH="368280" progId="Equation.DSMT4">
                  <p:embed/>
                  <p:pic>
                    <p:nvPicPr>
                      <p:cNvPr id="0" name="Object 8"/>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395288" y="981075"/>
                        <a:ext cx="8201025"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29" name="Object 9"/>
          <p:cNvGraphicFramePr>
            <a:graphicFrameLocks noChangeAspect="1"/>
          </p:cNvGraphicFramePr>
          <p:nvPr/>
        </p:nvGraphicFramePr>
        <p:xfrm>
          <a:off x="900113" y="2133600"/>
          <a:ext cx="2144712" cy="571500"/>
        </p:xfrm>
        <a:graphic>
          <a:graphicData uri="http://schemas.openxmlformats.org/presentationml/2006/ole">
            <mc:AlternateContent xmlns:mc="http://schemas.openxmlformats.org/markup-compatibility/2006">
              <mc:Choice xmlns:v="urn:schemas-microsoft-com:vml" Requires="v">
                <p:oleObj spid="_x0000_s56665" name="Equation" r:id="rId8" imgW="863280" imgH="228600" progId="Equation.DSMT4">
                  <p:embed/>
                </p:oleObj>
              </mc:Choice>
              <mc:Fallback>
                <p:oleObj name="Equation" r:id="rId8" imgW="863280" imgH="228600" progId="Equation.DSMT4">
                  <p:embed/>
                  <p:pic>
                    <p:nvPicPr>
                      <p:cNvPr id="0" name="Object 9"/>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00113" y="2133600"/>
                        <a:ext cx="2144712"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30" name="Rectangle 10"/>
          <p:cNvSpPr>
            <a:spLocks noChangeArrowheads="1"/>
          </p:cNvSpPr>
          <p:nvPr/>
        </p:nvSpPr>
        <p:spPr bwMode="auto">
          <a:xfrm>
            <a:off x="3132138" y="2133600"/>
            <a:ext cx="4141787"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极点的特点为</a:t>
            </a:r>
          </a:p>
        </p:txBody>
      </p:sp>
      <p:sp>
        <p:nvSpPr>
          <p:cNvPr id="56331" name="Rectangle 11"/>
          <p:cNvSpPr>
            <a:spLocks noChangeArrowheads="1"/>
          </p:cNvSpPr>
          <p:nvPr/>
        </p:nvSpPr>
        <p:spPr bwMode="auto">
          <a:xfrm>
            <a:off x="614362" y="2853333"/>
            <a:ext cx="8459787"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arabicParenBoth"/>
            </a:pPr>
            <a:r>
              <a:rPr lang="zh-CN" altLang="en-US" sz="2800" b="1" dirty="0">
                <a:latin typeface="Times New Roman" pitchFamily="18" charset="0"/>
              </a:rPr>
              <a:t>极点在 </a:t>
            </a:r>
            <a:r>
              <a:rPr lang="en-US" altLang="zh-CN" sz="2800" b="1" dirty="0">
                <a:latin typeface="Times New Roman" pitchFamily="18" charset="0"/>
              </a:rPr>
              <a:t>s </a:t>
            </a:r>
            <a:r>
              <a:rPr lang="zh-CN" altLang="en-US" sz="2800" b="1" dirty="0">
                <a:latin typeface="Times New Roman" pitchFamily="18" charset="0"/>
              </a:rPr>
              <a:t>平面是象限</a:t>
            </a:r>
            <a:r>
              <a:rPr lang="zh-CN" altLang="en-US" sz="2800" b="1" dirty="0" smtClean="0">
                <a:latin typeface="Times New Roman" pitchFamily="18" charset="0"/>
              </a:rPr>
              <a:t>对称（虚轴对称）的，</a:t>
            </a:r>
            <a:r>
              <a:rPr lang="zh-CN" altLang="en-US" sz="2800" b="1" dirty="0">
                <a:latin typeface="Times New Roman" pitchFamily="18" charset="0"/>
              </a:rPr>
              <a:t>分布在半径为     的圆（称为巴特沃思圆）上，共</a:t>
            </a:r>
            <a:r>
              <a:rPr lang="en-US" altLang="zh-CN" sz="2800" b="1" dirty="0">
                <a:latin typeface="Times New Roman" pitchFamily="18" charset="0"/>
              </a:rPr>
              <a:t>2N</a:t>
            </a:r>
            <a:r>
              <a:rPr lang="zh-CN" altLang="en-US" sz="2800" b="1" dirty="0">
                <a:latin typeface="Times New Roman" pitchFamily="18" charset="0"/>
              </a:rPr>
              <a:t>个极点；</a:t>
            </a:r>
          </a:p>
          <a:p>
            <a:pPr marL="609600" indent="-609600">
              <a:spcBef>
                <a:spcPct val="20000"/>
              </a:spcBef>
              <a:buClr>
                <a:schemeClr val="tx1"/>
              </a:buClr>
              <a:buFontTx/>
              <a:buAutoNum type="arabicParenBoth"/>
            </a:pPr>
            <a:r>
              <a:rPr lang="zh-CN" altLang="en-US" sz="2800" b="1" dirty="0">
                <a:latin typeface="Times New Roman" pitchFamily="18" charset="0"/>
              </a:rPr>
              <a:t>左半平面极点                              为           的极点；</a:t>
            </a:r>
          </a:p>
          <a:p>
            <a:pPr marL="609600" indent="-609600">
              <a:spcBef>
                <a:spcPct val="20000"/>
              </a:spcBef>
              <a:buClr>
                <a:schemeClr val="tx1"/>
              </a:buClr>
              <a:buFontTx/>
              <a:buAutoNum type="arabicParenBoth"/>
            </a:pPr>
            <a:r>
              <a:rPr lang="zh-CN" altLang="en-US" sz="2800" b="1" dirty="0">
                <a:latin typeface="Times New Roman" pitchFamily="18" charset="0"/>
              </a:rPr>
              <a:t>极点间的角度间隔为           </a:t>
            </a:r>
            <a:r>
              <a:rPr lang="en-US" altLang="zh-CN" sz="2800" b="1" dirty="0">
                <a:latin typeface="Times New Roman" pitchFamily="18" charset="0"/>
              </a:rPr>
              <a:t>rad</a:t>
            </a:r>
            <a:r>
              <a:rPr lang="zh-CN" altLang="en-US" sz="2800" b="1" dirty="0">
                <a:latin typeface="Times New Roman" pitchFamily="18" charset="0"/>
              </a:rPr>
              <a:t>（弧度）</a:t>
            </a:r>
            <a:r>
              <a:rPr lang="en-US" altLang="zh-CN" sz="2800" b="1" dirty="0">
                <a:latin typeface="Times New Roman" pitchFamily="18" charset="0"/>
              </a:rPr>
              <a:t>;</a:t>
            </a:r>
          </a:p>
          <a:p>
            <a:pPr marL="609600" indent="-609600">
              <a:spcBef>
                <a:spcPct val="20000"/>
              </a:spcBef>
              <a:buClr>
                <a:schemeClr val="tx1"/>
              </a:buClr>
              <a:buFontTx/>
              <a:buAutoNum type="arabicParenBoth"/>
            </a:pPr>
            <a:r>
              <a:rPr lang="zh-CN" altLang="en-US" sz="2800" b="1" dirty="0">
                <a:latin typeface="Times New Roman" pitchFamily="18" charset="0"/>
              </a:rPr>
              <a:t>极点不会在虚轴上（滤波器稳定）；</a:t>
            </a:r>
          </a:p>
          <a:p>
            <a:pPr marL="609600" indent="-609600">
              <a:spcBef>
                <a:spcPct val="20000"/>
              </a:spcBef>
              <a:buClr>
                <a:schemeClr val="tx1"/>
              </a:buClr>
              <a:buFontTx/>
              <a:buAutoNum type="arabicParenBoth"/>
            </a:pPr>
            <a:r>
              <a:rPr lang="en-US" altLang="zh-CN" sz="2800" b="1" dirty="0">
                <a:latin typeface="Times New Roman" pitchFamily="18" charset="0"/>
              </a:rPr>
              <a:t>N</a:t>
            </a:r>
            <a:r>
              <a:rPr lang="zh-CN" altLang="en-US" sz="2800" b="1" dirty="0">
                <a:latin typeface="Times New Roman" pitchFamily="18" charset="0"/>
              </a:rPr>
              <a:t>为奇数时，实轴上有极点；</a:t>
            </a:r>
            <a:r>
              <a:rPr lang="en-US" altLang="zh-CN" sz="2800" b="1" dirty="0">
                <a:latin typeface="Times New Roman" pitchFamily="18" charset="0"/>
              </a:rPr>
              <a:t>N</a:t>
            </a:r>
            <a:r>
              <a:rPr lang="zh-CN" altLang="en-US" sz="2800" b="1" dirty="0">
                <a:latin typeface="Times New Roman" pitchFamily="18" charset="0"/>
              </a:rPr>
              <a:t>为偶数时，实轴上没有极点。         </a:t>
            </a:r>
          </a:p>
        </p:txBody>
      </p:sp>
      <p:graphicFrame>
        <p:nvGraphicFramePr>
          <p:cNvPr id="56333" name="Object 13"/>
          <p:cNvGraphicFramePr>
            <a:graphicFrameLocks noChangeAspect="1"/>
          </p:cNvGraphicFramePr>
          <p:nvPr>
            <p:extLst>
              <p:ext uri="{D42A27DB-BD31-4B8C-83A1-F6EECF244321}">
                <p14:modId xmlns:p14="http://schemas.microsoft.com/office/powerpoint/2010/main" val="2883026609"/>
              </p:ext>
            </p:extLst>
          </p:nvPr>
        </p:nvGraphicFramePr>
        <p:xfrm>
          <a:off x="2782888" y="3293765"/>
          <a:ext cx="493712" cy="525462"/>
        </p:xfrm>
        <a:graphic>
          <a:graphicData uri="http://schemas.openxmlformats.org/presentationml/2006/ole">
            <mc:AlternateContent xmlns:mc="http://schemas.openxmlformats.org/markup-compatibility/2006">
              <mc:Choice xmlns:v="urn:schemas-microsoft-com:vml" Requires="v">
                <p:oleObj spid="_x0000_s56666" name="Equation" r:id="rId9" imgW="215640" imgH="228600" progId="Equation.DSMT4">
                  <p:embed/>
                </p:oleObj>
              </mc:Choice>
              <mc:Fallback>
                <p:oleObj name="Equation" r:id="rId9" imgW="215640" imgH="228600" progId="Equation.DSMT4">
                  <p:embed/>
                  <p:pic>
                    <p:nvPicPr>
                      <p:cNvPr id="0" name="Object 13"/>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782888" y="3293765"/>
                        <a:ext cx="493712"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23" name="Object 3"/>
          <p:cNvGraphicFramePr>
            <a:graphicFrameLocks noChangeAspect="1"/>
          </p:cNvGraphicFramePr>
          <p:nvPr>
            <p:extLst>
              <p:ext uri="{D42A27DB-BD31-4B8C-83A1-F6EECF244321}">
                <p14:modId xmlns:p14="http://schemas.microsoft.com/office/powerpoint/2010/main" val="3365210087"/>
              </p:ext>
            </p:extLst>
          </p:nvPr>
        </p:nvGraphicFramePr>
        <p:xfrm>
          <a:off x="6553200" y="4259262"/>
          <a:ext cx="930275" cy="527050"/>
        </p:xfrm>
        <a:graphic>
          <a:graphicData uri="http://schemas.openxmlformats.org/presentationml/2006/ole">
            <mc:AlternateContent xmlns:mc="http://schemas.openxmlformats.org/markup-compatibility/2006">
              <mc:Choice xmlns:v="urn:schemas-microsoft-com:vml" Requires="v">
                <p:oleObj spid="_x0000_s56667" name="Equation" r:id="rId11" imgW="406080" imgH="228600" progId="Equation.DSMT4">
                  <p:embed/>
                </p:oleObj>
              </mc:Choice>
              <mc:Fallback>
                <p:oleObj name="Equation" r:id="rId11" imgW="406080" imgH="228600" progId="Equation.DSMT4">
                  <p:embed/>
                  <p:pic>
                    <p:nvPicPr>
                      <p:cNvPr id="0" name="Object 3"/>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6553200" y="4259262"/>
                        <a:ext cx="930275"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24" name="Object 4"/>
          <p:cNvGraphicFramePr>
            <a:graphicFrameLocks noChangeAspect="1"/>
          </p:cNvGraphicFramePr>
          <p:nvPr>
            <p:extLst>
              <p:ext uri="{D42A27DB-BD31-4B8C-83A1-F6EECF244321}">
                <p14:modId xmlns:p14="http://schemas.microsoft.com/office/powerpoint/2010/main" val="2918735372"/>
              </p:ext>
            </p:extLst>
          </p:nvPr>
        </p:nvGraphicFramePr>
        <p:xfrm>
          <a:off x="3606798" y="4259262"/>
          <a:ext cx="2474913" cy="525463"/>
        </p:xfrm>
        <a:graphic>
          <a:graphicData uri="http://schemas.openxmlformats.org/presentationml/2006/ole">
            <mc:AlternateContent xmlns:mc="http://schemas.openxmlformats.org/markup-compatibility/2006">
              <mc:Choice xmlns:v="urn:schemas-microsoft-com:vml" Requires="v">
                <p:oleObj spid="_x0000_s56668" name="Equation" r:id="rId13" imgW="1079280" imgH="228600" progId="Equation.DSMT4">
                  <p:embed/>
                </p:oleObj>
              </mc:Choice>
              <mc:Fallback>
                <p:oleObj name="Equation" r:id="rId13" imgW="1079280" imgH="228600" progId="Equation.DSMT4">
                  <p:embed/>
                  <p:pic>
                    <p:nvPicPr>
                      <p:cNvPr id="0" name="Object 4"/>
                      <p:cNvPicPr>
                        <a:picLocks noChangeAspect="1" noChangeArrowheads="1"/>
                      </p:cNvPicPr>
                      <p:nvPr/>
                    </p:nvPicPr>
                    <p:blipFill>
                      <a:blip r:embed="rId14">
                        <a:lum bright="-100000"/>
                      </a:blip>
                      <a:srcRect/>
                      <a:stretch>
                        <a:fillRect/>
                      </a:stretch>
                    </p:blipFill>
                    <p:spPr bwMode="auto">
                      <a:xfrm>
                        <a:off x="3606798" y="4259262"/>
                        <a:ext cx="2474913" cy="525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2" name="Object 12"/>
          <p:cNvGraphicFramePr>
            <a:graphicFrameLocks noChangeAspect="1"/>
          </p:cNvGraphicFramePr>
          <p:nvPr>
            <p:extLst>
              <p:ext uri="{D42A27DB-BD31-4B8C-83A1-F6EECF244321}">
                <p14:modId xmlns:p14="http://schemas.microsoft.com/office/powerpoint/2010/main" val="438172377"/>
              </p:ext>
            </p:extLst>
          </p:nvPr>
        </p:nvGraphicFramePr>
        <p:xfrm>
          <a:off x="4555332" y="4784725"/>
          <a:ext cx="814387" cy="409575"/>
        </p:xfrm>
        <a:graphic>
          <a:graphicData uri="http://schemas.openxmlformats.org/presentationml/2006/ole">
            <mc:AlternateContent xmlns:mc="http://schemas.openxmlformats.org/markup-compatibility/2006">
              <mc:Choice xmlns:v="urn:schemas-microsoft-com:vml" Requires="v">
                <p:oleObj spid="_x0000_s56669" name="Equation" r:id="rId15" imgW="355320" imgH="177480" progId="Equation.DSMT4">
                  <p:embed/>
                </p:oleObj>
              </mc:Choice>
              <mc:Fallback>
                <p:oleObj name="Equation" r:id="rId15" imgW="355320" imgH="177480" progId="Equation.DSMT4">
                  <p:embed/>
                  <p:pic>
                    <p:nvPicPr>
                      <p:cNvPr id="0" name="Object 12"/>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4555332" y="4784725"/>
                        <a:ext cx="814387"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rId17" action="ppaction://hlinksldjump" highlightClick="1"/>
          </p:cNvPr>
          <p:cNvSpPr/>
          <p:nvPr/>
        </p:nvSpPr>
        <p:spPr>
          <a:xfrm>
            <a:off x="8028384" y="692696"/>
            <a:ext cx="504056" cy="288379"/>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灯片编号占位符 5"/>
          <p:cNvSpPr>
            <a:spLocks noGrp="1"/>
          </p:cNvSpPr>
          <p:nvPr>
            <p:ph type="sldNum" sz="quarter" idx="12"/>
          </p:nvPr>
        </p:nvSpPr>
        <p:spPr/>
        <p:txBody>
          <a:bodyPr/>
          <a:lstStyle/>
          <a:p>
            <a:fld id="{15E9DACB-4D77-4575-BB4B-3FA9F6E3639D}" type="slidenum">
              <a:rPr lang="en-US" altLang="zh-CN"/>
              <a:pPr/>
              <a:t>36</a:t>
            </a:fld>
            <a:endParaRPr lang="en-US" altLang="zh-CN"/>
          </a:p>
        </p:txBody>
      </p:sp>
      <p:sp>
        <p:nvSpPr>
          <p:cNvPr id="43010" name="Rectangle 2"/>
          <p:cNvSpPr>
            <a:spLocks noChangeArrowheads="1"/>
          </p:cNvSpPr>
          <p:nvPr/>
        </p:nvSpPr>
        <p:spPr bwMode="auto">
          <a:xfrm>
            <a:off x="323850" y="476250"/>
            <a:ext cx="8497888"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例题：</a:t>
            </a:r>
          </a:p>
          <a:p>
            <a:pPr marL="342900" indent="-342900">
              <a:spcBef>
                <a:spcPct val="20000"/>
              </a:spcBef>
              <a:buClr>
                <a:schemeClr val="tx1"/>
              </a:buClr>
            </a:pPr>
            <a:r>
              <a:rPr lang="zh-CN" altLang="en-US" sz="3000" b="1" dirty="0"/>
              <a:t>导出三阶巴特沃思滤波器的系统函数，</a:t>
            </a:r>
          </a:p>
        </p:txBody>
      </p:sp>
      <p:graphicFrame>
        <p:nvGraphicFramePr>
          <p:cNvPr id="43011" name="Object 3"/>
          <p:cNvGraphicFramePr>
            <a:graphicFrameLocks noChangeAspect="1"/>
          </p:cNvGraphicFramePr>
          <p:nvPr>
            <p:extLst>
              <p:ext uri="{D42A27DB-BD31-4B8C-83A1-F6EECF244321}">
                <p14:modId xmlns:p14="http://schemas.microsoft.com/office/powerpoint/2010/main" val="238192032"/>
              </p:ext>
            </p:extLst>
          </p:nvPr>
        </p:nvGraphicFramePr>
        <p:xfrm>
          <a:off x="6877050" y="1052513"/>
          <a:ext cx="1917700" cy="527050"/>
        </p:xfrm>
        <a:graphic>
          <a:graphicData uri="http://schemas.openxmlformats.org/presentationml/2006/ole">
            <mc:AlternateContent xmlns:mc="http://schemas.openxmlformats.org/markup-compatibility/2006">
              <mc:Choice xmlns:v="urn:schemas-microsoft-com:vml" Requires="v">
                <p:oleObj spid="_x0000_s43520" name="公式" r:id="rId3" imgW="838080" imgH="228600" progId="Equation.3">
                  <p:embed/>
                </p:oleObj>
              </mc:Choice>
              <mc:Fallback>
                <p:oleObj name="公式" r:id="rId3" imgW="838080" imgH="228600" progId="Equation.3">
                  <p:embed/>
                  <p:pic>
                    <p:nvPicPr>
                      <p:cNvPr id="0" name="Object 3"/>
                      <p:cNvPicPr>
                        <a:picLocks noChangeAspect="1" noChangeArrowheads="1"/>
                      </p:cNvPicPr>
                      <p:nvPr/>
                    </p:nvPicPr>
                    <p:blipFill>
                      <a:blip r:embed="rId4">
                        <a:lum bright="-98000"/>
                        <a:extLst>
                          <a:ext uri="{28A0092B-C50C-407E-A947-70E740481C1C}">
                            <a14:useLocalDpi xmlns:a14="http://schemas.microsoft.com/office/drawing/2010/main" val="0"/>
                          </a:ext>
                        </a:extLst>
                      </a:blip>
                      <a:srcRect/>
                      <a:stretch>
                        <a:fillRect/>
                      </a:stretch>
                    </p:blipFill>
                    <p:spPr bwMode="auto">
                      <a:xfrm>
                        <a:off x="6877050" y="1052513"/>
                        <a:ext cx="19177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2" name="Rectangle 4"/>
          <p:cNvSpPr>
            <a:spLocks noChangeArrowheads="1"/>
          </p:cNvSpPr>
          <p:nvPr/>
        </p:nvSpPr>
        <p:spPr bwMode="auto">
          <a:xfrm>
            <a:off x="323850" y="1916113"/>
            <a:ext cx="4824413"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解：幅度平方函数为：</a:t>
            </a:r>
          </a:p>
        </p:txBody>
      </p:sp>
      <p:graphicFrame>
        <p:nvGraphicFramePr>
          <p:cNvPr id="43013" name="Object 5"/>
          <p:cNvGraphicFramePr>
            <a:graphicFrameLocks noChangeAspect="1"/>
          </p:cNvGraphicFramePr>
          <p:nvPr/>
        </p:nvGraphicFramePr>
        <p:xfrm>
          <a:off x="1331913" y="2636838"/>
          <a:ext cx="3249612" cy="1081087"/>
        </p:xfrm>
        <a:graphic>
          <a:graphicData uri="http://schemas.openxmlformats.org/presentationml/2006/ole">
            <mc:AlternateContent xmlns:mc="http://schemas.openxmlformats.org/markup-compatibility/2006">
              <mc:Choice xmlns:v="urn:schemas-microsoft-com:vml" Requires="v">
                <p:oleObj spid="_x0000_s43521" name="公式" r:id="rId5" imgW="1307880" imgH="431640" progId="Equation.3">
                  <p:embed/>
                </p:oleObj>
              </mc:Choice>
              <mc:Fallback>
                <p:oleObj name="公式" r:id="rId5" imgW="1307880" imgH="431640" progId="Equation.3">
                  <p:embed/>
                  <p:pic>
                    <p:nvPicPr>
                      <p:cNvPr id="0" name="Object 5"/>
                      <p:cNvPicPr>
                        <a:picLocks noChangeAspect="1" noChangeArrowheads="1"/>
                      </p:cNvPicPr>
                      <p:nvPr/>
                    </p:nvPicPr>
                    <p:blipFill>
                      <a:blip r:embed="rId6">
                        <a:lum bright="-98000"/>
                        <a:extLst>
                          <a:ext uri="{28A0092B-C50C-407E-A947-70E740481C1C}">
                            <a14:useLocalDpi xmlns:a14="http://schemas.microsoft.com/office/drawing/2010/main" val="0"/>
                          </a:ext>
                        </a:extLst>
                      </a:blip>
                      <a:srcRect/>
                      <a:stretch>
                        <a:fillRect/>
                      </a:stretch>
                    </p:blipFill>
                    <p:spPr bwMode="auto">
                      <a:xfrm>
                        <a:off x="1331913" y="2636838"/>
                        <a:ext cx="3249612"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4" name="Object 6"/>
          <p:cNvGraphicFramePr>
            <a:graphicFrameLocks noChangeAspect="1"/>
          </p:cNvGraphicFramePr>
          <p:nvPr/>
        </p:nvGraphicFramePr>
        <p:xfrm>
          <a:off x="1331913" y="3789363"/>
          <a:ext cx="1366837" cy="468312"/>
        </p:xfrm>
        <a:graphic>
          <a:graphicData uri="http://schemas.openxmlformats.org/presentationml/2006/ole">
            <mc:AlternateContent xmlns:mc="http://schemas.openxmlformats.org/markup-compatibility/2006">
              <mc:Choice xmlns:v="urn:schemas-microsoft-com:vml" Requires="v">
                <p:oleObj spid="_x0000_s43522" name="公式" r:id="rId7" imgW="596880" imgH="203040" progId="Equation.3">
                  <p:embed/>
                </p:oleObj>
              </mc:Choice>
              <mc:Fallback>
                <p:oleObj name="公式" r:id="rId7" imgW="596880" imgH="203040" progId="Equation.3">
                  <p:embed/>
                  <p:pic>
                    <p:nvPicPr>
                      <p:cNvPr id="0" name="Object 6"/>
                      <p:cNvPicPr>
                        <a:picLocks noChangeAspect="1" noChangeArrowheads="1"/>
                      </p:cNvPicPr>
                      <p:nvPr/>
                    </p:nvPicPr>
                    <p:blipFill>
                      <a:blip r:embed="rId8">
                        <a:lum bright="-98000"/>
                        <a:extLst>
                          <a:ext uri="{28A0092B-C50C-407E-A947-70E740481C1C}">
                            <a14:useLocalDpi xmlns:a14="http://schemas.microsoft.com/office/drawing/2010/main" val="0"/>
                          </a:ext>
                        </a:extLst>
                      </a:blip>
                      <a:srcRect/>
                      <a:stretch>
                        <a:fillRect/>
                      </a:stretch>
                    </p:blipFill>
                    <p:spPr bwMode="auto">
                      <a:xfrm>
                        <a:off x="1331913" y="3789363"/>
                        <a:ext cx="1366837"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5" name="Rectangle 7"/>
          <p:cNvSpPr>
            <a:spLocks noChangeArrowheads="1"/>
          </p:cNvSpPr>
          <p:nvPr/>
        </p:nvSpPr>
        <p:spPr bwMode="auto">
          <a:xfrm>
            <a:off x="539750" y="3716338"/>
            <a:ext cx="4824413"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令：               ，则有</a:t>
            </a:r>
          </a:p>
        </p:txBody>
      </p:sp>
      <p:graphicFrame>
        <p:nvGraphicFramePr>
          <p:cNvPr id="43016" name="Object 8"/>
          <p:cNvGraphicFramePr>
            <a:graphicFrameLocks noChangeAspect="1"/>
          </p:cNvGraphicFramePr>
          <p:nvPr/>
        </p:nvGraphicFramePr>
        <p:xfrm>
          <a:off x="1547813" y="4437063"/>
          <a:ext cx="3343275" cy="1144587"/>
        </p:xfrm>
        <a:graphic>
          <a:graphicData uri="http://schemas.openxmlformats.org/presentationml/2006/ole">
            <mc:AlternateContent xmlns:mc="http://schemas.openxmlformats.org/markup-compatibility/2006">
              <mc:Choice xmlns:v="urn:schemas-microsoft-com:vml" Requires="v">
                <p:oleObj spid="_x0000_s43523" name="公式" r:id="rId9" imgW="1346040" imgH="457200" progId="Equation.3">
                  <p:embed/>
                </p:oleObj>
              </mc:Choice>
              <mc:Fallback>
                <p:oleObj name="公式" r:id="rId9" imgW="1346040" imgH="457200" progId="Equation.3">
                  <p:embed/>
                  <p:pic>
                    <p:nvPicPr>
                      <p:cNvPr id="0" name="Object 8"/>
                      <p:cNvPicPr>
                        <a:picLocks noChangeAspect="1" noChangeArrowheads="1"/>
                      </p:cNvPicPr>
                      <p:nvPr/>
                    </p:nvPicPr>
                    <p:blipFill>
                      <a:blip r:embed="rId10">
                        <a:lum bright="-98000"/>
                        <a:extLst>
                          <a:ext uri="{28A0092B-C50C-407E-A947-70E740481C1C}">
                            <a14:useLocalDpi xmlns:a14="http://schemas.microsoft.com/office/drawing/2010/main" val="0"/>
                          </a:ext>
                        </a:extLst>
                      </a:blip>
                      <a:srcRect/>
                      <a:stretch>
                        <a:fillRect/>
                      </a:stretch>
                    </p:blipFill>
                    <p:spPr bwMode="auto">
                      <a:xfrm>
                        <a:off x="1547813" y="4437063"/>
                        <a:ext cx="3343275" cy="1144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7" name="Object 9"/>
          <p:cNvGraphicFramePr>
            <a:graphicFrameLocks noChangeAspect="1"/>
          </p:cNvGraphicFramePr>
          <p:nvPr/>
        </p:nvGraphicFramePr>
        <p:xfrm>
          <a:off x="2555875" y="5734050"/>
          <a:ext cx="3141663" cy="830263"/>
        </p:xfrm>
        <a:graphic>
          <a:graphicData uri="http://schemas.openxmlformats.org/presentationml/2006/ole">
            <mc:AlternateContent xmlns:mc="http://schemas.openxmlformats.org/markup-compatibility/2006">
              <mc:Choice xmlns:v="urn:schemas-microsoft-com:vml" Requires="v">
                <p:oleObj spid="_x0000_s43524" name="公式" r:id="rId11" imgW="1015920" imgH="266400" progId="Equation.3">
                  <p:embed/>
                </p:oleObj>
              </mc:Choice>
              <mc:Fallback>
                <p:oleObj name="公式" r:id="rId11" imgW="1015920" imgH="266400" progId="Equation.3">
                  <p:embed/>
                  <p:pic>
                    <p:nvPicPr>
                      <p:cNvPr id="0" name="Object 9"/>
                      <p:cNvPicPr>
                        <a:picLocks noChangeAspect="1" noChangeArrowheads="1"/>
                      </p:cNvPicPr>
                      <p:nvPr/>
                    </p:nvPicPr>
                    <p:blipFill>
                      <a:blip r:embed="rId12">
                        <a:lum bright="-98000"/>
                        <a:extLst>
                          <a:ext uri="{28A0092B-C50C-407E-A947-70E740481C1C}">
                            <a14:useLocalDpi xmlns:a14="http://schemas.microsoft.com/office/drawing/2010/main" val="0"/>
                          </a:ext>
                        </a:extLst>
                      </a:blip>
                      <a:srcRect/>
                      <a:stretch>
                        <a:fillRect/>
                      </a:stretch>
                    </p:blipFill>
                    <p:spPr bwMode="auto">
                      <a:xfrm>
                        <a:off x="2555875" y="5734050"/>
                        <a:ext cx="3141663" cy="83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8" name="Rectangle 10"/>
          <p:cNvSpPr>
            <a:spLocks noChangeArrowheads="1"/>
          </p:cNvSpPr>
          <p:nvPr/>
        </p:nvSpPr>
        <p:spPr bwMode="auto">
          <a:xfrm>
            <a:off x="539750" y="5516563"/>
            <a:ext cx="4824413"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极点为：</a:t>
            </a:r>
          </a:p>
        </p:txBody>
      </p:sp>
      <p:graphicFrame>
        <p:nvGraphicFramePr>
          <p:cNvPr id="43019" name="Object 11"/>
          <p:cNvGraphicFramePr>
            <a:graphicFrameLocks noChangeAspect="1"/>
          </p:cNvGraphicFramePr>
          <p:nvPr>
            <p:extLst>
              <p:ext uri="{D42A27DB-BD31-4B8C-83A1-F6EECF244321}">
                <p14:modId xmlns:p14="http://schemas.microsoft.com/office/powerpoint/2010/main" val="3736600835"/>
              </p:ext>
            </p:extLst>
          </p:nvPr>
        </p:nvGraphicFramePr>
        <p:xfrm>
          <a:off x="5522913" y="5949950"/>
          <a:ext cx="2354262" cy="468313"/>
        </p:xfrm>
        <a:graphic>
          <a:graphicData uri="http://schemas.openxmlformats.org/presentationml/2006/ole">
            <mc:AlternateContent xmlns:mc="http://schemas.openxmlformats.org/markup-compatibility/2006">
              <mc:Choice xmlns:v="urn:schemas-microsoft-com:vml" Requires="v">
                <p:oleObj spid="_x0000_s43525" name="Equation" r:id="rId13" imgW="1028520" imgH="203040" progId="Equation.DSMT4">
                  <p:embed/>
                </p:oleObj>
              </mc:Choice>
              <mc:Fallback>
                <p:oleObj name="Equation" r:id="rId13" imgW="1028520" imgH="203040" progId="Equation.DSMT4">
                  <p:embed/>
                  <p:pic>
                    <p:nvPicPr>
                      <p:cNvPr id="0" name="Object 11"/>
                      <p:cNvPicPr>
                        <a:picLocks noChangeAspect="1" noChangeArrowheads="1"/>
                      </p:cNvPicPr>
                      <p:nvPr/>
                    </p:nvPicPr>
                    <p:blipFill>
                      <a:blip r:embed="rId14">
                        <a:lum bright="-98000"/>
                      </a:blip>
                      <a:srcRect/>
                      <a:stretch>
                        <a:fillRect/>
                      </a:stretch>
                    </p:blipFill>
                    <p:spPr bwMode="auto">
                      <a:xfrm>
                        <a:off x="5522913" y="5949950"/>
                        <a:ext cx="2354262"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20" name="Line 12"/>
          <p:cNvSpPr>
            <a:spLocks noChangeShapeType="1"/>
          </p:cNvSpPr>
          <p:nvPr/>
        </p:nvSpPr>
        <p:spPr bwMode="auto">
          <a:xfrm>
            <a:off x="5148263" y="3933825"/>
            <a:ext cx="3097212"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3021" name="Line 13"/>
          <p:cNvSpPr>
            <a:spLocks noChangeShapeType="1"/>
          </p:cNvSpPr>
          <p:nvPr/>
        </p:nvSpPr>
        <p:spPr bwMode="auto">
          <a:xfrm flipV="1">
            <a:off x="6589713" y="2493963"/>
            <a:ext cx="0" cy="26638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3022" name="Object 14"/>
          <p:cNvGraphicFramePr>
            <a:graphicFrameLocks noChangeAspect="1"/>
          </p:cNvGraphicFramePr>
          <p:nvPr/>
        </p:nvGraphicFramePr>
        <p:xfrm>
          <a:off x="8389938" y="3789363"/>
          <a:ext cx="293687" cy="300037"/>
        </p:xfrm>
        <a:graphic>
          <a:graphicData uri="http://schemas.openxmlformats.org/presentationml/2006/ole">
            <mc:AlternateContent xmlns:mc="http://schemas.openxmlformats.org/markup-compatibility/2006">
              <mc:Choice xmlns:v="urn:schemas-microsoft-com:vml" Requires="v">
                <p:oleObj spid="_x0000_s43526" name="Equation" r:id="rId15" imgW="152280" imgH="139680" progId="Equation.DSMT4">
                  <p:embed/>
                </p:oleObj>
              </mc:Choice>
              <mc:Fallback>
                <p:oleObj name="Equation" r:id="rId15" imgW="152280" imgH="139680" progId="Equation.DSMT4">
                  <p:embed/>
                  <p:pic>
                    <p:nvPicPr>
                      <p:cNvPr id="0" name="Object 14"/>
                      <p:cNvPicPr>
                        <a:picLocks noChangeAspect="1" noChangeArrowheads="1"/>
                      </p:cNvPicPr>
                      <p:nvPr/>
                    </p:nvPicPr>
                    <p:blipFill>
                      <a:blip r:embed="rId16">
                        <a:lum bright="-98000"/>
                        <a:extLst>
                          <a:ext uri="{28A0092B-C50C-407E-A947-70E740481C1C}">
                            <a14:useLocalDpi xmlns:a14="http://schemas.microsoft.com/office/drawing/2010/main" val="0"/>
                          </a:ext>
                        </a:extLst>
                      </a:blip>
                      <a:srcRect/>
                      <a:stretch>
                        <a:fillRect/>
                      </a:stretch>
                    </p:blipFill>
                    <p:spPr bwMode="auto">
                      <a:xfrm>
                        <a:off x="8389938" y="3789363"/>
                        <a:ext cx="293687" cy="300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23" name="Object 15"/>
          <p:cNvGraphicFramePr>
            <a:graphicFrameLocks noChangeAspect="1"/>
          </p:cNvGraphicFramePr>
          <p:nvPr/>
        </p:nvGraphicFramePr>
        <p:xfrm>
          <a:off x="6661150" y="2133600"/>
          <a:ext cx="465138" cy="434975"/>
        </p:xfrm>
        <a:graphic>
          <a:graphicData uri="http://schemas.openxmlformats.org/presentationml/2006/ole">
            <mc:AlternateContent xmlns:mc="http://schemas.openxmlformats.org/markup-compatibility/2006">
              <mc:Choice xmlns:v="urn:schemas-microsoft-com:vml" Requires="v">
                <p:oleObj spid="_x0000_s43527" name="Equation" r:id="rId17" imgW="241200" imgH="203040" progId="Equation.DSMT4">
                  <p:embed/>
                </p:oleObj>
              </mc:Choice>
              <mc:Fallback>
                <p:oleObj name="Equation" r:id="rId17" imgW="241200" imgH="203040" progId="Equation.DSMT4">
                  <p:embed/>
                  <p:pic>
                    <p:nvPicPr>
                      <p:cNvPr id="0" name="Object 15"/>
                      <p:cNvPicPr>
                        <a:picLocks noChangeAspect="1" noChangeArrowheads="1"/>
                      </p:cNvPicPr>
                      <p:nvPr/>
                    </p:nvPicPr>
                    <p:blipFill>
                      <a:blip r:embed="rId18">
                        <a:lum bright="-98000"/>
                        <a:extLst>
                          <a:ext uri="{28A0092B-C50C-407E-A947-70E740481C1C}">
                            <a14:useLocalDpi xmlns:a14="http://schemas.microsoft.com/office/drawing/2010/main" val="0"/>
                          </a:ext>
                        </a:extLst>
                      </a:blip>
                      <a:srcRect/>
                      <a:stretch>
                        <a:fillRect/>
                      </a:stretch>
                    </p:blipFill>
                    <p:spPr bwMode="auto">
                      <a:xfrm>
                        <a:off x="6661150" y="2133600"/>
                        <a:ext cx="465138"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24" name="Object 16"/>
          <p:cNvGraphicFramePr>
            <a:graphicFrameLocks noChangeAspect="1"/>
          </p:cNvGraphicFramePr>
          <p:nvPr/>
        </p:nvGraphicFramePr>
        <p:xfrm>
          <a:off x="6373813" y="3924300"/>
          <a:ext cx="171450" cy="268288"/>
        </p:xfrm>
        <a:graphic>
          <a:graphicData uri="http://schemas.openxmlformats.org/presentationml/2006/ole">
            <mc:AlternateContent xmlns:mc="http://schemas.openxmlformats.org/markup-compatibility/2006">
              <mc:Choice xmlns:v="urn:schemas-microsoft-com:vml" Requires="v">
                <p:oleObj spid="_x0000_s43528" name="Equation" r:id="rId19" imgW="126720" imgH="177480" progId="Equation.DSMT4">
                  <p:embed/>
                </p:oleObj>
              </mc:Choice>
              <mc:Fallback>
                <p:oleObj name="Equation" r:id="rId19" imgW="126720" imgH="177480" progId="Equation.DSMT4">
                  <p:embed/>
                  <p:pic>
                    <p:nvPicPr>
                      <p:cNvPr id="0" name="Object 16"/>
                      <p:cNvPicPr>
                        <a:picLocks noChangeAspect="1" noChangeArrowheads="1"/>
                      </p:cNvPicPr>
                      <p:nvPr/>
                    </p:nvPicPr>
                    <p:blipFill>
                      <a:blip r:embed="rId20">
                        <a:lum bright="-98000"/>
                        <a:extLst>
                          <a:ext uri="{28A0092B-C50C-407E-A947-70E740481C1C}">
                            <a14:useLocalDpi xmlns:a14="http://schemas.microsoft.com/office/drawing/2010/main" val="0"/>
                          </a:ext>
                        </a:extLst>
                      </a:blip>
                      <a:srcRect/>
                      <a:stretch>
                        <a:fillRect/>
                      </a:stretch>
                    </p:blipFill>
                    <p:spPr bwMode="auto">
                      <a:xfrm>
                        <a:off x="6373813" y="3924300"/>
                        <a:ext cx="171450" cy="26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25" name="Oval 17"/>
          <p:cNvSpPr>
            <a:spLocks noChangeArrowheads="1"/>
          </p:cNvSpPr>
          <p:nvPr/>
        </p:nvSpPr>
        <p:spPr bwMode="auto">
          <a:xfrm>
            <a:off x="5580063" y="2852738"/>
            <a:ext cx="2087562" cy="2016125"/>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3026" name="Line 18"/>
          <p:cNvSpPr>
            <a:spLocks noChangeShapeType="1"/>
          </p:cNvSpPr>
          <p:nvPr/>
        </p:nvSpPr>
        <p:spPr bwMode="auto">
          <a:xfrm flipV="1">
            <a:off x="6588125" y="2997200"/>
            <a:ext cx="504825"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3027" name="Text Box 19"/>
          <p:cNvSpPr txBox="1">
            <a:spLocks noChangeArrowheads="1"/>
          </p:cNvSpPr>
          <p:nvPr/>
        </p:nvSpPr>
        <p:spPr bwMode="auto">
          <a:xfrm>
            <a:off x="6892925" y="2770188"/>
            <a:ext cx="412750" cy="3667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28" name="Text Box 20"/>
          <p:cNvSpPr txBox="1">
            <a:spLocks noChangeArrowheads="1"/>
          </p:cNvSpPr>
          <p:nvPr/>
        </p:nvSpPr>
        <p:spPr bwMode="auto">
          <a:xfrm>
            <a:off x="7451725" y="3716338"/>
            <a:ext cx="412750" cy="3667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29" name="Text Box 21"/>
          <p:cNvSpPr txBox="1">
            <a:spLocks noChangeArrowheads="1"/>
          </p:cNvSpPr>
          <p:nvPr/>
        </p:nvSpPr>
        <p:spPr bwMode="auto">
          <a:xfrm>
            <a:off x="5364163" y="3716338"/>
            <a:ext cx="412750" cy="3667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30" name="Text Box 22"/>
          <p:cNvSpPr txBox="1">
            <a:spLocks noChangeArrowheads="1"/>
          </p:cNvSpPr>
          <p:nvPr/>
        </p:nvSpPr>
        <p:spPr bwMode="auto">
          <a:xfrm>
            <a:off x="5902325" y="4537075"/>
            <a:ext cx="412750" cy="3667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31" name="Text Box 23"/>
          <p:cNvSpPr txBox="1">
            <a:spLocks noChangeArrowheads="1"/>
          </p:cNvSpPr>
          <p:nvPr/>
        </p:nvSpPr>
        <p:spPr bwMode="auto">
          <a:xfrm>
            <a:off x="5848350" y="2824163"/>
            <a:ext cx="412750" cy="3667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32" name="Text Box 24"/>
          <p:cNvSpPr txBox="1">
            <a:spLocks noChangeArrowheads="1"/>
          </p:cNvSpPr>
          <p:nvPr/>
        </p:nvSpPr>
        <p:spPr bwMode="auto">
          <a:xfrm>
            <a:off x="6929438" y="4543425"/>
            <a:ext cx="412750" cy="3667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b="1">
                <a:latin typeface="Times New Roman" pitchFamily="18" charset="0"/>
                <a:ea typeface="黑体" pitchFamily="2" charset="-122"/>
              </a:rPr>
              <a:t>×</a:t>
            </a:r>
          </a:p>
        </p:txBody>
      </p:sp>
      <p:sp>
        <p:nvSpPr>
          <p:cNvPr id="43033" name="Freeform 25"/>
          <p:cNvSpPr>
            <a:spLocks/>
          </p:cNvSpPr>
          <p:nvPr/>
        </p:nvSpPr>
        <p:spPr bwMode="auto">
          <a:xfrm>
            <a:off x="6696075" y="3789363"/>
            <a:ext cx="69850" cy="134937"/>
          </a:xfrm>
          <a:custGeom>
            <a:avLst/>
            <a:gdLst>
              <a:gd name="T0" fmla="*/ 0 w 25"/>
              <a:gd name="T1" fmla="*/ 0 h 120"/>
              <a:gd name="T2" fmla="*/ 18 w 25"/>
              <a:gd name="T3" fmla="*/ 120 h 120"/>
            </a:gdLst>
            <a:ahLst/>
            <a:cxnLst>
              <a:cxn ang="0">
                <a:pos x="T0" y="T1"/>
              </a:cxn>
              <a:cxn ang="0">
                <a:pos x="T2" y="T3"/>
              </a:cxn>
            </a:cxnLst>
            <a:rect l="0" t="0" r="r" b="b"/>
            <a:pathLst>
              <a:path w="25" h="120">
                <a:moveTo>
                  <a:pt x="0" y="0"/>
                </a:moveTo>
                <a:cubicBezTo>
                  <a:pt x="25" y="38"/>
                  <a:pt x="18" y="73"/>
                  <a:pt x="18" y="120"/>
                </a:cubicBezTo>
              </a:path>
            </a:pathLst>
          </a:custGeom>
          <a:noFill/>
          <a:ln w="285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3034" name="Object 26"/>
          <p:cNvGraphicFramePr>
            <a:graphicFrameLocks noChangeAspect="1"/>
          </p:cNvGraphicFramePr>
          <p:nvPr/>
        </p:nvGraphicFramePr>
        <p:xfrm>
          <a:off x="6948488" y="3068638"/>
          <a:ext cx="317500" cy="846137"/>
        </p:xfrm>
        <a:graphic>
          <a:graphicData uri="http://schemas.openxmlformats.org/presentationml/2006/ole">
            <mc:AlternateContent xmlns:mc="http://schemas.openxmlformats.org/markup-compatibility/2006">
              <mc:Choice xmlns:v="urn:schemas-microsoft-com:vml" Requires="v">
                <p:oleObj spid="_x0000_s43529" name="Equation" r:id="rId21" imgW="164880" imgH="393480" progId="Equation.DSMT4">
                  <p:embed/>
                </p:oleObj>
              </mc:Choice>
              <mc:Fallback>
                <p:oleObj name="Equation" r:id="rId21" imgW="164880" imgH="393480" progId="Equation.DSMT4">
                  <p:embed/>
                  <p:pic>
                    <p:nvPicPr>
                      <p:cNvPr id="0" name="Object 26"/>
                      <p:cNvPicPr>
                        <a:picLocks noChangeAspect="1" noChangeArrowheads="1"/>
                      </p:cNvPicPr>
                      <p:nvPr/>
                    </p:nvPicPr>
                    <p:blipFill>
                      <a:blip r:embed="rId22">
                        <a:lum bright="-98000"/>
                        <a:extLst>
                          <a:ext uri="{28A0092B-C50C-407E-A947-70E740481C1C}">
                            <a14:useLocalDpi xmlns:a14="http://schemas.microsoft.com/office/drawing/2010/main" val="0"/>
                          </a:ext>
                        </a:extLst>
                      </a:blip>
                      <a:srcRect/>
                      <a:stretch>
                        <a:fillRect/>
                      </a:stretch>
                    </p:blipFill>
                    <p:spPr bwMode="auto">
                      <a:xfrm>
                        <a:off x="6948488" y="3068638"/>
                        <a:ext cx="317500" cy="84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11"/>
          <p:cNvGraphicFramePr>
            <a:graphicFrameLocks noChangeAspect="1"/>
          </p:cNvGraphicFramePr>
          <p:nvPr>
            <p:extLst>
              <p:ext uri="{D42A27DB-BD31-4B8C-83A1-F6EECF244321}">
                <p14:modId xmlns:p14="http://schemas.microsoft.com/office/powerpoint/2010/main" val="2130866155"/>
              </p:ext>
            </p:extLst>
          </p:nvPr>
        </p:nvGraphicFramePr>
        <p:xfrm>
          <a:off x="7654131" y="3903972"/>
          <a:ext cx="495300" cy="527050"/>
        </p:xfrm>
        <a:graphic>
          <a:graphicData uri="http://schemas.openxmlformats.org/presentationml/2006/ole">
            <mc:AlternateContent xmlns:mc="http://schemas.openxmlformats.org/markup-compatibility/2006">
              <mc:Choice xmlns:v="urn:schemas-microsoft-com:vml" Requires="v">
                <p:oleObj spid="_x0000_s43530" name="Equation" r:id="rId23" imgW="215640" imgH="228600" progId="Equation.DSMT4">
                  <p:embed/>
                </p:oleObj>
              </mc:Choice>
              <mc:Fallback>
                <p:oleObj name="Equation" r:id="rId23" imgW="215640" imgH="228600" progId="Equation.DSMT4">
                  <p:embed/>
                  <p:pic>
                    <p:nvPicPr>
                      <p:cNvPr id="43019" name="Object 11"/>
                      <p:cNvPicPr>
                        <a:picLocks noChangeAspect="1" noChangeArrowheads="1"/>
                      </p:cNvPicPr>
                      <p:nvPr/>
                    </p:nvPicPr>
                    <p:blipFill>
                      <a:blip r:embed="rId24">
                        <a:lum bright="-98000"/>
                      </a:blip>
                      <a:srcRect/>
                      <a:stretch>
                        <a:fillRect/>
                      </a:stretch>
                    </p:blipFill>
                    <p:spPr bwMode="auto">
                      <a:xfrm>
                        <a:off x="7654131" y="3903972"/>
                        <a:ext cx="4953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5C43609D-855C-4CD0-B98D-B5B840DA2BD0}" type="slidenum">
              <a:rPr lang="en-US" altLang="zh-CN"/>
              <a:pPr/>
              <a:t>37</a:t>
            </a:fld>
            <a:endParaRPr lang="en-US" altLang="zh-CN"/>
          </a:p>
        </p:txBody>
      </p:sp>
      <p:sp>
        <p:nvSpPr>
          <p:cNvPr id="44034" name="Rectangle 2"/>
          <p:cNvSpPr>
            <a:spLocks noChangeArrowheads="1"/>
          </p:cNvSpPr>
          <p:nvPr/>
        </p:nvSpPr>
        <p:spPr bwMode="auto">
          <a:xfrm>
            <a:off x="323850" y="476250"/>
            <a:ext cx="8497888"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选择左半平面的三个极点（即</a:t>
            </a:r>
            <a:r>
              <a:rPr lang="en-US" altLang="zh-CN" sz="3000" b="1" dirty="0"/>
              <a:t>k=1,2,3</a:t>
            </a:r>
            <a:r>
              <a:rPr lang="zh-CN" altLang="en-US" sz="3000" b="1" dirty="0"/>
              <a:t>）</a:t>
            </a:r>
          </a:p>
        </p:txBody>
      </p:sp>
      <p:graphicFrame>
        <p:nvGraphicFramePr>
          <p:cNvPr id="44035" name="Object 3"/>
          <p:cNvGraphicFramePr>
            <a:graphicFrameLocks noChangeAspect="1"/>
          </p:cNvGraphicFramePr>
          <p:nvPr/>
        </p:nvGraphicFramePr>
        <p:xfrm>
          <a:off x="684213" y="1341438"/>
          <a:ext cx="7273925" cy="542925"/>
        </p:xfrm>
        <a:graphic>
          <a:graphicData uri="http://schemas.openxmlformats.org/presentationml/2006/ole">
            <mc:AlternateContent xmlns:mc="http://schemas.openxmlformats.org/markup-compatibility/2006">
              <mc:Choice xmlns:v="urn:schemas-microsoft-com:vml" Requires="v">
                <p:oleObj spid="_x0000_s44143" name="Equation" r:id="rId3" imgW="3606480" imgH="266400" progId="Equation.DSMT4">
                  <p:embed/>
                </p:oleObj>
              </mc:Choice>
              <mc:Fallback>
                <p:oleObj name="Equation" r:id="rId3" imgW="3606480" imgH="26640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84213" y="1341438"/>
                        <a:ext cx="727392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6" name="Rectangle 4"/>
          <p:cNvSpPr>
            <a:spLocks noChangeArrowheads="1"/>
          </p:cNvSpPr>
          <p:nvPr/>
        </p:nvSpPr>
        <p:spPr bwMode="auto">
          <a:xfrm>
            <a:off x="539750" y="2133600"/>
            <a:ext cx="7993063"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故，得到巴特沃思低通滤波器的系统函数</a:t>
            </a:r>
          </a:p>
        </p:txBody>
      </p:sp>
      <p:graphicFrame>
        <p:nvGraphicFramePr>
          <p:cNvPr id="44037" name="Object 5"/>
          <p:cNvGraphicFramePr>
            <a:graphicFrameLocks noChangeAspect="1"/>
          </p:cNvGraphicFramePr>
          <p:nvPr/>
        </p:nvGraphicFramePr>
        <p:xfrm>
          <a:off x="900113" y="2774950"/>
          <a:ext cx="6985000" cy="1077913"/>
        </p:xfrm>
        <a:graphic>
          <a:graphicData uri="http://schemas.openxmlformats.org/presentationml/2006/ole">
            <mc:AlternateContent xmlns:mc="http://schemas.openxmlformats.org/markup-compatibility/2006">
              <mc:Choice xmlns:v="urn:schemas-microsoft-com:vml" Requires="v">
                <p:oleObj spid="_x0000_s44144" name="公式" r:id="rId5" imgW="2984400" imgH="457200" progId="Equation.3">
                  <p:embed/>
                </p:oleObj>
              </mc:Choice>
              <mc:Fallback>
                <p:oleObj name="公式" r:id="rId5" imgW="2984400" imgH="457200" progId="Equation.3">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900113" y="2774950"/>
                        <a:ext cx="6985000"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动作按钮: 前进或下一项 2">
            <a:hlinkClick r:id="rId7" action="ppaction://hlinksldjump" highlightClick="1"/>
          </p:cNvPr>
          <p:cNvSpPr/>
          <p:nvPr/>
        </p:nvSpPr>
        <p:spPr>
          <a:xfrm>
            <a:off x="5436096" y="4293096"/>
            <a:ext cx="648072"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92A7129C-FD48-48B6-AFB5-ED00A0F0FB44}" type="slidenum">
              <a:rPr lang="en-US" altLang="zh-CN"/>
              <a:pPr/>
              <a:t>38</a:t>
            </a:fld>
            <a:endParaRPr lang="en-US" altLang="zh-CN"/>
          </a:p>
        </p:txBody>
      </p:sp>
      <p:sp>
        <p:nvSpPr>
          <p:cNvPr id="135170" name="Rectangle 2"/>
          <p:cNvSpPr>
            <a:spLocks noGrp="1" noChangeArrowheads="1"/>
          </p:cNvSpPr>
          <p:nvPr>
            <p:ph type="title"/>
          </p:nvPr>
        </p:nvSpPr>
        <p:spPr>
          <a:xfrm>
            <a:off x="685800" y="0"/>
            <a:ext cx="8134350" cy="692150"/>
          </a:xfrm>
        </p:spPr>
        <p:txBody>
          <a:bodyPr/>
          <a:lstStyle/>
          <a:p>
            <a:r>
              <a:rPr lang="en-US" altLang="zh-CN" sz="3200" b="1" i="1">
                <a:solidFill>
                  <a:schemeClr val="tx1"/>
                </a:solidFill>
                <a:latin typeface="隶书" pitchFamily="49" charset="-122"/>
                <a:ea typeface="隶书" pitchFamily="49" charset="-122"/>
              </a:rPr>
              <a:t>3</a:t>
            </a:r>
            <a:r>
              <a:rPr lang="zh-CN" altLang="en-US" sz="3200" b="1" i="1">
                <a:solidFill>
                  <a:schemeClr val="tx1"/>
                </a:solidFill>
                <a:latin typeface="隶书" pitchFamily="49" charset="-122"/>
                <a:ea typeface="隶书" pitchFamily="49" charset="-122"/>
              </a:rPr>
              <a:t>、归一化的</a:t>
            </a:r>
            <a:r>
              <a:rPr lang="en-US" altLang="zh-CN" sz="3200" b="1" i="1">
                <a:solidFill>
                  <a:schemeClr val="tx1"/>
                </a:solidFill>
                <a:latin typeface="隶书" pitchFamily="49" charset="-122"/>
                <a:ea typeface="隶书" pitchFamily="49" charset="-122"/>
              </a:rPr>
              <a:t>Butterworth</a:t>
            </a:r>
            <a:r>
              <a:rPr lang="zh-CN" altLang="zh-CN" sz="3200" b="1" i="1">
                <a:solidFill>
                  <a:schemeClr val="tx1"/>
                </a:solidFill>
                <a:latin typeface="隶书" pitchFamily="49" charset="-122"/>
                <a:ea typeface="隶书" pitchFamily="49" charset="-122"/>
              </a:rPr>
              <a:t>滤波器的系统函数</a:t>
            </a:r>
          </a:p>
        </p:txBody>
      </p:sp>
      <p:sp>
        <p:nvSpPr>
          <p:cNvPr id="135171" name="Rectangle 3"/>
          <p:cNvSpPr>
            <a:spLocks noGrp="1" noChangeArrowheads="1"/>
          </p:cNvSpPr>
          <p:nvPr>
            <p:ph type="body" idx="1"/>
          </p:nvPr>
        </p:nvSpPr>
        <p:spPr>
          <a:xfrm>
            <a:off x="250825" y="692150"/>
            <a:ext cx="8642350" cy="3384550"/>
          </a:xfrm>
        </p:spPr>
        <p:txBody>
          <a:bodyPr/>
          <a:lstStyle/>
          <a:p>
            <a:pPr algn="just">
              <a:lnSpc>
                <a:spcPct val="120000"/>
              </a:lnSpc>
            </a:pPr>
            <a:r>
              <a:rPr lang="zh-CN" altLang="en-US" b="1" dirty="0">
                <a:latin typeface="仿宋_GB2312" pitchFamily="49" charset="-122"/>
                <a:ea typeface="仿宋_GB2312" pitchFamily="49" charset="-122"/>
              </a:rPr>
              <a:t>在一般设计中，都先把</a:t>
            </a:r>
            <a:r>
              <a:rPr lang="en-US" altLang="zh-CN" b="1" dirty="0" err="1">
                <a:latin typeface="仿宋_GB2312" pitchFamily="49" charset="-122"/>
                <a:ea typeface="仿宋_GB2312" pitchFamily="49" charset="-122"/>
              </a:rPr>
              <a:t>Ω</a:t>
            </a:r>
            <a:r>
              <a:rPr lang="en-US" altLang="zh-CN" b="1" baseline="-25000" dirty="0" err="1">
                <a:latin typeface="仿宋_GB2312" pitchFamily="49" charset="-122"/>
                <a:ea typeface="仿宋_GB2312" pitchFamily="49" charset="-122"/>
              </a:rPr>
              <a:t>c</a:t>
            </a:r>
            <a:r>
              <a:rPr lang="en-US" altLang="zh-CN" b="1" dirty="0">
                <a:latin typeface="仿宋_GB2312" pitchFamily="49" charset="-122"/>
                <a:ea typeface="仿宋_GB2312" pitchFamily="49" charset="-122"/>
              </a:rPr>
              <a:t> </a:t>
            </a:r>
            <a:r>
              <a:rPr lang="zh-CN" altLang="en-US" b="1" dirty="0">
                <a:latin typeface="仿宋_GB2312" pitchFamily="49" charset="-122"/>
                <a:ea typeface="仿宋_GB2312" pitchFamily="49" charset="-122"/>
              </a:rPr>
              <a:t>设为</a:t>
            </a:r>
            <a:r>
              <a:rPr lang="en-US" altLang="zh-CN" b="1" dirty="0">
                <a:latin typeface="仿宋_GB2312" pitchFamily="49" charset="-122"/>
                <a:ea typeface="仿宋_GB2312" pitchFamily="49" charset="-122"/>
              </a:rPr>
              <a:t>1rad/s</a:t>
            </a:r>
            <a:r>
              <a:rPr lang="zh-CN" altLang="en-US" b="1" dirty="0">
                <a:latin typeface="仿宋_GB2312" pitchFamily="49" charset="-122"/>
                <a:ea typeface="仿宋_GB2312" pitchFamily="49" charset="-122"/>
              </a:rPr>
              <a:t>，</a:t>
            </a:r>
            <a:r>
              <a:rPr lang="zh-CN" altLang="zh-CN" b="1" dirty="0">
                <a:latin typeface="仿宋_GB2312" pitchFamily="49" charset="-122"/>
                <a:ea typeface="仿宋_GB2312" pitchFamily="49" charset="-122"/>
              </a:rPr>
              <a:t>这样使频率得到归一化。归一化的Butterworth滤波器的极点分布</a:t>
            </a:r>
            <a:r>
              <a:rPr lang="zh-CN" altLang="en-US" b="1" dirty="0">
                <a:latin typeface="仿宋_GB2312" pitchFamily="49" charset="-122"/>
                <a:ea typeface="仿宋_GB2312" pitchFamily="49" charset="-122"/>
              </a:rPr>
              <a:t>（</a:t>
            </a:r>
            <a:r>
              <a:rPr lang="zh-CN" altLang="zh-CN" b="1" dirty="0">
                <a:latin typeface="仿宋_GB2312" pitchFamily="49" charset="-122"/>
                <a:ea typeface="仿宋_GB2312" pitchFamily="49" charset="-122"/>
              </a:rPr>
              <a:t> P</a:t>
            </a:r>
            <a:r>
              <a:rPr lang="en-US" altLang="zh-CN" b="1" dirty="0">
                <a:latin typeface="仿宋_GB2312" pitchFamily="49" charset="-122"/>
                <a:ea typeface="仿宋_GB2312" pitchFamily="49" charset="-122"/>
              </a:rPr>
              <a:t>278</a:t>
            </a:r>
            <a:r>
              <a:rPr lang="zh-CN" altLang="en-US" b="1" dirty="0">
                <a:latin typeface="仿宋_GB2312" pitchFamily="49" charset="-122"/>
                <a:ea typeface="仿宋_GB2312" pitchFamily="49" charset="-122"/>
              </a:rPr>
              <a:t>，表</a:t>
            </a:r>
            <a:r>
              <a:rPr lang="en-US" altLang="zh-CN" b="1" dirty="0">
                <a:latin typeface="仿宋_GB2312" pitchFamily="49" charset="-122"/>
                <a:ea typeface="仿宋_GB2312" pitchFamily="49" charset="-122"/>
              </a:rPr>
              <a:t>6.3 </a:t>
            </a:r>
            <a:r>
              <a:rPr lang="zh-CN" altLang="en-US" b="1" dirty="0">
                <a:latin typeface="仿宋_GB2312" pitchFamily="49" charset="-122"/>
                <a:ea typeface="仿宋_GB2312" pitchFamily="49" charset="-122"/>
              </a:rPr>
              <a:t>）</a:t>
            </a:r>
            <a:r>
              <a:rPr lang="zh-CN" altLang="zh-CN" b="1" dirty="0">
                <a:latin typeface="仿宋_GB2312" pitchFamily="49" charset="-122"/>
                <a:ea typeface="仿宋_GB2312" pitchFamily="49" charset="-122"/>
              </a:rPr>
              <a:t>以及相应系数都有现成表可查(P</a:t>
            </a:r>
            <a:r>
              <a:rPr lang="en-US" altLang="zh-CN" b="1" dirty="0">
                <a:latin typeface="仿宋_GB2312" pitchFamily="49" charset="-122"/>
                <a:ea typeface="仿宋_GB2312" pitchFamily="49" charset="-122"/>
              </a:rPr>
              <a:t>278</a:t>
            </a:r>
            <a:r>
              <a:rPr lang="zh-CN" altLang="en-US" b="1" dirty="0">
                <a:latin typeface="仿宋_GB2312" pitchFamily="49" charset="-122"/>
                <a:ea typeface="仿宋_GB2312" pitchFamily="49" charset="-122"/>
              </a:rPr>
              <a:t>，表</a:t>
            </a:r>
            <a:r>
              <a:rPr lang="en-US" altLang="zh-CN" b="1" dirty="0">
                <a:latin typeface="仿宋_GB2312" pitchFamily="49" charset="-122"/>
                <a:ea typeface="仿宋_GB2312" pitchFamily="49" charset="-122"/>
              </a:rPr>
              <a:t>6.2</a:t>
            </a:r>
            <a:r>
              <a:rPr lang="zh-CN" altLang="zh-CN" b="1" dirty="0">
                <a:latin typeface="仿宋_GB2312" pitchFamily="49" charset="-122"/>
                <a:ea typeface="仿宋_GB2312" pitchFamily="49" charset="-122"/>
              </a:rPr>
              <a:t>)</a:t>
            </a:r>
            <a:r>
              <a:rPr lang="en-US" altLang="zh-CN" b="1" dirty="0">
                <a:latin typeface="仿宋_GB2312" pitchFamily="49" charset="-122"/>
                <a:ea typeface="仿宋_GB2312" pitchFamily="49" charset="-122"/>
              </a:rPr>
              <a:t>:</a:t>
            </a:r>
            <a:endParaRPr lang="zh-CN" altLang="zh-CN" b="1" dirty="0">
              <a:latin typeface="仿宋_GB2312" pitchFamily="49" charset="-122"/>
              <a:ea typeface="仿宋_GB2312" pitchFamily="49" charset="-122"/>
            </a:endParaRPr>
          </a:p>
        </p:txBody>
      </p:sp>
      <p:graphicFrame>
        <p:nvGraphicFramePr>
          <p:cNvPr id="135172" name="Object 4"/>
          <p:cNvGraphicFramePr>
            <a:graphicFrameLocks noChangeAspect="1"/>
          </p:cNvGraphicFramePr>
          <p:nvPr>
            <p:extLst>
              <p:ext uri="{D42A27DB-BD31-4B8C-83A1-F6EECF244321}">
                <p14:modId xmlns:p14="http://schemas.microsoft.com/office/powerpoint/2010/main" val="3981296062"/>
              </p:ext>
            </p:extLst>
          </p:nvPr>
        </p:nvGraphicFramePr>
        <p:xfrm>
          <a:off x="683568" y="5157192"/>
          <a:ext cx="7715250" cy="1470025"/>
        </p:xfrm>
        <a:graphic>
          <a:graphicData uri="http://schemas.openxmlformats.org/presentationml/2006/ole">
            <mc:AlternateContent xmlns:mc="http://schemas.openxmlformats.org/markup-compatibility/2006">
              <mc:Choice xmlns:v="urn:schemas-microsoft-com:vml" Requires="v">
                <p:oleObj spid="_x0000_s135354" name="Equation" r:id="rId4" imgW="3746160" imgH="698400" progId="Equation.DSMT4">
                  <p:embed/>
                </p:oleObj>
              </mc:Choice>
              <mc:Fallback>
                <p:oleObj name="Equation" r:id="rId4" imgW="3746160" imgH="69840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83568" y="5157192"/>
                        <a:ext cx="771525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4" name="Object 6"/>
          <p:cNvGraphicFramePr>
            <a:graphicFrameLocks noChangeAspect="1"/>
          </p:cNvGraphicFramePr>
          <p:nvPr/>
        </p:nvGraphicFramePr>
        <p:xfrm>
          <a:off x="1476375" y="3213100"/>
          <a:ext cx="6450013" cy="1085850"/>
        </p:xfrm>
        <a:graphic>
          <a:graphicData uri="http://schemas.openxmlformats.org/presentationml/2006/ole">
            <mc:AlternateContent xmlns:mc="http://schemas.openxmlformats.org/markup-compatibility/2006">
              <mc:Choice xmlns:v="urn:schemas-microsoft-com:vml" Requires="v">
                <p:oleObj spid="_x0000_s135355" name="Equation" r:id="rId6" imgW="2616120" imgH="431640" progId="Equation.DSMT4">
                  <p:embed/>
                </p:oleObj>
              </mc:Choice>
              <mc:Fallback>
                <p:oleObj name="Equation" r:id="rId6" imgW="2616120" imgH="431640" progId="Equation.DSMT4">
                  <p:embed/>
                  <p:pic>
                    <p:nvPicPr>
                      <p:cNvPr id="0" name="Object 6"/>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476375" y="3213100"/>
                        <a:ext cx="6450013"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5" name="Object 7"/>
          <p:cNvGraphicFramePr>
            <a:graphicFrameLocks noChangeAspect="1"/>
          </p:cNvGraphicFramePr>
          <p:nvPr/>
        </p:nvGraphicFramePr>
        <p:xfrm>
          <a:off x="1187450" y="4149725"/>
          <a:ext cx="1281113" cy="909638"/>
        </p:xfrm>
        <a:graphic>
          <a:graphicData uri="http://schemas.openxmlformats.org/presentationml/2006/ole">
            <mc:AlternateContent xmlns:mc="http://schemas.openxmlformats.org/markup-compatibility/2006">
              <mc:Choice xmlns:v="urn:schemas-microsoft-com:vml" Requires="v">
                <p:oleObj spid="_x0000_s135356" name="Equation" r:id="rId8" imgW="622080" imgH="431640" progId="Equation.DSMT4">
                  <p:embed/>
                </p:oleObj>
              </mc:Choice>
              <mc:Fallback>
                <p:oleObj name="Equation" r:id="rId8" imgW="622080" imgH="431640" progId="Equation.DSMT4">
                  <p:embed/>
                  <p:pic>
                    <p:nvPicPr>
                      <p:cNvPr id="0" name="Object 7"/>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1187450" y="4149725"/>
                        <a:ext cx="1281113" cy="909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5176" name="Rectangle 8"/>
          <p:cNvSpPr>
            <a:spLocks noChangeArrowheads="1"/>
          </p:cNvSpPr>
          <p:nvPr/>
        </p:nvSpPr>
        <p:spPr bwMode="auto">
          <a:xfrm>
            <a:off x="468313" y="4076700"/>
            <a:ext cx="10795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令</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5C43609D-855C-4CD0-B98D-B5B840DA2BD0}" type="slidenum">
              <a:rPr lang="en-US" altLang="zh-CN"/>
              <a:pPr/>
              <a:t>39</a:t>
            </a:fld>
            <a:endParaRPr lang="en-US" altLang="zh-CN"/>
          </a:p>
        </p:txBody>
      </p:sp>
      <p:graphicFrame>
        <p:nvGraphicFramePr>
          <p:cNvPr id="44039" name="Object 7"/>
          <p:cNvGraphicFramePr>
            <a:graphicFrameLocks noChangeAspect="1"/>
          </p:cNvGraphicFramePr>
          <p:nvPr>
            <p:extLst>
              <p:ext uri="{D42A27DB-BD31-4B8C-83A1-F6EECF244321}">
                <p14:modId xmlns:p14="http://schemas.microsoft.com/office/powerpoint/2010/main" val="1567089903"/>
              </p:ext>
            </p:extLst>
          </p:nvPr>
        </p:nvGraphicFramePr>
        <p:xfrm>
          <a:off x="568325" y="4868863"/>
          <a:ext cx="5200650" cy="1466850"/>
        </p:xfrm>
        <a:graphic>
          <a:graphicData uri="http://schemas.openxmlformats.org/presentationml/2006/ole">
            <mc:AlternateContent xmlns:mc="http://schemas.openxmlformats.org/markup-compatibility/2006">
              <mc:Choice xmlns:v="urn:schemas-microsoft-com:vml" Requires="v">
                <p:oleObj spid="_x0000_s176455" name="Equation" r:id="rId3" imgW="2108160" imgH="647640" progId="Equation.DSMT4">
                  <p:embed/>
                </p:oleObj>
              </mc:Choice>
              <mc:Fallback>
                <p:oleObj name="Equation" r:id="rId3" imgW="2108160" imgH="647640" progId="Equation.DSMT4">
                  <p:embed/>
                  <p:pic>
                    <p:nvPicPr>
                      <p:cNvPr id="0" name=""/>
                      <p:cNvPicPr>
                        <a:picLocks noChangeAspect="1" noChangeArrowheads="1"/>
                      </p:cNvPicPr>
                      <p:nvPr/>
                    </p:nvPicPr>
                    <p:blipFill>
                      <a:blip r:embed="rId4">
                        <a:lum bright="-100000"/>
                      </a:blip>
                      <a:srcRect/>
                      <a:stretch>
                        <a:fillRect/>
                      </a:stretch>
                    </p:blipFill>
                    <p:spPr bwMode="auto">
                      <a:xfrm>
                        <a:off x="568325" y="4868863"/>
                        <a:ext cx="5200650" cy="146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0" name="Object 8"/>
          <p:cNvGraphicFramePr>
            <a:graphicFrameLocks noChangeAspect="1"/>
          </p:cNvGraphicFramePr>
          <p:nvPr/>
        </p:nvGraphicFramePr>
        <p:xfrm>
          <a:off x="5724525" y="4868863"/>
          <a:ext cx="2644775" cy="927100"/>
        </p:xfrm>
        <a:graphic>
          <a:graphicData uri="http://schemas.openxmlformats.org/presentationml/2006/ole">
            <mc:AlternateContent xmlns:mc="http://schemas.openxmlformats.org/markup-compatibility/2006">
              <mc:Choice xmlns:v="urn:schemas-microsoft-com:vml" Requires="v">
                <p:oleObj spid="_x0000_s176456" name="Equation" r:id="rId5" imgW="1130040" imgH="393480" progId="Equation.DSMT4">
                  <p:embed/>
                </p:oleObj>
              </mc:Choice>
              <mc:Fallback>
                <p:oleObj name="Equation" r:id="rId5" imgW="1130040" imgH="393480" progId="Equation.DSMT4">
                  <p:embed/>
                  <p:pic>
                    <p:nvPicPr>
                      <p:cNvPr id="0" name=""/>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5724525" y="4868863"/>
                        <a:ext cx="2644775"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Rectangle 6"/>
          <p:cNvSpPr txBox="1">
            <a:spLocks noChangeArrowheads="1"/>
          </p:cNvSpPr>
          <p:nvPr/>
        </p:nvSpPr>
        <p:spPr bwMode="auto">
          <a:xfrm>
            <a:off x="395536" y="1052736"/>
            <a:ext cx="864096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FontTx/>
              <a:buNone/>
            </a:pPr>
            <a:r>
              <a:rPr lang="zh-CN" altLang="en-US" sz="2600" b="1" kern="0" dirty="0"/>
              <a:t>归一化（         ）巴特沃斯滤波器分母多项式为</a:t>
            </a:r>
          </a:p>
        </p:txBody>
      </p:sp>
      <p:graphicFrame>
        <p:nvGraphicFramePr>
          <p:cNvPr id="14" name="Object 7"/>
          <p:cNvGraphicFramePr>
            <a:graphicFrameLocks noChangeAspect="1"/>
          </p:cNvGraphicFramePr>
          <p:nvPr>
            <p:extLst>
              <p:ext uri="{D42A27DB-BD31-4B8C-83A1-F6EECF244321}">
                <p14:modId xmlns:p14="http://schemas.microsoft.com/office/powerpoint/2010/main" val="3524157652"/>
              </p:ext>
            </p:extLst>
          </p:nvPr>
        </p:nvGraphicFramePr>
        <p:xfrm>
          <a:off x="1806229" y="1132787"/>
          <a:ext cx="864096" cy="432711"/>
        </p:xfrm>
        <a:graphic>
          <a:graphicData uri="http://schemas.openxmlformats.org/presentationml/2006/ole">
            <mc:AlternateContent xmlns:mc="http://schemas.openxmlformats.org/markup-compatibility/2006">
              <mc:Choice xmlns:v="urn:schemas-microsoft-com:vml" Requires="v">
                <p:oleObj spid="_x0000_s176457" name="Equation" r:id="rId7" imgW="419040" imgH="228600" progId="Equation.DSMT4">
                  <p:embed/>
                </p:oleObj>
              </mc:Choice>
              <mc:Fallback>
                <p:oleObj name="Equation" r:id="rId7" imgW="419040" imgH="228600" progId="Equation.DSMT4">
                  <p:embed/>
                  <p:pic>
                    <p:nvPicPr>
                      <p:cNvPr id="0" name=""/>
                      <p:cNvPicPr>
                        <a:picLocks noChangeAspect="1" noChangeArrowheads="1"/>
                      </p:cNvPicPr>
                      <p:nvPr/>
                    </p:nvPicPr>
                    <p:blipFill>
                      <a:blip r:embed="rId8">
                        <a:lum bright="-100000"/>
                      </a:blip>
                      <a:srcRect/>
                      <a:stretch>
                        <a:fillRect/>
                      </a:stretch>
                    </p:blipFill>
                    <p:spPr bwMode="auto">
                      <a:xfrm>
                        <a:off x="1806229" y="1132787"/>
                        <a:ext cx="864096" cy="432711"/>
                      </a:xfrm>
                      <a:prstGeom prst="rect">
                        <a:avLst/>
                      </a:prstGeom>
                      <a:noFill/>
                      <a:ln>
                        <a:noFill/>
                      </a:ln>
                      <a:effectLst/>
                    </p:spPr>
                  </p:pic>
                </p:oleObj>
              </mc:Fallback>
            </mc:AlternateContent>
          </a:graphicData>
        </a:graphic>
      </p:graphicFrame>
      <p:graphicFrame>
        <p:nvGraphicFramePr>
          <p:cNvPr id="16" name="Object 7"/>
          <p:cNvGraphicFramePr>
            <a:graphicFrameLocks noChangeAspect="1"/>
          </p:cNvGraphicFramePr>
          <p:nvPr>
            <p:extLst>
              <p:ext uri="{D42A27DB-BD31-4B8C-83A1-F6EECF244321}">
                <p14:modId xmlns:p14="http://schemas.microsoft.com/office/powerpoint/2010/main" val="3129554438"/>
              </p:ext>
            </p:extLst>
          </p:nvPr>
        </p:nvGraphicFramePr>
        <p:xfrm>
          <a:off x="655861" y="2780928"/>
          <a:ext cx="7920037" cy="1336675"/>
        </p:xfrm>
        <a:graphic>
          <a:graphicData uri="http://schemas.openxmlformats.org/presentationml/2006/ole">
            <mc:AlternateContent xmlns:mc="http://schemas.openxmlformats.org/markup-compatibility/2006">
              <mc:Choice xmlns:v="urn:schemas-microsoft-com:vml" Requires="v">
                <p:oleObj spid="_x0000_s176458" name="Equation" r:id="rId9" imgW="3797280" imgH="698400" progId="Equation.DSMT4">
                  <p:embed/>
                </p:oleObj>
              </mc:Choice>
              <mc:Fallback>
                <p:oleObj name="Equation" r:id="rId9" imgW="3797280" imgH="698400" progId="Equation.DSMT4">
                  <p:embed/>
                  <p:pic>
                    <p:nvPicPr>
                      <p:cNvPr id="0" name=""/>
                      <p:cNvPicPr>
                        <a:picLocks noChangeAspect="1" noChangeArrowheads="1"/>
                      </p:cNvPicPr>
                      <p:nvPr/>
                    </p:nvPicPr>
                    <p:blipFill>
                      <a:blip r:embed="rId10">
                        <a:lum bright="-100000"/>
                      </a:blip>
                      <a:srcRect/>
                      <a:stretch>
                        <a:fillRect/>
                      </a:stretch>
                    </p:blipFill>
                    <p:spPr bwMode="auto">
                      <a:xfrm>
                        <a:off x="655861" y="2780928"/>
                        <a:ext cx="7920037" cy="1336675"/>
                      </a:xfrm>
                      <a:prstGeom prst="rect">
                        <a:avLst/>
                      </a:prstGeom>
                      <a:noFill/>
                      <a:ln>
                        <a:noFill/>
                      </a:ln>
                      <a:effec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3578073199"/>
              </p:ext>
            </p:extLst>
          </p:nvPr>
        </p:nvGraphicFramePr>
        <p:xfrm>
          <a:off x="395536" y="4221088"/>
          <a:ext cx="1917700" cy="527050"/>
        </p:xfrm>
        <a:graphic>
          <a:graphicData uri="http://schemas.openxmlformats.org/presentationml/2006/ole">
            <mc:AlternateContent xmlns:mc="http://schemas.openxmlformats.org/markup-compatibility/2006">
              <mc:Choice xmlns:v="urn:schemas-microsoft-com:vml" Requires="v">
                <p:oleObj spid="_x0000_s176459" name="公式" r:id="rId11" imgW="838200" imgH="228600" progId="Equation.3">
                  <p:embed/>
                </p:oleObj>
              </mc:Choice>
              <mc:Fallback>
                <p:oleObj name="公式" r:id="rId11" imgW="838200" imgH="228600" progId="Equation.3">
                  <p:embed/>
                  <p:pic>
                    <p:nvPicPr>
                      <p:cNvPr id="0" name=""/>
                      <p:cNvPicPr>
                        <a:picLocks noChangeAspect="1" noChangeArrowheads="1"/>
                      </p:cNvPicPr>
                      <p:nvPr/>
                    </p:nvPicPr>
                    <p:blipFill>
                      <a:blip r:embed="rId12">
                        <a:lum bright="-98000"/>
                        <a:extLst>
                          <a:ext uri="{28A0092B-C50C-407E-A947-70E740481C1C}">
                            <a14:useLocalDpi xmlns:a14="http://schemas.microsoft.com/office/drawing/2010/main" val="0"/>
                          </a:ext>
                        </a:extLst>
                      </a:blip>
                      <a:srcRect/>
                      <a:stretch>
                        <a:fillRect/>
                      </a:stretch>
                    </p:blipFill>
                    <p:spPr bwMode="auto">
                      <a:xfrm>
                        <a:off x="395536" y="4221088"/>
                        <a:ext cx="19177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动作按钮: 后退或前一项 2">
            <a:hlinkClick r:id="rId13" action="ppaction://hlinksldjump" highlightClick="1"/>
          </p:cNvPr>
          <p:cNvSpPr/>
          <p:nvPr/>
        </p:nvSpPr>
        <p:spPr>
          <a:xfrm>
            <a:off x="899592" y="6237312"/>
            <a:ext cx="720080"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6"/>
          <p:cNvSpPr txBox="1">
            <a:spLocks noChangeArrowheads="1"/>
          </p:cNvSpPr>
          <p:nvPr/>
        </p:nvSpPr>
        <p:spPr bwMode="auto">
          <a:xfrm>
            <a:off x="2771800" y="4293096"/>
            <a:ext cx="4896544"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FontTx/>
              <a:buNone/>
            </a:pPr>
            <a:r>
              <a:rPr lang="zh-CN" altLang="en-US" sz="2600" b="1" kern="0" dirty="0"/>
              <a:t>例查表法（</a:t>
            </a:r>
            <a:r>
              <a:rPr lang="en-US" altLang="zh-CN" sz="2600" b="1" kern="0" dirty="0"/>
              <a:t>P278</a:t>
            </a:r>
            <a:r>
              <a:rPr lang="zh-CN" altLang="en-US" sz="2600" b="1" kern="0" dirty="0"/>
              <a:t>，表</a:t>
            </a:r>
            <a:r>
              <a:rPr lang="en-US" altLang="zh-CN" sz="2600" b="1" kern="0" dirty="0"/>
              <a:t>6.2</a:t>
            </a:r>
            <a:r>
              <a:rPr lang="zh-CN" altLang="en-US" sz="2600" b="1" kern="0" dirty="0"/>
              <a:t>）</a:t>
            </a:r>
          </a:p>
        </p:txBody>
      </p:sp>
      <p:sp>
        <p:nvSpPr>
          <p:cNvPr id="17" name="Rectangle 2"/>
          <p:cNvSpPr>
            <a:spLocks noChangeArrowheads="1"/>
          </p:cNvSpPr>
          <p:nvPr/>
        </p:nvSpPr>
        <p:spPr bwMode="auto">
          <a:xfrm>
            <a:off x="366936" y="260648"/>
            <a:ext cx="8497888"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2600" b="1" dirty="0"/>
              <a:t>例题：导出三阶巴特沃思滤波器的系统函数，</a:t>
            </a:r>
          </a:p>
        </p:txBody>
      </p:sp>
      <p:graphicFrame>
        <p:nvGraphicFramePr>
          <p:cNvPr id="5" name="对象 4"/>
          <p:cNvGraphicFramePr>
            <a:graphicFrameLocks noChangeAspect="1"/>
          </p:cNvGraphicFramePr>
          <p:nvPr>
            <p:extLst>
              <p:ext uri="{D42A27DB-BD31-4B8C-83A1-F6EECF244321}">
                <p14:modId xmlns:p14="http://schemas.microsoft.com/office/powerpoint/2010/main" val="820874358"/>
              </p:ext>
            </p:extLst>
          </p:nvPr>
        </p:nvGraphicFramePr>
        <p:xfrm>
          <a:off x="7086872" y="237629"/>
          <a:ext cx="1917700" cy="527050"/>
        </p:xfrm>
        <a:graphic>
          <a:graphicData uri="http://schemas.openxmlformats.org/presentationml/2006/ole">
            <mc:AlternateContent xmlns:mc="http://schemas.openxmlformats.org/markup-compatibility/2006">
              <mc:Choice xmlns:v="urn:schemas-microsoft-com:vml" Requires="v">
                <p:oleObj spid="_x0000_s176460" name="公式" r:id="rId14" imgW="838200" imgH="228600" progId="Equation.3">
                  <p:embed/>
                </p:oleObj>
              </mc:Choice>
              <mc:Fallback>
                <p:oleObj name="公式" r:id="rId14" imgW="838200" imgH="228600" progId="Equation.3">
                  <p:embed/>
                  <p:pic>
                    <p:nvPicPr>
                      <p:cNvPr id="0" name="Object 3"/>
                      <p:cNvPicPr>
                        <a:picLocks noChangeAspect="1" noChangeArrowheads="1"/>
                      </p:cNvPicPr>
                      <p:nvPr/>
                    </p:nvPicPr>
                    <p:blipFill>
                      <a:blip r:embed="rId12">
                        <a:lum bright="-98000"/>
                        <a:extLst>
                          <a:ext uri="{28A0092B-C50C-407E-A947-70E740481C1C}">
                            <a14:useLocalDpi xmlns:a14="http://schemas.microsoft.com/office/drawing/2010/main" val="0"/>
                          </a:ext>
                        </a:extLst>
                      </a:blip>
                      <a:srcRect/>
                      <a:stretch>
                        <a:fillRect/>
                      </a:stretch>
                    </p:blipFill>
                    <p:spPr bwMode="auto">
                      <a:xfrm>
                        <a:off x="7086872" y="237629"/>
                        <a:ext cx="19177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000701987"/>
              </p:ext>
            </p:extLst>
          </p:nvPr>
        </p:nvGraphicFramePr>
        <p:xfrm>
          <a:off x="1115616" y="1628800"/>
          <a:ext cx="6450013" cy="1085850"/>
        </p:xfrm>
        <a:graphic>
          <a:graphicData uri="http://schemas.openxmlformats.org/presentationml/2006/ole">
            <mc:AlternateContent xmlns:mc="http://schemas.openxmlformats.org/markup-compatibility/2006">
              <mc:Choice xmlns:v="urn:schemas-microsoft-com:vml" Requires="v">
                <p:oleObj spid="_x0000_s176461" name="Equation" r:id="rId15" imgW="3479760" imgH="559800" progId="Equation.DSMT4">
                  <p:embed/>
                </p:oleObj>
              </mc:Choice>
              <mc:Fallback>
                <p:oleObj name="Equation" r:id="rId15" imgW="3479760" imgH="559800" progId="Equation.DSMT4">
                  <p:embed/>
                  <p:pic>
                    <p:nvPicPr>
                      <p:cNvPr id="0" name="Object 6"/>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1115616" y="1628800"/>
                        <a:ext cx="6450013"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030524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99A4640C-B709-41BB-A5DB-6A64191AF9AC}" type="slidenum">
              <a:rPr lang="en-US" altLang="zh-CN"/>
              <a:pPr/>
              <a:t>40</a:t>
            </a:fld>
            <a:endParaRPr lang="en-US" altLang="zh-CN"/>
          </a:p>
        </p:txBody>
      </p:sp>
      <p:sp>
        <p:nvSpPr>
          <p:cNvPr id="91138" name="Rectangle 2"/>
          <p:cNvSpPr>
            <a:spLocks noGrp="1" noChangeArrowheads="1"/>
          </p:cNvSpPr>
          <p:nvPr>
            <p:ph type="title"/>
          </p:nvPr>
        </p:nvSpPr>
        <p:spPr>
          <a:xfrm>
            <a:off x="179512" y="23581"/>
            <a:ext cx="8458200" cy="685800"/>
          </a:xfrm>
        </p:spPr>
        <p:txBody>
          <a:bodyPr/>
          <a:lstStyle/>
          <a:p>
            <a:r>
              <a:rPr lang="en-US" altLang="zh-CN" sz="4000" b="1" dirty="0">
                <a:solidFill>
                  <a:schemeClr val="tx1"/>
                </a:solidFill>
                <a:latin typeface="隶书" pitchFamily="49" charset="-122"/>
                <a:ea typeface="隶书" pitchFamily="49" charset="-122"/>
              </a:rPr>
              <a:t>4</a:t>
            </a:r>
            <a:r>
              <a:rPr lang="zh-CN" altLang="en-US" sz="4000" b="1" dirty="0">
                <a:solidFill>
                  <a:schemeClr val="tx1"/>
                </a:solidFill>
                <a:latin typeface="隶书" pitchFamily="49" charset="-122"/>
                <a:ea typeface="隶书" pitchFamily="49" charset="-122"/>
              </a:rPr>
              <a:t>、</a:t>
            </a:r>
            <a:r>
              <a:rPr lang="en-US" altLang="zh-CN" sz="4000" b="1" dirty="0">
                <a:solidFill>
                  <a:schemeClr val="tx1"/>
                </a:solidFill>
                <a:latin typeface="隶书" pitchFamily="49" charset="-122"/>
                <a:ea typeface="隶书" pitchFamily="49" charset="-122"/>
              </a:rPr>
              <a:t>Butterworth</a:t>
            </a:r>
            <a:r>
              <a:rPr lang="zh-CN" altLang="zh-CN" sz="4000" b="1" dirty="0">
                <a:solidFill>
                  <a:schemeClr val="tx1"/>
                </a:solidFill>
                <a:latin typeface="隶书" pitchFamily="49" charset="-122"/>
                <a:ea typeface="隶书" pitchFamily="49" charset="-122"/>
              </a:rPr>
              <a:t>滤波器设计步骤</a:t>
            </a:r>
            <a:endParaRPr lang="zh-CN" altLang="en-US" sz="4000" b="1" dirty="0">
              <a:solidFill>
                <a:schemeClr val="tx1"/>
              </a:solidFill>
              <a:latin typeface="隶书" pitchFamily="49" charset="-122"/>
              <a:ea typeface="隶书" pitchFamily="49" charset="-122"/>
            </a:endParaRPr>
          </a:p>
        </p:txBody>
      </p:sp>
      <p:sp>
        <p:nvSpPr>
          <p:cNvPr id="91139" name="Text Box 3"/>
          <p:cNvSpPr txBox="1">
            <a:spLocks noChangeArrowheads="1"/>
          </p:cNvSpPr>
          <p:nvPr/>
        </p:nvSpPr>
        <p:spPr bwMode="auto">
          <a:xfrm>
            <a:off x="395288" y="836613"/>
            <a:ext cx="8569325"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63575" indent="-663575">
              <a:defRPr>
                <a:solidFill>
                  <a:schemeClr val="tx1"/>
                </a:solidFill>
                <a:latin typeface="Arial" charset="0"/>
                <a:ea typeface="宋体" charset="-122"/>
              </a:defRPr>
            </a:lvl1pPr>
            <a:lvl2pPr marL="1412875" indent="-457200">
              <a:defRPr>
                <a:solidFill>
                  <a:schemeClr val="tx1"/>
                </a:solidFill>
                <a:latin typeface="Arial" charset="0"/>
                <a:ea typeface="宋体" charset="-122"/>
              </a:defRPr>
            </a:lvl2pPr>
            <a:lvl3pPr marL="1603375" indent="-457200">
              <a:defRPr>
                <a:solidFill>
                  <a:schemeClr val="tx1"/>
                </a:solidFill>
                <a:latin typeface="Arial" charset="0"/>
                <a:ea typeface="宋体" charset="-122"/>
              </a:defRPr>
            </a:lvl3pPr>
            <a:lvl4pPr marL="1828800" indent="-457200">
              <a:defRPr>
                <a:solidFill>
                  <a:schemeClr val="tx1"/>
                </a:solidFill>
                <a:latin typeface="Arial" charset="0"/>
                <a:ea typeface="宋体" charset="-122"/>
              </a:defRPr>
            </a:lvl4pPr>
            <a:lvl5pPr marL="2286000" indent="-457200">
              <a:defRPr>
                <a:solidFill>
                  <a:schemeClr val="tx1"/>
                </a:solidFill>
                <a:latin typeface="Arial" charset="0"/>
                <a:ea typeface="宋体" charset="-122"/>
              </a:defRPr>
            </a:lvl5pPr>
            <a:lvl6pPr marL="2743200" indent="-457200" fontAlgn="base">
              <a:spcBef>
                <a:spcPct val="0"/>
              </a:spcBef>
              <a:spcAft>
                <a:spcPct val="0"/>
              </a:spcAft>
              <a:defRPr>
                <a:solidFill>
                  <a:schemeClr val="tx1"/>
                </a:solidFill>
                <a:latin typeface="Arial" charset="0"/>
                <a:ea typeface="宋体" charset="-122"/>
              </a:defRPr>
            </a:lvl6pPr>
            <a:lvl7pPr marL="3200400" indent="-457200" fontAlgn="base">
              <a:spcBef>
                <a:spcPct val="0"/>
              </a:spcBef>
              <a:spcAft>
                <a:spcPct val="0"/>
              </a:spcAft>
              <a:defRPr>
                <a:solidFill>
                  <a:schemeClr val="tx1"/>
                </a:solidFill>
                <a:latin typeface="Arial" charset="0"/>
                <a:ea typeface="宋体" charset="-122"/>
              </a:defRPr>
            </a:lvl7pPr>
            <a:lvl8pPr marL="3657600" indent="-457200" fontAlgn="base">
              <a:spcBef>
                <a:spcPct val="0"/>
              </a:spcBef>
              <a:spcAft>
                <a:spcPct val="0"/>
              </a:spcAft>
              <a:defRPr>
                <a:solidFill>
                  <a:schemeClr val="tx1"/>
                </a:solidFill>
                <a:latin typeface="Arial" charset="0"/>
                <a:ea typeface="宋体" charset="-122"/>
              </a:defRPr>
            </a:lvl8pPr>
            <a:lvl9pPr marL="4114800" indent="-457200" fontAlgn="base">
              <a:spcBef>
                <a:spcPct val="0"/>
              </a:spcBef>
              <a:spcAft>
                <a:spcPct val="0"/>
              </a:spcAft>
              <a:defRPr>
                <a:solidFill>
                  <a:schemeClr val="tx1"/>
                </a:solidFill>
                <a:latin typeface="Arial" charset="0"/>
                <a:ea typeface="宋体" charset="-122"/>
              </a:defRPr>
            </a:lvl9pPr>
          </a:lstStyle>
          <a:p>
            <a:pPr eaLnBrk="0" hangingPunct="0">
              <a:lnSpc>
                <a:spcPct val="120000"/>
              </a:lnSpc>
              <a:buFontTx/>
              <a:buAutoNum type="arabicPeriod"/>
            </a:pPr>
            <a:r>
              <a:rPr lang="zh-CN" altLang="en-US" sz="3000" b="1" dirty="0">
                <a:latin typeface="仿宋_GB2312" pitchFamily="49" charset="-122"/>
                <a:ea typeface="仿宋_GB2312" pitchFamily="49" charset="-122"/>
              </a:rPr>
              <a:t>根据设计规定，确定</a:t>
            </a:r>
            <a:r>
              <a:rPr lang="en-US" altLang="zh-CN" sz="3000" b="1" dirty="0" err="1">
                <a:latin typeface="仿宋_GB2312" pitchFamily="49" charset="-122"/>
                <a:ea typeface="仿宋_GB2312" pitchFamily="49" charset="-122"/>
              </a:rPr>
              <a:t>Ω</a:t>
            </a:r>
            <a:r>
              <a:rPr lang="en-US" altLang="zh-CN" sz="3000" b="1" baseline="-25000" dirty="0" err="1">
                <a:latin typeface="仿宋_GB2312" pitchFamily="49" charset="-122"/>
                <a:ea typeface="仿宋_GB2312" pitchFamily="49" charset="-122"/>
              </a:rPr>
              <a:t>c</a:t>
            </a:r>
            <a:r>
              <a:rPr lang="zh-CN" altLang="en-US" sz="3000" b="1" dirty="0">
                <a:latin typeface="仿宋_GB2312" pitchFamily="49" charset="-122"/>
                <a:ea typeface="仿宋_GB2312" pitchFamily="49" charset="-122"/>
              </a:rPr>
              <a:t>和 </a:t>
            </a:r>
            <a:r>
              <a:rPr lang="en-US" altLang="zh-CN" sz="3000" b="1" dirty="0">
                <a:latin typeface="仿宋_GB2312" pitchFamily="49" charset="-122"/>
                <a:ea typeface="仿宋_GB2312" pitchFamily="49" charset="-122"/>
              </a:rPr>
              <a:t>N</a:t>
            </a:r>
          </a:p>
          <a:p>
            <a:pPr eaLnBrk="0" hangingPunct="0">
              <a:lnSpc>
                <a:spcPct val="120000"/>
              </a:lnSpc>
              <a:buFontTx/>
              <a:buAutoNum type="arabicPeriod"/>
            </a:pPr>
            <a:r>
              <a:rPr lang="zh-CN" altLang="en-US" sz="3000" b="1" dirty="0">
                <a:latin typeface="仿宋_GB2312" pitchFamily="49" charset="-122"/>
                <a:ea typeface="仿宋_GB2312" pitchFamily="49" charset="-122"/>
              </a:rPr>
              <a:t>由</a:t>
            </a:r>
          </a:p>
          <a:p>
            <a:pPr eaLnBrk="0" hangingPunct="0">
              <a:lnSpc>
                <a:spcPct val="120000"/>
              </a:lnSpc>
            </a:pPr>
            <a:r>
              <a:rPr lang="zh-CN" altLang="en-US" sz="3000" b="1" dirty="0">
                <a:latin typeface="仿宋_GB2312" pitchFamily="49" charset="-122"/>
                <a:ea typeface="仿宋_GB2312" pitchFamily="49" charset="-122"/>
              </a:rPr>
              <a:t>    </a:t>
            </a:r>
          </a:p>
          <a:p>
            <a:pPr eaLnBrk="0" hangingPunct="0">
              <a:lnSpc>
                <a:spcPct val="120000"/>
              </a:lnSpc>
            </a:pPr>
            <a:r>
              <a:rPr lang="zh-CN" altLang="en-US" sz="3000" b="1" dirty="0">
                <a:latin typeface="仿宋_GB2312" pitchFamily="49" charset="-122"/>
                <a:ea typeface="仿宋_GB2312" pitchFamily="49" charset="-122"/>
              </a:rPr>
              <a:t>   确定</a:t>
            </a:r>
            <a:r>
              <a:rPr lang="en-US" altLang="zh-CN" sz="3000" b="1" dirty="0">
                <a:latin typeface="仿宋_GB2312" pitchFamily="49" charset="-122"/>
                <a:ea typeface="仿宋_GB2312" pitchFamily="49" charset="-122"/>
              </a:rPr>
              <a:t>H</a:t>
            </a:r>
            <a:r>
              <a:rPr lang="en-US" altLang="zh-CN" sz="3000" b="1" baseline="-25000" dirty="0">
                <a:latin typeface="仿宋_GB2312" pitchFamily="49" charset="-122"/>
                <a:ea typeface="仿宋_GB2312" pitchFamily="49" charset="-122"/>
              </a:rPr>
              <a:t>a</a:t>
            </a:r>
            <a:r>
              <a:rPr lang="en-US" altLang="zh-CN" sz="3000" b="1" dirty="0">
                <a:latin typeface="仿宋_GB2312" pitchFamily="49" charset="-122"/>
                <a:ea typeface="仿宋_GB2312" pitchFamily="49" charset="-122"/>
              </a:rPr>
              <a:t>(s)H</a:t>
            </a:r>
            <a:r>
              <a:rPr lang="en-US" altLang="zh-CN" sz="3000" b="1" baseline="-25000" dirty="0">
                <a:latin typeface="仿宋_GB2312" pitchFamily="49" charset="-122"/>
                <a:ea typeface="仿宋_GB2312" pitchFamily="49" charset="-122"/>
              </a:rPr>
              <a:t>a</a:t>
            </a:r>
            <a:r>
              <a:rPr lang="en-US" altLang="zh-CN" sz="3000" b="1" dirty="0">
                <a:latin typeface="仿宋_GB2312" pitchFamily="49" charset="-122"/>
                <a:ea typeface="仿宋_GB2312" pitchFamily="49" charset="-122"/>
              </a:rPr>
              <a:t>(-s)</a:t>
            </a:r>
            <a:r>
              <a:rPr lang="zh-CN" altLang="en-US" sz="3000" b="1" dirty="0">
                <a:latin typeface="仿宋_GB2312" pitchFamily="49" charset="-122"/>
                <a:ea typeface="仿宋_GB2312" pitchFamily="49" charset="-122"/>
              </a:rPr>
              <a:t>的极点。    </a:t>
            </a:r>
          </a:p>
          <a:p>
            <a:pPr eaLnBrk="0" hangingPunct="0">
              <a:lnSpc>
                <a:spcPct val="120000"/>
              </a:lnSpc>
              <a:buFontTx/>
              <a:buAutoNum type="arabicPeriod" startAt="3"/>
            </a:pPr>
            <a:r>
              <a:rPr lang="en-US" altLang="zh-CN" sz="3000" b="1" dirty="0" err="1">
                <a:latin typeface="仿宋_GB2312" pitchFamily="49" charset="-122"/>
                <a:ea typeface="仿宋_GB2312" pitchFamily="49" charset="-122"/>
              </a:rPr>
              <a:t>S</a:t>
            </a:r>
            <a:r>
              <a:rPr lang="en-US" altLang="zh-CN" sz="3000" b="1" baseline="-25000" dirty="0" err="1">
                <a:latin typeface="仿宋_GB2312" pitchFamily="49" charset="-122"/>
                <a:ea typeface="仿宋_GB2312" pitchFamily="49" charset="-122"/>
              </a:rPr>
              <a:t>k</a:t>
            </a:r>
            <a:r>
              <a:rPr lang="zh-CN" altLang="en-US" sz="3000" b="1" dirty="0">
                <a:latin typeface="仿宋_GB2312" pitchFamily="49" charset="-122"/>
                <a:ea typeface="仿宋_GB2312" pitchFamily="49" charset="-122"/>
              </a:rPr>
              <a:t>的</a:t>
            </a:r>
            <a:r>
              <a:rPr lang="en-US" altLang="zh-CN" sz="3000" b="1" dirty="0">
                <a:latin typeface="仿宋_GB2312" pitchFamily="49" charset="-122"/>
                <a:ea typeface="仿宋_GB2312" pitchFamily="49" charset="-122"/>
              </a:rPr>
              <a:t>N</a:t>
            </a:r>
            <a:r>
              <a:rPr lang="zh-CN" altLang="en-US" sz="3000" b="1" dirty="0">
                <a:latin typeface="仿宋_GB2312" pitchFamily="49" charset="-122"/>
                <a:ea typeface="仿宋_GB2312" pitchFamily="49" charset="-122"/>
              </a:rPr>
              <a:t>个值</a:t>
            </a:r>
            <a:r>
              <a:rPr lang="en-US" altLang="zh-CN" sz="3000" b="1" dirty="0">
                <a:latin typeface="仿宋_GB2312" pitchFamily="49" charset="-122"/>
                <a:ea typeface="仿宋_GB2312" pitchFamily="49" charset="-122"/>
              </a:rPr>
              <a:t>(k=1,2,...,N)</a:t>
            </a:r>
            <a:r>
              <a:rPr lang="zh-CN" altLang="en-US" sz="3000" b="1" dirty="0">
                <a:latin typeface="仿宋_GB2312" pitchFamily="49" charset="-122"/>
                <a:ea typeface="仿宋_GB2312" pitchFamily="49" charset="-122"/>
              </a:rPr>
              <a:t>，即</a:t>
            </a:r>
            <a:r>
              <a:rPr lang="en-US" altLang="zh-CN" sz="3000" b="1" dirty="0">
                <a:latin typeface="仿宋_GB2312" pitchFamily="49" charset="-122"/>
                <a:ea typeface="仿宋_GB2312" pitchFamily="49" charset="-122"/>
              </a:rPr>
              <a:t>Re(</a:t>
            </a:r>
            <a:r>
              <a:rPr lang="en-US" altLang="zh-CN" sz="3000" b="1" dirty="0" err="1">
                <a:latin typeface="仿宋_GB2312" pitchFamily="49" charset="-122"/>
                <a:ea typeface="仿宋_GB2312" pitchFamily="49" charset="-122"/>
              </a:rPr>
              <a:t>S</a:t>
            </a:r>
            <a:r>
              <a:rPr lang="en-US" altLang="zh-CN" sz="3000" b="1" baseline="-25000" dirty="0" err="1">
                <a:latin typeface="仿宋_GB2312" pitchFamily="49" charset="-122"/>
                <a:ea typeface="仿宋_GB2312" pitchFamily="49" charset="-122"/>
              </a:rPr>
              <a:t>k</a:t>
            </a:r>
            <a:r>
              <a:rPr lang="en-US" altLang="zh-CN" sz="3000" b="1" dirty="0">
                <a:latin typeface="仿宋_GB2312" pitchFamily="49" charset="-122"/>
                <a:ea typeface="仿宋_GB2312" pitchFamily="49" charset="-122"/>
              </a:rPr>
              <a:t>)&lt;0</a:t>
            </a:r>
            <a:r>
              <a:rPr lang="zh-CN" altLang="en-US" sz="3000" b="1" dirty="0">
                <a:latin typeface="仿宋_GB2312" pitchFamily="49" charset="-122"/>
                <a:ea typeface="仿宋_GB2312" pitchFamily="49" charset="-122"/>
              </a:rPr>
              <a:t>部分的极点，构成</a:t>
            </a:r>
            <a:r>
              <a:rPr lang="en-US" altLang="zh-CN" sz="3000" b="1" dirty="0">
                <a:latin typeface="仿宋_GB2312" pitchFamily="49" charset="-122"/>
                <a:ea typeface="仿宋_GB2312" pitchFamily="49" charset="-122"/>
              </a:rPr>
              <a:t>H</a:t>
            </a:r>
            <a:r>
              <a:rPr lang="en-US" altLang="zh-CN" sz="3000" b="1" baseline="-25000" dirty="0">
                <a:latin typeface="仿宋_GB2312" pitchFamily="49" charset="-122"/>
                <a:ea typeface="仿宋_GB2312" pitchFamily="49" charset="-122"/>
              </a:rPr>
              <a:t>a</a:t>
            </a:r>
            <a:r>
              <a:rPr lang="en-US" altLang="zh-CN" sz="3000" b="1" dirty="0">
                <a:latin typeface="仿宋_GB2312" pitchFamily="49" charset="-122"/>
                <a:ea typeface="仿宋_GB2312" pitchFamily="49" charset="-122"/>
              </a:rPr>
              <a:t>(s).</a:t>
            </a:r>
          </a:p>
          <a:p>
            <a:pPr eaLnBrk="0" hangingPunct="0">
              <a:buFontTx/>
              <a:buAutoNum type="arabicPeriod" startAt="3"/>
            </a:pPr>
            <a:endParaRPr lang="en-US" altLang="zh-CN" sz="3000" b="1" dirty="0">
              <a:latin typeface="仿宋_GB2312" pitchFamily="49" charset="-122"/>
              <a:ea typeface="仿宋_GB2312" pitchFamily="49" charset="-122"/>
            </a:endParaRPr>
          </a:p>
          <a:p>
            <a:pPr eaLnBrk="0" hangingPunct="0">
              <a:buFontTx/>
              <a:buAutoNum type="arabicPeriod" startAt="3"/>
            </a:pPr>
            <a:endParaRPr lang="en-US" altLang="zh-CN" sz="3000" b="1" dirty="0">
              <a:latin typeface="仿宋_GB2312" pitchFamily="49" charset="-122"/>
              <a:ea typeface="仿宋_GB2312" pitchFamily="49" charset="-122"/>
            </a:endParaRPr>
          </a:p>
          <a:p>
            <a:pPr eaLnBrk="0" hangingPunct="0">
              <a:buFontTx/>
              <a:buAutoNum type="arabicPeriod" startAt="3"/>
            </a:pPr>
            <a:endParaRPr lang="en-US" altLang="zh-CN" sz="3000" b="1" dirty="0">
              <a:latin typeface="仿宋_GB2312" pitchFamily="49" charset="-122"/>
              <a:ea typeface="仿宋_GB2312" pitchFamily="49" charset="-122"/>
            </a:endParaRPr>
          </a:p>
          <a:p>
            <a:pPr eaLnBrk="0" hangingPunct="0">
              <a:lnSpc>
                <a:spcPct val="120000"/>
              </a:lnSpc>
              <a:buFontTx/>
              <a:buAutoNum type="arabicPeriod" startAt="3"/>
            </a:pPr>
            <a:r>
              <a:rPr lang="zh-CN" altLang="en-US" sz="3000" b="1" dirty="0">
                <a:latin typeface="仿宋_GB2312" pitchFamily="49" charset="-122"/>
                <a:ea typeface="仿宋_GB2312" pitchFamily="49" charset="-122"/>
              </a:rPr>
              <a:t>常数</a:t>
            </a:r>
            <a:r>
              <a:rPr lang="en-US" altLang="zh-CN" sz="3000" b="1" dirty="0">
                <a:latin typeface="仿宋_GB2312" pitchFamily="49" charset="-122"/>
                <a:ea typeface="仿宋_GB2312" pitchFamily="49" charset="-122"/>
              </a:rPr>
              <a:t>K</a:t>
            </a:r>
            <a:r>
              <a:rPr lang="en-US" altLang="zh-CN" sz="3000" b="1" baseline="-25000" dirty="0">
                <a:latin typeface="仿宋_GB2312" pitchFamily="49" charset="-122"/>
                <a:ea typeface="仿宋_GB2312" pitchFamily="49" charset="-122"/>
              </a:rPr>
              <a:t>0</a:t>
            </a:r>
            <a:r>
              <a:rPr lang="zh-CN" altLang="en-US" sz="3000" b="1" dirty="0">
                <a:latin typeface="仿宋_GB2312" pitchFamily="49" charset="-122"/>
                <a:ea typeface="仿宋_GB2312" pitchFamily="49" charset="-122"/>
              </a:rPr>
              <a:t>可</a:t>
            </a:r>
            <a:r>
              <a:rPr lang="zh-CN" altLang="en-US" sz="3000" b="1" dirty="0" smtClean="0">
                <a:latin typeface="仿宋_GB2312" pitchFamily="49" charset="-122"/>
                <a:ea typeface="仿宋_GB2312" pitchFamily="49" charset="-122"/>
              </a:rPr>
              <a:t>由</a:t>
            </a:r>
            <a:r>
              <a:rPr lang="en-US" altLang="zh-CN" sz="3000" b="1" dirty="0" smtClean="0">
                <a:latin typeface="仿宋_GB2312" pitchFamily="49" charset="-122"/>
                <a:ea typeface="仿宋_GB2312" pitchFamily="49" charset="-122"/>
              </a:rPr>
              <a:t>H</a:t>
            </a:r>
            <a:r>
              <a:rPr lang="en-US" altLang="zh-CN" sz="3000" b="1" baseline="-25000" dirty="0" smtClean="0">
                <a:latin typeface="仿宋_GB2312" pitchFamily="49" charset="-122"/>
                <a:ea typeface="仿宋_GB2312" pitchFamily="49" charset="-122"/>
              </a:rPr>
              <a:t>a</a:t>
            </a:r>
            <a:r>
              <a:rPr lang="en-US" altLang="zh-CN" sz="3000" b="1" dirty="0" smtClean="0">
                <a:latin typeface="仿宋_GB2312" pitchFamily="49" charset="-122"/>
                <a:ea typeface="仿宋_GB2312" pitchFamily="49" charset="-122"/>
              </a:rPr>
              <a:t>(Ω</a:t>
            </a:r>
            <a:r>
              <a:rPr lang="en-US" altLang="zh-CN" sz="3000" b="1" dirty="0">
                <a:latin typeface="仿宋_GB2312" pitchFamily="49" charset="-122"/>
                <a:ea typeface="仿宋_GB2312" pitchFamily="49" charset="-122"/>
              </a:rPr>
              <a:t>)</a:t>
            </a:r>
            <a:r>
              <a:rPr lang="zh-CN" altLang="en-US" sz="3000" b="1" dirty="0">
                <a:latin typeface="仿宋_GB2312" pitchFamily="49" charset="-122"/>
                <a:ea typeface="仿宋_GB2312" pitchFamily="49" charset="-122"/>
              </a:rPr>
              <a:t>和</a:t>
            </a:r>
            <a:r>
              <a:rPr lang="en-US" altLang="zh-CN" sz="3000" b="1" dirty="0">
                <a:latin typeface="仿宋_GB2312" pitchFamily="49" charset="-122"/>
                <a:ea typeface="仿宋_GB2312" pitchFamily="49" charset="-122"/>
              </a:rPr>
              <a:t>H</a:t>
            </a:r>
            <a:r>
              <a:rPr lang="en-US" altLang="zh-CN" sz="3000" b="1" baseline="-25000" dirty="0">
                <a:latin typeface="仿宋_GB2312" pitchFamily="49" charset="-122"/>
                <a:ea typeface="仿宋_GB2312" pitchFamily="49" charset="-122"/>
              </a:rPr>
              <a:t>a</a:t>
            </a:r>
            <a:r>
              <a:rPr lang="en-US" altLang="zh-CN" sz="3000" b="1" dirty="0">
                <a:latin typeface="仿宋_GB2312" pitchFamily="49" charset="-122"/>
                <a:ea typeface="仿宋_GB2312" pitchFamily="49" charset="-122"/>
              </a:rPr>
              <a:t>(s)</a:t>
            </a:r>
            <a:r>
              <a:rPr lang="zh-CN" altLang="en-US" sz="3000" b="1" dirty="0">
                <a:latin typeface="仿宋_GB2312" pitchFamily="49" charset="-122"/>
                <a:ea typeface="仿宋_GB2312" pitchFamily="49" charset="-122"/>
              </a:rPr>
              <a:t>的低频或高频特性对比确定。</a:t>
            </a:r>
            <a:r>
              <a:rPr lang="zh-CN" altLang="en-US" sz="2800" b="1" dirty="0">
                <a:latin typeface="仿宋_GB2312" pitchFamily="49" charset="-122"/>
                <a:ea typeface="仿宋_GB2312" pitchFamily="49" charset="-122"/>
              </a:rPr>
              <a:t> </a:t>
            </a:r>
          </a:p>
        </p:txBody>
      </p:sp>
      <p:graphicFrame>
        <p:nvGraphicFramePr>
          <p:cNvPr id="91140" name="Object 4"/>
          <p:cNvGraphicFramePr>
            <a:graphicFrameLocks noChangeAspect="1"/>
          </p:cNvGraphicFramePr>
          <p:nvPr/>
        </p:nvGraphicFramePr>
        <p:xfrm>
          <a:off x="1908175" y="1484313"/>
          <a:ext cx="4778375" cy="974725"/>
        </p:xfrm>
        <a:graphic>
          <a:graphicData uri="http://schemas.openxmlformats.org/presentationml/2006/ole">
            <mc:AlternateContent xmlns:mc="http://schemas.openxmlformats.org/markup-compatibility/2006">
              <mc:Choice xmlns:v="urn:schemas-microsoft-com:vml" Requires="v">
                <p:oleObj spid="_x0000_s91240" name="Equation" r:id="rId4" imgW="1955520" imgH="342720" progId="Equation.DSMT4">
                  <p:embed/>
                </p:oleObj>
              </mc:Choice>
              <mc:Fallback>
                <p:oleObj name="Equation" r:id="rId4" imgW="1955520" imgH="34272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908175" y="1484313"/>
                        <a:ext cx="4778375"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41" name="Object 5"/>
          <p:cNvGraphicFramePr>
            <a:graphicFrameLocks noChangeAspect="1"/>
          </p:cNvGraphicFramePr>
          <p:nvPr>
            <p:extLst>
              <p:ext uri="{D42A27DB-BD31-4B8C-83A1-F6EECF244321}">
                <p14:modId xmlns:p14="http://schemas.microsoft.com/office/powerpoint/2010/main" val="2990682266"/>
              </p:ext>
            </p:extLst>
          </p:nvPr>
        </p:nvGraphicFramePr>
        <p:xfrm>
          <a:off x="1475656" y="4221088"/>
          <a:ext cx="6264994" cy="1373048"/>
        </p:xfrm>
        <a:graphic>
          <a:graphicData uri="http://schemas.openxmlformats.org/presentationml/2006/ole">
            <mc:AlternateContent xmlns:mc="http://schemas.openxmlformats.org/markup-compatibility/2006">
              <mc:Choice xmlns:v="urn:schemas-microsoft-com:vml" Requires="v">
                <p:oleObj spid="_x0000_s91241" name="Equation" r:id="rId6" imgW="3022560" imgH="622080" progId="Equation.DSMT4">
                  <p:embed/>
                </p:oleObj>
              </mc:Choice>
              <mc:Fallback>
                <p:oleObj name="Equation" r:id="rId6" imgW="3022560" imgH="622080" progId="Equation.DSMT4">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475656" y="4221088"/>
                        <a:ext cx="6264994" cy="1373048"/>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07E7A132-2C0F-4CBE-8D34-D7E586718FDE}" type="slidenum">
              <a:rPr lang="en-US" altLang="zh-CN"/>
              <a:pPr/>
              <a:t>41</a:t>
            </a:fld>
            <a:endParaRPr lang="en-US" altLang="zh-CN"/>
          </a:p>
        </p:txBody>
      </p:sp>
      <p:sp>
        <p:nvSpPr>
          <p:cNvPr id="97282" name="Rectangle 2"/>
          <p:cNvSpPr>
            <a:spLocks noGrp="1" noChangeArrowheads="1"/>
          </p:cNvSpPr>
          <p:nvPr>
            <p:ph type="title"/>
          </p:nvPr>
        </p:nvSpPr>
        <p:spPr>
          <a:xfrm>
            <a:off x="457200" y="152400"/>
            <a:ext cx="8686800" cy="1219200"/>
          </a:xfrm>
        </p:spPr>
        <p:txBody>
          <a:bodyPr/>
          <a:lstStyle/>
          <a:p>
            <a:r>
              <a:rPr lang="en-US" altLang="zh-CN" sz="3200" b="1" dirty="0">
                <a:latin typeface="隶书" pitchFamily="49" charset="-122"/>
                <a:ea typeface="隶书" pitchFamily="49" charset="-122"/>
              </a:rPr>
              <a:t>5</a:t>
            </a:r>
            <a:r>
              <a:rPr lang="zh-CN" altLang="en-US" sz="3200" b="1" dirty="0">
                <a:latin typeface="隶书" pitchFamily="49" charset="-122"/>
                <a:ea typeface="隶书" pitchFamily="49" charset="-122"/>
              </a:rPr>
              <a:t>、</a:t>
            </a:r>
            <a:r>
              <a:rPr lang="en-US" altLang="zh-CN" sz="3200" b="1" dirty="0">
                <a:latin typeface="隶书" pitchFamily="49" charset="-122"/>
                <a:ea typeface="隶书" pitchFamily="49" charset="-122"/>
              </a:rPr>
              <a:t>Butterworth</a:t>
            </a:r>
            <a:r>
              <a:rPr lang="zh-CN" altLang="zh-CN" sz="3200" b="1" dirty="0">
                <a:latin typeface="隶书" pitchFamily="49" charset="-122"/>
                <a:ea typeface="隶书" pitchFamily="49" charset="-122"/>
              </a:rPr>
              <a:t>滤波器的阶数</a:t>
            </a:r>
            <a:r>
              <a:rPr lang="en-US" altLang="zh-CN" sz="3200" b="1" dirty="0">
                <a:latin typeface="隶书" pitchFamily="49" charset="-122"/>
                <a:ea typeface="隶书" pitchFamily="49" charset="-122"/>
              </a:rPr>
              <a:t> </a:t>
            </a:r>
            <a:r>
              <a:rPr lang="zh-CN" altLang="zh-CN" sz="3200" b="1" dirty="0">
                <a:latin typeface="隶书" pitchFamily="49" charset="-122"/>
                <a:ea typeface="隶书" pitchFamily="49" charset="-122"/>
              </a:rPr>
              <a:t>N</a:t>
            </a:r>
          </a:p>
        </p:txBody>
      </p:sp>
      <p:graphicFrame>
        <p:nvGraphicFramePr>
          <p:cNvPr id="97283" name="Object 3"/>
          <p:cNvGraphicFramePr>
            <a:graphicFrameLocks noChangeAspect="1"/>
          </p:cNvGraphicFramePr>
          <p:nvPr>
            <p:extLst>
              <p:ext uri="{D42A27DB-BD31-4B8C-83A1-F6EECF244321}">
                <p14:modId xmlns:p14="http://schemas.microsoft.com/office/powerpoint/2010/main" val="1539562135"/>
              </p:ext>
            </p:extLst>
          </p:nvPr>
        </p:nvGraphicFramePr>
        <p:xfrm>
          <a:off x="0" y="1571625"/>
          <a:ext cx="9144000" cy="3584575"/>
        </p:xfrm>
        <a:graphic>
          <a:graphicData uri="http://schemas.openxmlformats.org/presentationml/2006/ole">
            <mc:AlternateContent xmlns:mc="http://schemas.openxmlformats.org/markup-compatibility/2006">
              <mc:Choice xmlns:v="urn:schemas-microsoft-com:vml" Requires="v">
                <p:oleObj spid="_x0000_s97409" name="Equation" r:id="rId4" imgW="3301920" imgH="1574640" progId="Equation.DSMT4">
                  <p:embed/>
                </p:oleObj>
              </mc:Choice>
              <mc:Fallback>
                <p:oleObj name="Equation" r:id="rId4" imgW="3301920" imgH="1574640" progId="Equation.DSMT4">
                  <p:embed/>
                  <p:pic>
                    <p:nvPicPr>
                      <p:cNvPr id="0" name="Object 3"/>
                      <p:cNvPicPr>
                        <a:picLocks noChangeAspect="1" noChangeArrowheads="1"/>
                      </p:cNvPicPr>
                      <p:nvPr/>
                    </p:nvPicPr>
                    <p:blipFill>
                      <a:blip r:embed="rId5">
                        <a:lum bright="-100000"/>
                      </a:blip>
                      <a:srcRect/>
                      <a:stretch>
                        <a:fillRect/>
                      </a:stretch>
                    </p:blipFill>
                    <p:spPr bwMode="auto">
                      <a:xfrm>
                        <a:off x="0" y="1571625"/>
                        <a:ext cx="9144000" cy="358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7285" name="Object 5"/>
          <p:cNvGraphicFramePr>
            <a:graphicFrameLocks noChangeAspect="1"/>
          </p:cNvGraphicFramePr>
          <p:nvPr>
            <p:extLst>
              <p:ext uri="{D42A27DB-BD31-4B8C-83A1-F6EECF244321}">
                <p14:modId xmlns:p14="http://schemas.microsoft.com/office/powerpoint/2010/main" val="1201051760"/>
              </p:ext>
            </p:extLst>
          </p:nvPr>
        </p:nvGraphicFramePr>
        <p:xfrm>
          <a:off x="2081213" y="4859338"/>
          <a:ext cx="5583237" cy="2014537"/>
        </p:xfrm>
        <a:graphic>
          <a:graphicData uri="http://schemas.openxmlformats.org/presentationml/2006/ole">
            <mc:AlternateContent xmlns:mc="http://schemas.openxmlformats.org/markup-compatibility/2006">
              <mc:Choice xmlns:v="urn:schemas-microsoft-com:vml" Requires="v">
                <p:oleObj spid="_x0000_s97410" name="Equation" r:id="rId6" imgW="2476440" imgH="876240" progId="Equation.DSMT4">
                  <p:embed/>
                </p:oleObj>
              </mc:Choice>
              <mc:Fallback>
                <p:oleObj name="Equation" r:id="rId6" imgW="2476440" imgH="876240" progId="Equation.DSMT4">
                  <p:embed/>
                  <p:pic>
                    <p:nvPicPr>
                      <p:cNvPr id="0" name="Object 5"/>
                      <p:cNvPicPr>
                        <a:picLocks noChangeAspect="1" noChangeArrowheads="1"/>
                      </p:cNvPicPr>
                      <p:nvPr/>
                    </p:nvPicPr>
                    <p:blipFill>
                      <a:blip r:embed="rId7">
                        <a:lum bright="-100000"/>
                      </a:blip>
                      <a:srcRect/>
                      <a:stretch>
                        <a:fillRect/>
                      </a:stretch>
                    </p:blipFill>
                    <p:spPr bwMode="auto">
                      <a:xfrm>
                        <a:off x="2081213" y="4859338"/>
                        <a:ext cx="5583237"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7366" name="Picture 8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1255281"/>
            <a:ext cx="3528392" cy="2954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动作按钮: 后退或前一项 1">
            <a:hlinkClick r:id="rId9" action="ppaction://hlinksldjump" highlightClick="1"/>
          </p:cNvPr>
          <p:cNvSpPr/>
          <p:nvPr/>
        </p:nvSpPr>
        <p:spPr>
          <a:xfrm>
            <a:off x="539552" y="4509120"/>
            <a:ext cx="576064"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7B7A14E3-1F82-414F-9E5A-51C7EB162DD5}" type="slidenum">
              <a:rPr lang="en-US" altLang="zh-CN"/>
              <a:pPr/>
              <a:t>42</a:t>
            </a:fld>
            <a:endParaRPr lang="en-US" altLang="zh-CN"/>
          </a:p>
        </p:txBody>
      </p:sp>
      <p:sp>
        <p:nvSpPr>
          <p:cNvPr id="99330" name="Rectangle 2"/>
          <p:cNvSpPr>
            <a:spLocks noGrp="1" noChangeArrowheads="1"/>
          </p:cNvSpPr>
          <p:nvPr>
            <p:ph type="title"/>
          </p:nvPr>
        </p:nvSpPr>
        <p:spPr>
          <a:xfrm>
            <a:off x="685800" y="304800"/>
            <a:ext cx="7772400" cy="1143000"/>
          </a:xfrm>
        </p:spPr>
        <p:txBody>
          <a:bodyPr/>
          <a:lstStyle/>
          <a:p>
            <a:r>
              <a:rPr lang="en-US" altLang="zh-CN" sz="4000">
                <a:solidFill>
                  <a:schemeClr val="tx1"/>
                </a:solidFill>
                <a:latin typeface="隶书" pitchFamily="49" charset="-122"/>
                <a:ea typeface="隶书" pitchFamily="49" charset="-122"/>
              </a:rPr>
              <a:t>(1)</a:t>
            </a:r>
            <a:r>
              <a:rPr lang="zh-CN" altLang="en-US" sz="4000">
                <a:solidFill>
                  <a:schemeClr val="tx1"/>
                </a:solidFill>
                <a:latin typeface="隶书" pitchFamily="49" charset="-122"/>
                <a:ea typeface="隶书" pitchFamily="49" charset="-122"/>
              </a:rPr>
              <a:t>已知</a:t>
            </a:r>
            <a:r>
              <a:rPr lang="en-US" altLang="zh-CN" sz="4000">
                <a:solidFill>
                  <a:schemeClr val="tx1"/>
                </a:solidFill>
                <a:latin typeface="隶书" pitchFamily="49" charset="-122"/>
                <a:ea typeface="隶书" pitchFamily="49" charset="-122"/>
              </a:rPr>
              <a:t>Ω</a:t>
            </a:r>
            <a:r>
              <a:rPr lang="en-US" altLang="zh-CN" sz="4000" baseline="-25000">
                <a:solidFill>
                  <a:schemeClr val="tx1"/>
                </a:solidFill>
                <a:latin typeface="隶书" pitchFamily="49" charset="-122"/>
                <a:ea typeface="隶书" pitchFamily="49" charset="-122"/>
              </a:rPr>
              <a:t>c </a:t>
            </a:r>
            <a:r>
              <a:rPr lang="zh-CN" altLang="en-US" sz="4000" baseline="-25000">
                <a:solidFill>
                  <a:schemeClr val="tx1"/>
                </a:solidFill>
                <a:latin typeface="隶书" pitchFamily="49" charset="-122"/>
                <a:ea typeface="隶书" pitchFamily="49" charset="-122"/>
              </a:rPr>
              <a:t>、 </a:t>
            </a:r>
            <a:r>
              <a:rPr lang="en-US" altLang="zh-CN" sz="4000">
                <a:solidFill>
                  <a:schemeClr val="tx1"/>
                </a:solidFill>
                <a:latin typeface="隶书" pitchFamily="49" charset="-122"/>
                <a:ea typeface="隶书" pitchFamily="49" charset="-122"/>
              </a:rPr>
              <a:t>Ω</a:t>
            </a:r>
            <a:r>
              <a:rPr lang="en-US" altLang="zh-CN" sz="4000" baseline="-25000">
                <a:solidFill>
                  <a:schemeClr val="tx1"/>
                </a:solidFill>
                <a:latin typeface="隶书" pitchFamily="49" charset="-122"/>
                <a:ea typeface="隶书" pitchFamily="49" charset="-122"/>
              </a:rPr>
              <a:t>s</a:t>
            </a:r>
            <a:r>
              <a:rPr lang="zh-CN" altLang="en-US" sz="4000">
                <a:solidFill>
                  <a:schemeClr val="tx1"/>
                </a:solidFill>
                <a:latin typeface="隶书" pitchFamily="49" charset="-122"/>
                <a:ea typeface="隶书" pitchFamily="49" charset="-122"/>
              </a:rPr>
              <a:t>和</a:t>
            </a:r>
            <a:r>
              <a:rPr lang="en-US" altLang="zh-CN" sz="4000">
                <a:solidFill>
                  <a:schemeClr val="tx1"/>
                </a:solidFill>
                <a:latin typeface="隶书" pitchFamily="49" charset="-122"/>
                <a:ea typeface="隶书" pitchFamily="49" charset="-122"/>
              </a:rPr>
              <a:t>As</a:t>
            </a:r>
            <a:r>
              <a:rPr lang="zh-CN" altLang="en-US" sz="4000">
                <a:solidFill>
                  <a:schemeClr val="tx1"/>
                </a:solidFill>
                <a:latin typeface="隶书" pitchFamily="49" charset="-122"/>
                <a:ea typeface="隶书" pitchFamily="49" charset="-122"/>
              </a:rPr>
              <a:t>求</a:t>
            </a:r>
            <a:r>
              <a:rPr lang="en-US" altLang="zh-CN" sz="4000">
                <a:solidFill>
                  <a:schemeClr val="tx1"/>
                </a:solidFill>
                <a:latin typeface="隶书" pitchFamily="49" charset="-122"/>
                <a:ea typeface="隶书" pitchFamily="49" charset="-122"/>
              </a:rPr>
              <a:t>Butterworth DF</a:t>
            </a:r>
            <a:r>
              <a:rPr lang="zh-CN" altLang="en-US" sz="4000">
                <a:solidFill>
                  <a:schemeClr val="tx1"/>
                </a:solidFill>
                <a:latin typeface="隶书" pitchFamily="49" charset="-122"/>
                <a:ea typeface="隶书" pitchFamily="49" charset="-122"/>
              </a:rPr>
              <a:t>阶数</a:t>
            </a:r>
            <a:r>
              <a:rPr lang="en-US" altLang="zh-CN" sz="4000">
                <a:solidFill>
                  <a:schemeClr val="tx1"/>
                </a:solidFill>
                <a:latin typeface="隶书" pitchFamily="49" charset="-122"/>
                <a:ea typeface="隶书" pitchFamily="49" charset="-122"/>
              </a:rPr>
              <a:t>N</a:t>
            </a:r>
          </a:p>
        </p:txBody>
      </p:sp>
      <p:graphicFrame>
        <p:nvGraphicFramePr>
          <p:cNvPr id="99331" name="Object 3"/>
          <p:cNvGraphicFramePr>
            <a:graphicFrameLocks noChangeAspect="1"/>
          </p:cNvGraphicFramePr>
          <p:nvPr/>
        </p:nvGraphicFramePr>
        <p:xfrm>
          <a:off x="719138" y="2141538"/>
          <a:ext cx="7481887" cy="4144962"/>
        </p:xfrm>
        <a:graphic>
          <a:graphicData uri="http://schemas.openxmlformats.org/presentationml/2006/ole">
            <mc:AlternateContent xmlns:mc="http://schemas.openxmlformats.org/markup-compatibility/2006">
              <mc:Choice xmlns:v="urn:schemas-microsoft-com:vml" Requires="v">
                <p:oleObj spid="_x0000_s99378" name="Equation" r:id="rId4" imgW="3047760" imgH="1765080" progId="Equation.DSMT4">
                  <p:embed/>
                </p:oleObj>
              </mc:Choice>
              <mc:Fallback>
                <p:oleObj name="Equation" r:id="rId4" imgW="3047760" imgH="176508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719138" y="2141538"/>
                        <a:ext cx="7481887" cy="4144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9332" name="AutoShape 4">
            <a:hlinkClick r:id="rId6" action="ppaction://hlinksldjump" highlightClick="1"/>
          </p:cNvPr>
          <p:cNvSpPr>
            <a:spLocks noChangeArrowheads="1"/>
          </p:cNvSpPr>
          <p:nvPr/>
        </p:nvSpPr>
        <p:spPr bwMode="auto">
          <a:xfrm>
            <a:off x="6300788" y="6165850"/>
            <a:ext cx="719137" cy="50323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后退或前一项 1">
            <a:hlinkClick r:id="rId7" action="ppaction://hlinkpres?slideindex=19&amp;slidetitle=PowerPoint 演示文稿" highlightClick="1"/>
            <a:extLst>
              <a:ext uri="{FF2B5EF4-FFF2-40B4-BE49-F238E27FC236}">
                <a16:creationId xmlns:a16="http://schemas.microsoft.com/office/drawing/2014/main" id="{D0FC408E-8B60-4930-B439-8E58DA78F159}"/>
              </a:ext>
            </a:extLst>
          </p:cNvPr>
          <p:cNvSpPr/>
          <p:nvPr/>
        </p:nvSpPr>
        <p:spPr>
          <a:xfrm>
            <a:off x="1691680" y="3501008"/>
            <a:ext cx="648072"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ACC879D-557C-466C-9548-70A8999681E7}" type="slidenum">
              <a:rPr lang="en-US" altLang="zh-CN"/>
              <a:pPr/>
              <a:t>43</a:t>
            </a:fld>
            <a:endParaRPr lang="en-US" altLang="zh-CN"/>
          </a:p>
        </p:txBody>
      </p:sp>
      <p:sp>
        <p:nvSpPr>
          <p:cNvPr id="101378" name="Rectangle 2"/>
          <p:cNvSpPr>
            <a:spLocks noGrp="1" noChangeArrowheads="1"/>
          </p:cNvSpPr>
          <p:nvPr>
            <p:ph type="title"/>
          </p:nvPr>
        </p:nvSpPr>
        <p:spPr>
          <a:xfrm>
            <a:off x="533400" y="304800"/>
            <a:ext cx="7772400" cy="1143000"/>
          </a:xfrm>
        </p:spPr>
        <p:txBody>
          <a:bodyPr/>
          <a:lstStyle/>
          <a:p>
            <a:r>
              <a:rPr lang="zh-CN" altLang="en-US" sz="4000" b="1">
                <a:latin typeface="隶书" pitchFamily="49" charset="-122"/>
                <a:ea typeface="隶书" pitchFamily="49" charset="-122"/>
              </a:rPr>
              <a:t>（</a:t>
            </a:r>
            <a:r>
              <a:rPr lang="en-US" altLang="zh-CN" sz="4000" b="1">
                <a:latin typeface="隶书" pitchFamily="49" charset="-122"/>
                <a:ea typeface="隶书" pitchFamily="49" charset="-122"/>
              </a:rPr>
              <a:t>2</a:t>
            </a:r>
            <a:r>
              <a:rPr lang="zh-CN" altLang="en-US" sz="4000" b="1">
                <a:latin typeface="隶书" pitchFamily="49" charset="-122"/>
                <a:ea typeface="隶书" pitchFamily="49" charset="-122"/>
              </a:rPr>
              <a:t>）已知</a:t>
            </a:r>
            <a:r>
              <a:rPr lang="en-US" altLang="zh-CN" sz="4000" b="1">
                <a:latin typeface="隶书" pitchFamily="49" charset="-122"/>
                <a:ea typeface="隶书" pitchFamily="49" charset="-122"/>
              </a:rPr>
              <a:t>Ω</a:t>
            </a:r>
            <a:r>
              <a:rPr lang="en-US" altLang="zh-CN" sz="4000" b="1" baseline="-25000">
                <a:latin typeface="隶书" pitchFamily="49" charset="-122"/>
                <a:ea typeface="隶书" pitchFamily="49" charset="-122"/>
              </a:rPr>
              <a:t>c </a:t>
            </a:r>
            <a:r>
              <a:rPr lang="zh-CN" altLang="en-US" sz="4000" b="1">
                <a:latin typeface="隶书" pitchFamily="49" charset="-122"/>
                <a:ea typeface="隶书" pitchFamily="49" charset="-122"/>
              </a:rPr>
              <a:t>、 </a:t>
            </a:r>
            <a:r>
              <a:rPr lang="en-US" altLang="zh-CN" sz="4000" b="1">
                <a:latin typeface="隶书" pitchFamily="49" charset="-122"/>
                <a:ea typeface="隶书" pitchFamily="49" charset="-122"/>
              </a:rPr>
              <a:t>Ω</a:t>
            </a:r>
            <a:r>
              <a:rPr lang="en-US" altLang="zh-CN" sz="4000" b="1" baseline="-25000">
                <a:latin typeface="隶书" pitchFamily="49" charset="-122"/>
                <a:ea typeface="隶书" pitchFamily="49" charset="-122"/>
              </a:rPr>
              <a:t>p</a:t>
            </a:r>
            <a:r>
              <a:rPr lang="zh-CN" altLang="en-US" sz="4000" b="1">
                <a:latin typeface="隶书" pitchFamily="49" charset="-122"/>
                <a:ea typeface="隶书" pitchFamily="49" charset="-122"/>
              </a:rPr>
              <a:t>和</a:t>
            </a:r>
            <a:r>
              <a:rPr lang="zh-CN" altLang="en-US" sz="4000" b="1" baseline="-25000">
                <a:latin typeface="隶书" pitchFamily="49" charset="-122"/>
                <a:ea typeface="隶书" pitchFamily="49" charset="-122"/>
              </a:rPr>
              <a:t> </a:t>
            </a:r>
            <a:r>
              <a:rPr lang="en-US" altLang="zh-CN" sz="4000" b="1">
                <a:latin typeface="隶书" pitchFamily="49" charset="-122"/>
                <a:ea typeface="隶书" pitchFamily="49" charset="-122"/>
              </a:rPr>
              <a:t>Ω=Ω</a:t>
            </a:r>
            <a:r>
              <a:rPr lang="en-US" altLang="zh-CN" sz="4000" b="1" baseline="-25000">
                <a:latin typeface="隶书" pitchFamily="49" charset="-122"/>
                <a:ea typeface="隶书" pitchFamily="49" charset="-122"/>
              </a:rPr>
              <a:t>p</a:t>
            </a:r>
            <a:r>
              <a:rPr lang="zh-CN" altLang="zh-CN" sz="4000" b="1">
                <a:latin typeface="隶书" pitchFamily="49" charset="-122"/>
                <a:ea typeface="隶书" pitchFamily="49" charset="-122"/>
              </a:rPr>
              <a:t>的衰减</a:t>
            </a:r>
            <a:r>
              <a:rPr lang="en-US" altLang="zh-CN" sz="4000" b="1">
                <a:latin typeface="隶书" pitchFamily="49" charset="-122"/>
                <a:ea typeface="隶书" pitchFamily="49" charset="-122"/>
              </a:rPr>
              <a:t>Ap </a:t>
            </a:r>
            <a:r>
              <a:rPr lang="zh-CN" altLang="en-US" sz="4000" b="1">
                <a:latin typeface="隶书" pitchFamily="49" charset="-122"/>
                <a:ea typeface="隶书" pitchFamily="49" charset="-122"/>
              </a:rPr>
              <a:t>求</a:t>
            </a:r>
            <a:r>
              <a:rPr lang="en-US" altLang="zh-CN" sz="4000" b="1">
                <a:latin typeface="隶书" pitchFamily="49" charset="-122"/>
                <a:ea typeface="隶书" pitchFamily="49" charset="-122"/>
              </a:rPr>
              <a:t>Butterworth DF</a:t>
            </a:r>
            <a:r>
              <a:rPr lang="zh-CN" altLang="en-US" sz="4000" b="1">
                <a:latin typeface="隶书" pitchFamily="49" charset="-122"/>
                <a:ea typeface="隶书" pitchFamily="49" charset="-122"/>
              </a:rPr>
              <a:t>阶数</a:t>
            </a:r>
            <a:r>
              <a:rPr lang="en-US" altLang="zh-CN" sz="4000" b="1">
                <a:latin typeface="隶书" pitchFamily="49" charset="-122"/>
                <a:ea typeface="隶书" pitchFamily="49" charset="-122"/>
              </a:rPr>
              <a:t>N</a:t>
            </a:r>
          </a:p>
        </p:txBody>
      </p:sp>
      <p:graphicFrame>
        <p:nvGraphicFramePr>
          <p:cNvPr id="101379" name="Object 3"/>
          <p:cNvGraphicFramePr>
            <a:graphicFrameLocks noChangeAspect="1"/>
          </p:cNvGraphicFramePr>
          <p:nvPr/>
        </p:nvGraphicFramePr>
        <p:xfrm>
          <a:off x="839788" y="1690688"/>
          <a:ext cx="7729537" cy="4718050"/>
        </p:xfrm>
        <a:graphic>
          <a:graphicData uri="http://schemas.openxmlformats.org/presentationml/2006/ole">
            <mc:AlternateContent xmlns:mc="http://schemas.openxmlformats.org/markup-compatibility/2006">
              <mc:Choice xmlns:v="urn:schemas-microsoft-com:vml" Requires="v">
                <p:oleObj spid="_x0000_s101425" name="Equation" r:id="rId4" imgW="2819160" imgH="1904760" progId="Equation.DSMT4">
                  <p:embed/>
                </p:oleObj>
              </mc:Choice>
              <mc:Fallback>
                <p:oleObj name="Equation" r:id="rId4" imgW="2819160" imgH="190476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839788" y="1690688"/>
                        <a:ext cx="7729537" cy="471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FBFDB8D0-77BB-45ED-A163-C9A7F4E7D24B}" type="slidenum">
              <a:rPr lang="en-US" altLang="zh-CN"/>
              <a:pPr/>
              <a:t>44</a:t>
            </a:fld>
            <a:endParaRPr lang="en-US" altLang="zh-CN"/>
          </a:p>
        </p:txBody>
      </p:sp>
      <p:sp>
        <p:nvSpPr>
          <p:cNvPr id="103426" name="Rectangle 2"/>
          <p:cNvSpPr>
            <a:spLocks noGrp="1" noChangeArrowheads="1"/>
          </p:cNvSpPr>
          <p:nvPr>
            <p:ph type="title"/>
          </p:nvPr>
        </p:nvSpPr>
        <p:spPr>
          <a:xfrm>
            <a:off x="304800" y="0"/>
            <a:ext cx="8839200" cy="1143000"/>
          </a:xfrm>
        </p:spPr>
        <p:txBody>
          <a:bodyPr/>
          <a:lstStyle/>
          <a:p>
            <a:r>
              <a:rPr lang="zh-CN" altLang="en-US" sz="3600" i="1">
                <a:latin typeface="隶书" pitchFamily="49" charset="-122"/>
                <a:ea typeface="隶书" pitchFamily="49" charset="-122"/>
              </a:rPr>
              <a:t>（</a:t>
            </a:r>
            <a:r>
              <a:rPr lang="en-US" altLang="zh-CN" sz="3600" i="1">
                <a:latin typeface="隶书" pitchFamily="49" charset="-122"/>
                <a:ea typeface="隶书" pitchFamily="49" charset="-122"/>
              </a:rPr>
              <a:t>3</a:t>
            </a:r>
            <a:r>
              <a:rPr lang="zh-CN" altLang="en-US" sz="3600" i="1">
                <a:latin typeface="隶书" pitchFamily="49" charset="-122"/>
                <a:ea typeface="隶书" pitchFamily="49" charset="-122"/>
              </a:rPr>
              <a:t>）</a:t>
            </a:r>
            <a:r>
              <a:rPr lang="zh-CN" altLang="en-US" sz="3600" b="1" i="1">
                <a:latin typeface="隶书" pitchFamily="49" charset="-122"/>
                <a:ea typeface="隶书" pitchFamily="49" charset="-122"/>
              </a:rPr>
              <a:t>已知</a:t>
            </a:r>
            <a:r>
              <a:rPr lang="en-US" altLang="zh-CN" sz="3600" b="1" i="1">
                <a:latin typeface="隶书" pitchFamily="49" charset="-122"/>
                <a:ea typeface="隶书" pitchFamily="49" charset="-122"/>
              </a:rPr>
              <a:t>Ω=Ω</a:t>
            </a:r>
            <a:r>
              <a:rPr lang="en-US" altLang="zh-CN" sz="3600" b="1" i="1" baseline="-25000">
                <a:latin typeface="隶书" pitchFamily="49" charset="-122"/>
                <a:ea typeface="隶书" pitchFamily="49" charset="-122"/>
              </a:rPr>
              <a:t>p </a:t>
            </a:r>
            <a:r>
              <a:rPr lang="zh-CN" altLang="en-US" sz="3600" b="1" i="1" baseline="-25000">
                <a:latin typeface="隶书" pitchFamily="49" charset="-122"/>
                <a:ea typeface="隶书" pitchFamily="49" charset="-122"/>
              </a:rPr>
              <a:t>、</a:t>
            </a:r>
            <a:r>
              <a:rPr lang="zh-CN" altLang="en-US" sz="3600" b="1" i="1">
                <a:latin typeface="隶书" pitchFamily="49" charset="-122"/>
                <a:ea typeface="隶书" pitchFamily="49" charset="-122"/>
              </a:rPr>
              <a:t>和</a:t>
            </a:r>
            <a:r>
              <a:rPr lang="en-US" altLang="zh-CN" sz="3600" b="1" i="1">
                <a:latin typeface="隶书" pitchFamily="49" charset="-122"/>
                <a:ea typeface="隶书" pitchFamily="49" charset="-122"/>
              </a:rPr>
              <a:t>Ω</a:t>
            </a:r>
            <a:r>
              <a:rPr lang="en-US" altLang="zh-CN" sz="3600" b="1" i="1" baseline="-25000">
                <a:latin typeface="隶书" pitchFamily="49" charset="-122"/>
                <a:ea typeface="隶书" pitchFamily="49" charset="-122"/>
              </a:rPr>
              <a:t>s</a:t>
            </a:r>
            <a:r>
              <a:rPr lang="zh-CN" altLang="zh-CN" sz="3600" b="1" i="1">
                <a:latin typeface="隶书" pitchFamily="49" charset="-122"/>
                <a:ea typeface="隶书" pitchFamily="49" charset="-122"/>
              </a:rPr>
              <a:t>的衰减</a:t>
            </a:r>
            <a:r>
              <a:rPr lang="en-US" altLang="zh-CN" sz="3600" b="1" i="1">
                <a:latin typeface="隶书" pitchFamily="49" charset="-122"/>
                <a:ea typeface="隶书" pitchFamily="49" charset="-122"/>
              </a:rPr>
              <a:t>A</a:t>
            </a:r>
            <a:r>
              <a:rPr lang="en-US" altLang="zh-CN" sz="3600" b="1" i="1" baseline="-25000">
                <a:latin typeface="隶书" pitchFamily="49" charset="-122"/>
                <a:ea typeface="隶书" pitchFamily="49" charset="-122"/>
              </a:rPr>
              <a:t>p</a:t>
            </a:r>
            <a:r>
              <a:rPr lang="en-US" altLang="zh-CN" sz="3600" b="1" i="1">
                <a:latin typeface="隶书" pitchFamily="49" charset="-122"/>
                <a:ea typeface="隶书" pitchFamily="49" charset="-122"/>
              </a:rPr>
              <a:t> </a:t>
            </a:r>
            <a:r>
              <a:rPr lang="zh-CN" altLang="en-US" sz="3600" b="1" i="1">
                <a:latin typeface="隶书" pitchFamily="49" charset="-122"/>
                <a:ea typeface="隶书" pitchFamily="49" charset="-122"/>
              </a:rPr>
              <a:t>和</a:t>
            </a:r>
            <a:r>
              <a:rPr lang="en-US" altLang="zh-CN" sz="3600" b="1" i="1">
                <a:latin typeface="隶书" pitchFamily="49" charset="-122"/>
                <a:ea typeface="隶书" pitchFamily="49" charset="-122"/>
              </a:rPr>
              <a:t>A</a:t>
            </a:r>
            <a:r>
              <a:rPr lang="en-US" altLang="zh-CN" sz="3600" b="1" i="1" baseline="-25000">
                <a:latin typeface="隶书" pitchFamily="49" charset="-122"/>
                <a:ea typeface="隶书" pitchFamily="49" charset="-122"/>
              </a:rPr>
              <a:t>s</a:t>
            </a:r>
            <a:r>
              <a:rPr lang="en-US" altLang="zh-CN" sz="3600" b="1" i="1">
                <a:latin typeface="隶书" pitchFamily="49" charset="-122"/>
                <a:ea typeface="隶书" pitchFamily="49" charset="-122"/>
              </a:rPr>
              <a:t/>
            </a:r>
            <a:br>
              <a:rPr lang="en-US" altLang="zh-CN" sz="3600" b="1" i="1">
                <a:latin typeface="隶书" pitchFamily="49" charset="-122"/>
                <a:ea typeface="隶书" pitchFamily="49" charset="-122"/>
              </a:rPr>
            </a:br>
            <a:r>
              <a:rPr lang="zh-CN" altLang="en-US" sz="3600" b="1" i="1">
                <a:latin typeface="隶书" pitchFamily="49" charset="-122"/>
                <a:ea typeface="隶书" pitchFamily="49" charset="-122"/>
              </a:rPr>
              <a:t>求</a:t>
            </a:r>
            <a:r>
              <a:rPr lang="en-US" altLang="zh-CN" sz="3600" b="1" i="1">
                <a:latin typeface="隶书" pitchFamily="49" charset="-122"/>
                <a:ea typeface="隶书" pitchFamily="49" charset="-122"/>
              </a:rPr>
              <a:t>Butterworth DF</a:t>
            </a:r>
            <a:r>
              <a:rPr lang="zh-CN" altLang="en-US" sz="3600" b="1" i="1">
                <a:latin typeface="隶书" pitchFamily="49" charset="-122"/>
                <a:ea typeface="隶书" pitchFamily="49" charset="-122"/>
              </a:rPr>
              <a:t>阶数</a:t>
            </a:r>
            <a:r>
              <a:rPr lang="en-US" altLang="zh-CN" sz="3600" b="1" i="1">
                <a:latin typeface="隶书" pitchFamily="49" charset="-122"/>
                <a:ea typeface="隶书" pitchFamily="49" charset="-122"/>
              </a:rPr>
              <a:t>N</a:t>
            </a:r>
          </a:p>
        </p:txBody>
      </p:sp>
      <p:graphicFrame>
        <p:nvGraphicFramePr>
          <p:cNvPr id="103427" name="Object 3"/>
          <p:cNvGraphicFramePr>
            <a:graphicFrameLocks noChangeAspect="1"/>
          </p:cNvGraphicFramePr>
          <p:nvPr/>
        </p:nvGraphicFramePr>
        <p:xfrm>
          <a:off x="741363" y="1392238"/>
          <a:ext cx="8316912" cy="5187950"/>
        </p:xfrm>
        <a:graphic>
          <a:graphicData uri="http://schemas.openxmlformats.org/presentationml/2006/ole">
            <mc:AlternateContent xmlns:mc="http://schemas.openxmlformats.org/markup-compatibility/2006">
              <mc:Choice xmlns:v="urn:schemas-microsoft-com:vml" Requires="v">
                <p:oleObj spid="_x0000_s103473" name="Equation" r:id="rId4" imgW="3708360" imgH="2133360" progId="Equation.DSMT4">
                  <p:embed/>
                </p:oleObj>
              </mc:Choice>
              <mc:Fallback>
                <p:oleObj name="Equation" r:id="rId4" imgW="3708360" imgH="213336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741363" y="1392238"/>
                        <a:ext cx="8316912" cy="518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08CBA1E9-A05A-4BC8-9E9C-6C20B5552AFE}" type="slidenum">
              <a:rPr lang="en-US" altLang="zh-CN"/>
              <a:pPr/>
              <a:t>45</a:t>
            </a:fld>
            <a:endParaRPr lang="en-US" altLang="zh-CN"/>
          </a:p>
        </p:txBody>
      </p:sp>
      <p:sp>
        <p:nvSpPr>
          <p:cNvPr id="105474" name="Rectangle 2"/>
          <p:cNvSpPr>
            <a:spLocks noGrp="1" noChangeArrowheads="1"/>
          </p:cNvSpPr>
          <p:nvPr>
            <p:ph type="title"/>
          </p:nvPr>
        </p:nvSpPr>
        <p:spPr>
          <a:xfrm>
            <a:off x="609600" y="228600"/>
            <a:ext cx="8534400" cy="533400"/>
          </a:xfrm>
        </p:spPr>
        <p:txBody>
          <a:bodyPr/>
          <a:lstStyle/>
          <a:p>
            <a:r>
              <a:rPr lang="zh-CN" altLang="en-US" i="1">
                <a:solidFill>
                  <a:schemeClr val="tx1"/>
                </a:solidFill>
                <a:latin typeface="隶书" pitchFamily="49" charset="-122"/>
                <a:ea typeface="隶书" pitchFamily="49" charset="-122"/>
              </a:rPr>
              <a:t>例子</a:t>
            </a:r>
            <a:r>
              <a:rPr lang="en-US" altLang="zh-CN" i="1">
                <a:solidFill>
                  <a:schemeClr val="tx1"/>
                </a:solidFill>
                <a:latin typeface="隶书" pitchFamily="49" charset="-122"/>
                <a:ea typeface="隶书" pitchFamily="49" charset="-122"/>
              </a:rPr>
              <a:t>1</a:t>
            </a:r>
          </a:p>
        </p:txBody>
      </p:sp>
      <p:sp>
        <p:nvSpPr>
          <p:cNvPr id="105475" name="Rectangle 3"/>
          <p:cNvSpPr>
            <a:spLocks noGrp="1" noChangeArrowheads="1"/>
          </p:cNvSpPr>
          <p:nvPr>
            <p:ph type="body" idx="1"/>
          </p:nvPr>
        </p:nvSpPr>
        <p:spPr>
          <a:xfrm>
            <a:off x="0" y="762000"/>
            <a:ext cx="8839200" cy="533400"/>
          </a:xfrm>
        </p:spPr>
        <p:txBody>
          <a:bodyPr/>
          <a:lstStyle/>
          <a:p>
            <a:pPr>
              <a:lnSpc>
                <a:spcPct val="90000"/>
              </a:lnSpc>
            </a:pPr>
            <a:r>
              <a:rPr lang="zh-CN" altLang="en-US" b="1">
                <a:latin typeface="宋体" charset="-122"/>
              </a:rPr>
              <a:t>试设计一个模拟低通</a:t>
            </a:r>
            <a:r>
              <a:rPr lang="en-US" altLang="zh-CN" b="1">
                <a:latin typeface="宋体" charset="-122"/>
              </a:rPr>
              <a:t>Butterworth</a:t>
            </a:r>
            <a:r>
              <a:rPr lang="zh-CN" altLang="en-US" b="1">
                <a:latin typeface="宋体" charset="-122"/>
              </a:rPr>
              <a:t>滤波器</a:t>
            </a:r>
            <a:endParaRPr lang="zh-CN" altLang="en-US" b="1"/>
          </a:p>
        </p:txBody>
      </p:sp>
      <p:graphicFrame>
        <p:nvGraphicFramePr>
          <p:cNvPr id="105476" name="Object 4"/>
          <p:cNvGraphicFramePr>
            <a:graphicFrameLocks noChangeAspect="1"/>
          </p:cNvGraphicFramePr>
          <p:nvPr/>
        </p:nvGraphicFramePr>
        <p:xfrm>
          <a:off x="1371600" y="4876800"/>
          <a:ext cx="4876800" cy="1282700"/>
        </p:xfrm>
        <a:graphic>
          <a:graphicData uri="http://schemas.openxmlformats.org/presentationml/2006/ole">
            <mc:AlternateContent xmlns:mc="http://schemas.openxmlformats.org/markup-compatibility/2006">
              <mc:Choice xmlns:v="urn:schemas-microsoft-com:vml" Requires="v">
                <p:oleObj spid="_x0000_s105618" name="Equation" r:id="rId4" imgW="1638000" imgH="431640" progId="Equation.DSMT4">
                  <p:embed/>
                </p:oleObj>
              </mc:Choice>
              <mc:Fallback>
                <p:oleObj name="Equation" r:id="rId4" imgW="1638000" imgH="43164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371600" y="4876800"/>
                        <a:ext cx="4876800" cy="128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77" name="Object 5"/>
          <p:cNvGraphicFramePr>
            <a:graphicFrameLocks noChangeAspect="1"/>
          </p:cNvGraphicFramePr>
          <p:nvPr>
            <p:extLst>
              <p:ext uri="{D42A27DB-BD31-4B8C-83A1-F6EECF244321}">
                <p14:modId xmlns:p14="http://schemas.microsoft.com/office/powerpoint/2010/main" val="1067289737"/>
              </p:ext>
            </p:extLst>
          </p:nvPr>
        </p:nvGraphicFramePr>
        <p:xfrm>
          <a:off x="374650" y="1412875"/>
          <a:ext cx="7564438" cy="603250"/>
        </p:xfrm>
        <a:graphic>
          <a:graphicData uri="http://schemas.openxmlformats.org/presentationml/2006/ole">
            <mc:AlternateContent xmlns:mc="http://schemas.openxmlformats.org/markup-compatibility/2006">
              <mc:Choice xmlns:v="urn:schemas-microsoft-com:vml" Requires="v">
                <p:oleObj spid="_x0000_s105619" name="Equation" r:id="rId6" imgW="3377880" imgH="241200" progId="Equation.DSMT4">
                  <p:embed/>
                </p:oleObj>
              </mc:Choice>
              <mc:Fallback>
                <p:oleObj name="Equation" r:id="rId6" imgW="3377880" imgH="241200" progId="Equation.DSMT4">
                  <p:embed/>
                  <p:pic>
                    <p:nvPicPr>
                      <p:cNvPr id="0" name="Object 5"/>
                      <p:cNvPicPr>
                        <a:picLocks noChangeAspect="1" noChangeArrowheads="1"/>
                      </p:cNvPicPr>
                      <p:nvPr/>
                    </p:nvPicPr>
                    <p:blipFill>
                      <a:blip r:embed="rId7">
                        <a:lum bright="-100000"/>
                      </a:blip>
                      <a:srcRect/>
                      <a:stretch>
                        <a:fillRect/>
                      </a:stretch>
                    </p:blipFill>
                    <p:spPr bwMode="auto">
                      <a:xfrm>
                        <a:off x="374650" y="1412875"/>
                        <a:ext cx="7564438"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78" name="Object 6"/>
          <p:cNvGraphicFramePr>
            <a:graphicFrameLocks noChangeAspect="1"/>
          </p:cNvGraphicFramePr>
          <p:nvPr/>
        </p:nvGraphicFramePr>
        <p:xfrm>
          <a:off x="111125" y="1989138"/>
          <a:ext cx="9032875" cy="2232025"/>
        </p:xfrm>
        <a:graphic>
          <a:graphicData uri="http://schemas.openxmlformats.org/presentationml/2006/ole">
            <mc:AlternateContent xmlns:mc="http://schemas.openxmlformats.org/markup-compatibility/2006">
              <mc:Choice xmlns:v="urn:schemas-microsoft-com:vml" Requires="v">
                <p:oleObj spid="_x0000_s105620" name="Equation" r:id="rId8" imgW="4152600" imgH="914400" progId="Equation.DSMT4">
                  <p:embed/>
                </p:oleObj>
              </mc:Choice>
              <mc:Fallback>
                <p:oleObj name="Equation" r:id="rId8" imgW="4152600" imgH="914400" progId="Equation.DSMT4">
                  <p:embed/>
                  <p:pic>
                    <p:nvPicPr>
                      <p:cNvPr id="0" name="Object 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111125" y="1989138"/>
                        <a:ext cx="9032875" cy="2232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79" name="Rectangle 7"/>
          <p:cNvSpPr>
            <a:spLocks noChangeArrowheads="1"/>
          </p:cNvSpPr>
          <p:nvPr/>
        </p:nvSpPr>
        <p:spPr bwMode="auto">
          <a:xfrm>
            <a:off x="0" y="4191000"/>
            <a:ext cx="8839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zh-CN" altLang="en-US" sz="3200">
                <a:latin typeface="宋体" charset="-122"/>
              </a:rPr>
              <a:t>取</a:t>
            </a:r>
            <a:r>
              <a:rPr lang="en-US" altLang="zh-CN" sz="3200">
                <a:latin typeface="宋体" charset="-122"/>
              </a:rPr>
              <a:t>N=3</a:t>
            </a:r>
            <a:r>
              <a:rPr lang="zh-CN" altLang="zh-CN" sz="3200">
                <a:latin typeface="宋体" charset="-122"/>
              </a:rPr>
              <a:t>阶，根据N=3，查表得归一化系统函数：</a:t>
            </a:r>
            <a:endParaRPr lang="zh-CN" altLang="zh-CN" sz="32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26DE69D-C557-4A5C-81B8-99DE61BB7CFC}" type="slidenum">
              <a:rPr lang="en-US" altLang="zh-CN"/>
              <a:pPr/>
              <a:t>46</a:t>
            </a:fld>
            <a:endParaRPr lang="en-US" altLang="zh-CN"/>
          </a:p>
        </p:txBody>
      </p:sp>
      <p:graphicFrame>
        <p:nvGraphicFramePr>
          <p:cNvPr id="107522" name="Object 2"/>
          <p:cNvGraphicFramePr>
            <a:graphicFrameLocks noChangeAspect="1"/>
          </p:cNvGraphicFramePr>
          <p:nvPr/>
        </p:nvGraphicFramePr>
        <p:xfrm>
          <a:off x="0" y="3860800"/>
          <a:ext cx="9144000" cy="2468563"/>
        </p:xfrm>
        <a:graphic>
          <a:graphicData uri="http://schemas.openxmlformats.org/presentationml/2006/ole">
            <mc:AlternateContent xmlns:mc="http://schemas.openxmlformats.org/markup-compatibility/2006">
              <mc:Choice xmlns:v="urn:schemas-microsoft-com:vml" Requires="v">
                <p:oleObj spid="_x0000_s107614" name="公式" r:id="rId4" imgW="3835080" imgH="1269720" progId="Equation.3">
                  <p:embed/>
                </p:oleObj>
              </mc:Choice>
              <mc:Fallback>
                <p:oleObj name="公式" r:id="rId4" imgW="3835080" imgH="1269720" progId="Equation.3">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0" y="3860800"/>
                        <a:ext cx="9144000" cy="2468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7523" name="Object 3"/>
          <p:cNvGraphicFramePr>
            <a:graphicFrameLocks noChangeAspect="1"/>
          </p:cNvGraphicFramePr>
          <p:nvPr/>
        </p:nvGraphicFramePr>
        <p:xfrm>
          <a:off x="250825" y="0"/>
          <a:ext cx="6991350" cy="3686175"/>
        </p:xfrm>
        <a:graphic>
          <a:graphicData uri="http://schemas.openxmlformats.org/presentationml/2006/ole">
            <mc:AlternateContent xmlns:mc="http://schemas.openxmlformats.org/markup-compatibility/2006">
              <mc:Choice xmlns:v="urn:schemas-microsoft-com:vml" Requires="v">
                <p:oleObj spid="_x0000_s107615" name="Equation" r:id="rId6" imgW="2806560" imgH="1447560" progId="Equation.DSMT4">
                  <p:embed/>
                </p:oleObj>
              </mc:Choice>
              <mc:Fallback>
                <p:oleObj name="Equation" r:id="rId6" imgW="2806560" imgH="1447560" progId="Equation.DSMT4">
                  <p:embed/>
                  <p:pic>
                    <p:nvPicPr>
                      <p:cNvPr id="0" name="Object 3"/>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50825" y="0"/>
                        <a:ext cx="6991350" cy="368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50FED638-4E59-48BC-B3F3-20977ADDFAB1}" type="slidenum">
              <a:rPr lang="en-US" altLang="zh-CN"/>
              <a:pPr/>
              <a:t>47</a:t>
            </a:fld>
            <a:endParaRPr lang="en-US" altLang="zh-CN"/>
          </a:p>
        </p:txBody>
      </p:sp>
      <p:sp>
        <p:nvSpPr>
          <p:cNvPr id="109570" name="Rectangle 2"/>
          <p:cNvSpPr>
            <a:spLocks noGrp="1" noChangeArrowheads="1"/>
          </p:cNvSpPr>
          <p:nvPr>
            <p:ph type="title"/>
          </p:nvPr>
        </p:nvSpPr>
        <p:spPr>
          <a:xfrm>
            <a:off x="685800" y="0"/>
            <a:ext cx="7772400" cy="692150"/>
          </a:xfrm>
        </p:spPr>
        <p:txBody>
          <a:bodyPr/>
          <a:lstStyle/>
          <a:p>
            <a:r>
              <a:rPr lang="zh-CN" altLang="en-US" sz="4000" b="1" i="1">
                <a:solidFill>
                  <a:schemeClr val="tx1"/>
                </a:solidFill>
                <a:latin typeface="隶书" pitchFamily="49" charset="-122"/>
                <a:ea typeface="隶书" pitchFamily="49" charset="-122"/>
              </a:rPr>
              <a:t>例子</a:t>
            </a:r>
            <a:r>
              <a:rPr lang="en-US" altLang="zh-CN" sz="4000" b="1" i="1">
                <a:solidFill>
                  <a:schemeClr val="tx1"/>
                </a:solidFill>
                <a:latin typeface="隶书" pitchFamily="49" charset="-122"/>
                <a:ea typeface="隶书" pitchFamily="49" charset="-122"/>
              </a:rPr>
              <a:t>2</a:t>
            </a:r>
          </a:p>
        </p:txBody>
      </p:sp>
      <p:sp>
        <p:nvSpPr>
          <p:cNvPr id="109571" name="Rectangle 3"/>
          <p:cNvSpPr>
            <a:spLocks noGrp="1" noChangeArrowheads="1"/>
          </p:cNvSpPr>
          <p:nvPr>
            <p:ph type="body" idx="1"/>
          </p:nvPr>
        </p:nvSpPr>
        <p:spPr>
          <a:xfrm>
            <a:off x="395288" y="692150"/>
            <a:ext cx="7993062" cy="5832475"/>
          </a:xfrm>
        </p:spPr>
        <p:txBody>
          <a:bodyPr/>
          <a:lstStyle/>
          <a:p>
            <a:pPr algn="just">
              <a:lnSpc>
                <a:spcPct val="120000"/>
              </a:lnSpc>
            </a:pPr>
            <a:r>
              <a:rPr lang="zh-CN" altLang="en-US" b="1" dirty="0">
                <a:latin typeface="仿宋_GB2312" pitchFamily="49" charset="-122"/>
                <a:ea typeface="仿宋_GB2312" pitchFamily="49" charset="-122"/>
              </a:rPr>
              <a:t>设低通</a:t>
            </a:r>
            <a:r>
              <a:rPr lang="en-US" altLang="zh-CN" b="1" dirty="0">
                <a:latin typeface="仿宋_GB2312" pitchFamily="49" charset="-122"/>
                <a:ea typeface="仿宋_GB2312" pitchFamily="49" charset="-122"/>
              </a:rPr>
              <a:t>DF</a:t>
            </a:r>
            <a:r>
              <a:rPr lang="zh-CN" altLang="zh-CN" b="1" dirty="0">
                <a:latin typeface="仿宋_GB2312" pitchFamily="49" charset="-122"/>
                <a:ea typeface="仿宋_GB2312" pitchFamily="49" charset="-122"/>
              </a:rPr>
              <a:t>的3dB带宽频率ω</a:t>
            </a:r>
            <a:r>
              <a:rPr lang="zh-CN" altLang="zh-CN" b="1" baseline="-25000" dirty="0">
                <a:latin typeface="仿宋_GB2312" pitchFamily="49" charset="-122"/>
                <a:ea typeface="仿宋_GB2312" pitchFamily="49" charset="-122"/>
              </a:rPr>
              <a:t>c</a:t>
            </a:r>
            <a:r>
              <a:rPr lang="zh-CN" altLang="zh-CN" b="1" dirty="0">
                <a:latin typeface="仿宋_GB2312" pitchFamily="49" charset="-122"/>
                <a:ea typeface="仿宋_GB2312" pitchFamily="49" charset="-122"/>
              </a:rPr>
              <a:t>=0.2π,</a:t>
            </a:r>
            <a:r>
              <a:rPr lang="zh-CN" altLang="en-US" b="1" dirty="0">
                <a:latin typeface="仿宋_GB2312" pitchFamily="49" charset="-122"/>
                <a:ea typeface="仿宋_GB2312" pitchFamily="49" charset="-122"/>
              </a:rPr>
              <a:t>阻</a:t>
            </a:r>
            <a:r>
              <a:rPr lang="zh-CN" altLang="zh-CN" b="1" dirty="0">
                <a:latin typeface="仿宋_GB2312" pitchFamily="49" charset="-122"/>
                <a:ea typeface="仿宋_GB2312" pitchFamily="49" charset="-122"/>
              </a:rPr>
              <a:t>带频率ω</a:t>
            </a:r>
            <a:r>
              <a:rPr lang="zh-CN" altLang="zh-CN" b="1" baseline="-25000" dirty="0">
                <a:latin typeface="仿宋_GB2312" pitchFamily="49" charset="-122"/>
                <a:ea typeface="仿宋_GB2312" pitchFamily="49" charset="-122"/>
              </a:rPr>
              <a:t>s</a:t>
            </a:r>
            <a:r>
              <a:rPr lang="zh-CN" altLang="zh-CN" b="1" dirty="0">
                <a:latin typeface="仿宋_GB2312" pitchFamily="49" charset="-122"/>
                <a:ea typeface="仿宋_GB2312" pitchFamily="49" charset="-122"/>
              </a:rPr>
              <a:t>=0.4π,在 ω = ω</a:t>
            </a:r>
            <a:r>
              <a:rPr lang="zh-CN" altLang="zh-CN" b="1" baseline="-25000" dirty="0">
                <a:latin typeface="仿宋_GB2312" pitchFamily="49" charset="-122"/>
                <a:ea typeface="仿宋_GB2312" pitchFamily="49" charset="-122"/>
              </a:rPr>
              <a:t>s</a:t>
            </a:r>
            <a:r>
              <a:rPr lang="zh-CN" altLang="zh-CN" b="1" dirty="0">
                <a:latin typeface="仿宋_GB2312" pitchFamily="49" charset="-122"/>
                <a:ea typeface="仿宋_GB2312" pitchFamily="49" charset="-122"/>
              </a:rPr>
              <a:t>处的止带衰减20lg|H(e</a:t>
            </a:r>
            <a:r>
              <a:rPr lang="zh-CN" altLang="zh-CN" b="1" baseline="30000" dirty="0">
                <a:latin typeface="仿宋_GB2312" pitchFamily="49" charset="-122"/>
                <a:ea typeface="仿宋_GB2312" pitchFamily="49" charset="-122"/>
              </a:rPr>
              <a:t>jωs</a:t>
            </a:r>
            <a:r>
              <a:rPr lang="zh-CN" altLang="zh-CN" b="1" dirty="0">
                <a:latin typeface="仿宋_GB2312" pitchFamily="49" charset="-122"/>
                <a:ea typeface="仿宋_GB2312" pitchFamily="49" charset="-122"/>
              </a:rPr>
              <a:t>)|=-15dB,试用脉冲响应不变法（冲激不变法）设计一个Butterworth低通DF。(设采样频率f</a:t>
            </a:r>
            <a:r>
              <a:rPr lang="zh-CN" altLang="zh-CN" b="1" baseline="-25000" dirty="0">
                <a:latin typeface="仿宋_GB2312" pitchFamily="49" charset="-122"/>
                <a:ea typeface="仿宋_GB2312" pitchFamily="49" charset="-122"/>
              </a:rPr>
              <a:t>s</a:t>
            </a:r>
            <a:r>
              <a:rPr lang="zh-CN" altLang="zh-CN" b="1" dirty="0">
                <a:latin typeface="仿宋_GB2312" pitchFamily="49" charset="-122"/>
                <a:ea typeface="仿宋_GB2312" pitchFamily="49" charset="-122"/>
              </a:rPr>
              <a:t>=20kHz）</a:t>
            </a:r>
          </a:p>
          <a:p>
            <a:pPr algn="just">
              <a:lnSpc>
                <a:spcPct val="120000"/>
              </a:lnSpc>
              <a:buFontTx/>
              <a:buNone/>
            </a:pPr>
            <a:r>
              <a:rPr lang="zh-CN" altLang="en-US" b="1" dirty="0"/>
              <a:t>   </a:t>
            </a:r>
            <a:r>
              <a:rPr lang="zh-CN" altLang="zh-CN" b="1" dirty="0"/>
              <a:t>解：设计分为4步。</a:t>
            </a:r>
          </a:p>
          <a:p>
            <a:pPr algn="just">
              <a:lnSpc>
                <a:spcPct val="120000"/>
              </a:lnSpc>
              <a:buFontTx/>
              <a:buNone/>
            </a:pPr>
            <a:r>
              <a:rPr lang="zh-CN" altLang="zh-CN" dirty="0"/>
              <a:t>（1）</a:t>
            </a:r>
            <a:r>
              <a:rPr lang="zh-CN" altLang="zh-CN" b="1" dirty="0"/>
              <a:t>将数字滤波器的设计指标转变为模拟滤波器的设计指标</a:t>
            </a:r>
            <a:r>
              <a:rPr lang="zh-CN" altLang="zh-CN" dirty="0"/>
              <a:t>。因为：f</a:t>
            </a:r>
            <a:r>
              <a:rPr lang="zh-CN" altLang="zh-CN" baseline="-25000" dirty="0"/>
              <a:t>s</a:t>
            </a:r>
            <a:r>
              <a:rPr lang="zh-CN" altLang="zh-CN" dirty="0"/>
              <a:t>=20kHz,</a:t>
            </a:r>
            <a:r>
              <a:rPr lang="zh-CN" altLang="zh-CN" b="1" dirty="0"/>
              <a:t>则采样间隔为T=1/f</a:t>
            </a:r>
            <a:r>
              <a:rPr lang="zh-CN" altLang="zh-CN" b="1" baseline="-25000" dirty="0"/>
              <a:t>s</a:t>
            </a:r>
            <a:r>
              <a:rPr lang="zh-CN" altLang="zh-CN" b="1" dirty="0"/>
              <a:t>=1/20kHz</a:t>
            </a:r>
            <a:endParaRPr lang="en-US" altLang="zh-CN"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6948264" y="6417518"/>
            <a:ext cx="2133600" cy="476250"/>
          </a:xfrm>
        </p:spPr>
        <p:txBody>
          <a:bodyPr/>
          <a:lstStyle/>
          <a:p>
            <a:fld id="{9868D1D6-B8C5-49A8-8875-A950C69D04D7}" type="slidenum">
              <a:rPr lang="en-US" altLang="zh-CN"/>
              <a:pPr/>
              <a:t>48</a:t>
            </a:fld>
            <a:endParaRPr lang="en-US" altLang="zh-CN" dirty="0"/>
          </a:p>
        </p:txBody>
      </p:sp>
      <p:sp>
        <p:nvSpPr>
          <p:cNvPr id="111618" name="Rectangle 2"/>
          <p:cNvSpPr>
            <a:spLocks noGrp="1" noChangeArrowheads="1"/>
          </p:cNvSpPr>
          <p:nvPr>
            <p:ph type="body" idx="1"/>
          </p:nvPr>
        </p:nvSpPr>
        <p:spPr>
          <a:xfrm>
            <a:off x="304800" y="0"/>
            <a:ext cx="8659688" cy="609600"/>
          </a:xfrm>
        </p:spPr>
        <p:txBody>
          <a:bodyPr/>
          <a:lstStyle/>
          <a:p>
            <a:r>
              <a:rPr lang="zh-CN" altLang="en-US" b="1" dirty="0">
                <a:ea typeface="华文中宋" pitchFamily="2" charset="-122"/>
              </a:rPr>
              <a:t>对于冲激响应不变法，频率变换是线性的。</a:t>
            </a:r>
          </a:p>
        </p:txBody>
      </p:sp>
      <p:graphicFrame>
        <p:nvGraphicFramePr>
          <p:cNvPr id="111619" name="Object 3"/>
          <p:cNvGraphicFramePr>
            <a:graphicFrameLocks noChangeAspect="1"/>
          </p:cNvGraphicFramePr>
          <p:nvPr/>
        </p:nvGraphicFramePr>
        <p:xfrm>
          <a:off x="611188" y="620713"/>
          <a:ext cx="7770812" cy="6008687"/>
        </p:xfrm>
        <a:graphic>
          <a:graphicData uri="http://schemas.openxmlformats.org/presentationml/2006/ole">
            <mc:AlternateContent xmlns:mc="http://schemas.openxmlformats.org/markup-compatibility/2006">
              <mc:Choice xmlns:v="urn:schemas-microsoft-com:vml" Requires="v">
                <p:oleObj spid="_x0000_s111666" name="公式" r:id="rId4" imgW="3213000" imgH="2476440" progId="Equation.3">
                  <p:embed/>
                </p:oleObj>
              </mc:Choice>
              <mc:Fallback>
                <p:oleObj name="公式" r:id="rId4" imgW="3213000" imgH="2476440" progId="Equation.3">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11188" y="620713"/>
                        <a:ext cx="7770812" cy="600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49DB2599-F009-4B7E-8ACA-5EE179272526}" type="slidenum">
              <a:rPr lang="en-US" altLang="zh-CN"/>
              <a:pPr/>
              <a:t>49</a:t>
            </a:fld>
            <a:endParaRPr lang="en-US" altLang="zh-CN"/>
          </a:p>
        </p:txBody>
      </p:sp>
      <p:sp>
        <p:nvSpPr>
          <p:cNvPr id="113666" name="Rectangle 2"/>
          <p:cNvSpPr>
            <a:spLocks noGrp="1" noChangeArrowheads="1"/>
          </p:cNvSpPr>
          <p:nvPr>
            <p:ph type="body" idx="1"/>
          </p:nvPr>
        </p:nvSpPr>
        <p:spPr>
          <a:xfrm>
            <a:off x="250825" y="0"/>
            <a:ext cx="7772400" cy="1412875"/>
          </a:xfrm>
        </p:spPr>
        <p:txBody>
          <a:bodyPr/>
          <a:lstStyle/>
          <a:p>
            <a:pPr>
              <a:lnSpc>
                <a:spcPct val="120000"/>
              </a:lnSpc>
              <a:buFontTx/>
              <a:buNone/>
            </a:pPr>
            <a:r>
              <a:rPr lang="en-US" altLang="zh-CN" b="1"/>
              <a:t>(2)</a:t>
            </a:r>
            <a:r>
              <a:rPr lang="zh-CN" altLang="en-US" b="1"/>
              <a:t>设计</a:t>
            </a:r>
            <a:r>
              <a:rPr lang="en-US" altLang="zh-CN" b="1"/>
              <a:t>H</a:t>
            </a:r>
            <a:r>
              <a:rPr lang="en-US" altLang="zh-CN" b="1" baseline="-25000"/>
              <a:t>a</a:t>
            </a:r>
            <a:r>
              <a:rPr lang="en-US" altLang="zh-CN" b="1"/>
              <a:t>(s)</a:t>
            </a:r>
          </a:p>
          <a:p>
            <a:pPr>
              <a:lnSpc>
                <a:spcPct val="120000"/>
              </a:lnSpc>
              <a:buFontTx/>
              <a:buNone/>
            </a:pPr>
            <a:r>
              <a:rPr lang="zh-CN" altLang="en-US" b="1"/>
              <a:t>将上述设计指标代入 求出</a:t>
            </a:r>
            <a:r>
              <a:rPr lang="en-US" altLang="zh-CN" b="1"/>
              <a:t>N</a:t>
            </a:r>
            <a:r>
              <a:rPr lang="zh-CN" altLang="zh-CN" b="1"/>
              <a:t>阶数</a:t>
            </a:r>
            <a:endParaRPr lang="zh-CN" altLang="en-US" b="1"/>
          </a:p>
        </p:txBody>
      </p:sp>
      <p:graphicFrame>
        <p:nvGraphicFramePr>
          <p:cNvPr id="113667" name="Object 3"/>
          <p:cNvGraphicFramePr>
            <a:graphicFrameLocks noChangeAspect="1"/>
          </p:cNvGraphicFramePr>
          <p:nvPr/>
        </p:nvGraphicFramePr>
        <p:xfrm>
          <a:off x="762000" y="1371600"/>
          <a:ext cx="7123113" cy="5486400"/>
        </p:xfrm>
        <a:graphic>
          <a:graphicData uri="http://schemas.openxmlformats.org/presentationml/2006/ole">
            <mc:AlternateContent xmlns:mc="http://schemas.openxmlformats.org/markup-compatibility/2006">
              <mc:Choice xmlns:v="urn:schemas-microsoft-com:vml" Requires="v">
                <p:oleObj spid="_x0000_s113714" name="Equation" r:id="rId4" imgW="2920680" imgH="2286000" progId="Equation.3">
                  <p:embed/>
                </p:oleObj>
              </mc:Choice>
              <mc:Fallback>
                <p:oleObj name="Equation" r:id="rId4" imgW="2920680" imgH="2286000" progId="Equation.3">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762000" y="1371600"/>
                        <a:ext cx="7123113"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动作按钮: 后退或前一项 1">
            <a:hlinkClick r:id="rId6" action="ppaction://hlinksldjump" highlightClick="1"/>
          </p:cNvPr>
          <p:cNvSpPr/>
          <p:nvPr/>
        </p:nvSpPr>
        <p:spPr>
          <a:xfrm>
            <a:off x="7524328" y="836712"/>
            <a:ext cx="648072"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1B8D431-C79E-4660-BD93-65E383EC89EB}" type="slidenum">
              <a:rPr lang="en-US" altLang="zh-CN"/>
              <a:pPr/>
              <a:t>50</a:t>
            </a:fld>
            <a:endParaRPr lang="en-US" altLang="zh-CN"/>
          </a:p>
        </p:txBody>
      </p:sp>
      <p:graphicFrame>
        <p:nvGraphicFramePr>
          <p:cNvPr id="115714" name="Object 2"/>
          <p:cNvGraphicFramePr>
            <a:graphicFrameLocks noGrp="1" noChangeAspect="1"/>
          </p:cNvGraphicFramePr>
          <p:nvPr>
            <p:ph type="body" idx="1"/>
          </p:nvPr>
        </p:nvGraphicFramePr>
        <p:xfrm>
          <a:off x="990600" y="228600"/>
          <a:ext cx="6672263" cy="6324600"/>
        </p:xfrm>
        <a:graphic>
          <a:graphicData uri="http://schemas.openxmlformats.org/presentationml/2006/ole">
            <mc:AlternateContent xmlns:mc="http://schemas.openxmlformats.org/markup-compatibility/2006">
              <mc:Choice xmlns:v="urn:schemas-microsoft-com:vml" Requires="v">
                <p:oleObj spid="_x0000_s115761" name="Equation" r:id="rId4" imgW="2705040" imgH="2705040" progId="Equation.DSMT4">
                  <p:embed/>
                </p:oleObj>
              </mc:Choice>
              <mc:Fallback>
                <p:oleObj name="Equation" r:id="rId4" imgW="2705040" imgH="270504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90600" y="228600"/>
                        <a:ext cx="6672263"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动作按钮: 后退或前一项 1">
            <a:hlinkClick r:id="rId6" action="ppaction://hlinksldjump" highlightClick="1"/>
          </p:cNvPr>
          <p:cNvSpPr/>
          <p:nvPr/>
        </p:nvSpPr>
        <p:spPr>
          <a:xfrm>
            <a:off x="7662863" y="4077072"/>
            <a:ext cx="581545"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BF6DE6D-1DC9-42BC-9486-E3FC506F66C3}" type="slidenum">
              <a:rPr lang="en-US" altLang="zh-CN"/>
              <a:pPr/>
              <a:t>51</a:t>
            </a:fld>
            <a:endParaRPr lang="en-US" altLang="zh-CN"/>
          </a:p>
        </p:txBody>
      </p:sp>
      <p:graphicFrame>
        <p:nvGraphicFramePr>
          <p:cNvPr id="117762" name="Object 2"/>
          <p:cNvGraphicFramePr>
            <a:graphicFrameLocks noGrp="1" noChangeAspect="1"/>
          </p:cNvGraphicFramePr>
          <p:nvPr>
            <p:ph type="body" idx="1"/>
            <p:extLst>
              <p:ext uri="{D42A27DB-BD31-4B8C-83A1-F6EECF244321}">
                <p14:modId xmlns:p14="http://schemas.microsoft.com/office/powerpoint/2010/main" val="1080586660"/>
              </p:ext>
            </p:extLst>
          </p:nvPr>
        </p:nvGraphicFramePr>
        <p:xfrm>
          <a:off x="1043608" y="1556792"/>
          <a:ext cx="7124700" cy="2722563"/>
        </p:xfrm>
        <a:graphic>
          <a:graphicData uri="http://schemas.openxmlformats.org/presentationml/2006/ole">
            <mc:AlternateContent xmlns:mc="http://schemas.openxmlformats.org/markup-compatibility/2006">
              <mc:Choice xmlns:v="urn:schemas-microsoft-com:vml" Requires="v">
                <p:oleObj spid="_x0000_s117809" name="Equation" r:id="rId4" imgW="3124080" imgH="1193760" progId="Equation.DSMT4">
                  <p:embed/>
                </p:oleObj>
              </mc:Choice>
              <mc:Fallback>
                <p:oleObj name="Equation" r:id="rId4" imgW="3124080" imgH="1193760" progId="Equation.DSMT4">
                  <p:embed/>
                  <p:pic>
                    <p:nvPicPr>
                      <p:cNvPr id="0" name="Object 2"/>
                      <p:cNvPicPr>
                        <a:picLocks noChangeAspect="1" noChangeArrowheads="1"/>
                      </p:cNvPicPr>
                      <p:nvPr/>
                    </p:nvPicPr>
                    <p:blipFill>
                      <a:blip r:embed="rId5">
                        <a:lum bright="-100000"/>
                      </a:blip>
                      <a:srcRect/>
                      <a:stretch>
                        <a:fillRect/>
                      </a:stretch>
                    </p:blipFill>
                    <p:spPr bwMode="auto">
                      <a:xfrm>
                        <a:off x="1043608" y="1556792"/>
                        <a:ext cx="7124700" cy="272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D558579C-A05F-4850-9CBA-F46183EC0D82}" type="slidenum">
              <a:rPr lang="en-US" altLang="zh-CN"/>
              <a:pPr/>
              <a:t>52</a:t>
            </a:fld>
            <a:endParaRPr lang="en-US" altLang="zh-CN"/>
          </a:p>
        </p:txBody>
      </p:sp>
      <p:graphicFrame>
        <p:nvGraphicFramePr>
          <p:cNvPr id="119810" name="Object 2"/>
          <p:cNvGraphicFramePr>
            <a:graphicFrameLocks noGrp="1" noChangeAspect="1"/>
          </p:cNvGraphicFramePr>
          <p:nvPr>
            <p:ph type="body" idx="1"/>
          </p:nvPr>
        </p:nvGraphicFramePr>
        <p:xfrm>
          <a:off x="755650" y="404813"/>
          <a:ext cx="7493000" cy="6100762"/>
        </p:xfrm>
        <a:graphic>
          <a:graphicData uri="http://schemas.openxmlformats.org/presentationml/2006/ole">
            <mc:AlternateContent xmlns:mc="http://schemas.openxmlformats.org/markup-compatibility/2006">
              <mc:Choice xmlns:v="urn:schemas-microsoft-com:vml" Requires="v">
                <p:oleObj spid="_x0000_s119856" name="Equation" r:id="rId4" imgW="3352680" imgH="2590560" progId="Equation.DSMT4">
                  <p:embed/>
                </p:oleObj>
              </mc:Choice>
              <mc:Fallback>
                <p:oleObj name="Equation" r:id="rId4" imgW="3352680" imgH="259056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755650" y="404813"/>
                        <a:ext cx="7493000" cy="610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灯片编号占位符 5"/>
          <p:cNvSpPr>
            <a:spLocks noGrp="1"/>
          </p:cNvSpPr>
          <p:nvPr>
            <p:ph type="sldNum" sz="quarter" idx="12"/>
          </p:nvPr>
        </p:nvSpPr>
        <p:spPr/>
        <p:txBody>
          <a:bodyPr/>
          <a:lstStyle/>
          <a:p>
            <a:fld id="{2A19AD27-44F4-4474-B276-20D0BFC69B72}" type="slidenum">
              <a:rPr lang="en-US" altLang="zh-CN"/>
              <a:pPr/>
              <a:t>53</a:t>
            </a:fld>
            <a:endParaRPr lang="en-US" altLang="zh-CN"/>
          </a:p>
        </p:txBody>
      </p:sp>
      <p:sp>
        <p:nvSpPr>
          <p:cNvPr id="121858" name="Line 2"/>
          <p:cNvSpPr>
            <a:spLocks noChangeShapeType="1"/>
          </p:cNvSpPr>
          <p:nvPr/>
        </p:nvSpPr>
        <p:spPr bwMode="auto">
          <a:xfrm>
            <a:off x="381000" y="2590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59" name="Line 3"/>
          <p:cNvSpPr>
            <a:spLocks noChangeShapeType="1"/>
          </p:cNvSpPr>
          <p:nvPr/>
        </p:nvSpPr>
        <p:spPr bwMode="auto">
          <a:xfrm>
            <a:off x="1143000" y="1905000"/>
            <a:ext cx="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0" name="Line 4"/>
          <p:cNvSpPr>
            <a:spLocks noChangeShapeType="1"/>
          </p:cNvSpPr>
          <p:nvPr/>
        </p:nvSpPr>
        <p:spPr bwMode="auto">
          <a:xfrm>
            <a:off x="1143000" y="19050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1" name="Line 5"/>
          <p:cNvSpPr>
            <a:spLocks noChangeShapeType="1"/>
          </p:cNvSpPr>
          <p:nvPr/>
        </p:nvSpPr>
        <p:spPr bwMode="auto">
          <a:xfrm>
            <a:off x="1981200" y="1905000"/>
            <a:ext cx="533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2" name="Line 6"/>
          <p:cNvSpPr>
            <a:spLocks noChangeShapeType="1"/>
          </p:cNvSpPr>
          <p:nvPr/>
        </p:nvSpPr>
        <p:spPr bwMode="auto">
          <a:xfrm>
            <a:off x="2514600" y="19050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3" name="Line 7"/>
          <p:cNvSpPr>
            <a:spLocks noChangeShapeType="1"/>
          </p:cNvSpPr>
          <p:nvPr/>
        </p:nvSpPr>
        <p:spPr bwMode="auto">
          <a:xfrm>
            <a:off x="1143000" y="31242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4" name="Line 8"/>
          <p:cNvSpPr>
            <a:spLocks noChangeShapeType="1"/>
          </p:cNvSpPr>
          <p:nvPr/>
        </p:nvSpPr>
        <p:spPr bwMode="auto">
          <a:xfrm>
            <a:off x="1524000" y="3124200"/>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5" name="Line 9"/>
          <p:cNvSpPr>
            <a:spLocks noChangeShapeType="1"/>
          </p:cNvSpPr>
          <p:nvPr/>
        </p:nvSpPr>
        <p:spPr bwMode="auto">
          <a:xfrm>
            <a:off x="2438400" y="31242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6" name="Line 10"/>
          <p:cNvSpPr>
            <a:spLocks noChangeShapeType="1"/>
          </p:cNvSpPr>
          <p:nvPr/>
        </p:nvSpPr>
        <p:spPr bwMode="auto">
          <a:xfrm>
            <a:off x="3124200" y="31242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7" name="Line 11"/>
          <p:cNvSpPr>
            <a:spLocks noChangeShapeType="1"/>
          </p:cNvSpPr>
          <p:nvPr/>
        </p:nvSpPr>
        <p:spPr bwMode="auto">
          <a:xfrm>
            <a:off x="2667000" y="31242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8" name="Line 12"/>
          <p:cNvSpPr>
            <a:spLocks noChangeShapeType="1"/>
          </p:cNvSpPr>
          <p:nvPr/>
        </p:nvSpPr>
        <p:spPr bwMode="auto">
          <a:xfrm>
            <a:off x="2667000" y="33528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69" name="Line 13"/>
          <p:cNvSpPr>
            <a:spLocks noChangeShapeType="1"/>
          </p:cNvSpPr>
          <p:nvPr/>
        </p:nvSpPr>
        <p:spPr bwMode="auto">
          <a:xfrm flipH="1">
            <a:off x="2286000" y="35052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0" name="Line 14"/>
          <p:cNvSpPr>
            <a:spLocks noChangeShapeType="1"/>
          </p:cNvSpPr>
          <p:nvPr/>
        </p:nvSpPr>
        <p:spPr bwMode="auto">
          <a:xfrm flipH="1">
            <a:off x="2286000" y="38100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1" name="Line 15"/>
          <p:cNvSpPr>
            <a:spLocks noChangeShapeType="1"/>
          </p:cNvSpPr>
          <p:nvPr/>
        </p:nvSpPr>
        <p:spPr bwMode="auto">
          <a:xfrm>
            <a:off x="2667000" y="35814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2" name="Line 16"/>
          <p:cNvSpPr>
            <a:spLocks noChangeShapeType="1"/>
          </p:cNvSpPr>
          <p:nvPr/>
        </p:nvSpPr>
        <p:spPr bwMode="auto">
          <a:xfrm>
            <a:off x="1676400" y="3124200"/>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3" name="Line 17"/>
          <p:cNvSpPr>
            <a:spLocks noChangeShapeType="1"/>
          </p:cNvSpPr>
          <p:nvPr/>
        </p:nvSpPr>
        <p:spPr bwMode="auto">
          <a:xfrm flipH="1">
            <a:off x="1676400" y="38100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4" name="Line 18"/>
          <p:cNvSpPr>
            <a:spLocks noChangeShapeType="1"/>
          </p:cNvSpPr>
          <p:nvPr/>
        </p:nvSpPr>
        <p:spPr bwMode="auto">
          <a:xfrm flipH="1">
            <a:off x="1676400" y="35052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5" name="Line 19"/>
          <p:cNvSpPr>
            <a:spLocks noChangeShapeType="1"/>
          </p:cNvSpPr>
          <p:nvPr/>
        </p:nvSpPr>
        <p:spPr bwMode="auto">
          <a:xfrm>
            <a:off x="2667000" y="35052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6" name="Line 20"/>
          <p:cNvSpPr>
            <a:spLocks noChangeShapeType="1"/>
          </p:cNvSpPr>
          <p:nvPr/>
        </p:nvSpPr>
        <p:spPr bwMode="auto">
          <a:xfrm>
            <a:off x="2971800" y="35052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7" name="Line 21"/>
          <p:cNvSpPr>
            <a:spLocks noChangeShapeType="1"/>
          </p:cNvSpPr>
          <p:nvPr/>
        </p:nvSpPr>
        <p:spPr bwMode="auto">
          <a:xfrm flipV="1">
            <a:off x="3581400" y="3124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8" name="Line 22"/>
          <p:cNvSpPr>
            <a:spLocks noChangeShapeType="1"/>
          </p:cNvSpPr>
          <p:nvPr/>
        </p:nvSpPr>
        <p:spPr bwMode="auto">
          <a:xfrm>
            <a:off x="3429000" y="19050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79" name="Line 23"/>
          <p:cNvSpPr>
            <a:spLocks noChangeShapeType="1"/>
          </p:cNvSpPr>
          <p:nvPr/>
        </p:nvSpPr>
        <p:spPr bwMode="auto">
          <a:xfrm>
            <a:off x="4114800" y="1905000"/>
            <a:ext cx="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0" name="Line 24"/>
          <p:cNvSpPr>
            <a:spLocks noChangeShapeType="1"/>
          </p:cNvSpPr>
          <p:nvPr/>
        </p:nvSpPr>
        <p:spPr bwMode="auto">
          <a:xfrm>
            <a:off x="3657600" y="31242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1" name="Line 25"/>
          <p:cNvSpPr>
            <a:spLocks noChangeShapeType="1"/>
          </p:cNvSpPr>
          <p:nvPr/>
        </p:nvSpPr>
        <p:spPr bwMode="auto">
          <a:xfrm>
            <a:off x="4114800" y="25908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2" name="Line 26"/>
          <p:cNvSpPr>
            <a:spLocks noChangeShapeType="1"/>
          </p:cNvSpPr>
          <p:nvPr/>
        </p:nvSpPr>
        <p:spPr bwMode="auto">
          <a:xfrm>
            <a:off x="2895600" y="19050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3" name="Line 27"/>
          <p:cNvSpPr>
            <a:spLocks noChangeShapeType="1"/>
          </p:cNvSpPr>
          <p:nvPr/>
        </p:nvSpPr>
        <p:spPr bwMode="auto">
          <a:xfrm flipH="1" flipV="1">
            <a:off x="2362200" y="2057400"/>
            <a:ext cx="533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4" name="Line 28"/>
          <p:cNvSpPr>
            <a:spLocks noChangeShapeType="1"/>
          </p:cNvSpPr>
          <p:nvPr/>
        </p:nvSpPr>
        <p:spPr bwMode="auto">
          <a:xfrm flipH="1" flipV="1">
            <a:off x="2057400" y="1905000"/>
            <a:ext cx="8382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85" name="Text Box 29"/>
          <p:cNvSpPr txBox="1">
            <a:spLocks noChangeArrowheads="1"/>
          </p:cNvSpPr>
          <p:nvPr/>
        </p:nvSpPr>
        <p:spPr bwMode="auto">
          <a:xfrm>
            <a:off x="381000" y="19812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x(n)</a:t>
            </a:r>
          </a:p>
        </p:txBody>
      </p:sp>
      <p:graphicFrame>
        <p:nvGraphicFramePr>
          <p:cNvPr id="121886" name="Object 30"/>
          <p:cNvGraphicFramePr>
            <a:graphicFrameLocks noChangeAspect="1"/>
          </p:cNvGraphicFramePr>
          <p:nvPr/>
        </p:nvGraphicFramePr>
        <p:xfrm>
          <a:off x="3048000" y="1600200"/>
          <a:ext cx="795338" cy="239713"/>
        </p:xfrm>
        <a:graphic>
          <a:graphicData uri="http://schemas.openxmlformats.org/presentationml/2006/ole">
            <mc:AlternateContent xmlns:mc="http://schemas.openxmlformats.org/markup-compatibility/2006">
              <mc:Choice xmlns:v="urn:schemas-microsoft-com:vml" Requires="v">
                <p:oleObj spid="_x0000_s122397" name="公式" r:id="rId4" imgW="330120" imgH="177480" progId="Equation.3">
                  <p:embed/>
                </p:oleObj>
              </mc:Choice>
              <mc:Fallback>
                <p:oleObj name="公式" r:id="rId4" imgW="330120" imgH="177480" progId="Equation.3">
                  <p:embed/>
                  <p:pic>
                    <p:nvPicPr>
                      <p:cNvPr id="0" name="Object 30"/>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048000" y="1600200"/>
                        <a:ext cx="795338"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887" name="Text Box 31"/>
          <p:cNvSpPr txBox="1">
            <a:spLocks noChangeArrowheads="1"/>
          </p:cNvSpPr>
          <p:nvPr/>
        </p:nvSpPr>
        <p:spPr bwMode="auto">
          <a:xfrm>
            <a:off x="1981200" y="21336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a:latin typeface="Times New Roman" pitchFamily="18" charset="0"/>
              </a:rPr>
              <a:t>0.534</a:t>
            </a:r>
          </a:p>
        </p:txBody>
      </p:sp>
      <p:graphicFrame>
        <p:nvGraphicFramePr>
          <p:cNvPr id="121888" name="Object 32"/>
          <p:cNvGraphicFramePr>
            <a:graphicFrameLocks noChangeAspect="1"/>
          </p:cNvGraphicFramePr>
          <p:nvPr/>
        </p:nvGraphicFramePr>
        <p:xfrm>
          <a:off x="2971800" y="1981200"/>
          <a:ext cx="517525" cy="258763"/>
        </p:xfrm>
        <a:graphic>
          <a:graphicData uri="http://schemas.openxmlformats.org/presentationml/2006/ole">
            <mc:AlternateContent xmlns:mc="http://schemas.openxmlformats.org/markup-compatibility/2006">
              <mc:Choice xmlns:v="urn:schemas-microsoft-com:vml" Requires="v">
                <p:oleObj spid="_x0000_s122398" name="公式" r:id="rId6" imgW="215640" imgH="190440" progId="Equation.3">
                  <p:embed/>
                </p:oleObj>
              </mc:Choice>
              <mc:Fallback>
                <p:oleObj name="公式" r:id="rId6" imgW="215640" imgH="190440" progId="Equation.3">
                  <p:embed/>
                  <p:pic>
                    <p:nvPicPr>
                      <p:cNvPr id="0" name="Object 32"/>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971800" y="1981200"/>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90" name="Object 34"/>
          <p:cNvGraphicFramePr>
            <a:graphicFrameLocks noChangeAspect="1"/>
          </p:cNvGraphicFramePr>
          <p:nvPr>
            <p:extLst>
              <p:ext uri="{D42A27DB-BD31-4B8C-83A1-F6EECF244321}">
                <p14:modId xmlns:p14="http://schemas.microsoft.com/office/powerpoint/2010/main" val="422174022"/>
              </p:ext>
            </p:extLst>
          </p:nvPr>
        </p:nvGraphicFramePr>
        <p:xfrm>
          <a:off x="2179637" y="3185318"/>
          <a:ext cx="517525" cy="258763"/>
        </p:xfrm>
        <a:graphic>
          <a:graphicData uri="http://schemas.openxmlformats.org/presentationml/2006/ole">
            <mc:AlternateContent xmlns:mc="http://schemas.openxmlformats.org/markup-compatibility/2006">
              <mc:Choice xmlns:v="urn:schemas-microsoft-com:vml" Requires="v">
                <p:oleObj spid="_x0000_s122399" name="公式" r:id="rId8" imgW="215640" imgH="190440" progId="Equation.3">
                  <p:embed/>
                </p:oleObj>
              </mc:Choice>
              <mc:Fallback>
                <p:oleObj name="公式" r:id="rId8" imgW="215640" imgH="190440" progId="Equation.3">
                  <p:embed/>
                  <p:pic>
                    <p:nvPicPr>
                      <p:cNvPr id="0" name="Object 34"/>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2179637" y="3185318"/>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91" name="Object 35"/>
          <p:cNvGraphicFramePr>
            <a:graphicFrameLocks noChangeAspect="1"/>
          </p:cNvGraphicFramePr>
          <p:nvPr/>
        </p:nvGraphicFramePr>
        <p:xfrm>
          <a:off x="2743200" y="3581400"/>
          <a:ext cx="517525" cy="258763"/>
        </p:xfrm>
        <a:graphic>
          <a:graphicData uri="http://schemas.openxmlformats.org/presentationml/2006/ole">
            <mc:AlternateContent xmlns:mc="http://schemas.openxmlformats.org/markup-compatibility/2006">
              <mc:Choice xmlns:v="urn:schemas-microsoft-com:vml" Requires="v">
                <p:oleObj spid="_x0000_s122400" name="公式" r:id="rId10" imgW="215640" imgH="190440" progId="Equation.3">
                  <p:embed/>
                </p:oleObj>
              </mc:Choice>
              <mc:Fallback>
                <p:oleObj name="公式" r:id="rId10" imgW="215640" imgH="190440" progId="Equation.3">
                  <p:embed/>
                  <p:pic>
                    <p:nvPicPr>
                      <p:cNvPr id="0" name="Object 35"/>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2743200" y="3581400"/>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892" name="Text Box 36"/>
          <p:cNvSpPr txBox="1">
            <a:spLocks noChangeArrowheads="1"/>
          </p:cNvSpPr>
          <p:nvPr/>
        </p:nvSpPr>
        <p:spPr bwMode="auto">
          <a:xfrm>
            <a:off x="1714500" y="35052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dirty="0">
                <a:latin typeface="Times New Roman" pitchFamily="18" charset="0"/>
              </a:rPr>
              <a:t>1.241</a:t>
            </a:r>
          </a:p>
        </p:txBody>
      </p:sp>
      <p:sp>
        <p:nvSpPr>
          <p:cNvPr id="121893" name="Text Box 37"/>
          <p:cNvSpPr txBox="1">
            <a:spLocks noChangeArrowheads="1"/>
          </p:cNvSpPr>
          <p:nvPr/>
        </p:nvSpPr>
        <p:spPr bwMode="auto">
          <a:xfrm>
            <a:off x="2362200" y="5562600"/>
            <a:ext cx="8382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1600" dirty="0">
                <a:latin typeface="Times New Roman" pitchFamily="18" charset="0"/>
              </a:rPr>
              <a:t>-0.533</a:t>
            </a:r>
          </a:p>
        </p:txBody>
      </p:sp>
      <p:sp>
        <p:nvSpPr>
          <p:cNvPr id="121894" name="Text Box 38"/>
          <p:cNvSpPr txBox="1">
            <a:spLocks noChangeArrowheads="1"/>
          </p:cNvSpPr>
          <p:nvPr/>
        </p:nvSpPr>
        <p:spPr bwMode="auto">
          <a:xfrm>
            <a:off x="2971800" y="32004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dirty="0">
                <a:latin typeface="Times New Roman" pitchFamily="18" charset="0"/>
              </a:rPr>
              <a:t>1.59</a:t>
            </a:r>
          </a:p>
        </p:txBody>
      </p:sp>
      <p:sp>
        <p:nvSpPr>
          <p:cNvPr id="121895" name="Text Box 39"/>
          <p:cNvSpPr txBox="1">
            <a:spLocks noChangeArrowheads="1"/>
          </p:cNvSpPr>
          <p:nvPr/>
        </p:nvSpPr>
        <p:spPr bwMode="auto">
          <a:xfrm>
            <a:off x="4114800" y="20574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y(n)</a:t>
            </a:r>
          </a:p>
        </p:txBody>
      </p:sp>
      <p:sp>
        <p:nvSpPr>
          <p:cNvPr id="121896" name="Line 40"/>
          <p:cNvSpPr>
            <a:spLocks noChangeShapeType="1"/>
          </p:cNvSpPr>
          <p:nvPr/>
        </p:nvSpPr>
        <p:spPr bwMode="auto">
          <a:xfrm>
            <a:off x="457200" y="4953000"/>
            <a:ext cx="533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97" name="Line 41"/>
          <p:cNvSpPr>
            <a:spLocks noChangeShapeType="1"/>
          </p:cNvSpPr>
          <p:nvPr/>
        </p:nvSpPr>
        <p:spPr bwMode="auto">
          <a:xfrm>
            <a:off x="685800" y="49530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98" name="Line 42"/>
          <p:cNvSpPr>
            <a:spLocks noChangeShapeType="1"/>
          </p:cNvSpPr>
          <p:nvPr/>
        </p:nvSpPr>
        <p:spPr bwMode="auto">
          <a:xfrm>
            <a:off x="1295400" y="4953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99" name="Line 43"/>
          <p:cNvSpPr>
            <a:spLocks noChangeShapeType="1"/>
          </p:cNvSpPr>
          <p:nvPr/>
        </p:nvSpPr>
        <p:spPr bwMode="auto">
          <a:xfrm>
            <a:off x="2819400" y="49530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0" name="Line 44"/>
          <p:cNvSpPr>
            <a:spLocks noChangeShapeType="1"/>
          </p:cNvSpPr>
          <p:nvPr/>
        </p:nvSpPr>
        <p:spPr bwMode="auto">
          <a:xfrm flipH="1">
            <a:off x="3505200" y="54102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1" name="Line 45"/>
          <p:cNvSpPr>
            <a:spLocks noChangeShapeType="1"/>
          </p:cNvSpPr>
          <p:nvPr/>
        </p:nvSpPr>
        <p:spPr bwMode="auto">
          <a:xfrm flipH="1">
            <a:off x="3200400" y="5410200"/>
            <a:ext cx="6096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2" name="Line 46"/>
          <p:cNvSpPr>
            <a:spLocks noChangeShapeType="1"/>
          </p:cNvSpPr>
          <p:nvPr/>
        </p:nvSpPr>
        <p:spPr bwMode="auto">
          <a:xfrm>
            <a:off x="3200400" y="49530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3" name="Line 47"/>
          <p:cNvSpPr>
            <a:spLocks noChangeShapeType="1"/>
          </p:cNvSpPr>
          <p:nvPr/>
        </p:nvSpPr>
        <p:spPr bwMode="auto">
          <a:xfrm flipH="1">
            <a:off x="4191000" y="4953000"/>
            <a:ext cx="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4" name="Line 48"/>
          <p:cNvSpPr>
            <a:spLocks noChangeShapeType="1"/>
          </p:cNvSpPr>
          <p:nvPr/>
        </p:nvSpPr>
        <p:spPr bwMode="auto">
          <a:xfrm flipH="1">
            <a:off x="3733800" y="59436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5" name="Line 49"/>
          <p:cNvSpPr>
            <a:spLocks noChangeShapeType="1"/>
          </p:cNvSpPr>
          <p:nvPr/>
        </p:nvSpPr>
        <p:spPr bwMode="auto">
          <a:xfrm flipH="1">
            <a:off x="3200400" y="5943600"/>
            <a:ext cx="6858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6" name="Line 50"/>
          <p:cNvSpPr>
            <a:spLocks noChangeShapeType="1"/>
          </p:cNvSpPr>
          <p:nvPr/>
        </p:nvSpPr>
        <p:spPr bwMode="auto">
          <a:xfrm>
            <a:off x="3657600" y="4953000"/>
            <a:ext cx="15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7" name="Line 51"/>
          <p:cNvSpPr>
            <a:spLocks noChangeShapeType="1"/>
          </p:cNvSpPr>
          <p:nvPr/>
        </p:nvSpPr>
        <p:spPr bwMode="auto">
          <a:xfrm flipH="1">
            <a:off x="2819400" y="54102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8" name="Line 52"/>
          <p:cNvSpPr>
            <a:spLocks noChangeShapeType="1"/>
          </p:cNvSpPr>
          <p:nvPr/>
        </p:nvSpPr>
        <p:spPr bwMode="auto">
          <a:xfrm flipH="1">
            <a:off x="2819400" y="5943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09" name="Line 53"/>
          <p:cNvSpPr>
            <a:spLocks noChangeShapeType="1"/>
          </p:cNvSpPr>
          <p:nvPr/>
        </p:nvSpPr>
        <p:spPr bwMode="auto">
          <a:xfrm flipH="1">
            <a:off x="2362200" y="54102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0" name="Line 54"/>
          <p:cNvSpPr>
            <a:spLocks noChangeShapeType="1"/>
          </p:cNvSpPr>
          <p:nvPr/>
        </p:nvSpPr>
        <p:spPr bwMode="auto">
          <a:xfrm flipH="1">
            <a:off x="2362200" y="59436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1" name="Line 55"/>
          <p:cNvSpPr>
            <a:spLocks noChangeShapeType="1"/>
          </p:cNvSpPr>
          <p:nvPr/>
        </p:nvSpPr>
        <p:spPr bwMode="auto">
          <a:xfrm>
            <a:off x="2362200" y="4953000"/>
            <a:ext cx="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2" name="Line 56"/>
          <p:cNvSpPr>
            <a:spLocks noChangeShapeType="1"/>
          </p:cNvSpPr>
          <p:nvPr/>
        </p:nvSpPr>
        <p:spPr bwMode="auto">
          <a:xfrm>
            <a:off x="1752600" y="49530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3" name="Line 57"/>
          <p:cNvSpPr>
            <a:spLocks noChangeShapeType="1"/>
          </p:cNvSpPr>
          <p:nvPr/>
        </p:nvSpPr>
        <p:spPr bwMode="auto">
          <a:xfrm>
            <a:off x="1752600" y="51816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4" name="Line 58"/>
          <p:cNvSpPr>
            <a:spLocks noChangeShapeType="1"/>
          </p:cNvSpPr>
          <p:nvPr/>
        </p:nvSpPr>
        <p:spPr bwMode="auto">
          <a:xfrm flipH="1" flipV="1">
            <a:off x="1447800" y="5181600"/>
            <a:ext cx="3048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5" name="Line 59"/>
          <p:cNvSpPr>
            <a:spLocks noChangeShapeType="1"/>
          </p:cNvSpPr>
          <p:nvPr/>
        </p:nvSpPr>
        <p:spPr bwMode="auto">
          <a:xfrm flipH="1" flipV="1">
            <a:off x="1143000" y="4953000"/>
            <a:ext cx="3810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6" name="Text Box 60"/>
          <p:cNvSpPr txBox="1">
            <a:spLocks noChangeArrowheads="1"/>
          </p:cNvSpPr>
          <p:nvPr/>
        </p:nvSpPr>
        <p:spPr bwMode="auto">
          <a:xfrm>
            <a:off x="914400" y="52578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a:latin typeface="Times New Roman" pitchFamily="18" charset="0"/>
              </a:rPr>
              <a:t>0.534</a:t>
            </a:r>
          </a:p>
        </p:txBody>
      </p:sp>
      <p:graphicFrame>
        <p:nvGraphicFramePr>
          <p:cNvPr id="121917" name="Object 61"/>
          <p:cNvGraphicFramePr>
            <a:graphicFrameLocks noChangeAspect="1"/>
          </p:cNvGraphicFramePr>
          <p:nvPr/>
        </p:nvGraphicFramePr>
        <p:xfrm>
          <a:off x="1828800" y="5105400"/>
          <a:ext cx="517525" cy="258763"/>
        </p:xfrm>
        <a:graphic>
          <a:graphicData uri="http://schemas.openxmlformats.org/presentationml/2006/ole">
            <mc:AlternateContent xmlns:mc="http://schemas.openxmlformats.org/markup-compatibility/2006">
              <mc:Choice xmlns:v="urn:schemas-microsoft-com:vml" Requires="v">
                <p:oleObj spid="_x0000_s122401" name="公式" r:id="rId12" imgW="215640" imgH="190440" progId="Equation.3">
                  <p:embed/>
                </p:oleObj>
              </mc:Choice>
              <mc:Fallback>
                <p:oleObj name="公式" r:id="rId12" imgW="215640" imgH="190440" progId="Equation.3">
                  <p:embed/>
                  <p:pic>
                    <p:nvPicPr>
                      <p:cNvPr id="0" name="Object 61"/>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1828800" y="5105400"/>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918" name="Line 62"/>
          <p:cNvSpPr>
            <a:spLocks noChangeShapeType="1"/>
          </p:cNvSpPr>
          <p:nvPr/>
        </p:nvSpPr>
        <p:spPr bwMode="auto">
          <a:xfrm>
            <a:off x="3200400" y="51816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19" name="Line 63"/>
          <p:cNvSpPr>
            <a:spLocks noChangeShapeType="1"/>
          </p:cNvSpPr>
          <p:nvPr/>
        </p:nvSpPr>
        <p:spPr bwMode="auto">
          <a:xfrm>
            <a:off x="3200400" y="56388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920" name="Text Box 64"/>
          <p:cNvSpPr txBox="1">
            <a:spLocks noChangeArrowheads="1"/>
          </p:cNvSpPr>
          <p:nvPr/>
        </p:nvSpPr>
        <p:spPr bwMode="auto">
          <a:xfrm>
            <a:off x="2514600" y="5029200"/>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a:latin typeface="Times New Roman" pitchFamily="18" charset="0"/>
              </a:rPr>
              <a:t>1.241</a:t>
            </a:r>
          </a:p>
        </p:txBody>
      </p:sp>
      <p:sp>
        <p:nvSpPr>
          <p:cNvPr id="121921" name="Text Box 65"/>
          <p:cNvSpPr txBox="1">
            <a:spLocks noChangeArrowheads="1"/>
          </p:cNvSpPr>
          <p:nvPr/>
        </p:nvSpPr>
        <p:spPr bwMode="auto">
          <a:xfrm>
            <a:off x="1676400" y="3825875"/>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dirty="0">
                <a:latin typeface="Times New Roman" pitchFamily="18" charset="0"/>
              </a:rPr>
              <a:t>-0.533</a:t>
            </a:r>
          </a:p>
        </p:txBody>
      </p:sp>
      <p:graphicFrame>
        <p:nvGraphicFramePr>
          <p:cNvPr id="121922" name="Object 66"/>
          <p:cNvGraphicFramePr>
            <a:graphicFrameLocks noChangeAspect="1"/>
          </p:cNvGraphicFramePr>
          <p:nvPr/>
        </p:nvGraphicFramePr>
        <p:xfrm>
          <a:off x="3200400" y="5105400"/>
          <a:ext cx="517525" cy="258763"/>
        </p:xfrm>
        <a:graphic>
          <a:graphicData uri="http://schemas.openxmlformats.org/presentationml/2006/ole">
            <mc:AlternateContent xmlns:mc="http://schemas.openxmlformats.org/markup-compatibility/2006">
              <mc:Choice xmlns:v="urn:schemas-microsoft-com:vml" Requires="v">
                <p:oleObj spid="_x0000_s122402" name="公式" r:id="rId14" imgW="215640" imgH="190440" progId="Equation.3">
                  <p:embed/>
                </p:oleObj>
              </mc:Choice>
              <mc:Fallback>
                <p:oleObj name="公式" r:id="rId14" imgW="215640" imgH="190440" progId="Equation.3">
                  <p:embed/>
                  <p:pic>
                    <p:nvPicPr>
                      <p:cNvPr id="0" name="Object 66"/>
                      <p:cNvPicPr>
                        <a:picLocks noChangeAspect="1" noChangeArrowheads="1"/>
                      </p:cNvPicPr>
                      <p:nvPr/>
                    </p:nvPicPr>
                    <p:blipFill>
                      <a:blip r:embed="rId15">
                        <a:lum bright="-100000"/>
                        <a:extLst>
                          <a:ext uri="{28A0092B-C50C-407E-A947-70E740481C1C}">
                            <a14:useLocalDpi xmlns:a14="http://schemas.microsoft.com/office/drawing/2010/main" val="0"/>
                          </a:ext>
                        </a:extLst>
                      </a:blip>
                      <a:srcRect/>
                      <a:stretch>
                        <a:fillRect/>
                      </a:stretch>
                    </p:blipFill>
                    <p:spPr bwMode="auto">
                      <a:xfrm>
                        <a:off x="3200400" y="5105400"/>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923" name="Object 67"/>
          <p:cNvGraphicFramePr>
            <a:graphicFrameLocks noChangeAspect="1"/>
          </p:cNvGraphicFramePr>
          <p:nvPr/>
        </p:nvGraphicFramePr>
        <p:xfrm>
          <a:off x="3276600" y="5562600"/>
          <a:ext cx="517525" cy="258763"/>
        </p:xfrm>
        <a:graphic>
          <a:graphicData uri="http://schemas.openxmlformats.org/presentationml/2006/ole">
            <mc:AlternateContent xmlns:mc="http://schemas.openxmlformats.org/markup-compatibility/2006">
              <mc:Choice xmlns:v="urn:schemas-microsoft-com:vml" Requires="v">
                <p:oleObj spid="_x0000_s122403" name="公式" r:id="rId16" imgW="215640" imgH="190440" progId="Equation.3">
                  <p:embed/>
                </p:oleObj>
              </mc:Choice>
              <mc:Fallback>
                <p:oleObj name="公式" r:id="rId16" imgW="215640" imgH="190440" progId="Equation.3">
                  <p:embed/>
                  <p:pic>
                    <p:nvPicPr>
                      <p:cNvPr id="0" name="Object 67"/>
                      <p:cNvPicPr>
                        <a:picLocks noChangeAspect="1" noChangeArrowheads="1"/>
                      </p:cNvPicPr>
                      <p:nvPr/>
                    </p:nvPicPr>
                    <p:blipFill>
                      <a:blip r:embed="rId17">
                        <a:lum bright="-100000"/>
                        <a:extLst>
                          <a:ext uri="{28A0092B-C50C-407E-A947-70E740481C1C}">
                            <a14:useLocalDpi xmlns:a14="http://schemas.microsoft.com/office/drawing/2010/main" val="0"/>
                          </a:ext>
                        </a:extLst>
                      </a:blip>
                      <a:srcRect/>
                      <a:stretch>
                        <a:fillRect/>
                      </a:stretch>
                    </p:blipFill>
                    <p:spPr bwMode="auto">
                      <a:xfrm>
                        <a:off x="3276600" y="5562600"/>
                        <a:ext cx="517525"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924" name="Text Box 68"/>
          <p:cNvSpPr txBox="1">
            <a:spLocks noChangeArrowheads="1"/>
          </p:cNvSpPr>
          <p:nvPr/>
        </p:nvSpPr>
        <p:spPr bwMode="auto">
          <a:xfrm>
            <a:off x="3581400" y="51054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a:latin typeface="Times New Roman" pitchFamily="18" charset="0"/>
              </a:rPr>
              <a:t>1.001</a:t>
            </a:r>
          </a:p>
        </p:txBody>
      </p:sp>
      <p:sp>
        <p:nvSpPr>
          <p:cNvPr id="121925" name="Text Box 69"/>
          <p:cNvSpPr txBox="1">
            <a:spLocks noChangeArrowheads="1"/>
          </p:cNvSpPr>
          <p:nvPr/>
        </p:nvSpPr>
        <p:spPr bwMode="auto">
          <a:xfrm>
            <a:off x="3505200" y="60198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1600">
                <a:latin typeface="Times New Roman" pitchFamily="18" charset="0"/>
              </a:rPr>
              <a:t>0.306</a:t>
            </a:r>
          </a:p>
        </p:txBody>
      </p:sp>
      <p:sp>
        <p:nvSpPr>
          <p:cNvPr id="121926" name="Text Box 70"/>
          <p:cNvSpPr txBox="1">
            <a:spLocks noChangeArrowheads="1"/>
          </p:cNvSpPr>
          <p:nvPr/>
        </p:nvSpPr>
        <p:spPr bwMode="auto">
          <a:xfrm>
            <a:off x="4419600" y="43434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y(n)</a:t>
            </a:r>
          </a:p>
        </p:txBody>
      </p:sp>
      <p:sp>
        <p:nvSpPr>
          <p:cNvPr id="121927" name="Text Box 71"/>
          <p:cNvSpPr txBox="1">
            <a:spLocks noChangeArrowheads="1"/>
          </p:cNvSpPr>
          <p:nvPr/>
        </p:nvSpPr>
        <p:spPr bwMode="auto">
          <a:xfrm>
            <a:off x="0" y="44196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x(n)</a:t>
            </a:r>
          </a:p>
        </p:txBody>
      </p:sp>
      <p:graphicFrame>
        <p:nvGraphicFramePr>
          <p:cNvPr id="121928" name="Object 72"/>
          <p:cNvGraphicFramePr>
            <a:graphicFrameLocks noChangeAspect="1"/>
          </p:cNvGraphicFramePr>
          <p:nvPr/>
        </p:nvGraphicFramePr>
        <p:xfrm>
          <a:off x="609600" y="4648200"/>
          <a:ext cx="795338" cy="239713"/>
        </p:xfrm>
        <a:graphic>
          <a:graphicData uri="http://schemas.openxmlformats.org/presentationml/2006/ole">
            <mc:AlternateContent xmlns:mc="http://schemas.openxmlformats.org/markup-compatibility/2006">
              <mc:Choice xmlns:v="urn:schemas-microsoft-com:vml" Requires="v">
                <p:oleObj spid="_x0000_s122404" name="公式" r:id="rId18" imgW="330120" imgH="177480" progId="Equation.3">
                  <p:embed/>
                </p:oleObj>
              </mc:Choice>
              <mc:Fallback>
                <p:oleObj name="公式" r:id="rId18" imgW="330120" imgH="177480" progId="Equation.3">
                  <p:embed/>
                  <p:pic>
                    <p:nvPicPr>
                      <p:cNvPr id="0" name="Object 72"/>
                      <p:cNvPicPr>
                        <a:picLocks noChangeAspect="1" noChangeArrowheads="1"/>
                      </p:cNvPicPr>
                      <p:nvPr/>
                    </p:nvPicPr>
                    <p:blipFill>
                      <a:blip r:embed="rId19">
                        <a:lum bright="-100000"/>
                        <a:extLst>
                          <a:ext uri="{28A0092B-C50C-407E-A947-70E740481C1C}">
                            <a14:useLocalDpi xmlns:a14="http://schemas.microsoft.com/office/drawing/2010/main" val="0"/>
                          </a:ext>
                        </a:extLst>
                      </a:blip>
                      <a:srcRect/>
                      <a:stretch>
                        <a:fillRect/>
                      </a:stretch>
                    </p:blipFill>
                    <p:spPr bwMode="auto">
                      <a:xfrm>
                        <a:off x="609600" y="4648200"/>
                        <a:ext cx="795338"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1929" name="Text Box 73"/>
          <p:cNvSpPr txBox="1">
            <a:spLocks noChangeArrowheads="1"/>
          </p:cNvSpPr>
          <p:nvPr/>
        </p:nvSpPr>
        <p:spPr bwMode="auto">
          <a:xfrm>
            <a:off x="5029200" y="1981200"/>
            <a:ext cx="1981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latin typeface="Times New Roman" pitchFamily="18" charset="0"/>
              </a:rPr>
              <a:t>并联型</a:t>
            </a:r>
          </a:p>
        </p:txBody>
      </p:sp>
      <p:sp>
        <p:nvSpPr>
          <p:cNvPr id="121930" name="Text Box 74"/>
          <p:cNvSpPr txBox="1">
            <a:spLocks noChangeArrowheads="1"/>
          </p:cNvSpPr>
          <p:nvPr/>
        </p:nvSpPr>
        <p:spPr bwMode="auto">
          <a:xfrm>
            <a:off x="5257800" y="4343400"/>
            <a:ext cx="2438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latin typeface="Times New Roman" pitchFamily="18" charset="0"/>
              </a:rPr>
              <a:t>级联型</a:t>
            </a:r>
          </a:p>
        </p:txBody>
      </p:sp>
      <p:graphicFrame>
        <p:nvGraphicFramePr>
          <p:cNvPr id="121931" name="Object 75"/>
          <p:cNvGraphicFramePr>
            <a:graphicFrameLocks noGrp="1" noChangeAspect="1"/>
          </p:cNvGraphicFramePr>
          <p:nvPr>
            <p:ph type="body" idx="1"/>
          </p:nvPr>
        </p:nvGraphicFramePr>
        <p:xfrm>
          <a:off x="4572000" y="2819400"/>
          <a:ext cx="4572000" cy="738188"/>
        </p:xfrm>
        <a:graphic>
          <a:graphicData uri="http://schemas.openxmlformats.org/presentationml/2006/ole">
            <mc:AlternateContent xmlns:mc="http://schemas.openxmlformats.org/markup-compatibility/2006">
              <mc:Choice xmlns:v="urn:schemas-microsoft-com:vml" Requires="v">
                <p:oleObj spid="_x0000_s122405" name="公式" r:id="rId20" imgW="2831760" imgH="419040" progId="Equation.3">
                  <p:embed/>
                </p:oleObj>
              </mc:Choice>
              <mc:Fallback>
                <p:oleObj name="公式" r:id="rId20" imgW="2831760" imgH="419040" progId="Equation.3">
                  <p:embed/>
                  <p:pic>
                    <p:nvPicPr>
                      <p:cNvPr id="0" name="Object 75"/>
                      <p:cNvPicPr>
                        <a:picLocks noChangeAspect="1" noChangeArrowheads="1"/>
                      </p:cNvPicPr>
                      <p:nvPr/>
                    </p:nvPicPr>
                    <p:blipFill>
                      <a:blip r:embed="rId21">
                        <a:lum bright="-100000"/>
                        <a:extLst>
                          <a:ext uri="{28A0092B-C50C-407E-A947-70E740481C1C}">
                            <a14:useLocalDpi xmlns:a14="http://schemas.microsoft.com/office/drawing/2010/main" val="0"/>
                          </a:ext>
                        </a:extLst>
                      </a:blip>
                      <a:srcRect/>
                      <a:stretch>
                        <a:fillRect/>
                      </a:stretch>
                    </p:blipFill>
                    <p:spPr bwMode="auto">
                      <a:xfrm>
                        <a:off x="4572000" y="2819400"/>
                        <a:ext cx="4572000"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932" name="Object 76"/>
          <p:cNvGraphicFramePr>
            <a:graphicFrameLocks noChangeAspect="1"/>
          </p:cNvGraphicFramePr>
          <p:nvPr/>
        </p:nvGraphicFramePr>
        <p:xfrm>
          <a:off x="5562600" y="5029200"/>
          <a:ext cx="3352800" cy="1262063"/>
        </p:xfrm>
        <a:graphic>
          <a:graphicData uri="http://schemas.openxmlformats.org/presentationml/2006/ole">
            <mc:AlternateContent xmlns:mc="http://schemas.openxmlformats.org/markup-compatibility/2006">
              <mc:Choice xmlns:v="urn:schemas-microsoft-com:vml" Requires="v">
                <p:oleObj spid="_x0000_s122406" name="公式" r:id="rId22" imgW="1828800" imgH="761760" progId="Equation.3">
                  <p:embed/>
                </p:oleObj>
              </mc:Choice>
              <mc:Fallback>
                <p:oleObj name="公式" r:id="rId22" imgW="1828800" imgH="761760" progId="Equation.3">
                  <p:embed/>
                  <p:pic>
                    <p:nvPicPr>
                      <p:cNvPr id="0" name="Object 76"/>
                      <p:cNvPicPr>
                        <a:picLocks noChangeAspect="1" noChangeArrowheads="1"/>
                      </p:cNvPicPr>
                      <p:nvPr/>
                    </p:nvPicPr>
                    <p:blipFill>
                      <a:blip r:embed="rId23">
                        <a:lum bright="-100000"/>
                        <a:extLst>
                          <a:ext uri="{28A0092B-C50C-407E-A947-70E740481C1C}">
                            <a14:useLocalDpi xmlns:a14="http://schemas.microsoft.com/office/drawing/2010/main" val="0"/>
                          </a:ext>
                        </a:extLst>
                      </a:blip>
                      <a:srcRect/>
                      <a:stretch>
                        <a:fillRect/>
                      </a:stretch>
                    </p:blipFill>
                    <p:spPr bwMode="auto">
                      <a:xfrm>
                        <a:off x="5562600" y="5029200"/>
                        <a:ext cx="3352800"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8" name="Text Box 38"/>
          <p:cNvSpPr txBox="1">
            <a:spLocks noChangeArrowheads="1"/>
          </p:cNvSpPr>
          <p:nvPr/>
        </p:nvSpPr>
        <p:spPr bwMode="auto">
          <a:xfrm>
            <a:off x="2895600" y="2787650"/>
            <a:ext cx="55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1600" dirty="0">
                <a:latin typeface="Times New Roman" pitchFamily="18" charset="0"/>
              </a:rPr>
              <a:t>-2</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600379B7-CBFF-471E-A17B-799C86F27634}" type="slidenum">
              <a:rPr lang="en-US" altLang="zh-CN"/>
              <a:pPr/>
              <a:t>54</a:t>
            </a:fld>
            <a:endParaRPr lang="en-US" altLang="zh-CN"/>
          </a:p>
        </p:txBody>
      </p:sp>
      <p:sp>
        <p:nvSpPr>
          <p:cNvPr id="123906" name="Rectangle 2"/>
          <p:cNvSpPr>
            <a:spLocks noChangeArrowheads="1"/>
          </p:cNvSpPr>
          <p:nvPr/>
        </p:nvSpPr>
        <p:spPr bwMode="auto">
          <a:xfrm>
            <a:off x="1371600" y="0"/>
            <a:ext cx="6096000"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4400" i="1">
                <a:latin typeface="隶书" pitchFamily="49" charset="-122"/>
                <a:ea typeface="隶书" pitchFamily="49" charset="-122"/>
              </a:rPr>
              <a:t>例子</a:t>
            </a:r>
            <a:r>
              <a:rPr lang="en-US" altLang="zh-CN" sz="4400" i="1">
                <a:latin typeface="隶书" pitchFamily="49" charset="-122"/>
                <a:ea typeface="隶书" pitchFamily="49" charset="-122"/>
              </a:rPr>
              <a:t>3</a:t>
            </a:r>
          </a:p>
        </p:txBody>
      </p:sp>
      <p:sp>
        <p:nvSpPr>
          <p:cNvPr id="123907" name="Rectangle 3"/>
          <p:cNvSpPr>
            <a:spLocks noChangeArrowheads="1"/>
          </p:cNvSpPr>
          <p:nvPr/>
        </p:nvSpPr>
        <p:spPr bwMode="auto">
          <a:xfrm>
            <a:off x="457200" y="620713"/>
            <a:ext cx="8229600" cy="585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lnSpc>
                <a:spcPct val="120000"/>
              </a:lnSpc>
              <a:spcBef>
                <a:spcPct val="20000"/>
              </a:spcBef>
            </a:pPr>
            <a:r>
              <a:rPr lang="zh-CN" altLang="en-US" sz="3200" b="1" dirty="0">
                <a:latin typeface="仿宋_GB2312" pitchFamily="49" charset="-122"/>
                <a:ea typeface="仿宋_GB2312" pitchFamily="49" charset="-122"/>
              </a:rPr>
              <a:t>试用双线性变换法设计</a:t>
            </a:r>
            <a:r>
              <a:rPr lang="en-US" altLang="zh-CN" sz="3200" b="1" dirty="0">
                <a:latin typeface="仿宋_GB2312" pitchFamily="49" charset="-122"/>
                <a:ea typeface="仿宋_GB2312" pitchFamily="49" charset="-122"/>
              </a:rPr>
              <a:t>Butterworth</a:t>
            </a:r>
            <a:r>
              <a:rPr lang="zh-CN" altLang="en-US" sz="3200" b="1" dirty="0">
                <a:latin typeface="仿宋_GB2312" pitchFamily="49" charset="-122"/>
                <a:ea typeface="仿宋_GB2312" pitchFamily="49" charset="-122"/>
              </a:rPr>
              <a:t>低通</a:t>
            </a:r>
            <a:r>
              <a:rPr lang="en-US" altLang="zh-CN" sz="3200" b="1" dirty="0">
                <a:latin typeface="仿宋_GB2312" pitchFamily="49" charset="-122"/>
                <a:ea typeface="仿宋_GB2312" pitchFamily="49" charset="-122"/>
              </a:rPr>
              <a:t>DF</a:t>
            </a:r>
            <a:r>
              <a:rPr lang="zh-CN" altLang="en-US" sz="3200" b="1" dirty="0">
                <a:latin typeface="仿宋_GB2312" pitchFamily="49" charset="-122"/>
                <a:ea typeface="仿宋_GB2312" pitchFamily="49" charset="-122"/>
              </a:rPr>
              <a:t>。已知低通</a:t>
            </a:r>
            <a:r>
              <a:rPr lang="en-US" altLang="zh-CN" sz="3200" b="1" dirty="0">
                <a:latin typeface="仿宋_GB2312" pitchFamily="49" charset="-122"/>
                <a:ea typeface="仿宋_GB2312" pitchFamily="49" charset="-122"/>
              </a:rPr>
              <a:t>DF</a:t>
            </a:r>
            <a:r>
              <a:rPr lang="zh-CN" altLang="en-US" sz="3200" b="1" dirty="0">
                <a:latin typeface="仿宋_GB2312" pitchFamily="49" charset="-122"/>
                <a:ea typeface="仿宋_GB2312" pitchFamily="49" charset="-122"/>
              </a:rPr>
              <a:t>的</a:t>
            </a:r>
            <a:r>
              <a:rPr lang="en-US" altLang="zh-CN" sz="3200" b="1" dirty="0">
                <a:latin typeface="仿宋_GB2312" pitchFamily="49" charset="-122"/>
                <a:ea typeface="仿宋_GB2312" pitchFamily="49" charset="-122"/>
              </a:rPr>
              <a:t>3dB</a:t>
            </a:r>
            <a:r>
              <a:rPr lang="zh-CN" altLang="en-US" sz="3200" b="1" dirty="0">
                <a:latin typeface="仿宋_GB2312" pitchFamily="49" charset="-122"/>
                <a:ea typeface="仿宋_GB2312" pitchFamily="49" charset="-122"/>
              </a:rPr>
              <a:t>带宽频率　　　　，止带起始频率 　　　，在　　　处的止带衰减：</a:t>
            </a:r>
          </a:p>
          <a:p>
            <a:pPr algn="just">
              <a:lnSpc>
                <a:spcPct val="120000"/>
              </a:lnSpc>
              <a:spcBef>
                <a:spcPct val="20000"/>
              </a:spcBef>
            </a:pPr>
            <a:endParaRPr lang="zh-CN" altLang="en-US" sz="3200" b="1" dirty="0">
              <a:latin typeface="仿宋_GB2312" pitchFamily="49" charset="-122"/>
              <a:ea typeface="仿宋_GB2312" pitchFamily="49" charset="-122"/>
            </a:endParaRPr>
          </a:p>
          <a:p>
            <a:pPr>
              <a:lnSpc>
                <a:spcPct val="120000"/>
              </a:lnSpc>
              <a:spcBef>
                <a:spcPct val="20000"/>
              </a:spcBef>
            </a:pPr>
            <a:endParaRPr lang="zh-CN" altLang="en-US" sz="3200" dirty="0"/>
          </a:p>
          <a:p>
            <a:pPr>
              <a:lnSpc>
                <a:spcPct val="120000"/>
              </a:lnSpc>
              <a:spcBef>
                <a:spcPct val="20000"/>
              </a:spcBef>
            </a:pPr>
            <a:r>
              <a:rPr lang="zh-CN" altLang="en-US" sz="3200" b="1" dirty="0">
                <a:latin typeface="仿宋_GB2312" pitchFamily="49" charset="-122"/>
                <a:ea typeface="仿宋_GB2312" pitchFamily="49" charset="-122"/>
              </a:rPr>
              <a:t>解：（</a:t>
            </a:r>
            <a:r>
              <a:rPr lang="en-US" altLang="zh-CN" sz="3200" b="1" dirty="0">
                <a:latin typeface="仿宋_GB2312" pitchFamily="49" charset="-122"/>
                <a:ea typeface="仿宋_GB2312" pitchFamily="49" charset="-122"/>
              </a:rPr>
              <a:t>1</a:t>
            </a:r>
            <a:r>
              <a:rPr lang="zh-CN" altLang="en-US" sz="3200" b="1" dirty="0">
                <a:latin typeface="仿宋_GB2312" pitchFamily="49" charset="-122"/>
                <a:ea typeface="仿宋_GB2312" pitchFamily="49" charset="-122"/>
              </a:rPr>
              <a:t>）将</a:t>
            </a:r>
            <a:r>
              <a:rPr lang="en-US" altLang="zh-CN" sz="3200" b="1" dirty="0">
                <a:latin typeface="仿宋_GB2312" pitchFamily="49" charset="-122"/>
                <a:ea typeface="仿宋_GB2312" pitchFamily="49" charset="-122"/>
              </a:rPr>
              <a:t>DF</a:t>
            </a:r>
            <a:r>
              <a:rPr lang="zh-CN" altLang="en-US" sz="3200" b="1" dirty="0">
                <a:latin typeface="仿宋_GB2312" pitchFamily="49" charset="-122"/>
                <a:ea typeface="仿宋_GB2312" pitchFamily="49" charset="-122"/>
              </a:rPr>
              <a:t>的设计指标转换为模拟滤波器的设计指标。</a:t>
            </a:r>
          </a:p>
          <a:p>
            <a:pPr>
              <a:lnSpc>
                <a:spcPct val="120000"/>
              </a:lnSpc>
              <a:spcBef>
                <a:spcPct val="20000"/>
              </a:spcBef>
            </a:pPr>
            <a:r>
              <a:rPr lang="zh-CN" altLang="en-US" sz="3200" b="1" dirty="0">
                <a:latin typeface="仿宋_GB2312" pitchFamily="49" charset="-122"/>
                <a:ea typeface="仿宋_GB2312" pitchFamily="49" charset="-122"/>
              </a:rPr>
              <a:t>对双线性变换法</a:t>
            </a:r>
          </a:p>
          <a:p>
            <a:pPr>
              <a:lnSpc>
                <a:spcPct val="120000"/>
              </a:lnSpc>
              <a:spcBef>
                <a:spcPct val="20000"/>
              </a:spcBef>
            </a:pPr>
            <a:r>
              <a:rPr lang="zh-CN" altLang="en-US" sz="3200" b="1" dirty="0">
                <a:latin typeface="仿宋_GB2312" pitchFamily="49" charset="-122"/>
                <a:ea typeface="仿宋_GB2312" pitchFamily="49" charset="-122"/>
              </a:rPr>
              <a:t>根据</a:t>
            </a:r>
            <a:r>
              <a:rPr lang="en-US" altLang="zh-CN" sz="3200" b="1" dirty="0">
                <a:latin typeface="仿宋_GB2312" pitchFamily="49" charset="-122"/>
                <a:ea typeface="仿宋_GB2312" pitchFamily="49" charset="-122"/>
              </a:rPr>
              <a:t>3</a:t>
            </a:r>
            <a:r>
              <a:rPr lang="en-US" altLang="en-US" sz="3200" b="1" dirty="0">
                <a:latin typeface="仿宋_GB2312" pitchFamily="49" charset="-122"/>
                <a:ea typeface="仿宋_GB2312" pitchFamily="49" charset="-122"/>
              </a:rPr>
              <a:t>dB</a:t>
            </a:r>
            <a:r>
              <a:rPr lang="zh-CN" altLang="en-US" sz="3200" b="1" dirty="0">
                <a:latin typeface="仿宋_GB2312" pitchFamily="49" charset="-122"/>
                <a:ea typeface="仿宋_GB2312" pitchFamily="49" charset="-122"/>
              </a:rPr>
              <a:t>带宽频率</a:t>
            </a:r>
            <a:endParaRPr lang="zh-CN" altLang="zh-CN" sz="3200" b="1" dirty="0">
              <a:latin typeface="仿宋_GB2312" pitchFamily="49" charset="-122"/>
              <a:ea typeface="仿宋_GB2312" pitchFamily="49" charset="-122"/>
            </a:endParaRPr>
          </a:p>
        </p:txBody>
      </p:sp>
      <p:graphicFrame>
        <p:nvGraphicFramePr>
          <p:cNvPr id="123908" name="Object 4"/>
          <p:cNvGraphicFramePr>
            <a:graphicFrameLocks noChangeAspect="1"/>
          </p:cNvGraphicFramePr>
          <p:nvPr>
            <p:extLst>
              <p:ext uri="{D42A27DB-BD31-4B8C-83A1-F6EECF244321}">
                <p14:modId xmlns:p14="http://schemas.microsoft.com/office/powerpoint/2010/main" val="4060548736"/>
              </p:ext>
            </p:extLst>
          </p:nvPr>
        </p:nvGraphicFramePr>
        <p:xfrm>
          <a:off x="5375722" y="1277938"/>
          <a:ext cx="1458913" cy="566737"/>
        </p:xfrm>
        <a:graphic>
          <a:graphicData uri="http://schemas.openxmlformats.org/presentationml/2006/ole">
            <mc:AlternateContent xmlns:mc="http://schemas.openxmlformats.org/markup-compatibility/2006">
              <mc:Choice xmlns:v="urn:schemas-microsoft-com:vml" Requires="v">
                <p:oleObj spid="_x0000_s124143" name="公式" r:id="rId4" imgW="647640" imgH="228600" progId="Equation.3">
                  <p:embed/>
                </p:oleObj>
              </mc:Choice>
              <mc:Fallback>
                <p:oleObj name="公式" r:id="rId4" imgW="647640" imgH="228600" progId="Equation.3">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5375722" y="1277938"/>
                        <a:ext cx="1458913"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09" name="Object 5"/>
          <p:cNvGraphicFramePr>
            <a:graphicFrameLocks noChangeAspect="1"/>
          </p:cNvGraphicFramePr>
          <p:nvPr>
            <p:extLst>
              <p:ext uri="{D42A27DB-BD31-4B8C-83A1-F6EECF244321}">
                <p14:modId xmlns:p14="http://schemas.microsoft.com/office/powerpoint/2010/main" val="982605438"/>
              </p:ext>
            </p:extLst>
          </p:nvPr>
        </p:nvGraphicFramePr>
        <p:xfrm>
          <a:off x="1907704" y="1833708"/>
          <a:ext cx="1441450" cy="576262"/>
        </p:xfrm>
        <a:graphic>
          <a:graphicData uri="http://schemas.openxmlformats.org/presentationml/2006/ole">
            <mc:AlternateContent xmlns:mc="http://schemas.openxmlformats.org/markup-compatibility/2006">
              <mc:Choice xmlns:v="urn:schemas-microsoft-com:vml" Requires="v">
                <p:oleObj spid="_x0000_s124144" name="公式" r:id="rId6" imgW="647640" imgH="228600" progId="Equation.3">
                  <p:embed/>
                </p:oleObj>
              </mc:Choice>
              <mc:Fallback>
                <p:oleObj name="公式" r:id="rId6" imgW="647640" imgH="228600" progId="Equation.3">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907704" y="1833708"/>
                        <a:ext cx="1441450"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10" name="Object 6"/>
          <p:cNvGraphicFramePr>
            <a:graphicFrameLocks noChangeAspect="1"/>
          </p:cNvGraphicFramePr>
          <p:nvPr>
            <p:extLst>
              <p:ext uri="{D42A27DB-BD31-4B8C-83A1-F6EECF244321}">
                <p14:modId xmlns:p14="http://schemas.microsoft.com/office/powerpoint/2010/main" val="1749538118"/>
              </p:ext>
            </p:extLst>
          </p:nvPr>
        </p:nvGraphicFramePr>
        <p:xfrm>
          <a:off x="4211960" y="1801957"/>
          <a:ext cx="998538" cy="639763"/>
        </p:xfrm>
        <a:graphic>
          <a:graphicData uri="http://schemas.openxmlformats.org/presentationml/2006/ole">
            <mc:AlternateContent xmlns:mc="http://schemas.openxmlformats.org/markup-compatibility/2006">
              <mc:Choice xmlns:v="urn:schemas-microsoft-com:vml" Requires="v">
                <p:oleObj spid="_x0000_s124145" name="公式" r:id="rId8" imgW="457200" imgH="228600" progId="Equation.3">
                  <p:embed/>
                </p:oleObj>
              </mc:Choice>
              <mc:Fallback>
                <p:oleObj name="公式" r:id="rId8" imgW="457200" imgH="228600" progId="Equation.3">
                  <p:embed/>
                  <p:pic>
                    <p:nvPicPr>
                      <p:cNvPr id="0" name="Object 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4211960" y="1801957"/>
                        <a:ext cx="998538"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11" name="Object 7"/>
          <p:cNvGraphicFramePr>
            <a:graphicFrameLocks noChangeAspect="1"/>
          </p:cNvGraphicFramePr>
          <p:nvPr/>
        </p:nvGraphicFramePr>
        <p:xfrm>
          <a:off x="2411413" y="2781300"/>
          <a:ext cx="3914775" cy="822325"/>
        </p:xfrm>
        <a:graphic>
          <a:graphicData uri="http://schemas.openxmlformats.org/presentationml/2006/ole">
            <mc:AlternateContent xmlns:mc="http://schemas.openxmlformats.org/markup-compatibility/2006">
              <mc:Choice xmlns:v="urn:schemas-microsoft-com:vml" Requires="v">
                <p:oleObj spid="_x0000_s124146" name="Equation" r:id="rId10" imgW="1434960" imgH="279360" progId="Equation.DSMT4">
                  <p:embed/>
                </p:oleObj>
              </mc:Choice>
              <mc:Fallback>
                <p:oleObj name="Equation" r:id="rId10" imgW="1434960" imgH="279360" progId="Equation.DSMT4">
                  <p:embed/>
                  <p:pic>
                    <p:nvPicPr>
                      <p:cNvPr id="0" name="Object 7"/>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2411413" y="2781300"/>
                        <a:ext cx="391477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12" name="Object 8"/>
          <p:cNvGraphicFramePr>
            <a:graphicFrameLocks noChangeAspect="1"/>
          </p:cNvGraphicFramePr>
          <p:nvPr/>
        </p:nvGraphicFramePr>
        <p:xfrm>
          <a:off x="4067175" y="5084763"/>
          <a:ext cx="1725613" cy="1373187"/>
        </p:xfrm>
        <a:graphic>
          <a:graphicData uri="http://schemas.openxmlformats.org/presentationml/2006/ole">
            <mc:AlternateContent xmlns:mc="http://schemas.openxmlformats.org/markup-compatibility/2006">
              <mc:Choice xmlns:v="urn:schemas-microsoft-com:vml" Requires="v">
                <p:oleObj spid="_x0000_s124147" name="Equation" r:id="rId12" imgW="850680" imgH="634680" progId="Equation.DSMT4">
                  <p:embed/>
                </p:oleObj>
              </mc:Choice>
              <mc:Fallback>
                <p:oleObj name="Equation" r:id="rId12" imgW="850680" imgH="634680" progId="Equation.DSMT4">
                  <p:embed/>
                  <p:pic>
                    <p:nvPicPr>
                      <p:cNvPr id="0" name="Object 8"/>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4067175" y="5084763"/>
                        <a:ext cx="1725613" cy="1373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57C310F-4172-4C42-965B-04A332204A1F}" type="slidenum">
              <a:rPr lang="en-US" altLang="zh-CN"/>
              <a:pPr/>
              <a:t>55</a:t>
            </a:fld>
            <a:endParaRPr lang="en-US" altLang="zh-CN"/>
          </a:p>
        </p:txBody>
      </p:sp>
      <p:graphicFrame>
        <p:nvGraphicFramePr>
          <p:cNvPr id="125954" name="Object 2"/>
          <p:cNvGraphicFramePr>
            <a:graphicFrameLocks noChangeAspect="1"/>
          </p:cNvGraphicFramePr>
          <p:nvPr/>
        </p:nvGraphicFramePr>
        <p:xfrm>
          <a:off x="185738" y="304800"/>
          <a:ext cx="8958262" cy="6248400"/>
        </p:xfrm>
        <a:graphic>
          <a:graphicData uri="http://schemas.openxmlformats.org/presentationml/2006/ole">
            <mc:AlternateContent xmlns:mc="http://schemas.openxmlformats.org/markup-compatibility/2006">
              <mc:Choice xmlns:v="urn:schemas-microsoft-com:vml" Requires="v">
                <p:oleObj spid="_x0000_s126000" name="Equation" r:id="rId4" imgW="3746160" imgH="2616120" progId="Equation.DSMT4">
                  <p:embed/>
                </p:oleObj>
              </mc:Choice>
              <mc:Fallback>
                <p:oleObj name="Equation" r:id="rId4" imgW="3746160" imgH="261612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85738" y="304800"/>
                        <a:ext cx="8958262"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EB56AEB3-5AF2-42D2-B4AA-CFCFBB735206}" type="slidenum">
              <a:rPr lang="en-US" altLang="zh-CN"/>
              <a:pPr/>
              <a:t>56</a:t>
            </a:fld>
            <a:endParaRPr lang="en-US" altLang="zh-CN"/>
          </a:p>
        </p:txBody>
      </p:sp>
      <p:graphicFrame>
        <p:nvGraphicFramePr>
          <p:cNvPr id="128002" name="Object 2"/>
          <p:cNvGraphicFramePr>
            <a:graphicFrameLocks noChangeAspect="1"/>
          </p:cNvGraphicFramePr>
          <p:nvPr/>
        </p:nvGraphicFramePr>
        <p:xfrm>
          <a:off x="468313" y="304800"/>
          <a:ext cx="7272337" cy="4070350"/>
        </p:xfrm>
        <a:graphic>
          <a:graphicData uri="http://schemas.openxmlformats.org/presentationml/2006/ole">
            <mc:AlternateContent xmlns:mc="http://schemas.openxmlformats.org/markup-compatibility/2006">
              <mc:Choice xmlns:v="urn:schemas-microsoft-com:vml" Requires="v">
                <p:oleObj spid="_x0000_s128094" name="Equation" r:id="rId4" imgW="2349360" imgH="1447560" progId="Equation.3">
                  <p:embed/>
                </p:oleObj>
              </mc:Choice>
              <mc:Fallback>
                <p:oleObj name="Equation" r:id="rId4" imgW="2349360" imgH="1447560" progId="Equation.3">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68313" y="304800"/>
                        <a:ext cx="7272337" cy="4070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8003" name="Object 3"/>
          <p:cNvGraphicFramePr>
            <a:graphicFrameLocks noChangeAspect="1"/>
          </p:cNvGraphicFramePr>
          <p:nvPr/>
        </p:nvGraphicFramePr>
        <p:xfrm>
          <a:off x="301625" y="4545013"/>
          <a:ext cx="8591550" cy="1557337"/>
        </p:xfrm>
        <a:graphic>
          <a:graphicData uri="http://schemas.openxmlformats.org/presentationml/2006/ole">
            <mc:AlternateContent xmlns:mc="http://schemas.openxmlformats.org/markup-compatibility/2006">
              <mc:Choice xmlns:v="urn:schemas-microsoft-com:vml" Requires="v">
                <p:oleObj spid="_x0000_s128095" name="Equation" r:id="rId6" imgW="3276360" imgH="660240" progId="Equation.DSMT4">
                  <p:embed/>
                </p:oleObj>
              </mc:Choice>
              <mc:Fallback>
                <p:oleObj name="Equation" r:id="rId6" imgW="3276360" imgH="660240" progId="Equation.DSMT4">
                  <p:embed/>
                  <p:pic>
                    <p:nvPicPr>
                      <p:cNvPr id="0" name="Object 3"/>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301625" y="4545013"/>
                        <a:ext cx="8591550" cy="155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2E1A8D4A-83D2-4CB0-9A5C-A94FB2B50A20}" type="slidenum">
              <a:rPr lang="en-US" altLang="zh-CN"/>
              <a:pPr/>
              <a:t>57</a:t>
            </a:fld>
            <a:endParaRPr lang="en-US" altLang="zh-CN"/>
          </a:p>
        </p:txBody>
      </p:sp>
      <p:sp>
        <p:nvSpPr>
          <p:cNvPr id="45058"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dirty="0"/>
              <a:t>三、切贝雪夫（</a:t>
            </a:r>
            <a:r>
              <a:rPr lang="en-US" altLang="zh-CN" b="1" dirty="0" err="1"/>
              <a:t>Chebyshev</a:t>
            </a:r>
            <a:r>
              <a:rPr lang="zh-CN" altLang="en-US" b="1" dirty="0"/>
              <a:t>）低通滤波器</a:t>
            </a:r>
          </a:p>
        </p:txBody>
      </p:sp>
      <p:sp>
        <p:nvSpPr>
          <p:cNvPr id="45059" name="Rectangle 3"/>
          <p:cNvSpPr>
            <a:spLocks noChangeArrowheads="1"/>
          </p:cNvSpPr>
          <p:nvPr/>
        </p:nvSpPr>
        <p:spPr bwMode="auto">
          <a:xfrm>
            <a:off x="539750" y="1916113"/>
            <a:ext cx="8353425"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巴特沃思的频率特性在通带和阻带都是随频率而单调下降，在实际应用中，不经济。因为，在通带边缘满足要求，则在通带内会有较大富裕，超出指标要求（即求出的</a:t>
            </a:r>
            <a:r>
              <a:rPr lang="en-US" altLang="zh-CN" sz="3000" b="1"/>
              <a:t>N</a:t>
            </a:r>
            <a:r>
              <a:rPr lang="zh-CN" altLang="en-US" sz="3000" b="1"/>
              <a:t>比较大）。</a:t>
            </a:r>
          </a:p>
          <a:p>
            <a:pPr marL="342900" indent="-342900">
              <a:spcBef>
                <a:spcPct val="20000"/>
              </a:spcBef>
              <a:buClr>
                <a:schemeClr val="tx1"/>
              </a:buClr>
              <a:buFontTx/>
              <a:buChar char="•"/>
            </a:pPr>
            <a:r>
              <a:rPr lang="zh-CN" altLang="en-US" sz="3000" b="1"/>
              <a:t>更有效的方法是将指标要求均匀地分布在</a:t>
            </a:r>
            <a:r>
              <a:rPr lang="zh-CN" altLang="en-US" sz="3000" b="1">
                <a:solidFill>
                  <a:srgbClr val="FF0000"/>
                </a:solidFill>
              </a:rPr>
              <a:t>通带内、阻带内</a:t>
            </a:r>
            <a:r>
              <a:rPr lang="zh-CN" altLang="en-US" sz="3000" b="1"/>
              <a:t>或者</a:t>
            </a:r>
            <a:r>
              <a:rPr lang="zh-CN" altLang="en-US" sz="3000" b="1">
                <a:solidFill>
                  <a:srgbClr val="FF0000"/>
                </a:solidFill>
              </a:rPr>
              <a:t>通带和阻带内</a:t>
            </a:r>
            <a:r>
              <a:rPr lang="zh-CN" altLang="en-US" sz="3000" b="1"/>
              <a:t>，这样，设计出的滤波器的阶数较低，因而成本较低。</a:t>
            </a:r>
          </a:p>
          <a:p>
            <a:pPr marL="342900" indent="-342900">
              <a:spcBef>
                <a:spcPct val="20000"/>
              </a:spcBef>
              <a:buClr>
                <a:schemeClr val="tx1"/>
              </a:buClr>
              <a:buFontTx/>
              <a:buChar char="•"/>
            </a:pPr>
            <a:r>
              <a:rPr lang="zh-CN" altLang="en-US" sz="3000" b="1"/>
              <a:t>这种均匀分布的方法可以通过选择具有等波纹特性的逼近函数来实现。</a:t>
            </a:r>
          </a:p>
        </p:txBody>
      </p:sp>
      <p:sp>
        <p:nvSpPr>
          <p:cNvPr id="45060" name="Rectangle 4"/>
          <p:cNvSpPr>
            <a:spLocks noChangeArrowheads="1"/>
          </p:cNvSpPr>
          <p:nvPr/>
        </p:nvSpPr>
        <p:spPr bwMode="auto">
          <a:xfrm>
            <a:off x="1331913" y="1268413"/>
            <a:ext cx="576103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ltLang="zh-CN" sz="3200" b="1">
                <a:latin typeface="宋体" charset="-122"/>
              </a:rPr>
              <a:t>1</a:t>
            </a:r>
            <a:r>
              <a:rPr lang="zh-CN" altLang="en-US" sz="3200" b="1">
                <a:latin typeface="宋体" charset="-122"/>
              </a:rPr>
              <a:t>、引入原因</a:t>
            </a:r>
          </a:p>
        </p:txBody>
      </p:sp>
      <p:sp>
        <p:nvSpPr>
          <p:cNvPr id="2" name="动作按钮: 后退或前一项 1">
            <a:hlinkClick r:id="rId2" action="ppaction://hlinksldjump" highlightClick="1"/>
          </p:cNvPr>
          <p:cNvSpPr/>
          <p:nvPr/>
        </p:nvSpPr>
        <p:spPr>
          <a:xfrm>
            <a:off x="251520" y="2564904"/>
            <a:ext cx="43204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C61C118-7B7D-4E0D-9DEF-9C572E23A295}" type="slidenum">
              <a:rPr lang="en-US" altLang="zh-CN"/>
              <a:pPr/>
              <a:t>58</a:t>
            </a:fld>
            <a:endParaRPr lang="en-US" altLang="zh-CN"/>
          </a:p>
        </p:txBody>
      </p:sp>
      <p:sp>
        <p:nvSpPr>
          <p:cNvPr id="46082" name="Rectangle 2"/>
          <p:cNvSpPr>
            <a:spLocks noChangeArrowheads="1"/>
          </p:cNvSpPr>
          <p:nvPr/>
        </p:nvSpPr>
        <p:spPr bwMode="auto">
          <a:xfrm>
            <a:off x="395288" y="1700213"/>
            <a:ext cx="8353425"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anose="02020603050405020304" pitchFamily="18" charset="0"/>
                <a:cs typeface="Times New Roman" panose="02020603050405020304" pitchFamily="18" charset="0"/>
              </a:rPr>
              <a:t>切贝雪夫滤波器就是将指标要求均匀地分布在通带内或者阻带内，在通带内或者阻带内具有等波纹特性滤波器。</a:t>
            </a:r>
          </a:p>
          <a:p>
            <a:pPr marL="342900" indent="-342900">
              <a:spcBef>
                <a:spcPct val="20000"/>
              </a:spcBef>
              <a:buClr>
                <a:schemeClr val="tx1"/>
              </a:buClr>
              <a:buFontTx/>
              <a:buChar char="•"/>
            </a:pPr>
            <a:r>
              <a:rPr lang="zh-CN" altLang="en-US" sz="3000" b="1" dirty="0">
                <a:latin typeface="Times New Roman" panose="02020603050405020304" pitchFamily="18" charset="0"/>
                <a:cs typeface="Times New Roman" panose="02020603050405020304" pitchFamily="18" charset="0"/>
              </a:rPr>
              <a:t>两种切贝雪夫滤波器：</a:t>
            </a:r>
          </a:p>
          <a:p>
            <a:pPr marL="342900" indent="-342900">
              <a:spcBef>
                <a:spcPct val="20000"/>
              </a:spcBef>
              <a:buClr>
                <a:schemeClr val="tx1"/>
              </a:buClr>
            </a:pPr>
            <a:r>
              <a:rPr lang="zh-CN" altLang="en-US" sz="3000" b="1" dirty="0">
                <a:latin typeface="Times New Roman" panose="02020603050405020304" pitchFamily="18" charset="0"/>
                <a:cs typeface="Times New Roman" panose="02020603050405020304" pitchFamily="18" charset="0"/>
              </a:rPr>
              <a:t>	</a:t>
            </a:r>
            <a:r>
              <a:rPr lang="zh-CN" altLang="en-US" sz="3000" b="1" dirty="0">
                <a:latin typeface="Times New Roman" panose="02020603050405020304" pitchFamily="18" charset="0"/>
                <a:cs typeface="Times New Roman" panose="02020603050405020304" pitchFamily="18" charset="0"/>
                <a:sym typeface="Wingdings" pitchFamily="2" charset="2"/>
              </a:rPr>
              <a:t> 切贝雪夫</a:t>
            </a:r>
            <a:r>
              <a:rPr lang="en-US" altLang="zh-CN" sz="3000" b="1" dirty="0">
                <a:latin typeface="Times New Roman" panose="02020603050405020304" pitchFamily="18" charset="0"/>
                <a:cs typeface="Times New Roman" panose="02020603050405020304" pitchFamily="18" charset="0"/>
                <a:sym typeface="Wingdings" pitchFamily="2" charset="2"/>
              </a:rPr>
              <a:t>I</a:t>
            </a:r>
            <a:r>
              <a:rPr lang="zh-CN" altLang="en-US" sz="3000" b="1" dirty="0">
                <a:latin typeface="Times New Roman" panose="02020603050405020304" pitchFamily="18" charset="0"/>
                <a:cs typeface="Times New Roman" panose="02020603050405020304" pitchFamily="18" charset="0"/>
                <a:sym typeface="Wingdings" pitchFamily="2" charset="2"/>
              </a:rPr>
              <a:t>型：通带等波纹，阻带单调下降</a:t>
            </a:r>
          </a:p>
          <a:p>
            <a:pPr marL="342900" indent="-342900">
              <a:spcBef>
                <a:spcPct val="20000"/>
              </a:spcBef>
              <a:buClr>
                <a:schemeClr val="tx1"/>
              </a:buClr>
            </a:pPr>
            <a:r>
              <a:rPr lang="zh-CN" altLang="en-US" sz="3000" b="1" dirty="0">
                <a:latin typeface="Times New Roman" panose="02020603050405020304" pitchFamily="18" charset="0"/>
                <a:cs typeface="Times New Roman" panose="02020603050405020304" pitchFamily="18" charset="0"/>
              </a:rPr>
              <a:t>   </a:t>
            </a:r>
            <a:r>
              <a:rPr lang="zh-CN" altLang="en-US" sz="3000" b="1" dirty="0">
                <a:latin typeface="Times New Roman" panose="02020603050405020304" pitchFamily="18" charset="0"/>
                <a:cs typeface="Times New Roman" panose="02020603050405020304" pitchFamily="18" charset="0"/>
                <a:sym typeface="Wingdings" pitchFamily="2" charset="2"/>
              </a:rPr>
              <a:t> 切贝雪夫</a:t>
            </a:r>
            <a:r>
              <a:rPr lang="en-US" altLang="zh-CN" sz="3000" b="1" dirty="0">
                <a:latin typeface="Times New Roman" panose="02020603050405020304" pitchFamily="18" charset="0"/>
                <a:cs typeface="Times New Roman" panose="02020603050405020304" pitchFamily="18" charset="0"/>
                <a:sym typeface="Wingdings" pitchFamily="2" charset="2"/>
              </a:rPr>
              <a:t>II</a:t>
            </a:r>
            <a:r>
              <a:rPr lang="zh-CN" altLang="en-US" sz="3000" b="1" dirty="0">
                <a:latin typeface="Times New Roman" panose="02020603050405020304" pitchFamily="18" charset="0"/>
                <a:cs typeface="Times New Roman" panose="02020603050405020304" pitchFamily="18" charset="0"/>
                <a:sym typeface="Wingdings" pitchFamily="2" charset="2"/>
              </a:rPr>
              <a:t>型：通带单调下降，阻带等波纹</a:t>
            </a:r>
          </a:p>
        </p:txBody>
      </p:sp>
      <p:sp>
        <p:nvSpPr>
          <p:cNvPr id="46083" name="Rectangle 3"/>
          <p:cNvSpPr>
            <a:spLocks noChangeArrowheads="1"/>
          </p:cNvSpPr>
          <p:nvPr/>
        </p:nvSpPr>
        <p:spPr bwMode="auto">
          <a:xfrm>
            <a:off x="1258888" y="692150"/>
            <a:ext cx="576103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ltLang="zh-CN" sz="3200" b="1">
                <a:latin typeface="宋体" charset="-122"/>
              </a:rPr>
              <a:t>2</a:t>
            </a:r>
            <a:r>
              <a:rPr lang="zh-CN" altLang="en-US" sz="3200" b="1">
                <a:latin typeface="宋体" charset="-122"/>
              </a:rPr>
              <a:t>、切比雪夫滤波器类型</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5"/>
          <p:cNvSpPr>
            <a:spLocks noGrp="1"/>
          </p:cNvSpPr>
          <p:nvPr>
            <p:ph type="sldNum" sz="quarter" idx="12"/>
          </p:nvPr>
        </p:nvSpPr>
        <p:spPr/>
        <p:txBody>
          <a:bodyPr/>
          <a:lstStyle/>
          <a:p>
            <a:fld id="{E25AA3B4-15DF-45CE-86D0-C623F06988A5}" type="slidenum">
              <a:rPr lang="en-US" altLang="zh-CN"/>
              <a:pPr/>
              <a:t>59</a:t>
            </a:fld>
            <a:endParaRPr lang="en-US" altLang="zh-CN"/>
          </a:p>
        </p:txBody>
      </p:sp>
      <p:graphicFrame>
        <p:nvGraphicFramePr>
          <p:cNvPr id="132099" name="Object 3"/>
          <p:cNvGraphicFramePr>
            <a:graphicFrameLocks noChangeAspect="1"/>
          </p:cNvGraphicFramePr>
          <p:nvPr/>
        </p:nvGraphicFramePr>
        <p:xfrm>
          <a:off x="250825" y="1844675"/>
          <a:ext cx="4191000" cy="3962400"/>
        </p:xfrm>
        <a:graphic>
          <a:graphicData uri="http://schemas.openxmlformats.org/presentationml/2006/ole">
            <mc:AlternateContent xmlns:mc="http://schemas.openxmlformats.org/markup-compatibility/2006">
              <mc:Choice xmlns:v="urn:schemas-microsoft-com:vml" Requires="v">
                <p:oleObj spid="_x0000_s132199" name="BMP 图象" r:id="rId4" imgW="1961905" imgH="1571844" progId="Paint.Picture">
                  <p:embed/>
                </p:oleObj>
              </mc:Choice>
              <mc:Fallback>
                <p:oleObj name="BMP 图象" r:id="rId4" imgW="1961905" imgH="1571844"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844675"/>
                        <a:ext cx="41910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0" name="Object 4"/>
          <p:cNvGraphicFramePr>
            <a:graphicFrameLocks noChangeAspect="1"/>
          </p:cNvGraphicFramePr>
          <p:nvPr/>
        </p:nvGraphicFramePr>
        <p:xfrm>
          <a:off x="5029200" y="1828800"/>
          <a:ext cx="4114800" cy="3976688"/>
        </p:xfrm>
        <a:graphic>
          <a:graphicData uri="http://schemas.openxmlformats.org/presentationml/2006/ole">
            <mc:AlternateContent xmlns:mc="http://schemas.openxmlformats.org/markup-compatibility/2006">
              <mc:Choice xmlns:v="urn:schemas-microsoft-com:vml" Requires="v">
                <p:oleObj spid="_x0000_s132200" name="BMP 图象" r:id="rId6" imgW="2085714" imgH="1561905" progId="Paint.Picture">
                  <p:embed/>
                </p:oleObj>
              </mc:Choice>
              <mc:Fallback>
                <p:oleObj name="BMP 图象" r:id="rId6" imgW="2085714" imgH="1561905" progId="Paint.Picture">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1828800"/>
                        <a:ext cx="4114800" cy="397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2101" name="Text Box 5"/>
          <p:cNvSpPr txBox="1">
            <a:spLocks noChangeArrowheads="1"/>
          </p:cNvSpPr>
          <p:nvPr/>
        </p:nvSpPr>
        <p:spPr bwMode="auto">
          <a:xfrm>
            <a:off x="762000" y="5867400"/>
            <a:ext cx="800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200" b="1">
                <a:latin typeface="仿宋_GB2312" pitchFamily="49" charset="-122"/>
                <a:ea typeface="仿宋_GB2312" pitchFamily="49" charset="-122"/>
              </a:rPr>
              <a:t>N=3 Chebyshev I</a:t>
            </a:r>
            <a:r>
              <a:rPr kumimoji="1" lang="zh-CN" altLang="zh-CN" sz="3200" b="1">
                <a:latin typeface="仿宋_GB2312" pitchFamily="49" charset="-122"/>
                <a:ea typeface="仿宋_GB2312" pitchFamily="49" charset="-122"/>
              </a:rPr>
              <a:t>型 ，下面我们仅讲此类型</a:t>
            </a:r>
            <a:endParaRPr kumimoji="1" lang="zh-CN" altLang="en-US" sz="3200" b="1">
              <a:latin typeface="仿宋_GB2312" pitchFamily="49" charset="-122"/>
              <a:ea typeface="仿宋_GB2312" pitchFamily="49" charset="-122"/>
            </a:endParaRPr>
          </a:p>
        </p:txBody>
      </p:sp>
      <p:sp>
        <p:nvSpPr>
          <p:cNvPr id="132102" name="Rectangle 6"/>
          <p:cNvSpPr>
            <a:spLocks noChangeArrowheads="1"/>
          </p:cNvSpPr>
          <p:nvPr/>
        </p:nvSpPr>
        <p:spPr bwMode="auto">
          <a:xfrm>
            <a:off x="0" y="1700213"/>
            <a:ext cx="4500563"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103" name="Rectangle 7"/>
          <p:cNvSpPr>
            <a:spLocks noChangeArrowheads="1"/>
          </p:cNvSpPr>
          <p:nvPr/>
        </p:nvSpPr>
        <p:spPr bwMode="auto">
          <a:xfrm>
            <a:off x="755650" y="2492375"/>
            <a:ext cx="1655763"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104" name="Rectangle 8"/>
          <p:cNvSpPr>
            <a:spLocks noChangeArrowheads="1"/>
          </p:cNvSpPr>
          <p:nvPr/>
        </p:nvSpPr>
        <p:spPr bwMode="auto">
          <a:xfrm>
            <a:off x="2308225" y="3735388"/>
            <a:ext cx="1655763"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105" name="Rectangle 9"/>
          <p:cNvSpPr>
            <a:spLocks noChangeArrowheads="1"/>
          </p:cNvSpPr>
          <p:nvPr/>
        </p:nvSpPr>
        <p:spPr bwMode="auto">
          <a:xfrm>
            <a:off x="1403350" y="5694363"/>
            <a:ext cx="1655763"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106" name="Rectangle 10"/>
          <p:cNvSpPr>
            <a:spLocks noChangeArrowheads="1"/>
          </p:cNvSpPr>
          <p:nvPr/>
        </p:nvSpPr>
        <p:spPr bwMode="auto">
          <a:xfrm>
            <a:off x="1433513" y="6340475"/>
            <a:ext cx="2274887" cy="130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2108" name="Rectangle 12"/>
          <p:cNvSpPr>
            <a:spLocks noGrp="1" noChangeArrowheads="1"/>
          </p:cNvSpPr>
          <p:nvPr>
            <p:ph type="title"/>
          </p:nvPr>
        </p:nvSpPr>
        <p:spPr>
          <a:noFill/>
          <a:ln/>
        </p:spPr>
        <p:txBody>
          <a:bodyPr/>
          <a:lstStyle/>
          <a:p>
            <a:r>
              <a:rPr lang="en-US" altLang="zh-CN" sz="3200" b="1"/>
              <a:t>Chebyshev I</a:t>
            </a:r>
            <a:r>
              <a:rPr lang="zh-CN" altLang="zh-CN" sz="3200" b="1"/>
              <a:t>型幅频特性和零极点图（N=3）</a:t>
            </a:r>
            <a:endParaRPr lang="zh-CN" altLang="en-US" sz="3200" b="1"/>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2BD9ABCE-8702-4E82-8B6D-C33706C3FE7F}" type="slidenum">
              <a:rPr lang="en-US" altLang="zh-CN"/>
              <a:pPr/>
              <a:t>60</a:t>
            </a:fld>
            <a:endParaRPr lang="en-US" altLang="zh-CN"/>
          </a:p>
        </p:txBody>
      </p:sp>
      <p:sp>
        <p:nvSpPr>
          <p:cNvPr id="130050" name="Rectangle 2"/>
          <p:cNvSpPr>
            <a:spLocks noGrp="1" noChangeArrowheads="1"/>
          </p:cNvSpPr>
          <p:nvPr>
            <p:ph type="title"/>
          </p:nvPr>
        </p:nvSpPr>
        <p:spPr>
          <a:xfrm>
            <a:off x="684213" y="0"/>
            <a:ext cx="7772400" cy="1263650"/>
          </a:xfrm>
        </p:spPr>
        <p:txBody>
          <a:bodyPr/>
          <a:lstStyle/>
          <a:p>
            <a:r>
              <a:rPr lang="en-US" altLang="zh-CN" sz="3200" b="1">
                <a:solidFill>
                  <a:schemeClr val="tx1"/>
                </a:solidFill>
                <a:latin typeface="宋体" charset="-122"/>
              </a:rPr>
              <a:t>Chebyshev II</a:t>
            </a:r>
            <a:r>
              <a:rPr lang="zh-CN" altLang="zh-CN" sz="3200" b="1">
                <a:solidFill>
                  <a:schemeClr val="tx1"/>
                </a:solidFill>
                <a:latin typeface="宋体" charset="-122"/>
              </a:rPr>
              <a:t>型幅频特性和零极点图（N=3）</a:t>
            </a:r>
            <a:endParaRPr lang="zh-CN" altLang="en-US" sz="3200" b="1">
              <a:solidFill>
                <a:schemeClr val="tx1"/>
              </a:solidFill>
              <a:latin typeface="宋体" charset="-122"/>
            </a:endParaRPr>
          </a:p>
        </p:txBody>
      </p:sp>
      <p:graphicFrame>
        <p:nvGraphicFramePr>
          <p:cNvPr id="130051" name="Object 3"/>
          <p:cNvGraphicFramePr>
            <a:graphicFrameLocks noChangeAspect="1"/>
          </p:cNvGraphicFramePr>
          <p:nvPr/>
        </p:nvGraphicFramePr>
        <p:xfrm>
          <a:off x="4800600" y="1600200"/>
          <a:ext cx="4114800" cy="3886200"/>
        </p:xfrm>
        <a:graphic>
          <a:graphicData uri="http://schemas.openxmlformats.org/presentationml/2006/ole">
            <mc:AlternateContent xmlns:mc="http://schemas.openxmlformats.org/markup-compatibility/2006">
              <mc:Choice xmlns:v="urn:schemas-microsoft-com:vml" Requires="v">
                <p:oleObj spid="_x0000_s130149" name="BMP 图象" r:id="rId4" imgW="2085714" imgH="1561905" progId="Paint.Picture">
                  <p:embed/>
                </p:oleObj>
              </mc:Choice>
              <mc:Fallback>
                <p:oleObj name="BMP 图象" r:id="rId4" imgW="2085714" imgH="1561905"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600200"/>
                        <a:ext cx="411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0052" name="Text Box 4"/>
          <p:cNvSpPr txBox="1">
            <a:spLocks noChangeArrowheads="1"/>
          </p:cNvSpPr>
          <p:nvPr/>
        </p:nvSpPr>
        <p:spPr bwMode="auto">
          <a:xfrm>
            <a:off x="250825" y="5638800"/>
            <a:ext cx="8642350" cy="1175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spcBef>
                <a:spcPct val="50000"/>
              </a:spcBef>
            </a:pPr>
            <a:r>
              <a:rPr kumimoji="1" lang="en-US" altLang="zh-CN" sz="3200" b="1" dirty="0">
                <a:latin typeface="仿宋_GB2312" pitchFamily="49" charset="-122"/>
                <a:ea typeface="仿宋_GB2312" pitchFamily="49" charset="-122"/>
              </a:rPr>
              <a:t>N=3 </a:t>
            </a:r>
            <a:r>
              <a:rPr lang="en-US" altLang="zh-CN" sz="3200" b="1" dirty="0" err="1"/>
              <a:t>Chebyshev</a:t>
            </a:r>
            <a:r>
              <a:rPr kumimoji="1" lang="en-US" altLang="zh-CN" sz="3200" b="1" dirty="0">
                <a:latin typeface="仿宋_GB2312" pitchFamily="49" charset="-122"/>
                <a:ea typeface="仿宋_GB2312" pitchFamily="49" charset="-122"/>
              </a:rPr>
              <a:t> II</a:t>
            </a:r>
            <a:r>
              <a:rPr kumimoji="1" lang="zh-CN" altLang="zh-CN" sz="3200" b="1" dirty="0">
                <a:latin typeface="仿宋_GB2312" pitchFamily="49" charset="-122"/>
                <a:ea typeface="仿宋_GB2312" pitchFamily="49" charset="-122"/>
              </a:rPr>
              <a:t>型，其设计思想同Chebyshev I型，在此课程中我们就不作介绍。 </a:t>
            </a:r>
          </a:p>
        </p:txBody>
      </p:sp>
      <p:graphicFrame>
        <p:nvGraphicFramePr>
          <p:cNvPr id="130053" name="Object 5"/>
          <p:cNvGraphicFramePr>
            <a:graphicFrameLocks noChangeAspect="1"/>
          </p:cNvGraphicFramePr>
          <p:nvPr/>
        </p:nvGraphicFramePr>
        <p:xfrm>
          <a:off x="457200" y="1600200"/>
          <a:ext cx="4259263" cy="3886200"/>
        </p:xfrm>
        <a:graphic>
          <a:graphicData uri="http://schemas.openxmlformats.org/presentationml/2006/ole">
            <mc:AlternateContent xmlns:mc="http://schemas.openxmlformats.org/markup-compatibility/2006">
              <mc:Choice xmlns:v="urn:schemas-microsoft-com:vml" Requires="v">
                <p:oleObj spid="_x0000_s130150" name="BMP 图象" r:id="rId6" imgW="1924319" imgH="1552792" progId="Paint.Picture">
                  <p:embed/>
                </p:oleObj>
              </mc:Choice>
              <mc:Fallback>
                <p:oleObj name="BMP 图象" r:id="rId6" imgW="1924319" imgH="1552792" progId="Paint.Picture">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600200"/>
                        <a:ext cx="425926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0054" name="Rectangle 6"/>
          <p:cNvSpPr>
            <a:spLocks noChangeArrowheads="1"/>
          </p:cNvSpPr>
          <p:nvPr/>
        </p:nvSpPr>
        <p:spPr bwMode="auto">
          <a:xfrm>
            <a:off x="900113" y="2133600"/>
            <a:ext cx="1728787"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0055" name="Rectangle 7"/>
          <p:cNvSpPr>
            <a:spLocks noChangeArrowheads="1"/>
          </p:cNvSpPr>
          <p:nvPr/>
        </p:nvSpPr>
        <p:spPr bwMode="auto">
          <a:xfrm>
            <a:off x="2916238" y="3357563"/>
            <a:ext cx="1728787"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0056" name="Rectangle 8"/>
          <p:cNvSpPr>
            <a:spLocks noChangeArrowheads="1"/>
          </p:cNvSpPr>
          <p:nvPr/>
        </p:nvSpPr>
        <p:spPr bwMode="auto">
          <a:xfrm>
            <a:off x="1403350" y="5334000"/>
            <a:ext cx="1728788"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5"/>
          <p:cNvSpPr>
            <a:spLocks noGrp="1"/>
          </p:cNvSpPr>
          <p:nvPr>
            <p:ph type="sldNum" sz="quarter" idx="12"/>
          </p:nvPr>
        </p:nvSpPr>
        <p:spPr/>
        <p:txBody>
          <a:bodyPr/>
          <a:lstStyle/>
          <a:p>
            <a:fld id="{23DB5B96-857C-44DD-826A-62F9AE609552}" type="slidenum">
              <a:rPr lang="en-US" altLang="zh-CN"/>
              <a:pPr/>
              <a:t>61</a:t>
            </a:fld>
            <a:endParaRPr lang="en-US" altLang="zh-CN"/>
          </a:p>
        </p:txBody>
      </p:sp>
      <p:grpSp>
        <p:nvGrpSpPr>
          <p:cNvPr id="137240" name="Group 24"/>
          <p:cNvGrpSpPr>
            <a:grpSpLocks/>
          </p:cNvGrpSpPr>
          <p:nvPr/>
        </p:nvGrpSpPr>
        <p:grpSpPr bwMode="auto">
          <a:xfrm>
            <a:off x="0" y="2965450"/>
            <a:ext cx="8893175" cy="3832225"/>
            <a:chOff x="0" y="1868"/>
            <a:chExt cx="5602" cy="2414"/>
          </a:xfrm>
        </p:grpSpPr>
        <p:pic>
          <p:nvPicPr>
            <p:cNvPr id="13722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24"/>
              <a:ext cx="2448" cy="2208"/>
            </a:xfrm>
            <a:prstGeom prst="rect">
              <a:avLst/>
            </a:prstGeom>
            <a:noFill/>
            <a:extLst>
              <a:ext uri="{909E8E84-426E-40DD-AFC4-6F175D3DCCD1}">
                <a14:hiddenFill xmlns:a14="http://schemas.microsoft.com/office/drawing/2010/main">
                  <a:solidFill>
                    <a:srgbClr val="FFFFFF"/>
                  </a:solidFill>
                </a14:hiddenFill>
              </a:ext>
            </a:extLst>
          </p:spPr>
        </p:pic>
        <p:pic>
          <p:nvPicPr>
            <p:cNvPr id="1372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 y="2024"/>
              <a:ext cx="2688" cy="2208"/>
            </a:xfrm>
            <a:prstGeom prst="rect">
              <a:avLst/>
            </a:prstGeom>
            <a:noFill/>
            <a:extLst>
              <a:ext uri="{909E8E84-426E-40DD-AFC4-6F175D3DCCD1}">
                <a14:hiddenFill xmlns:a14="http://schemas.microsoft.com/office/drawing/2010/main">
                  <a:solidFill>
                    <a:srgbClr val="FFFFFF"/>
                  </a:solidFill>
                </a14:hiddenFill>
              </a:ext>
            </a:extLst>
          </p:spPr>
        </p:pic>
        <p:sp>
          <p:nvSpPr>
            <p:cNvPr id="137227" name="Text Box 11"/>
            <p:cNvSpPr txBox="1">
              <a:spLocks noChangeArrowheads="1"/>
            </p:cNvSpPr>
            <p:nvPr/>
          </p:nvSpPr>
          <p:spPr bwMode="auto">
            <a:xfrm>
              <a:off x="1440" y="2072"/>
              <a:ext cx="768"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N=3</a:t>
              </a:r>
              <a:r>
                <a:rPr kumimoji="1" lang="zh-CN" altLang="en-US" sz="2400">
                  <a:latin typeface="Times New Roman" pitchFamily="18" charset="0"/>
                </a:rPr>
                <a:t>和</a:t>
              </a:r>
              <a:r>
                <a:rPr kumimoji="1" lang="en-US" altLang="zh-CN" sz="2400">
                  <a:latin typeface="Times New Roman" pitchFamily="18" charset="0"/>
                </a:rPr>
                <a:t>N=5</a:t>
              </a:r>
            </a:p>
          </p:txBody>
        </p:sp>
        <p:sp>
          <p:nvSpPr>
            <p:cNvPr id="137228" name="Text Box 12"/>
            <p:cNvSpPr txBox="1">
              <a:spLocks noChangeArrowheads="1"/>
            </p:cNvSpPr>
            <p:nvPr/>
          </p:nvSpPr>
          <p:spPr bwMode="auto">
            <a:xfrm>
              <a:off x="4368" y="2072"/>
              <a:ext cx="9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latin typeface="Times New Roman" pitchFamily="18" charset="0"/>
                </a:rPr>
                <a:t>N=4</a:t>
              </a:r>
              <a:r>
                <a:rPr kumimoji="1" lang="zh-CN" altLang="en-US" sz="2400" b="1">
                  <a:latin typeface="Times New Roman" pitchFamily="18" charset="0"/>
                </a:rPr>
                <a:t>和</a:t>
              </a:r>
              <a:r>
                <a:rPr kumimoji="1" lang="en-US" altLang="zh-CN" sz="2400" b="1">
                  <a:latin typeface="Times New Roman" pitchFamily="18" charset="0"/>
                </a:rPr>
                <a:t>N=6</a:t>
              </a:r>
            </a:p>
          </p:txBody>
        </p:sp>
        <p:sp>
          <p:nvSpPr>
            <p:cNvPr id="137229" name="Rectangle 13"/>
            <p:cNvSpPr>
              <a:spLocks noChangeArrowheads="1"/>
            </p:cNvSpPr>
            <p:nvPr/>
          </p:nvSpPr>
          <p:spPr bwMode="auto">
            <a:xfrm>
              <a:off x="0" y="1891"/>
              <a:ext cx="2495"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0" name="Rectangle 14"/>
            <p:cNvSpPr>
              <a:spLocks noChangeArrowheads="1"/>
            </p:cNvSpPr>
            <p:nvPr/>
          </p:nvSpPr>
          <p:spPr bwMode="auto">
            <a:xfrm>
              <a:off x="2751" y="1868"/>
              <a:ext cx="2851"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1" name="Rectangle 15"/>
            <p:cNvSpPr>
              <a:spLocks noChangeArrowheads="1"/>
            </p:cNvSpPr>
            <p:nvPr/>
          </p:nvSpPr>
          <p:spPr bwMode="auto">
            <a:xfrm>
              <a:off x="2381" y="1981"/>
              <a:ext cx="137" cy="22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2" name="Rectangle 16"/>
            <p:cNvSpPr>
              <a:spLocks noChangeArrowheads="1"/>
            </p:cNvSpPr>
            <p:nvPr/>
          </p:nvSpPr>
          <p:spPr bwMode="auto">
            <a:xfrm>
              <a:off x="5465" y="1981"/>
              <a:ext cx="137" cy="22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3" name="Rectangle 17"/>
            <p:cNvSpPr>
              <a:spLocks noChangeArrowheads="1"/>
            </p:cNvSpPr>
            <p:nvPr/>
          </p:nvSpPr>
          <p:spPr bwMode="auto">
            <a:xfrm>
              <a:off x="279" y="2398"/>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4" name="Rectangle 18"/>
            <p:cNvSpPr>
              <a:spLocks noChangeArrowheads="1"/>
            </p:cNvSpPr>
            <p:nvPr/>
          </p:nvSpPr>
          <p:spPr bwMode="auto">
            <a:xfrm>
              <a:off x="3107" y="2390"/>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5" name="Rectangle 19"/>
            <p:cNvSpPr>
              <a:spLocks noChangeArrowheads="1"/>
            </p:cNvSpPr>
            <p:nvPr/>
          </p:nvSpPr>
          <p:spPr bwMode="auto">
            <a:xfrm>
              <a:off x="4286" y="3090"/>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6" name="Rectangle 20"/>
            <p:cNvSpPr>
              <a:spLocks noChangeArrowheads="1"/>
            </p:cNvSpPr>
            <p:nvPr/>
          </p:nvSpPr>
          <p:spPr bwMode="auto">
            <a:xfrm>
              <a:off x="1297" y="3107"/>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7" name="Rectangle 21"/>
            <p:cNvSpPr>
              <a:spLocks noChangeArrowheads="1"/>
            </p:cNvSpPr>
            <p:nvPr/>
          </p:nvSpPr>
          <p:spPr bwMode="auto">
            <a:xfrm>
              <a:off x="2245" y="2934"/>
              <a:ext cx="544" cy="4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8" name="Rectangle 22"/>
            <p:cNvSpPr>
              <a:spLocks noChangeArrowheads="1"/>
            </p:cNvSpPr>
            <p:nvPr/>
          </p:nvSpPr>
          <p:spPr bwMode="auto">
            <a:xfrm>
              <a:off x="624" y="4192"/>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7239" name="Rectangle 23"/>
            <p:cNvSpPr>
              <a:spLocks noChangeArrowheads="1"/>
            </p:cNvSpPr>
            <p:nvPr/>
          </p:nvSpPr>
          <p:spPr bwMode="auto">
            <a:xfrm>
              <a:off x="3424" y="4164"/>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37241" name="Text Box 25"/>
          <p:cNvSpPr txBox="1">
            <a:spLocks noChangeArrowheads="1"/>
          </p:cNvSpPr>
          <p:nvPr/>
        </p:nvSpPr>
        <p:spPr bwMode="auto">
          <a:xfrm>
            <a:off x="539750" y="549275"/>
            <a:ext cx="8001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200" b="1">
                <a:latin typeface="宋体" charset="-122"/>
              </a:rPr>
              <a:t>Chebyshev I</a:t>
            </a:r>
            <a:r>
              <a:rPr kumimoji="1" lang="zh-CN" altLang="zh-CN" sz="3200" b="1">
                <a:latin typeface="宋体" charset="-122"/>
              </a:rPr>
              <a:t>型</a:t>
            </a:r>
            <a:r>
              <a:rPr kumimoji="1" lang="zh-CN" altLang="en-US" sz="3200" b="1">
                <a:latin typeface="宋体" charset="-122"/>
              </a:rPr>
              <a:t>，</a:t>
            </a:r>
            <a:r>
              <a:rPr kumimoji="1" lang="en-US" altLang="zh-CN" sz="3200" b="1">
                <a:latin typeface="宋体" charset="-122"/>
              </a:rPr>
              <a:t>II</a:t>
            </a:r>
            <a:r>
              <a:rPr kumimoji="1" lang="zh-CN" altLang="en-US" sz="3200" b="1">
                <a:latin typeface="宋体" charset="-122"/>
              </a:rPr>
              <a:t>型，当</a:t>
            </a:r>
            <a:r>
              <a:rPr kumimoji="1" lang="en-US" altLang="zh-CN" sz="3200" b="1">
                <a:latin typeface="宋体" charset="-122"/>
              </a:rPr>
              <a:t>N</a:t>
            </a:r>
            <a:r>
              <a:rPr kumimoji="1" lang="zh-CN" altLang="en-US" sz="3200" b="1">
                <a:latin typeface="宋体" charset="-122"/>
              </a:rPr>
              <a:t>为奇数、偶数时，其幅频特性各不相同。</a:t>
            </a:r>
          </a:p>
        </p:txBody>
      </p:sp>
      <p:sp>
        <p:nvSpPr>
          <p:cNvPr id="137242" name="Text Box 26"/>
          <p:cNvSpPr txBox="1">
            <a:spLocks noChangeArrowheads="1"/>
          </p:cNvSpPr>
          <p:nvPr/>
        </p:nvSpPr>
        <p:spPr bwMode="auto">
          <a:xfrm>
            <a:off x="539750" y="1700213"/>
            <a:ext cx="8001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latin typeface="宋体" charset="-122"/>
              </a:rPr>
              <a:t>如：</a:t>
            </a:r>
            <a:r>
              <a:rPr kumimoji="1" lang="en-US" altLang="zh-CN" sz="3200" b="1">
                <a:latin typeface="宋体" charset="-122"/>
              </a:rPr>
              <a:t>Chebyshev I</a:t>
            </a:r>
            <a:r>
              <a:rPr kumimoji="1" lang="zh-CN" altLang="zh-CN" sz="3200" b="1">
                <a:latin typeface="宋体" charset="-122"/>
              </a:rPr>
              <a:t>型</a:t>
            </a:r>
            <a:r>
              <a:rPr kumimoji="1" lang="zh-CN" altLang="en-US" sz="3200" b="1">
                <a:latin typeface="宋体" charset="-122"/>
              </a:rPr>
              <a:t>当</a:t>
            </a:r>
            <a:r>
              <a:rPr kumimoji="1" lang="en-US" altLang="zh-CN" sz="3200" b="1">
                <a:latin typeface="宋体" charset="-122"/>
              </a:rPr>
              <a:t>N</a:t>
            </a:r>
            <a:r>
              <a:rPr kumimoji="1" lang="zh-CN" altLang="en-US" sz="3200" b="1">
                <a:latin typeface="宋体" charset="-122"/>
              </a:rPr>
              <a:t>为奇数、偶数的幅频特性</a:t>
            </a:r>
          </a:p>
        </p:txBody>
      </p:sp>
      <p:sp>
        <p:nvSpPr>
          <p:cNvPr id="2" name="动作按钮: 前进或下一项 1">
            <a:hlinkClick r:id="rId4" action="ppaction://hlinksldjump" highlightClick="1"/>
          </p:cNvPr>
          <p:cNvSpPr/>
          <p:nvPr/>
        </p:nvSpPr>
        <p:spPr>
          <a:xfrm>
            <a:off x="3997326" y="2767013"/>
            <a:ext cx="542924" cy="34210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38C8258D-1A58-4548-B09D-F4C34DF27CC7}" type="slidenum">
              <a:rPr lang="en-US" altLang="zh-CN"/>
              <a:pPr/>
              <a:t>62</a:t>
            </a:fld>
            <a:endParaRPr lang="en-US" altLang="zh-CN"/>
          </a:p>
        </p:txBody>
      </p:sp>
      <p:sp>
        <p:nvSpPr>
          <p:cNvPr id="47106" name="Rectangle 2"/>
          <p:cNvSpPr>
            <a:spLocks noChangeArrowheads="1"/>
          </p:cNvSpPr>
          <p:nvPr/>
        </p:nvSpPr>
        <p:spPr bwMode="auto">
          <a:xfrm>
            <a:off x="395288" y="1773238"/>
            <a:ext cx="8353425"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切贝雪夫</a:t>
            </a:r>
            <a:r>
              <a:rPr lang="en-US" altLang="zh-CN" sz="3000" b="1">
                <a:latin typeface="Times New Roman" pitchFamily="18" charset="0"/>
              </a:rPr>
              <a:t>I</a:t>
            </a:r>
            <a:r>
              <a:rPr lang="zh-CN" altLang="en-US" sz="3000" b="1">
                <a:latin typeface="Times New Roman" pitchFamily="18" charset="0"/>
              </a:rPr>
              <a:t>型滤波器的幅度平方函数</a:t>
            </a:r>
          </a:p>
        </p:txBody>
      </p:sp>
      <p:graphicFrame>
        <p:nvGraphicFramePr>
          <p:cNvPr id="47107" name="Object 3"/>
          <p:cNvGraphicFramePr>
            <a:graphicFrameLocks noChangeAspect="1"/>
          </p:cNvGraphicFramePr>
          <p:nvPr/>
        </p:nvGraphicFramePr>
        <p:xfrm>
          <a:off x="2033588" y="2347913"/>
          <a:ext cx="4391025" cy="1274762"/>
        </p:xfrm>
        <a:graphic>
          <a:graphicData uri="http://schemas.openxmlformats.org/presentationml/2006/ole">
            <mc:AlternateContent xmlns:mc="http://schemas.openxmlformats.org/markup-compatibility/2006">
              <mc:Choice xmlns:v="urn:schemas-microsoft-com:vml" Requires="v">
                <p:oleObj spid="_x0000_s47347" name="Equation" r:id="rId3" imgW="1587240" imgH="457200" progId="Equation.DSMT4">
                  <p:embed/>
                </p:oleObj>
              </mc:Choice>
              <mc:Fallback>
                <p:oleObj name="Equation" r:id="rId3" imgW="1587240" imgH="45720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033588" y="2347913"/>
                        <a:ext cx="4391025" cy="1274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09" name="Rectangle 5"/>
          <p:cNvSpPr>
            <a:spLocks noChangeArrowheads="1"/>
          </p:cNvSpPr>
          <p:nvPr/>
        </p:nvSpPr>
        <p:spPr bwMode="auto">
          <a:xfrm>
            <a:off x="395288" y="3716338"/>
            <a:ext cx="8424862"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2800" b="1">
                <a:latin typeface="Times New Roman" pitchFamily="18" charset="0"/>
                <a:sym typeface="Wingdings" pitchFamily="2" charset="2"/>
              </a:rPr>
              <a:t></a:t>
            </a:r>
            <a:r>
              <a:rPr lang="zh-CN" altLang="en-US" sz="2800" b="1">
                <a:latin typeface="Times New Roman" pitchFamily="18" charset="0"/>
              </a:rPr>
              <a:t>式中，</a:t>
            </a:r>
            <a:r>
              <a:rPr lang="en-US" altLang="zh-CN" sz="2800" b="1">
                <a:latin typeface="Times New Roman" pitchFamily="18" charset="0"/>
              </a:rPr>
              <a:t>N</a:t>
            </a:r>
            <a:r>
              <a:rPr lang="zh-CN" altLang="en-US" sz="2800" b="1">
                <a:latin typeface="Times New Roman" pitchFamily="18" charset="0"/>
              </a:rPr>
              <a:t>为滤波器的阶数，      为截止频率，也是滤波器在某一衰减分贝处的通带宽度。（注意：      不一定是</a:t>
            </a:r>
            <a:r>
              <a:rPr lang="en-US" altLang="zh-CN" sz="2800" b="1">
                <a:latin typeface="Times New Roman" pitchFamily="18" charset="0"/>
              </a:rPr>
              <a:t>3dB</a:t>
            </a:r>
            <a:r>
              <a:rPr lang="zh-CN" altLang="en-US" sz="2800" b="1">
                <a:latin typeface="Times New Roman" pitchFamily="18" charset="0"/>
              </a:rPr>
              <a:t>的带宽）。</a:t>
            </a:r>
          </a:p>
          <a:p>
            <a:pPr marL="342900" indent="-342900">
              <a:spcBef>
                <a:spcPct val="20000"/>
              </a:spcBef>
              <a:buClr>
                <a:schemeClr val="tx1"/>
              </a:buClr>
            </a:pPr>
            <a:r>
              <a:rPr lang="zh-CN" altLang="en-US" sz="2800" b="1">
                <a:latin typeface="Times New Roman" pitchFamily="18" charset="0"/>
                <a:sym typeface="Wingdings" pitchFamily="2" charset="2"/>
              </a:rPr>
              <a:t>         是小于</a:t>
            </a:r>
            <a:r>
              <a:rPr lang="en-US" altLang="zh-CN" sz="2800" b="1">
                <a:latin typeface="Times New Roman" pitchFamily="18" charset="0"/>
                <a:sym typeface="Wingdings" pitchFamily="2" charset="2"/>
              </a:rPr>
              <a:t>1</a:t>
            </a:r>
            <a:r>
              <a:rPr lang="zh-CN" altLang="en-US" sz="2800" b="1">
                <a:latin typeface="Times New Roman" pitchFamily="18" charset="0"/>
                <a:sym typeface="Wingdings" pitchFamily="2" charset="2"/>
              </a:rPr>
              <a:t>的正数， 表示通带波纹大小的一个参数，    越大，波纹也越大。</a:t>
            </a:r>
          </a:p>
        </p:txBody>
      </p:sp>
      <p:graphicFrame>
        <p:nvGraphicFramePr>
          <p:cNvPr id="47111" name="Object 7"/>
          <p:cNvGraphicFramePr>
            <a:graphicFrameLocks noChangeAspect="1"/>
          </p:cNvGraphicFramePr>
          <p:nvPr/>
        </p:nvGraphicFramePr>
        <p:xfrm>
          <a:off x="4930775" y="3644900"/>
          <a:ext cx="596900" cy="638175"/>
        </p:xfrm>
        <a:graphic>
          <a:graphicData uri="http://schemas.openxmlformats.org/presentationml/2006/ole">
            <mc:AlternateContent xmlns:mc="http://schemas.openxmlformats.org/markup-compatibility/2006">
              <mc:Choice xmlns:v="urn:schemas-microsoft-com:vml" Requires="v">
                <p:oleObj spid="_x0000_s47348" name="公式" r:id="rId5" imgW="215640" imgH="228600" progId="Equation.3">
                  <p:embed/>
                </p:oleObj>
              </mc:Choice>
              <mc:Fallback>
                <p:oleObj name="公式" r:id="rId5" imgW="215640" imgH="228600" progId="Equation.3">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930775" y="3644900"/>
                        <a:ext cx="596900"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3" name="Object 9"/>
          <p:cNvGraphicFramePr>
            <a:graphicFrameLocks noChangeAspect="1"/>
          </p:cNvGraphicFramePr>
          <p:nvPr/>
        </p:nvGraphicFramePr>
        <p:xfrm>
          <a:off x="1114425" y="5229225"/>
          <a:ext cx="350838" cy="388938"/>
        </p:xfrm>
        <a:graphic>
          <a:graphicData uri="http://schemas.openxmlformats.org/presentationml/2006/ole">
            <mc:AlternateContent xmlns:mc="http://schemas.openxmlformats.org/markup-compatibility/2006">
              <mc:Choice xmlns:v="urn:schemas-microsoft-com:vml" Requires="v">
                <p:oleObj spid="_x0000_s47349" name="Equation" r:id="rId7" imgW="126720" imgH="139680" progId="Equation.DSMT4">
                  <p:embed/>
                </p:oleObj>
              </mc:Choice>
              <mc:Fallback>
                <p:oleObj name="Equation" r:id="rId7" imgW="126720" imgH="139680" progId="Equation.DSMT4">
                  <p:embed/>
                  <p:pic>
                    <p:nvPicPr>
                      <p:cNvPr id="0" name="Object 9"/>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114425" y="5229225"/>
                        <a:ext cx="350838"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4" name="Object 10"/>
          <p:cNvGraphicFramePr>
            <a:graphicFrameLocks noChangeAspect="1"/>
          </p:cNvGraphicFramePr>
          <p:nvPr/>
        </p:nvGraphicFramePr>
        <p:xfrm>
          <a:off x="8172450" y="4148138"/>
          <a:ext cx="596900" cy="638175"/>
        </p:xfrm>
        <a:graphic>
          <a:graphicData uri="http://schemas.openxmlformats.org/presentationml/2006/ole">
            <mc:AlternateContent xmlns:mc="http://schemas.openxmlformats.org/markup-compatibility/2006">
              <mc:Choice xmlns:v="urn:schemas-microsoft-com:vml" Requires="v">
                <p:oleObj spid="_x0000_s47350" name="公式" r:id="rId9" imgW="215640" imgH="228600" progId="Equation.3">
                  <p:embed/>
                </p:oleObj>
              </mc:Choice>
              <mc:Fallback>
                <p:oleObj name="公式" r:id="rId9" imgW="215640" imgH="228600" progId="Equation.3">
                  <p:embed/>
                  <p:pic>
                    <p:nvPicPr>
                      <p:cNvPr id="0" name="Object 10"/>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8172450" y="4148138"/>
                        <a:ext cx="596900"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5" name="Object 11"/>
          <p:cNvGraphicFramePr>
            <a:graphicFrameLocks noChangeAspect="1"/>
          </p:cNvGraphicFramePr>
          <p:nvPr/>
        </p:nvGraphicFramePr>
        <p:xfrm>
          <a:off x="1474788" y="5589588"/>
          <a:ext cx="350837" cy="388937"/>
        </p:xfrm>
        <a:graphic>
          <a:graphicData uri="http://schemas.openxmlformats.org/presentationml/2006/ole">
            <mc:AlternateContent xmlns:mc="http://schemas.openxmlformats.org/markup-compatibility/2006">
              <mc:Choice xmlns:v="urn:schemas-microsoft-com:vml" Requires="v">
                <p:oleObj spid="_x0000_s47351" name="Equation" r:id="rId10" imgW="126720" imgH="139680" progId="Equation.DSMT4">
                  <p:embed/>
                </p:oleObj>
              </mc:Choice>
              <mc:Fallback>
                <p:oleObj name="Equation" r:id="rId10" imgW="126720" imgH="139680" progId="Equation.DSMT4">
                  <p:embed/>
                  <p:pic>
                    <p:nvPicPr>
                      <p:cNvPr id="0" name="Object 11"/>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474788" y="5589588"/>
                        <a:ext cx="350837"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6" name="Rectangle 12"/>
          <p:cNvSpPr>
            <a:spLocks noChangeArrowheads="1"/>
          </p:cNvSpPr>
          <p:nvPr/>
        </p:nvSpPr>
        <p:spPr bwMode="auto">
          <a:xfrm>
            <a:off x="1258888" y="692150"/>
            <a:ext cx="576103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ltLang="zh-CN" sz="3200" b="1">
                <a:latin typeface="宋体" charset="-122"/>
              </a:rPr>
              <a:t>3</a:t>
            </a:r>
            <a:r>
              <a:rPr lang="zh-CN" altLang="en-US" sz="3200" b="1">
                <a:latin typeface="宋体" charset="-122"/>
              </a:rPr>
              <a:t>、切比雪夫滤波器幅频特性</a:t>
            </a:r>
          </a:p>
        </p:txBody>
      </p:sp>
      <p:sp>
        <p:nvSpPr>
          <p:cNvPr id="2" name="动作按钮: 后退或前一项 1">
            <a:hlinkClick r:id="rId11" action="ppaction://hlinksldjump" highlightClick="1"/>
          </p:cNvPr>
          <p:cNvSpPr/>
          <p:nvPr/>
        </p:nvSpPr>
        <p:spPr>
          <a:xfrm>
            <a:off x="395288" y="2708920"/>
            <a:ext cx="504304"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rId12" action="ppaction://hlinksldjump" highlightClick="1"/>
            <a:extLst>
              <a:ext uri="{FF2B5EF4-FFF2-40B4-BE49-F238E27FC236}">
                <a16:creationId xmlns:a16="http://schemas.microsoft.com/office/drawing/2014/main" id="{C8558914-D0C3-443E-BB88-8D90E6017B86}"/>
              </a:ext>
            </a:extLst>
          </p:cNvPr>
          <p:cNvSpPr/>
          <p:nvPr/>
        </p:nvSpPr>
        <p:spPr>
          <a:xfrm>
            <a:off x="7596336" y="2708920"/>
            <a:ext cx="648072"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75B73D48-2576-4CD6-B0A4-4F3CF5F1FBFE}" type="slidenum">
              <a:rPr lang="en-US" altLang="zh-CN"/>
              <a:pPr/>
              <a:t>63</a:t>
            </a:fld>
            <a:endParaRPr lang="en-US" altLang="zh-CN"/>
          </a:p>
        </p:txBody>
      </p:sp>
      <p:sp>
        <p:nvSpPr>
          <p:cNvPr id="141316" name="Rectangle 4"/>
          <p:cNvSpPr>
            <a:spLocks noChangeArrowheads="1"/>
          </p:cNvSpPr>
          <p:nvPr/>
        </p:nvSpPr>
        <p:spPr bwMode="auto">
          <a:xfrm>
            <a:off x="2298700" y="330200"/>
            <a:ext cx="5545138"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2800" b="1">
                <a:latin typeface="Times New Roman" pitchFamily="18" charset="0"/>
                <a:sym typeface="Wingdings" pitchFamily="2" charset="2"/>
              </a:rPr>
              <a:t>是切贝雪夫多项式，定义为： </a:t>
            </a:r>
            <a:endParaRPr lang="zh-CN" altLang="en-US" sz="2800" b="1">
              <a:latin typeface="Times New Roman" pitchFamily="18" charset="0"/>
            </a:endParaRPr>
          </a:p>
        </p:txBody>
      </p:sp>
      <p:graphicFrame>
        <p:nvGraphicFramePr>
          <p:cNvPr id="141317" name="Object 5"/>
          <p:cNvGraphicFramePr>
            <a:graphicFrameLocks noChangeAspect="1"/>
          </p:cNvGraphicFramePr>
          <p:nvPr>
            <p:extLst>
              <p:ext uri="{D42A27DB-BD31-4B8C-83A1-F6EECF244321}">
                <p14:modId xmlns:p14="http://schemas.microsoft.com/office/powerpoint/2010/main" val="857471439"/>
              </p:ext>
            </p:extLst>
          </p:nvPr>
        </p:nvGraphicFramePr>
        <p:xfrm>
          <a:off x="1619250" y="981075"/>
          <a:ext cx="5688013" cy="1309688"/>
        </p:xfrm>
        <a:graphic>
          <a:graphicData uri="http://schemas.openxmlformats.org/presentationml/2006/ole">
            <mc:AlternateContent xmlns:mc="http://schemas.openxmlformats.org/markup-compatibility/2006">
              <mc:Choice xmlns:v="urn:schemas-microsoft-com:vml" Requires="v">
                <p:oleObj spid="_x0000_s141590" name="公式" r:id="rId3" imgW="2222280" imgH="507960" progId="Equation.3">
                  <p:embed/>
                </p:oleObj>
              </mc:Choice>
              <mc:Fallback>
                <p:oleObj name="公式" r:id="rId3" imgW="2222280" imgH="507960" progId="Equation.3">
                  <p:embed/>
                  <p:pic>
                    <p:nvPicPr>
                      <p:cNvPr id="0" name="Object 5"/>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619250" y="981075"/>
                        <a:ext cx="5688013" cy="1309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19" name="Object 7"/>
          <p:cNvGraphicFramePr>
            <a:graphicFrameLocks noChangeAspect="1"/>
          </p:cNvGraphicFramePr>
          <p:nvPr/>
        </p:nvGraphicFramePr>
        <p:xfrm>
          <a:off x="1074738" y="330200"/>
          <a:ext cx="1158875" cy="638175"/>
        </p:xfrm>
        <a:graphic>
          <a:graphicData uri="http://schemas.openxmlformats.org/presentationml/2006/ole">
            <mc:AlternateContent xmlns:mc="http://schemas.openxmlformats.org/markup-compatibility/2006">
              <mc:Choice xmlns:v="urn:schemas-microsoft-com:vml" Requires="v">
                <p:oleObj spid="_x0000_s141591" name="公式" r:id="rId5" imgW="419040" imgH="228600" progId="Equation.3">
                  <p:embed/>
                </p:oleObj>
              </mc:Choice>
              <mc:Fallback>
                <p:oleObj name="公式" r:id="rId5" imgW="419040" imgH="228600" progId="Equation.3">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074738" y="330200"/>
                        <a:ext cx="11588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23" name="Rectangle 11"/>
          <p:cNvSpPr>
            <a:spLocks noChangeArrowheads="1"/>
          </p:cNvSpPr>
          <p:nvPr/>
        </p:nvSpPr>
        <p:spPr bwMode="auto">
          <a:xfrm>
            <a:off x="395288" y="5300663"/>
            <a:ext cx="8353425"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切贝雪夫多项式的递推公式（          ）</a:t>
            </a:r>
          </a:p>
        </p:txBody>
      </p:sp>
      <p:graphicFrame>
        <p:nvGraphicFramePr>
          <p:cNvPr id="141324" name="Object 12"/>
          <p:cNvGraphicFramePr>
            <a:graphicFrameLocks noChangeAspect="1"/>
          </p:cNvGraphicFramePr>
          <p:nvPr/>
        </p:nvGraphicFramePr>
        <p:xfrm>
          <a:off x="5795963" y="5300663"/>
          <a:ext cx="1019175" cy="495300"/>
        </p:xfrm>
        <a:graphic>
          <a:graphicData uri="http://schemas.openxmlformats.org/presentationml/2006/ole">
            <mc:AlternateContent xmlns:mc="http://schemas.openxmlformats.org/markup-compatibility/2006">
              <mc:Choice xmlns:v="urn:schemas-microsoft-com:vml" Requires="v">
                <p:oleObj spid="_x0000_s141592" name="公式" r:id="rId7" imgW="368280" imgH="177480" progId="Equation.3">
                  <p:embed/>
                </p:oleObj>
              </mc:Choice>
              <mc:Fallback>
                <p:oleObj name="公式" r:id="rId7" imgW="368280" imgH="177480" progId="Equation.3">
                  <p:embed/>
                  <p:pic>
                    <p:nvPicPr>
                      <p:cNvPr id="0" name="Object 12"/>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5795963" y="5300663"/>
                        <a:ext cx="101917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25" name="Object 13"/>
          <p:cNvGraphicFramePr>
            <a:graphicFrameLocks noChangeAspect="1"/>
          </p:cNvGraphicFramePr>
          <p:nvPr>
            <p:extLst>
              <p:ext uri="{D42A27DB-BD31-4B8C-83A1-F6EECF244321}">
                <p14:modId xmlns:p14="http://schemas.microsoft.com/office/powerpoint/2010/main" val="1020942959"/>
              </p:ext>
            </p:extLst>
          </p:nvPr>
        </p:nvGraphicFramePr>
        <p:xfrm>
          <a:off x="1258887" y="3090788"/>
          <a:ext cx="3313113" cy="2136775"/>
        </p:xfrm>
        <a:graphic>
          <a:graphicData uri="http://schemas.openxmlformats.org/presentationml/2006/ole">
            <mc:AlternateContent xmlns:mc="http://schemas.openxmlformats.org/markup-compatibility/2006">
              <mc:Choice xmlns:v="urn:schemas-microsoft-com:vml" Requires="v">
                <p:oleObj spid="_x0000_s141593" name="Equation" r:id="rId9" imgW="1549080" imgH="990360" progId="Equation.DSMT4">
                  <p:embed/>
                </p:oleObj>
              </mc:Choice>
              <mc:Fallback>
                <p:oleObj name="Equation" r:id="rId9" imgW="1549080" imgH="990360" progId="Equation.DSMT4">
                  <p:embed/>
                  <p:pic>
                    <p:nvPicPr>
                      <p:cNvPr id="0" name="Object 13"/>
                      <p:cNvPicPr>
                        <a:picLocks noChangeAspect="1" noChangeArrowheads="1"/>
                      </p:cNvPicPr>
                      <p:nvPr/>
                    </p:nvPicPr>
                    <p:blipFill>
                      <a:blip r:embed="rId10">
                        <a:lum bright="-26000"/>
                        <a:extLst>
                          <a:ext uri="{28A0092B-C50C-407E-A947-70E740481C1C}">
                            <a14:useLocalDpi xmlns:a14="http://schemas.microsoft.com/office/drawing/2010/main" val="0"/>
                          </a:ext>
                        </a:extLst>
                      </a:blip>
                      <a:srcRect/>
                      <a:stretch>
                        <a:fillRect/>
                      </a:stretch>
                    </p:blipFill>
                    <p:spPr bwMode="auto">
                      <a:xfrm>
                        <a:off x="1258887" y="3090788"/>
                        <a:ext cx="3313113" cy="2136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26" name="Object 14"/>
          <p:cNvGraphicFramePr>
            <a:graphicFrameLocks noChangeAspect="1"/>
          </p:cNvGraphicFramePr>
          <p:nvPr/>
        </p:nvGraphicFramePr>
        <p:xfrm>
          <a:off x="1690688" y="6021388"/>
          <a:ext cx="4953000" cy="636587"/>
        </p:xfrm>
        <a:graphic>
          <a:graphicData uri="http://schemas.openxmlformats.org/presentationml/2006/ole">
            <mc:AlternateContent xmlns:mc="http://schemas.openxmlformats.org/markup-compatibility/2006">
              <mc:Choice xmlns:v="urn:schemas-microsoft-com:vml" Requires="v">
                <p:oleObj spid="_x0000_s141594" name="公式" r:id="rId11" imgW="1790640" imgH="228600" progId="Equation.3">
                  <p:embed/>
                </p:oleObj>
              </mc:Choice>
              <mc:Fallback>
                <p:oleObj name="公式" r:id="rId11" imgW="1790640" imgH="228600" progId="Equation.3">
                  <p:embed/>
                  <p:pic>
                    <p:nvPicPr>
                      <p:cNvPr id="0" name="Object 14"/>
                      <p:cNvPicPr>
                        <a:picLocks noChangeAspect="1" noChangeArrowheads="1"/>
                      </p:cNvPicPr>
                      <p:nvPr/>
                    </p:nvPicPr>
                    <p:blipFill>
                      <a:blip r:embed="rId12">
                        <a:lum bright="-26000"/>
                        <a:extLst>
                          <a:ext uri="{28A0092B-C50C-407E-A947-70E740481C1C}">
                            <a14:useLocalDpi xmlns:a14="http://schemas.microsoft.com/office/drawing/2010/main" val="0"/>
                          </a:ext>
                        </a:extLst>
                      </a:blip>
                      <a:srcRect/>
                      <a:stretch>
                        <a:fillRect/>
                      </a:stretch>
                    </p:blipFill>
                    <p:spPr bwMode="auto">
                      <a:xfrm>
                        <a:off x="1690688" y="6021388"/>
                        <a:ext cx="4953000" cy="636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27" name="Rectangle 15"/>
          <p:cNvSpPr>
            <a:spLocks noChangeArrowheads="1"/>
          </p:cNvSpPr>
          <p:nvPr/>
        </p:nvSpPr>
        <p:spPr bwMode="auto">
          <a:xfrm>
            <a:off x="395288" y="2405063"/>
            <a:ext cx="8353425"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切贝雪夫多项式</a:t>
            </a:r>
          </a:p>
          <a:p>
            <a:pPr marL="342900" indent="-342900">
              <a:spcBef>
                <a:spcPct val="20000"/>
              </a:spcBef>
              <a:buClr>
                <a:schemeClr val="tx1"/>
              </a:buClr>
            </a:pPr>
            <a:r>
              <a:rPr lang="zh-CN" altLang="en-US" sz="3000" b="1"/>
              <a:t>    </a:t>
            </a:r>
          </a:p>
        </p:txBody>
      </p:sp>
      <p:graphicFrame>
        <p:nvGraphicFramePr>
          <p:cNvPr id="2" name="对象 1"/>
          <p:cNvGraphicFramePr>
            <a:graphicFrameLocks noChangeAspect="1"/>
          </p:cNvGraphicFramePr>
          <p:nvPr>
            <p:extLst>
              <p:ext uri="{D42A27DB-BD31-4B8C-83A1-F6EECF244321}">
                <p14:modId xmlns:p14="http://schemas.microsoft.com/office/powerpoint/2010/main" val="1517650485"/>
              </p:ext>
            </p:extLst>
          </p:nvPr>
        </p:nvGraphicFramePr>
        <p:xfrm>
          <a:off x="4860032" y="2405063"/>
          <a:ext cx="4070350" cy="854689"/>
        </p:xfrm>
        <a:graphic>
          <a:graphicData uri="http://schemas.openxmlformats.org/presentationml/2006/ole">
            <mc:AlternateContent xmlns:mc="http://schemas.openxmlformats.org/markup-compatibility/2006">
              <mc:Choice xmlns:v="urn:schemas-microsoft-com:vml" Requires="v">
                <p:oleObj spid="_x0000_s141595" name="Equation" r:id="rId13" imgW="2031840" imgH="419040" progId="Equation.DSMT4">
                  <p:embed/>
                </p:oleObj>
              </mc:Choice>
              <mc:Fallback>
                <p:oleObj name="Equation" r:id="rId13" imgW="2031840" imgH="419040" progId="Equation.DSMT4">
                  <p:embed/>
                  <p:pic>
                    <p:nvPicPr>
                      <p:cNvPr id="0" name="Object 5"/>
                      <p:cNvPicPr>
                        <a:picLocks noChangeAspect="1" noChangeArrowheads="1"/>
                      </p:cNvPicPr>
                      <p:nvPr/>
                    </p:nvPicPr>
                    <p:blipFill>
                      <a:blip r:embed="rId14">
                        <a:lum bright="-100000"/>
                      </a:blip>
                      <a:srcRect/>
                      <a:stretch>
                        <a:fillRect/>
                      </a:stretch>
                    </p:blipFill>
                    <p:spPr bwMode="auto">
                      <a:xfrm>
                        <a:off x="4860032" y="2405063"/>
                        <a:ext cx="4070350" cy="854689"/>
                      </a:xfrm>
                      <a:prstGeom prst="rect">
                        <a:avLst/>
                      </a:prstGeom>
                      <a:noFill/>
                      <a:ln>
                        <a:noFill/>
                      </a:ln>
                      <a:effectLst/>
                    </p:spPr>
                  </p:pic>
                </p:oleObj>
              </mc:Fallback>
            </mc:AlternateContent>
          </a:graphicData>
        </a:graphic>
      </p:graphicFrame>
      <p:cxnSp>
        <p:nvCxnSpPr>
          <p:cNvPr id="4" name="直接连接符 3"/>
          <p:cNvCxnSpPr/>
          <p:nvPr/>
        </p:nvCxnSpPr>
        <p:spPr>
          <a:xfrm>
            <a:off x="3563888" y="2204864"/>
            <a:ext cx="1224136"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动作按钮: 前进或下一项 2">
            <a:hlinkClick r:id="rId15" action="ppaction://hlinksldjump" highlightClick="1"/>
          </p:cNvPr>
          <p:cNvSpPr/>
          <p:nvPr/>
        </p:nvSpPr>
        <p:spPr>
          <a:xfrm>
            <a:off x="7236296" y="4077072"/>
            <a:ext cx="607542"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3F054619-83CD-4C06-B837-322CBA0D4780}" type="slidenum">
              <a:rPr lang="en-US" altLang="zh-CN"/>
              <a:pPr/>
              <a:t>64</a:t>
            </a:fld>
            <a:endParaRPr lang="en-US" altLang="zh-CN"/>
          </a:p>
        </p:txBody>
      </p:sp>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8686800" cy="4605338"/>
          </a:xfrm>
          <a:prstGeom prst="rect">
            <a:avLst/>
          </a:prstGeom>
          <a:noFill/>
          <a:extLst>
            <a:ext uri="{909E8E84-426E-40DD-AFC4-6F175D3DCCD1}">
              <a14:hiddenFill xmlns:a14="http://schemas.microsoft.com/office/drawing/2010/main">
                <a:solidFill>
                  <a:srgbClr val="FFFFFF"/>
                </a:solidFill>
              </a14:hiddenFill>
            </a:ext>
          </a:extLst>
        </p:spPr>
      </p:pic>
      <p:sp>
        <p:nvSpPr>
          <p:cNvPr id="49155" name="Text Box 3"/>
          <p:cNvSpPr txBox="1">
            <a:spLocks noChangeArrowheads="1"/>
          </p:cNvSpPr>
          <p:nvPr/>
        </p:nvSpPr>
        <p:spPr bwMode="auto">
          <a:xfrm>
            <a:off x="2608263" y="5897563"/>
            <a:ext cx="534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t>(a) </a:t>
            </a:r>
            <a:r>
              <a:rPr lang="zh-CN" altLang="en-US" b="1"/>
              <a:t>切比雪夫函数         </a:t>
            </a:r>
            <a:r>
              <a:rPr lang="en-US" altLang="zh-CN" b="1"/>
              <a:t>(b) </a:t>
            </a:r>
            <a:r>
              <a:rPr lang="zh-CN" altLang="en-US" b="1"/>
              <a:t>切比雪夫滤波器幅频特性</a:t>
            </a:r>
          </a:p>
        </p:txBody>
      </p:sp>
      <p:graphicFrame>
        <p:nvGraphicFramePr>
          <p:cNvPr id="49156" name="Object 4"/>
          <p:cNvGraphicFramePr>
            <a:graphicFrameLocks noChangeAspect="1"/>
          </p:cNvGraphicFramePr>
          <p:nvPr/>
        </p:nvGraphicFramePr>
        <p:xfrm>
          <a:off x="6156325" y="5229225"/>
          <a:ext cx="1246188" cy="433388"/>
        </p:xfrm>
        <a:graphic>
          <a:graphicData uri="http://schemas.openxmlformats.org/presentationml/2006/ole">
            <mc:AlternateContent xmlns:mc="http://schemas.openxmlformats.org/markup-compatibility/2006">
              <mc:Choice xmlns:v="urn:schemas-microsoft-com:vml" Requires="v">
                <p:oleObj spid="_x0000_s49204" name="Equation" r:id="rId4" imgW="660240" imgH="228600" progId="Equation.DSMT4">
                  <p:embed/>
                </p:oleObj>
              </mc:Choice>
              <mc:Fallback>
                <p:oleObj name="Equation" r:id="rId4" imgW="660240" imgH="228600" progId="Equation.DSMT4">
                  <p:embed/>
                  <p:pic>
                    <p:nvPicPr>
                      <p:cNvPr id="0" name="Object 4"/>
                      <p:cNvPicPr>
                        <a:picLocks noChangeAspect="1" noChangeArrowheads="1"/>
                      </p:cNvPicPr>
                      <p:nvPr/>
                    </p:nvPicPr>
                    <p:blipFill>
                      <a:blip r:embed="rId5">
                        <a:lum bright="-26000"/>
                        <a:extLst>
                          <a:ext uri="{28A0092B-C50C-407E-A947-70E740481C1C}">
                            <a14:useLocalDpi xmlns:a14="http://schemas.microsoft.com/office/drawing/2010/main" val="0"/>
                          </a:ext>
                        </a:extLst>
                      </a:blip>
                      <a:srcRect/>
                      <a:stretch>
                        <a:fillRect/>
                      </a:stretch>
                    </p:blipFill>
                    <p:spPr bwMode="auto">
                      <a:xfrm>
                        <a:off x="6156325" y="5229225"/>
                        <a:ext cx="1246188"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6" action="ppaction://hlinksldjump" highlightClick="1"/>
          </p:cNvPr>
          <p:cNvSpPr/>
          <p:nvPr/>
        </p:nvSpPr>
        <p:spPr>
          <a:xfrm>
            <a:off x="228600" y="332656"/>
            <a:ext cx="45496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后退或前一项 2">
            <a:hlinkClick r:id="rId7" action="ppaction://hlinksldjump" highlightClick="1"/>
            <a:extLst>
              <a:ext uri="{FF2B5EF4-FFF2-40B4-BE49-F238E27FC236}">
                <a16:creationId xmlns:a16="http://schemas.microsoft.com/office/drawing/2014/main" id="{DA5AEAD3-1B45-44B1-9DC3-CFA8A335C410}"/>
              </a:ext>
            </a:extLst>
          </p:cNvPr>
          <p:cNvSpPr/>
          <p:nvPr/>
        </p:nvSpPr>
        <p:spPr>
          <a:xfrm>
            <a:off x="8388424" y="332656"/>
            <a:ext cx="454968" cy="21602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动作按钮: 前进或下一项 3">
            <a:hlinkClick r:id="rId8" action="ppaction://hlinksldjump" highlightClick="1"/>
          </p:cNvPr>
          <p:cNvSpPr/>
          <p:nvPr/>
        </p:nvSpPr>
        <p:spPr>
          <a:xfrm>
            <a:off x="8604448" y="2924944"/>
            <a:ext cx="360040"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4"/>
          <p:cNvSpPr>
            <a:spLocks noGrp="1"/>
          </p:cNvSpPr>
          <p:nvPr>
            <p:ph type="sldNum" sz="quarter" idx="12"/>
          </p:nvPr>
        </p:nvSpPr>
        <p:spPr/>
        <p:txBody>
          <a:bodyPr/>
          <a:lstStyle/>
          <a:p>
            <a:fld id="{628D15B5-43B0-4C83-98E7-6F06BF6EA1CA}" type="slidenum">
              <a:rPr lang="en-US" altLang="zh-CN"/>
              <a:pPr/>
              <a:t>65</a:t>
            </a:fld>
            <a:endParaRPr lang="en-US" altLang="zh-CN"/>
          </a:p>
        </p:txBody>
      </p:sp>
      <p:sp>
        <p:nvSpPr>
          <p:cNvPr id="50178" name="Rectangle 2"/>
          <p:cNvSpPr>
            <a:spLocks noChangeArrowheads="1"/>
          </p:cNvSpPr>
          <p:nvPr/>
        </p:nvSpPr>
        <p:spPr bwMode="auto">
          <a:xfrm>
            <a:off x="468313" y="333375"/>
            <a:ext cx="8497887"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切贝雪夫滤波器的幅度函数为：</a:t>
            </a:r>
          </a:p>
        </p:txBody>
      </p:sp>
      <p:graphicFrame>
        <p:nvGraphicFramePr>
          <p:cNvPr id="50179" name="Object 3"/>
          <p:cNvGraphicFramePr>
            <a:graphicFrameLocks noChangeAspect="1"/>
          </p:cNvGraphicFramePr>
          <p:nvPr/>
        </p:nvGraphicFramePr>
        <p:xfrm>
          <a:off x="1763713" y="2636838"/>
          <a:ext cx="900112" cy="409575"/>
        </p:xfrm>
        <a:graphic>
          <a:graphicData uri="http://schemas.openxmlformats.org/presentationml/2006/ole">
            <mc:AlternateContent xmlns:mc="http://schemas.openxmlformats.org/markup-compatibility/2006">
              <mc:Choice xmlns:v="urn:schemas-microsoft-com:vml" Requires="v">
                <p:oleObj spid="_x0000_s50599" name="公式" r:id="rId3" imgW="393480" imgH="177480" progId="Equation.3">
                  <p:embed/>
                </p:oleObj>
              </mc:Choice>
              <mc:Fallback>
                <p:oleObj name="公式" r:id="rId3" imgW="393480" imgH="17748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763713" y="2636838"/>
                        <a:ext cx="900112"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0" name="Rectangle 4"/>
          <p:cNvSpPr>
            <a:spLocks noChangeArrowheads="1"/>
          </p:cNvSpPr>
          <p:nvPr/>
        </p:nvSpPr>
        <p:spPr bwMode="auto">
          <a:xfrm>
            <a:off x="395288" y="1844675"/>
            <a:ext cx="82804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其特点为：</a:t>
            </a:r>
          </a:p>
        </p:txBody>
      </p:sp>
      <p:graphicFrame>
        <p:nvGraphicFramePr>
          <p:cNvPr id="50181" name="Object 5"/>
          <p:cNvGraphicFramePr>
            <a:graphicFrameLocks noChangeAspect="1"/>
          </p:cNvGraphicFramePr>
          <p:nvPr/>
        </p:nvGraphicFramePr>
        <p:xfrm>
          <a:off x="4211638" y="1052513"/>
          <a:ext cx="4164012" cy="1241425"/>
        </p:xfrm>
        <a:graphic>
          <a:graphicData uri="http://schemas.openxmlformats.org/presentationml/2006/ole">
            <mc:AlternateContent xmlns:mc="http://schemas.openxmlformats.org/markup-compatibility/2006">
              <mc:Choice xmlns:v="urn:schemas-microsoft-com:vml" Requires="v">
                <p:oleObj spid="_x0000_s50600" name="Equation" r:id="rId5" imgW="1676160" imgH="495000" progId="Equation.DSMT4">
                  <p:embed/>
                </p:oleObj>
              </mc:Choice>
              <mc:Fallback>
                <p:oleObj name="Equation" r:id="rId5" imgW="1676160" imgH="495000" progId="Equation.DSMT4">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211638" y="1052513"/>
                        <a:ext cx="4164012" cy="1241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2" name="Rectangle 6"/>
          <p:cNvSpPr>
            <a:spLocks noChangeArrowheads="1"/>
          </p:cNvSpPr>
          <p:nvPr/>
        </p:nvSpPr>
        <p:spPr bwMode="auto">
          <a:xfrm>
            <a:off x="611188" y="2565400"/>
            <a:ext cx="82804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arabicPeriod"/>
            </a:pPr>
            <a:r>
              <a:rPr lang="zh-CN" altLang="en-US" sz="3000" b="1">
                <a:latin typeface="Times New Roman" pitchFamily="18" charset="0"/>
              </a:rPr>
              <a:t>当            时，</a:t>
            </a:r>
            <a:r>
              <a:rPr lang="en-US" altLang="zh-CN" sz="3000" b="1">
                <a:latin typeface="Times New Roman" pitchFamily="18" charset="0"/>
              </a:rPr>
              <a:t>N</a:t>
            </a:r>
            <a:r>
              <a:rPr lang="zh-CN" altLang="en-US" sz="3000" b="1">
                <a:latin typeface="Times New Roman" pitchFamily="18" charset="0"/>
              </a:rPr>
              <a:t>为偶数时，                         ，当</a:t>
            </a:r>
            <a:r>
              <a:rPr lang="en-US" altLang="zh-CN" sz="3000" b="1">
                <a:latin typeface="Times New Roman" pitchFamily="18" charset="0"/>
              </a:rPr>
              <a:t>N</a:t>
            </a:r>
            <a:r>
              <a:rPr lang="zh-CN" altLang="en-US" sz="3000" b="1">
                <a:latin typeface="Times New Roman" pitchFamily="18" charset="0"/>
              </a:rPr>
              <a:t>为奇数时，                。</a:t>
            </a:r>
          </a:p>
          <a:p>
            <a:pPr marL="609600" indent="-609600">
              <a:spcBef>
                <a:spcPct val="20000"/>
              </a:spcBef>
              <a:buClr>
                <a:schemeClr val="tx1"/>
              </a:buClr>
              <a:buFont typeface="Wingdings" pitchFamily="2" charset="2"/>
              <a:buAutoNum type="arabicPeriod"/>
            </a:pPr>
            <a:r>
              <a:rPr lang="zh-CN" altLang="en-US" sz="3000" b="1">
                <a:latin typeface="Times New Roman" pitchFamily="18" charset="0"/>
              </a:rPr>
              <a:t>当            时，                           ，</a:t>
            </a:r>
          </a:p>
        </p:txBody>
      </p:sp>
      <p:graphicFrame>
        <p:nvGraphicFramePr>
          <p:cNvPr id="50183" name="Object 7"/>
          <p:cNvGraphicFramePr>
            <a:graphicFrameLocks noChangeAspect="1"/>
          </p:cNvGraphicFramePr>
          <p:nvPr/>
        </p:nvGraphicFramePr>
        <p:xfrm>
          <a:off x="5651500" y="2349500"/>
          <a:ext cx="2376488" cy="915988"/>
        </p:xfrm>
        <a:graphic>
          <a:graphicData uri="http://schemas.openxmlformats.org/presentationml/2006/ole">
            <mc:AlternateContent xmlns:mc="http://schemas.openxmlformats.org/markup-compatibility/2006">
              <mc:Choice xmlns:v="urn:schemas-microsoft-com:vml" Requires="v">
                <p:oleObj spid="_x0000_s50601" name="公式" r:id="rId7" imgW="1130040" imgH="431640" progId="Equation.3">
                  <p:embed/>
                </p:oleObj>
              </mc:Choice>
              <mc:Fallback>
                <p:oleObj name="公式" r:id="rId7" imgW="1130040" imgH="431640" progId="Equation.3">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5651500" y="2349500"/>
                        <a:ext cx="2376488"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4" name="Object 8"/>
          <p:cNvGraphicFramePr>
            <a:graphicFrameLocks noChangeAspect="1"/>
          </p:cNvGraphicFramePr>
          <p:nvPr/>
        </p:nvGraphicFramePr>
        <p:xfrm>
          <a:off x="3708400" y="3068638"/>
          <a:ext cx="1654175" cy="544512"/>
        </p:xfrm>
        <a:graphic>
          <a:graphicData uri="http://schemas.openxmlformats.org/presentationml/2006/ole">
            <mc:AlternateContent xmlns:mc="http://schemas.openxmlformats.org/markup-compatibility/2006">
              <mc:Choice xmlns:v="urn:schemas-microsoft-com:vml" Requires="v">
                <p:oleObj spid="_x0000_s50602" name="公式" r:id="rId9" imgW="698400" imgH="228600" progId="Equation.3">
                  <p:embed/>
                </p:oleObj>
              </mc:Choice>
              <mc:Fallback>
                <p:oleObj name="公式" r:id="rId9" imgW="698400" imgH="228600" progId="Equation.3">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3708400" y="3068638"/>
                        <a:ext cx="1654175" cy="544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5" name="Object 9"/>
          <p:cNvGraphicFramePr>
            <a:graphicFrameLocks noChangeAspect="1"/>
          </p:cNvGraphicFramePr>
          <p:nvPr/>
        </p:nvGraphicFramePr>
        <p:xfrm>
          <a:off x="1763713" y="3644900"/>
          <a:ext cx="1108075" cy="527050"/>
        </p:xfrm>
        <a:graphic>
          <a:graphicData uri="http://schemas.openxmlformats.org/presentationml/2006/ole">
            <mc:AlternateContent xmlns:mc="http://schemas.openxmlformats.org/markup-compatibility/2006">
              <mc:Choice xmlns:v="urn:schemas-microsoft-com:vml" Requires="v">
                <p:oleObj spid="_x0000_s50603" name="公式" r:id="rId11" imgW="482400" imgH="228600" progId="Equation.3">
                  <p:embed/>
                </p:oleObj>
              </mc:Choice>
              <mc:Fallback>
                <p:oleObj name="公式" r:id="rId11" imgW="482400" imgH="228600" progId="Equation.3">
                  <p:embed/>
                  <p:pic>
                    <p:nvPicPr>
                      <p:cNvPr id="0" name="Object 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763713" y="3644900"/>
                        <a:ext cx="1108075"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7" name="Rectangle 11"/>
          <p:cNvSpPr>
            <a:spLocks noChangeArrowheads="1"/>
          </p:cNvSpPr>
          <p:nvPr/>
        </p:nvSpPr>
        <p:spPr bwMode="auto">
          <a:xfrm>
            <a:off x="684213" y="4437063"/>
            <a:ext cx="8459787"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latin typeface="Times New Roman" pitchFamily="18" charset="0"/>
              </a:rPr>
              <a:t>即所有幅度函数曲线都通过</a:t>
            </a:r>
          </a:p>
          <a:p>
            <a:pPr marL="342900" indent="-342900">
              <a:spcBef>
                <a:spcPct val="20000"/>
              </a:spcBef>
              <a:buClr>
                <a:schemeClr val="tx1"/>
              </a:buClr>
            </a:pPr>
            <a:r>
              <a:rPr lang="zh-CN" altLang="en-US" sz="3000" b="1" dirty="0">
                <a:latin typeface="Times New Roman" pitchFamily="18" charset="0"/>
              </a:rPr>
              <a:t>故将           定义为切贝雪夫滤波器的截止频率。</a:t>
            </a:r>
          </a:p>
          <a:p>
            <a:pPr marL="342900" indent="-342900">
              <a:spcBef>
                <a:spcPct val="20000"/>
              </a:spcBef>
              <a:buClr>
                <a:schemeClr val="tx1"/>
              </a:buClr>
            </a:pPr>
            <a:r>
              <a:rPr lang="zh-CN" altLang="en-US" sz="3000" b="1" dirty="0">
                <a:latin typeface="Times New Roman" pitchFamily="18" charset="0"/>
              </a:rPr>
              <a:t>在这个频率点，幅度函数不一定是</a:t>
            </a:r>
            <a:r>
              <a:rPr lang="en-US" altLang="zh-CN" sz="3000" b="1" dirty="0">
                <a:latin typeface="Times New Roman" pitchFamily="18" charset="0"/>
              </a:rPr>
              <a:t>3dB</a:t>
            </a:r>
            <a:r>
              <a:rPr lang="zh-CN" altLang="en-US" sz="3000" b="1" dirty="0">
                <a:latin typeface="Times New Roman" pitchFamily="18" charset="0"/>
              </a:rPr>
              <a:t>。</a:t>
            </a:r>
          </a:p>
        </p:txBody>
      </p:sp>
      <p:graphicFrame>
        <p:nvGraphicFramePr>
          <p:cNvPr id="50188" name="Object 12"/>
          <p:cNvGraphicFramePr>
            <a:graphicFrameLocks noChangeAspect="1"/>
          </p:cNvGraphicFramePr>
          <p:nvPr/>
        </p:nvGraphicFramePr>
        <p:xfrm>
          <a:off x="1547813" y="5084763"/>
          <a:ext cx="1108075" cy="527050"/>
        </p:xfrm>
        <a:graphic>
          <a:graphicData uri="http://schemas.openxmlformats.org/presentationml/2006/ole">
            <mc:AlternateContent xmlns:mc="http://schemas.openxmlformats.org/markup-compatibility/2006">
              <mc:Choice xmlns:v="urn:schemas-microsoft-com:vml" Requires="v">
                <p:oleObj spid="_x0000_s50604" name="公式" r:id="rId13" imgW="482400" imgH="228600" progId="Equation.3">
                  <p:embed/>
                </p:oleObj>
              </mc:Choice>
              <mc:Fallback>
                <p:oleObj name="公式" r:id="rId13" imgW="482400" imgH="228600" progId="Equation.3">
                  <p:embed/>
                  <p:pic>
                    <p:nvPicPr>
                      <p:cNvPr id="0" name="Object 12"/>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1547813" y="5084763"/>
                        <a:ext cx="1108075"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9" name="Object 13"/>
          <p:cNvGraphicFramePr>
            <a:graphicFrameLocks noChangeAspect="1"/>
          </p:cNvGraphicFramePr>
          <p:nvPr/>
        </p:nvGraphicFramePr>
        <p:xfrm>
          <a:off x="5867400" y="4076700"/>
          <a:ext cx="1095375" cy="915988"/>
        </p:xfrm>
        <a:graphic>
          <a:graphicData uri="http://schemas.openxmlformats.org/presentationml/2006/ole">
            <mc:AlternateContent xmlns:mc="http://schemas.openxmlformats.org/markup-compatibility/2006">
              <mc:Choice xmlns:v="urn:schemas-microsoft-com:vml" Requires="v">
                <p:oleObj spid="_x0000_s50605" name="公式" r:id="rId15" imgW="520560" imgH="431640" progId="Equation.3">
                  <p:embed/>
                </p:oleObj>
              </mc:Choice>
              <mc:Fallback>
                <p:oleObj name="公式" r:id="rId15" imgW="520560" imgH="431640" progId="Equation.3">
                  <p:embed/>
                  <p:pic>
                    <p:nvPicPr>
                      <p:cNvPr id="0" name="Object 13"/>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5867400" y="4076700"/>
                        <a:ext cx="1095375"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90" name="Object 14"/>
          <p:cNvGraphicFramePr>
            <a:graphicFrameLocks noGrp="1" noChangeAspect="1"/>
          </p:cNvGraphicFramePr>
          <p:nvPr>
            <p:ph/>
          </p:nvPr>
        </p:nvGraphicFramePr>
        <p:xfrm>
          <a:off x="611188" y="6305550"/>
          <a:ext cx="7416800" cy="552450"/>
        </p:xfrm>
        <a:graphic>
          <a:graphicData uri="http://schemas.openxmlformats.org/presentationml/2006/ole">
            <mc:AlternateContent xmlns:mc="http://schemas.openxmlformats.org/markup-compatibility/2006">
              <mc:Choice xmlns:v="urn:schemas-microsoft-com:vml" Requires="v">
                <p:oleObj spid="_x0000_s50606" name="Equation" r:id="rId17" imgW="3073320" imgH="228600" progId="Equation.DSMT4">
                  <p:embed/>
                </p:oleObj>
              </mc:Choice>
              <mc:Fallback>
                <p:oleObj name="Equation" r:id="rId17" imgW="3073320" imgH="228600" progId="Equation.DSMT4">
                  <p:embed/>
                  <p:pic>
                    <p:nvPicPr>
                      <p:cNvPr id="0" name="Object 14"/>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611188" y="6305550"/>
                        <a:ext cx="74168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9" action="ppaction://hlinksldjump" highlightClick="1"/>
          </p:cNvPr>
          <p:cNvSpPr/>
          <p:nvPr/>
        </p:nvSpPr>
        <p:spPr>
          <a:xfrm>
            <a:off x="8172400" y="3212976"/>
            <a:ext cx="576064"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1077578428"/>
              </p:ext>
            </p:extLst>
          </p:nvPr>
        </p:nvGraphicFramePr>
        <p:xfrm>
          <a:off x="3725601" y="3501008"/>
          <a:ext cx="2377009" cy="850527"/>
        </p:xfrm>
        <a:graphic>
          <a:graphicData uri="http://schemas.openxmlformats.org/presentationml/2006/ole">
            <mc:AlternateContent xmlns:mc="http://schemas.openxmlformats.org/markup-compatibility/2006">
              <mc:Choice xmlns:v="urn:schemas-microsoft-com:vml" Requires="v">
                <p:oleObj spid="_x0000_s50607" name="Equation" r:id="rId20" imgW="1218960" imgH="431640" progId="Equation.DSMT4">
                  <p:embed/>
                </p:oleObj>
              </mc:Choice>
              <mc:Fallback>
                <p:oleObj name="Equation" r:id="rId20" imgW="1218960" imgH="431640" progId="Equation.DSMT4">
                  <p:embed/>
                  <p:pic>
                    <p:nvPicPr>
                      <p:cNvPr id="0" name="Object 3"/>
                      <p:cNvPicPr>
                        <a:picLocks noChangeAspect="1" noChangeArrowheads="1"/>
                      </p:cNvPicPr>
                      <p:nvPr/>
                    </p:nvPicPr>
                    <p:blipFill>
                      <a:blip r:embed="rId21"/>
                      <a:srcRect/>
                      <a:stretch>
                        <a:fillRect/>
                      </a:stretch>
                    </p:blipFill>
                    <p:spPr bwMode="auto">
                      <a:xfrm>
                        <a:off x="3725601" y="3501008"/>
                        <a:ext cx="2377009" cy="850527"/>
                      </a:xfrm>
                      <a:prstGeom prst="rect">
                        <a:avLst/>
                      </a:prstGeom>
                      <a:noFill/>
                      <a:ln>
                        <a:noFill/>
                      </a:ln>
                    </p:spPr>
                  </p:pic>
                </p:oleObj>
              </mc:Fallback>
            </mc:AlternateContent>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4"/>
          <p:cNvSpPr>
            <a:spLocks noGrp="1"/>
          </p:cNvSpPr>
          <p:nvPr>
            <p:ph type="sldNum" sz="quarter" idx="12"/>
          </p:nvPr>
        </p:nvSpPr>
        <p:spPr/>
        <p:txBody>
          <a:bodyPr/>
          <a:lstStyle/>
          <a:p>
            <a:fld id="{739437F1-9669-4663-8C5D-793246F36068}" type="slidenum">
              <a:rPr lang="en-US" altLang="zh-CN"/>
              <a:pPr/>
              <a:t>66</a:t>
            </a:fld>
            <a:endParaRPr lang="en-US" altLang="zh-CN"/>
          </a:p>
        </p:txBody>
      </p:sp>
      <p:sp>
        <p:nvSpPr>
          <p:cNvPr id="51202" name="Rectangle 2"/>
          <p:cNvSpPr>
            <a:spLocks noChangeArrowheads="1"/>
          </p:cNvSpPr>
          <p:nvPr/>
        </p:nvSpPr>
        <p:spPr bwMode="auto">
          <a:xfrm>
            <a:off x="323850" y="404813"/>
            <a:ext cx="8135938" cy="230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endParaRPr lang="en-US" altLang="zh-CN" sz="3000" b="1">
              <a:latin typeface="Times New Roman" pitchFamily="18" charset="0"/>
            </a:endParaRPr>
          </a:p>
          <a:p>
            <a:pPr marL="609600" indent="-609600">
              <a:spcBef>
                <a:spcPct val="20000"/>
              </a:spcBef>
              <a:buClr>
                <a:schemeClr val="tx1"/>
              </a:buClr>
              <a:buFont typeface="Wingdings" pitchFamily="2" charset="2"/>
              <a:buAutoNum type="arabicPeriod" startAt="3"/>
            </a:pPr>
            <a:r>
              <a:rPr lang="zh-CN" altLang="en-US" sz="3000" b="1">
                <a:latin typeface="Times New Roman" pitchFamily="18" charset="0"/>
              </a:rPr>
              <a:t>在通带内，即当               时，              </a:t>
            </a:r>
          </a:p>
          <a:p>
            <a:pPr marL="609600" indent="-609600">
              <a:spcBef>
                <a:spcPct val="20000"/>
              </a:spcBef>
              <a:buClr>
                <a:schemeClr val="tx1"/>
              </a:buClr>
              <a:buFont typeface="Wingdings" pitchFamily="2" charset="2"/>
              <a:buNone/>
            </a:pPr>
            <a:r>
              <a:rPr lang="zh-CN" altLang="en-US" sz="3000" b="1">
                <a:latin typeface="Times New Roman" pitchFamily="18" charset="0"/>
              </a:rPr>
              <a:t>       在                       之间等波纹起伏。</a:t>
            </a:r>
          </a:p>
          <a:p>
            <a:pPr marL="609600" indent="-609600">
              <a:spcBef>
                <a:spcPct val="20000"/>
              </a:spcBef>
              <a:buClr>
                <a:schemeClr val="tx1"/>
              </a:buClr>
              <a:buFont typeface="Wingdings" pitchFamily="2" charset="2"/>
              <a:buAutoNum type="arabicPeriod" startAt="3"/>
            </a:pPr>
            <a:endParaRPr lang="en-US" altLang="zh-CN" sz="3000" b="1">
              <a:latin typeface="Times New Roman" pitchFamily="18" charset="0"/>
            </a:endParaRPr>
          </a:p>
        </p:txBody>
      </p:sp>
      <p:graphicFrame>
        <p:nvGraphicFramePr>
          <p:cNvPr id="51203" name="Object 3"/>
          <p:cNvGraphicFramePr>
            <a:graphicFrameLocks noChangeAspect="1"/>
          </p:cNvGraphicFramePr>
          <p:nvPr/>
        </p:nvGraphicFramePr>
        <p:xfrm>
          <a:off x="5724525" y="981075"/>
          <a:ext cx="1503363" cy="554038"/>
        </p:xfrm>
        <a:graphic>
          <a:graphicData uri="http://schemas.openxmlformats.org/presentationml/2006/ole">
            <mc:AlternateContent xmlns:mc="http://schemas.openxmlformats.org/markup-compatibility/2006">
              <mc:Choice xmlns:v="urn:schemas-microsoft-com:vml" Requires="v">
                <p:oleObj spid="_x0000_s51585" name="公式" r:id="rId3" imgW="634680" imgH="228600" progId="Equation.3">
                  <p:embed/>
                </p:oleObj>
              </mc:Choice>
              <mc:Fallback>
                <p:oleObj name="公式" r:id="rId3" imgW="634680" imgH="22860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5724525" y="981075"/>
                        <a:ext cx="1503363"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4" name="Object 4"/>
          <p:cNvGraphicFramePr>
            <a:graphicFrameLocks noChangeAspect="1"/>
          </p:cNvGraphicFramePr>
          <p:nvPr/>
        </p:nvGraphicFramePr>
        <p:xfrm>
          <a:off x="3851275" y="981075"/>
          <a:ext cx="1144588" cy="554038"/>
        </p:xfrm>
        <a:graphic>
          <a:graphicData uri="http://schemas.openxmlformats.org/presentationml/2006/ole">
            <mc:AlternateContent xmlns:mc="http://schemas.openxmlformats.org/markup-compatibility/2006">
              <mc:Choice xmlns:v="urn:schemas-microsoft-com:vml" Requires="v">
                <p:oleObj spid="_x0000_s51586" name="公式" r:id="rId5" imgW="482400" imgH="228600" progId="Equation.3">
                  <p:embed/>
                </p:oleObj>
              </mc:Choice>
              <mc:Fallback>
                <p:oleObj name="公式" r:id="rId5" imgW="482400" imgH="228600" progId="Equation.3">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3851275" y="981075"/>
                        <a:ext cx="1144588"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5" name="Object 5"/>
          <p:cNvGraphicFramePr>
            <a:graphicFrameLocks noChangeAspect="1"/>
          </p:cNvGraphicFramePr>
          <p:nvPr/>
        </p:nvGraphicFramePr>
        <p:xfrm>
          <a:off x="1908175" y="1412875"/>
          <a:ext cx="1522413" cy="915988"/>
        </p:xfrm>
        <a:graphic>
          <a:graphicData uri="http://schemas.openxmlformats.org/presentationml/2006/ole">
            <mc:AlternateContent xmlns:mc="http://schemas.openxmlformats.org/markup-compatibility/2006">
              <mc:Choice xmlns:v="urn:schemas-microsoft-com:vml" Requires="v">
                <p:oleObj spid="_x0000_s51587" name="公式" r:id="rId7" imgW="723600" imgH="431640" progId="Equation.3">
                  <p:embed/>
                </p:oleObj>
              </mc:Choice>
              <mc:Fallback>
                <p:oleObj name="公式" r:id="rId7" imgW="723600" imgH="431640" progId="Equation.3">
                  <p:embed/>
                  <p:pic>
                    <p:nvPicPr>
                      <p:cNvPr id="0" name="Object 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908175" y="1412875"/>
                        <a:ext cx="1522413"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06" name="Rectangle 6"/>
          <p:cNvSpPr>
            <a:spLocks noChangeArrowheads="1"/>
          </p:cNvSpPr>
          <p:nvPr/>
        </p:nvSpPr>
        <p:spPr bwMode="auto">
          <a:xfrm>
            <a:off x="395288" y="2565400"/>
            <a:ext cx="8135937" cy="115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arabicPeriod" startAt="4"/>
            </a:pPr>
            <a:r>
              <a:rPr lang="zh-CN" altLang="en-US" sz="3000" b="1">
                <a:latin typeface="Times New Roman" pitchFamily="18" charset="0"/>
              </a:rPr>
              <a:t>在通带之外，即当               时，               随着      的增加而迅速单调趋于零。</a:t>
            </a:r>
          </a:p>
        </p:txBody>
      </p:sp>
      <p:graphicFrame>
        <p:nvGraphicFramePr>
          <p:cNvPr id="51207" name="Object 7"/>
          <p:cNvGraphicFramePr>
            <a:graphicFrameLocks noChangeAspect="1"/>
          </p:cNvGraphicFramePr>
          <p:nvPr/>
        </p:nvGraphicFramePr>
        <p:xfrm>
          <a:off x="6227763" y="2565400"/>
          <a:ext cx="1503362" cy="554038"/>
        </p:xfrm>
        <a:graphic>
          <a:graphicData uri="http://schemas.openxmlformats.org/presentationml/2006/ole">
            <mc:AlternateContent xmlns:mc="http://schemas.openxmlformats.org/markup-compatibility/2006">
              <mc:Choice xmlns:v="urn:schemas-microsoft-com:vml" Requires="v">
                <p:oleObj spid="_x0000_s51588" name="公式" r:id="rId9" imgW="634680" imgH="228600" progId="Equation.3">
                  <p:embed/>
                </p:oleObj>
              </mc:Choice>
              <mc:Fallback>
                <p:oleObj name="公式" r:id="rId9" imgW="634680" imgH="228600" progId="Equation.3">
                  <p:embed/>
                  <p:pic>
                    <p:nvPicPr>
                      <p:cNvPr id="0" name="Object 7"/>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227763" y="2565400"/>
                        <a:ext cx="1503362"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8" name="Object 8"/>
          <p:cNvGraphicFramePr>
            <a:graphicFrameLocks noChangeAspect="1"/>
          </p:cNvGraphicFramePr>
          <p:nvPr/>
        </p:nvGraphicFramePr>
        <p:xfrm>
          <a:off x="4284663" y="2565400"/>
          <a:ext cx="1144587" cy="554038"/>
        </p:xfrm>
        <a:graphic>
          <a:graphicData uri="http://schemas.openxmlformats.org/presentationml/2006/ole">
            <mc:AlternateContent xmlns:mc="http://schemas.openxmlformats.org/markup-compatibility/2006">
              <mc:Choice xmlns:v="urn:schemas-microsoft-com:vml" Requires="v">
                <p:oleObj spid="_x0000_s51589" name="公式" r:id="rId10" imgW="482400" imgH="228600" progId="Equation.3">
                  <p:embed/>
                </p:oleObj>
              </mc:Choice>
              <mc:Fallback>
                <p:oleObj name="公式" r:id="rId10" imgW="482400" imgH="228600" progId="Equation.3">
                  <p:embed/>
                  <p:pic>
                    <p:nvPicPr>
                      <p:cNvPr id="0" name="Object 8"/>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4284663" y="2565400"/>
                        <a:ext cx="1144587"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9" name="Object 9"/>
          <p:cNvGraphicFramePr>
            <a:graphicFrameLocks noChangeAspect="1"/>
          </p:cNvGraphicFramePr>
          <p:nvPr/>
        </p:nvGraphicFramePr>
        <p:xfrm>
          <a:off x="1619250" y="3141663"/>
          <a:ext cx="347663" cy="350837"/>
        </p:xfrm>
        <a:graphic>
          <a:graphicData uri="http://schemas.openxmlformats.org/presentationml/2006/ole">
            <mc:AlternateContent xmlns:mc="http://schemas.openxmlformats.org/markup-compatibility/2006">
              <mc:Choice xmlns:v="urn:schemas-microsoft-com:vml" Requires="v">
                <p:oleObj spid="_x0000_s51590" name="公式" r:id="rId12" imgW="164880" imgH="164880" progId="Equation.3">
                  <p:embed/>
                </p:oleObj>
              </mc:Choice>
              <mc:Fallback>
                <p:oleObj name="公式" r:id="rId12" imgW="164880" imgH="164880" progId="Equation.3">
                  <p:embed/>
                  <p:pic>
                    <p:nvPicPr>
                      <p:cNvPr id="0" name="Object 9"/>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1619250" y="3141663"/>
                        <a:ext cx="347663" cy="350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10" name="Rectangle 10"/>
          <p:cNvSpPr>
            <a:spLocks noChangeArrowheads="1"/>
          </p:cNvSpPr>
          <p:nvPr/>
        </p:nvSpPr>
        <p:spPr bwMode="auto">
          <a:xfrm>
            <a:off x="395288" y="3933825"/>
            <a:ext cx="8497887" cy="115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arabicPeriod" startAt="5"/>
            </a:pPr>
            <a:r>
              <a:rPr lang="zh-CN" altLang="en-US" sz="3000" b="1">
                <a:latin typeface="Times New Roman" pitchFamily="18" charset="0"/>
              </a:rPr>
              <a:t>切贝雪夫滤波器由三个参数                   确定</a:t>
            </a:r>
          </a:p>
        </p:txBody>
      </p:sp>
      <p:graphicFrame>
        <p:nvGraphicFramePr>
          <p:cNvPr id="51213" name="Object 13"/>
          <p:cNvGraphicFramePr>
            <a:graphicFrameLocks noChangeAspect="1"/>
          </p:cNvGraphicFramePr>
          <p:nvPr>
            <p:extLst>
              <p:ext uri="{D42A27DB-BD31-4B8C-83A1-F6EECF244321}">
                <p14:modId xmlns:p14="http://schemas.microsoft.com/office/powerpoint/2010/main" val="568177881"/>
              </p:ext>
            </p:extLst>
          </p:nvPr>
        </p:nvGraphicFramePr>
        <p:xfrm>
          <a:off x="5945188" y="3966105"/>
          <a:ext cx="1282700" cy="485775"/>
        </p:xfrm>
        <a:graphic>
          <a:graphicData uri="http://schemas.openxmlformats.org/presentationml/2006/ole">
            <mc:AlternateContent xmlns:mc="http://schemas.openxmlformats.org/markup-compatibility/2006">
              <mc:Choice xmlns:v="urn:schemas-microsoft-com:vml" Requires="v">
                <p:oleObj spid="_x0000_s51591" name="公式" r:id="rId14" imgW="609480" imgH="228600" progId="Equation.3">
                  <p:embed/>
                </p:oleObj>
              </mc:Choice>
              <mc:Fallback>
                <p:oleObj name="公式" r:id="rId14" imgW="609480" imgH="228600" progId="Equation.3">
                  <p:embed/>
                  <p:pic>
                    <p:nvPicPr>
                      <p:cNvPr id="0" name="Object 13"/>
                      <p:cNvPicPr>
                        <a:picLocks noChangeAspect="1" noChangeArrowheads="1"/>
                      </p:cNvPicPr>
                      <p:nvPr/>
                    </p:nvPicPr>
                    <p:blipFill>
                      <a:blip r:embed="rId15">
                        <a:lum bright="-100000"/>
                      </a:blip>
                      <a:srcRect/>
                      <a:stretch>
                        <a:fillRect/>
                      </a:stretch>
                    </p:blipFill>
                    <p:spPr bwMode="auto">
                      <a:xfrm>
                        <a:off x="5945188" y="3966105"/>
                        <a:ext cx="1282700"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15" name="Object 15"/>
          <p:cNvGraphicFramePr>
            <a:graphicFrameLocks noGrp="1" noChangeAspect="1"/>
          </p:cNvGraphicFramePr>
          <p:nvPr>
            <p:ph/>
          </p:nvPr>
        </p:nvGraphicFramePr>
        <p:xfrm>
          <a:off x="2195513" y="4941888"/>
          <a:ext cx="4535487" cy="1339850"/>
        </p:xfrm>
        <a:graphic>
          <a:graphicData uri="http://schemas.openxmlformats.org/presentationml/2006/ole">
            <mc:AlternateContent xmlns:mc="http://schemas.openxmlformats.org/markup-compatibility/2006">
              <mc:Choice xmlns:v="urn:schemas-microsoft-com:vml" Requires="v">
                <p:oleObj spid="_x0000_s51592" name="Equation" r:id="rId16" imgW="1676160" imgH="495000" progId="Equation.DSMT4">
                  <p:embed/>
                </p:oleObj>
              </mc:Choice>
              <mc:Fallback>
                <p:oleObj name="Equation" r:id="rId16" imgW="1676160" imgH="495000" progId="Equation.DSMT4">
                  <p:embed/>
                  <p:pic>
                    <p:nvPicPr>
                      <p:cNvPr id="0" name="Object 15"/>
                      <p:cNvPicPr>
                        <a:picLocks noChangeAspect="1" noChangeArrowheads="1"/>
                      </p:cNvPicPr>
                      <p:nvPr/>
                    </p:nvPicPr>
                    <p:blipFill>
                      <a:blip r:embed="rId17">
                        <a:lum bright="-100000"/>
                        <a:extLst>
                          <a:ext uri="{28A0092B-C50C-407E-A947-70E740481C1C}">
                            <a14:useLocalDpi xmlns:a14="http://schemas.microsoft.com/office/drawing/2010/main" val="0"/>
                          </a:ext>
                        </a:extLst>
                      </a:blip>
                      <a:srcRect/>
                      <a:stretch>
                        <a:fillRect/>
                      </a:stretch>
                    </p:blipFill>
                    <p:spPr bwMode="auto">
                      <a:xfrm>
                        <a:off x="2195513" y="4941888"/>
                        <a:ext cx="4535487" cy="1339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8" action="ppaction://hlinksldjump" highlightClick="1"/>
          </p:cNvPr>
          <p:cNvSpPr/>
          <p:nvPr/>
        </p:nvSpPr>
        <p:spPr>
          <a:xfrm>
            <a:off x="7956376" y="1412875"/>
            <a:ext cx="503412" cy="28793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C81E5121-FFD6-4B18-98C2-CF1F13A25910}" type="slidenum">
              <a:rPr lang="en-US" altLang="zh-CN"/>
              <a:pPr/>
              <a:t>67</a:t>
            </a:fld>
            <a:endParaRPr lang="en-US" altLang="zh-CN"/>
          </a:p>
        </p:txBody>
      </p:sp>
      <p:sp>
        <p:nvSpPr>
          <p:cNvPr id="139266" name="Rectangle 2"/>
          <p:cNvSpPr>
            <a:spLocks noChangeArrowheads="1"/>
          </p:cNvSpPr>
          <p:nvPr/>
        </p:nvSpPr>
        <p:spPr bwMode="auto">
          <a:xfrm>
            <a:off x="1295400" y="196850"/>
            <a:ext cx="60515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spcBef>
                <a:spcPct val="20000"/>
              </a:spcBef>
            </a:pPr>
            <a:r>
              <a:rPr lang="en-US" altLang="zh-CN" sz="4400">
                <a:latin typeface="隶书" pitchFamily="49" charset="-122"/>
                <a:ea typeface="隶书" pitchFamily="49" charset="-122"/>
              </a:rPr>
              <a:t>4</a:t>
            </a:r>
            <a:r>
              <a:rPr lang="zh-CN" altLang="en-US" sz="4400">
                <a:latin typeface="隶书" pitchFamily="49" charset="-122"/>
                <a:ea typeface="隶书" pitchFamily="49" charset="-122"/>
              </a:rPr>
              <a:t>、确定通带内波纹值</a:t>
            </a:r>
            <a:r>
              <a:rPr lang="en-US" altLang="zh-CN" sz="4400">
                <a:latin typeface="隶书" pitchFamily="49" charset="-122"/>
                <a:ea typeface="隶书" pitchFamily="49" charset="-122"/>
              </a:rPr>
              <a:t>ε</a:t>
            </a:r>
          </a:p>
        </p:txBody>
      </p:sp>
      <p:sp>
        <p:nvSpPr>
          <p:cNvPr id="139267" name="Rectangle 3"/>
          <p:cNvSpPr>
            <a:spLocks noChangeArrowheads="1"/>
          </p:cNvSpPr>
          <p:nvPr/>
        </p:nvSpPr>
        <p:spPr bwMode="auto">
          <a:xfrm>
            <a:off x="381000" y="1066800"/>
            <a:ext cx="843915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Bef>
                <a:spcPct val="20000"/>
              </a:spcBef>
            </a:pPr>
            <a:r>
              <a:rPr lang="en-US" altLang="zh-CN" sz="3200" b="1">
                <a:latin typeface="仿宋_GB2312" pitchFamily="49" charset="-122"/>
                <a:ea typeface="仿宋_GB2312" pitchFamily="49" charset="-122"/>
              </a:rPr>
              <a:t>Chebyshev</a:t>
            </a:r>
            <a:r>
              <a:rPr lang="zh-CN" altLang="en-US" sz="3200" b="1">
                <a:latin typeface="仿宋_GB2312" pitchFamily="49" charset="-122"/>
                <a:ea typeface="仿宋_GB2312" pitchFamily="49" charset="-122"/>
              </a:rPr>
              <a:t>滤波器有三个参数：</a:t>
            </a:r>
            <a:r>
              <a:rPr lang="en-US" altLang="zh-CN" sz="3200" b="1">
                <a:latin typeface="仿宋_GB2312" pitchFamily="49" charset="-122"/>
                <a:ea typeface="仿宋_GB2312" pitchFamily="49" charset="-122"/>
              </a:rPr>
              <a:t>ε</a:t>
            </a:r>
            <a:r>
              <a:rPr lang="zh-CN" altLang="en-US" sz="3200" b="1">
                <a:latin typeface="仿宋_GB2312" pitchFamily="49" charset="-122"/>
                <a:ea typeface="仿宋_GB2312" pitchFamily="49" charset="-122"/>
              </a:rPr>
              <a:t>、</a:t>
            </a:r>
            <a:r>
              <a:rPr lang="en-US" altLang="zh-CN" sz="3200" b="1">
                <a:latin typeface="仿宋_GB2312" pitchFamily="49" charset="-122"/>
                <a:ea typeface="仿宋_GB2312" pitchFamily="49" charset="-122"/>
              </a:rPr>
              <a:t>Ω</a:t>
            </a:r>
            <a:r>
              <a:rPr lang="en-US" altLang="zh-CN" sz="3200" b="1" baseline="-25000">
                <a:latin typeface="仿宋_GB2312" pitchFamily="49" charset="-122"/>
                <a:ea typeface="仿宋_GB2312" pitchFamily="49" charset="-122"/>
              </a:rPr>
              <a:t>c</a:t>
            </a:r>
            <a:r>
              <a:rPr lang="zh-CN" altLang="en-US" sz="3200" b="1">
                <a:latin typeface="仿宋_GB2312" pitchFamily="49" charset="-122"/>
                <a:ea typeface="仿宋_GB2312" pitchFamily="49" charset="-122"/>
              </a:rPr>
              <a:t>和</a:t>
            </a:r>
            <a:r>
              <a:rPr lang="en-US" altLang="zh-CN" sz="3200" b="1">
                <a:latin typeface="仿宋_GB2312" pitchFamily="49" charset="-122"/>
                <a:ea typeface="仿宋_GB2312" pitchFamily="49" charset="-122"/>
              </a:rPr>
              <a:t>N, Ω</a:t>
            </a:r>
            <a:r>
              <a:rPr lang="en-US" altLang="zh-CN" sz="3200" b="1" baseline="-25000">
                <a:latin typeface="仿宋_GB2312" pitchFamily="49" charset="-122"/>
                <a:ea typeface="仿宋_GB2312" pitchFamily="49" charset="-122"/>
              </a:rPr>
              <a:t>c</a:t>
            </a:r>
            <a:r>
              <a:rPr lang="zh-CN" altLang="en-US" sz="3200" b="1">
                <a:latin typeface="仿宋_GB2312" pitchFamily="49" charset="-122"/>
                <a:ea typeface="仿宋_GB2312" pitchFamily="49" charset="-122"/>
              </a:rPr>
              <a:t>是通带宽度，</a:t>
            </a:r>
            <a:r>
              <a:rPr lang="en-US" altLang="zh-CN" sz="3200" b="1">
                <a:latin typeface="仿宋_GB2312" pitchFamily="49" charset="-122"/>
                <a:ea typeface="仿宋_GB2312" pitchFamily="49" charset="-122"/>
              </a:rPr>
              <a:t>ε</a:t>
            </a:r>
            <a:r>
              <a:rPr lang="zh-CN" altLang="en-US" sz="3200" b="1">
                <a:latin typeface="仿宋_GB2312" pitchFamily="49" charset="-122"/>
                <a:ea typeface="仿宋_GB2312" pitchFamily="49" charset="-122"/>
              </a:rPr>
              <a:t>是通带波纹，定义为：</a:t>
            </a:r>
          </a:p>
        </p:txBody>
      </p:sp>
      <p:graphicFrame>
        <p:nvGraphicFramePr>
          <p:cNvPr id="139268" name="Object 4"/>
          <p:cNvGraphicFramePr>
            <a:graphicFrameLocks noChangeAspect="1"/>
          </p:cNvGraphicFramePr>
          <p:nvPr/>
        </p:nvGraphicFramePr>
        <p:xfrm>
          <a:off x="438150" y="2674938"/>
          <a:ext cx="7681913" cy="3365500"/>
        </p:xfrm>
        <a:graphic>
          <a:graphicData uri="http://schemas.openxmlformats.org/presentationml/2006/ole">
            <mc:AlternateContent xmlns:mc="http://schemas.openxmlformats.org/markup-compatibility/2006">
              <mc:Choice xmlns:v="urn:schemas-microsoft-com:vml" Requires="v">
                <p:oleObj spid="_x0000_s139314" name="Equation" r:id="rId4" imgW="3200400" imgH="1346040" progId="Equation.DSMT4">
                  <p:embed/>
                </p:oleObj>
              </mc:Choice>
              <mc:Fallback>
                <p:oleObj name="Equation" r:id="rId4" imgW="3200400" imgH="134604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38150" y="2674938"/>
                        <a:ext cx="7681913" cy="336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5"/>
          <p:cNvSpPr>
            <a:spLocks noGrp="1"/>
          </p:cNvSpPr>
          <p:nvPr>
            <p:ph type="sldNum" sz="quarter" idx="12"/>
          </p:nvPr>
        </p:nvSpPr>
        <p:spPr/>
        <p:txBody>
          <a:bodyPr/>
          <a:lstStyle/>
          <a:p>
            <a:fld id="{BC98660B-B038-45C0-AFEA-0F77CF133439}" type="slidenum">
              <a:rPr lang="en-US" altLang="zh-CN"/>
              <a:pPr/>
              <a:t>68</a:t>
            </a:fld>
            <a:endParaRPr lang="en-US" altLang="zh-CN"/>
          </a:p>
        </p:txBody>
      </p:sp>
      <p:sp>
        <p:nvSpPr>
          <p:cNvPr id="143362" name="Rectangle 2"/>
          <p:cNvSpPr>
            <a:spLocks noGrp="1" noChangeArrowheads="1"/>
          </p:cNvSpPr>
          <p:nvPr>
            <p:ph type="title"/>
          </p:nvPr>
        </p:nvSpPr>
        <p:spPr>
          <a:xfrm>
            <a:off x="685800" y="0"/>
            <a:ext cx="7772400" cy="838200"/>
          </a:xfrm>
        </p:spPr>
        <p:txBody>
          <a:bodyPr/>
          <a:lstStyle/>
          <a:p>
            <a:r>
              <a:rPr lang="en-US" altLang="zh-CN" sz="3800" b="1">
                <a:solidFill>
                  <a:schemeClr val="tx1"/>
                </a:solidFill>
                <a:latin typeface="隶书" pitchFamily="49" charset="-122"/>
                <a:ea typeface="隶书" pitchFamily="49" charset="-122"/>
              </a:rPr>
              <a:t>5</a:t>
            </a:r>
            <a:r>
              <a:rPr lang="zh-CN" altLang="en-US" sz="3800" b="1">
                <a:solidFill>
                  <a:schemeClr val="tx1"/>
                </a:solidFill>
                <a:latin typeface="隶书" pitchFamily="49" charset="-122"/>
                <a:ea typeface="隶书" pitchFamily="49" charset="-122"/>
              </a:rPr>
              <a:t>、确定阶数</a:t>
            </a:r>
            <a:r>
              <a:rPr lang="en-US" altLang="zh-CN" sz="3800" b="1">
                <a:solidFill>
                  <a:schemeClr val="tx1"/>
                </a:solidFill>
                <a:latin typeface="隶书" pitchFamily="49" charset="-122"/>
                <a:ea typeface="隶书" pitchFamily="49" charset="-122"/>
              </a:rPr>
              <a:t>N  (1)N</a:t>
            </a:r>
            <a:r>
              <a:rPr lang="zh-CN" altLang="zh-CN" sz="3800" b="1">
                <a:solidFill>
                  <a:schemeClr val="tx1"/>
                </a:solidFill>
                <a:latin typeface="隶书" pitchFamily="49" charset="-122"/>
                <a:ea typeface="隶书" pitchFamily="49" charset="-122"/>
              </a:rPr>
              <a:t>阶特性</a:t>
            </a:r>
            <a:endParaRPr lang="zh-CN" altLang="en-US" sz="3800" b="1">
              <a:solidFill>
                <a:schemeClr val="tx1"/>
              </a:solidFill>
              <a:latin typeface="隶书" pitchFamily="49" charset="-122"/>
              <a:ea typeface="隶书" pitchFamily="49" charset="-122"/>
            </a:endParaRPr>
          </a:p>
        </p:txBody>
      </p:sp>
      <p:sp>
        <p:nvSpPr>
          <p:cNvPr id="143363" name="Rectangle 3"/>
          <p:cNvSpPr>
            <a:spLocks noGrp="1" noChangeArrowheads="1"/>
          </p:cNvSpPr>
          <p:nvPr>
            <p:ph type="body" idx="1"/>
          </p:nvPr>
        </p:nvSpPr>
        <p:spPr>
          <a:xfrm>
            <a:off x="468313" y="908050"/>
            <a:ext cx="8458200" cy="2435225"/>
          </a:xfrm>
        </p:spPr>
        <p:txBody>
          <a:bodyPr/>
          <a:lstStyle/>
          <a:p>
            <a:pPr>
              <a:lnSpc>
                <a:spcPct val="110000"/>
              </a:lnSpc>
              <a:buFontTx/>
              <a:buNone/>
            </a:pPr>
            <a:r>
              <a:rPr lang="zh-CN" altLang="en-US" sz="2800" b="1">
                <a:latin typeface="仿宋_GB2312" pitchFamily="49" charset="-122"/>
                <a:ea typeface="仿宋_GB2312" pitchFamily="49" charset="-122"/>
              </a:rPr>
              <a:t>阶数</a:t>
            </a:r>
            <a:r>
              <a:rPr lang="en-US" altLang="zh-CN" sz="2800" b="1">
                <a:latin typeface="仿宋_GB2312" pitchFamily="49" charset="-122"/>
                <a:ea typeface="仿宋_GB2312" pitchFamily="49" charset="-122"/>
              </a:rPr>
              <a:t>N</a:t>
            </a:r>
            <a:r>
              <a:rPr lang="zh-CN" altLang="zh-CN" sz="2800" b="1">
                <a:latin typeface="仿宋_GB2312" pitchFamily="49" charset="-122"/>
                <a:ea typeface="仿宋_GB2312" pitchFamily="49" charset="-122"/>
              </a:rPr>
              <a:t>等于通带内最大和最小值个数的总和。</a:t>
            </a:r>
          </a:p>
          <a:p>
            <a:pPr>
              <a:lnSpc>
                <a:spcPct val="110000"/>
              </a:lnSpc>
              <a:buFontTx/>
              <a:buNone/>
            </a:pPr>
            <a:r>
              <a:rPr lang="zh-CN" altLang="zh-CN" sz="2800" b="1">
                <a:latin typeface="仿宋_GB2312" pitchFamily="49" charset="-122"/>
                <a:ea typeface="仿宋_GB2312" pitchFamily="49" charset="-122"/>
              </a:rPr>
              <a:t>可由幅频特性中看出N阶数。且当：</a:t>
            </a:r>
          </a:p>
          <a:p>
            <a:pPr>
              <a:lnSpc>
                <a:spcPct val="110000"/>
              </a:lnSpc>
              <a:buFontTx/>
              <a:buNone/>
            </a:pPr>
            <a:r>
              <a:rPr lang="zh-CN" altLang="zh-CN" sz="2800" b="1">
                <a:latin typeface="仿宋_GB2312" pitchFamily="49" charset="-122"/>
                <a:ea typeface="仿宋_GB2312" pitchFamily="49" charset="-122"/>
              </a:rPr>
              <a:t>N=奇数，则</a:t>
            </a:r>
            <a:r>
              <a:rPr lang="en-US" altLang="zh-CN" sz="2800" b="1">
                <a:latin typeface="仿宋_GB2312" pitchFamily="49" charset="-122"/>
                <a:ea typeface="仿宋_GB2312" pitchFamily="49" charset="-122"/>
              </a:rPr>
              <a:t>|H</a:t>
            </a:r>
            <a:r>
              <a:rPr lang="en-US" altLang="zh-CN" sz="2800" b="1" baseline="-25000">
                <a:latin typeface="仿宋_GB2312" pitchFamily="49" charset="-122"/>
                <a:ea typeface="仿宋_GB2312" pitchFamily="49" charset="-122"/>
              </a:rPr>
              <a:t>a</a:t>
            </a:r>
            <a:r>
              <a:rPr lang="en-US" altLang="zh-CN" sz="2800" b="1">
                <a:latin typeface="仿宋_GB2312" pitchFamily="49" charset="-122"/>
                <a:ea typeface="仿宋_GB2312" pitchFamily="49" charset="-122"/>
              </a:rPr>
              <a:t>(j</a:t>
            </a:r>
            <a:r>
              <a:rPr lang="zh-CN" altLang="zh-CN" sz="2800" b="1">
                <a:latin typeface="仿宋_GB2312" pitchFamily="49" charset="-122"/>
                <a:ea typeface="仿宋_GB2312" pitchFamily="49" charset="-122"/>
              </a:rPr>
              <a:t>Ω</a:t>
            </a:r>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在</a:t>
            </a:r>
            <a:r>
              <a:rPr lang="zh-CN" altLang="zh-CN" sz="2800" b="1">
                <a:latin typeface="仿宋_GB2312" pitchFamily="49" charset="-122"/>
                <a:ea typeface="仿宋_GB2312" pitchFamily="49" charset="-122"/>
              </a:rPr>
              <a:t>Ω=0处有一最大值，</a:t>
            </a:r>
          </a:p>
          <a:p>
            <a:pPr>
              <a:lnSpc>
                <a:spcPct val="110000"/>
              </a:lnSpc>
              <a:buFontTx/>
              <a:buNone/>
            </a:pPr>
            <a:r>
              <a:rPr lang="zh-CN" altLang="zh-CN" sz="2800" b="1">
                <a:latin typeface="仿宋_GB2312" pitchFamily="49" charset="-122"/>
                <a:ea typeface="仿宋_GB2312" pitchFamily="49" charset="-122"/>
              </a:rPr>
              <a:t>N=偶数，则</a:t>
            </a:r>
            <a:r>
              <a:rPr lang="en-US" altLang="zh-CN" sz="2800" b="1">
                <a:latin typeface="仿宋_GB2312" pitchFamily="49" charset="-122"/>
                <a:ea typeface="仿宋_GB2312" pitchFamily="49" charset="-122"/>
              </a:rPr>
              <a:t>|H</a:t>
            </a:r>
            <a:r>
              <a:rPr lang="en-US" altLang="zh-CN" sz="2800" b="1" baseline="-25000">
                <a:latin typeface="仿宋_GB2312" pitchFamily="49" charset="-122"/>
                <a:ea typeface="仿宋_GB2312" pitchFamily="49" charset="-122"/>
              </a:rPr>
              <a:t>a</a:t>
            </a:r>
            <a:r>
              <a:rPr lang="en-US" altLang="zh-CN" sz="2800" b="1">
                <a:latin typeface="仿宋_GB2312" pitchFamily="49" charset="-122"/>
                <a:ea typeface="仿宋_GB2312" pitchFamily="49" charset="-122"/>
              </a:rPr>
              <a:t>(j</a:t>
            </a:r>
            <a:r>
              <a:rPr lang="zh-CN" altLang="zh-CN" sz="2800" b="1">
                <a:latin typeface="仿宋_GB2312" pitchFamily="49" charset="-122"/>
                <a:ea typeface="仿宋_GB2312" pitchFamily="49" charset="-122"/>
              </a:rPr>
              <a:t>Ω</a:t>
            </a:r>
            <a:r>
              <a:rPr lang="en-US" altLang="zh-CN" sz="2800" b="1">
                <a:latin typeface="仿宋_GB2312" pitchFamily="49" charset="-122"/>
                <a:ea typeface="仿宋_GB2312" pitchFamily="49" charset="-122"/>
              </a:rPr>
              <a:t>)|</a:t>
            </a:r>
            <a:r>
              <a:rPr lang="zh-CN" altLang="en-US" sz="2800" b="1">
                <a:latin typeface="仿宋_GB2312" pitchFamily="49" charset="-122"/>
                <a:ea typeface="仿宋_GB2312" pitchFamily="49" charset="-122"/>
              </a:rPr>
              <a:t>在</a:t>
            </a:r>
            <a:r>
              <a:rPr lang="zh-CN" altLang="zh-CN" sz="2800" b="1">
                <a:latin typeface="仿宋_GB2312" pitchFamily="49" charset="-122"/>
                <a:ea typeface="仿宋_GB2312" pitchFamily="49" charset="-122"/>
              </a:rPr>
              <a:t>Ω=0处有一最小值。</a:t>
            </a:r>
            <a:endParaRPr lang="zh-CN" altLang="en-US" sz="2800" b="1">
              <a:latin typeface="仿宋_GB2312" pitchFamily="49" charset="-122"/>
              <a:ea typeface="仿宋_GB2312" pitchFamily="49" charset="-122"/>
            </a:endParaRPr>
          </a:p>
        </p:txBody>
      </p:sp>
      <p:grpSp>
        <p:nvGrpSpPr>
          <p:cNvPr id="143368" name="Group 8"/>
          <p:cNvGrpSpPr>
            <a:grpSpLocks/>
          </p:cNvGrpSpPr>
          <p:nvPr/>
        </p:nvGrpSpPr>
        <p:grpSpPr bwMode="auto">
          <a:xfrm>
            <a:off x="250825" y="3213100"/>
            <a:ext cx="8713788" cy="3644900"/>
            <a:chOff x="0" y="1868"/>
            <a:chExt cx="5602" cy="2414"/>
          </a:xfrm>
        </p:grpSpPr>
        <p:pic>
          <p:nvPicPr>
            <p:cNvPr id="14336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24"/>
              <a:ext cx="2448" cy="2208"/>
            </a:xfrm>
            <a:prstGeom prst="rect">
              <a:avLst/>
            </a:prstGeom>
            <a:noFill/>
            <a:extLst>
              <a:ext uri="{909E8E84-426E-40DD-AFC4-6F175D3DCCD1}">
                <a14:hiddenFill xmlns:a14="http://schemas.microsoft.com/office/drawing/2010/main">
                  <a:solidFill>
                    <a:srgbClr val="FFFFFF"/>
                  </a:solidFill>
                </a14:hiddenFill>
              </a:ext>
            </a:extLst>
          </p:spPr>
        </p:pic>
        <p:pic>
          <p:nvPicPr>
            <p:cNvPr id="14337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 y="2024"/>
              <a:ext cx="2688" cy="2208"/>
            </a:xfrm>
            <a:prstGeom prst="rect">
              <a:avLst/>
            </a:prstGeom>
            <a:noFill/>
            <a:extLst>
              <a:ext uri="{909E8E84-426E-40DD-AFC4-6F175D3DCCD1}">
                <a14:hiddenFill xmlns:a14="http://schemas.microsoft.com/office/drawing/2010/main">
                  <a:solidFill>
                    <a:srgbClr val="FFFFFF"/>
                  </a:solidFill>
                </a14:hiddenFill>
              </a:ext>
            </a:extLst>
          </p:spPr>
        </p:pic>
        <p:sp>
          <p:nvSpPr>
            <p:cNvPr id="143371" name="Text Box 11"/>
            <p:cNvSpPr txBox="1">
              <a:spLocks noChangeArrowheads="1"/>
            </p:cNvSpPr>
            <p:nvPr/>
          </p:nvSpPr>
          <p:spPr bwMode="auto">
            <a:xfrm>
              <a:off x="1440" y="2072"/>
              <a:ext cx="768" cy="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N=3</a:t>
              </a:r>
              <a:r>
                <a:rPr kumimoji="1" lang="zh-CN" altLang="en-US" sz="2400">
                  <a:latin typeface="Times New Roman" pitchFamily="18" charset="0"/>
                </a:rPr>
                <a:t>和</a:t>
              </a:r>
              <a:r>
                <a:rPr kumimoji="1" lang="en-US" altLang="zh-CN" sz="2400">
                  <a:latin typeface="Times New Roman" pitchFamily="18" charset="0"/>
                </a:rPr>
                <a:t>N=5</a:t>
              </a:r>
            </a:p>
          </p:txBody>
        </p:sp>
        <p:sp>
          <p:nvSpPr>
            <p:cNvPr id="143372" name="Text Box 12"/>
            <p:cNvSpPr txBox="1">
              <a:spLocks noChangeArrowheads="1"/>
            </p:cNvSpPr>
            <p:nvPr/>
          </p:nvSpPr>
          <p:spPr bwMode="auto">
            <a:xfrm>
              <a:off x="4368" y="2072"/>
              <a:ext cx="960" cy="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latin typeface="Times New Roman" pitchFamily="18" charset="0"/>
                </a:rPr>
                <a:t>N=4</a:t>
              </a:r>
              <a:r>
                <a:rPr kumimoji="1" lang="zh-CN" altLang="en-US" sz="2400" b="1">
                  <a:latin typeface="Times New Roman" pitchFamily="18" charset="0"/>
                </a:rPr>
                <a:t>和</a:t>
              </a:r>
              <a:r>
                <a:rPr kumimoji="1" lang="en-US" altLang="zh-CN" sz="2400" b="1">
                  <a:latin typeface="Times New Roman" pitchFamily="18" charset="0"/>
                </a:rPr>
                <a:t>N=6</a:t>
              </a:r>
            </a:p>
          </p:txBody>
        </p:sp>
        <p:sp>
          <p:nvSpPr>
            <p:cNvPr id="143373" name="Rectangle 13"/>
            <p:cNvSpPr>
              <a:spLocks noChangeArrowheads="1"/>
            </p:cNvSpPr>
            <p:nvPr/>
          </p:nvSpPr>
          <p:spPr bwMode="auto">
            <a:xfrm>
              <a:off x="0" y="1891"/>
              <a:ext cx="2495"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4" name="Rectangle 14"/>
            <p:cNvSpPr>
              <a:spLocks noChangeArrowheads="1"/>
            </p:cNvSpPr>
            <p:nvPr/>
          </p:nvSpPr>
          <p:spPr bwMode="auto">
            <a:xfrm>
              <a:off x="2751" y="1868"/>
              <a:ext cx="2851"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5" name="Rectangle 15"/>
            <p:cNvSpPr>
              <a:spLocks noChangeArrowheads="1"/>
            </p:cNvSpPr>
            <p:nvPr/>
          </p:nvSpPr>
          <p:spPr bwMode="auto">
            <a:xfrm>
              <a:off x="2381" y="1981"/>
              <a:ext cx="137" cy="22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6" name="Rectangle 16"/>
            <p:cNvSpPr>
              <a:spLocks noChangeArrowheads="1"/>
            </p:cNvSpPr>
            <p:nvPr/>
          </p:nvSpPr>
          <p:spPr bwMode="auto">
            <a:xfrm>
              <a:off x="5465" y="1981"/>
              <a:ext cx="137" cy="22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7" name="Rectangle 17"/>
            <p:cNvSpPr>
              <a:spLocks noChangeArrowheads="1"/>
            </p:cNvSpPr>
            <p:nvPr/>
          </p:nvSpPr>
          <p:spPr bwMode="auto">
            <a:xfrm>
              <a:off x="279" y="2398"/>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8" name="Rectangle 18"/>
            <p:cNvSpPr>
              <a:spLocks noChangeArrowheads="1"/>
            </p:cNvSpPr>
            <p:nvPr/>
          </p:nvSpPr>
          <p:spPr bwMode="auto">
            <a:xfrm>
              <a:off x="3107" y="2390"/>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79" name="Rectangle 19"/>
            <p:cNvSpPr>
              <a:spLocks noChangeArrowheads="1"/>
            </p:cNvSpPr>
            <p:nvPr/>
          </p:nvSpPr>
          <p:spPr bwMode="auto">
            <a:xfrm>
              <a:off x="4286" y="3090"/>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80" name="Rectangle 20"/>
            <p:cNvSpPr>
              <a:spLocks noChangeArrowheads="1"/>
            </p:cNvSpPr>
            <p:nvPr/>
          </p:nvSpPr>
          <p:spPr bwMode="auto">
            <a:xfrm>
              <a:off x="1297" y="3107"/>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81" name="Rectangle 21"/>
            <p:cNvSpPr>
              <a:spLocks noChangeArrowheads="1"/>
            </p:cNvSpPr>
            <p:nvPr/>
          </p:nvSpPr>
          <p:spPr bwMode="auto">
            <a:xfrm>
              <a:off x="2245" y="2934"/>
              <a:ext cx="544" cy="4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82" name="Rectangle 22"/>
            <p:cNvSpPr>
              <a:spLocks noChangeArrowheads="1"/>
            </p:cNvSpPr>
            <p:nvPr/>
          </p:nvSpPr>
          <p:spPr bwMode="auto">
            <a:xfrm>
              <a:off x="624" y="4192"/>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383" name="Rectangle 23"/>
            <p:cNvSpPr>
              <a:spLocks noChangeArrowheads="1"/>
            </p:cNvSpPr>
            <p:nvPr/>
          </p:nvSpPr>
          <p:spPr bwMode="auto">
            <a:xfrm>
              <a:off x="3424" y="4164"/>
              <a:ext cx="907"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94FD9C36-6FF0-4AC7-8142-7E97D8022331}" type="slidenum">
              <a:rPr lang="en-US" altLang="zh-CN"/>
              <a:pPr/>
              <a:t>69</a:t>
            </a:fld>
            <a:endParaRPr lang="en-US" altLang="zh-CN"/>
          </a:p>
        </p:txBody>
      </p:sp>
      <p:sp>
        <p:nvSpPr>
          <p:cNvPr id="145410" name="Rectangle 2"/>
          <p:cNvSpPr>
            <a:spLocks noGrp="1" noChangeArrowheads="1"/>
          </p:cNvSpPr>
          <p:nvPr>
            <p:ph type="title"/>
          </p:nvPr>
        </p:nvSpPr>
        <p:spPr>
          <a:xfrm>
            <a:off x="685800" y="0"/>
            <a:ext cx="7772400" cy="914400"/>
          </a:xfrm>
        </p:spPr>
        <p:txBody>
          <a:bodyPr/>
          <a:lstStyle/>
          <a:p>
            <a:r>
              <a:rPr lang="zh-CN" altLang="zh-CN" sz="4000" b="1">
                <a:solidFill>
                  <a:schemeClr val="tx1"/>
                </a:solidFill>
                <a:ea typeface="隶书" pitchFamily="49" charset="-122"/>
              </a:rPr>
              <a:t>（</a:t>
            </a:r>
            <a:r>
              <a:rPr lang="zh-CN" altLang="zh-CN" sz="4000" b="1">
                <a:solidFill>
                  <a:schemeClr val="tx1"/>
                </a:solidFill>
                <a:latin typeface="隶书" pitchFamily="49" charset="-122"/>
                <a:ea typeface="隶书" pitchFamily="49" charset="-122"/>
              </a:rPr>
              <a:t>2）</a:t>
            </a:r>
            <a:r>
              <a:rPr lang="en-US" altLang="zh-CN" sz="4000" b="1">
                <a:solidFill>
                  <a:schemeClr val="tx1"/>
                </a:solidFill>
                <a:latin typeface="隶书" pitchFamily="49" charset="-122"/>
                <a:ea typeface="隶书" pitchFamily="49" charset="-122"/>
              </a:rPr>
              <a:t>N</a:t>
            </a:r>
            <a:r>
              <a:rPr lang="zh-CN" altLang="zh-CN" sz="4000" b="1">
                <a:solidFill>
                  <a:schemeClr val="tx1"/>
                </a:solidFill>
                <a:latin typeface="隶书" pitchFamily="49" charset="-122"/>
                <a:ea typeface="隶书" pitchFamily="49" charset="-122"/>
              </a:rPr>
              <a:t>阶公式</a:t>
            </a:r>
            <a:endParaRPr lang="zh-CN" altLang="en-US" sz="4000" b="1">
              <a:solidFill>
                <a:schemeClr val="tx1"/>
              </a:solidFill>
              <a:latin typeface="隶书" pitchFamily="49" charset="-122"/>
              <a:ea typeface="隶书" pitchFamily="49" charset="-122"/>
            </a:endParaRPr>
          </a:p>
        </p:txBody>
      </p:sp>
      <p:graphicFrame>
        <p:nvGraphicFramePr>
          <p:cNvPr id="145411" name="Object 3"/>
          <p:cNvGraphicFramePr>
            <a:graphicFrameLocks noChangeAspect="1"/>
          </p:cNvGraphicFramePr>
          <p:nvPr>
            <p:extLst>
              <p:ext uri="{D42A27DB-BD31-4B8C-83A1-F6EECF244321}">
                <p14:modId xmlns:p14="http://schemas.microsoft.com/office/powerpoint/2010/main" val="2197875966"/>
              </p:ext>
            </p:extLst>
          </p:nvPr>
        </p:nvGraphicFramePr>
        <p:xfrm>
          <a:off x="311944" y="1484784"/>
          <a:ext cx="8520112" cy="5484812"/>
        </p:xfrm>
        <a:graphic>
          <a:graphicData uri="http://schemas.openxmlformats.org/presentationml/2006/ole">
            <mc:AlternateContent xmlns:mc="http://schemas.openxmlformats.org/markup-compatibility/2006">
              <mc:Choice xmlns:v="urn:schemas-microsoft-com:vml" Requires="v">
                <p:oleObj spid="_x0000_s145458" name="Equation" r:id="rId4" imgW="3530520" imgH="2171520" progId="Equation.DSMT4">
                  <p:embed/>
                </p:oleObj>
              </mc:Choice>
              <mc:Fallback>
                <p:oleObj name="Equation" r:id="rId4" imgW="3530520" imgH="217152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11944" y="1484784"/>
                        <a:ext cx="8520112" cy="548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5412" name="Rectangle 4"/>
          <p:cNvSpPr>
            <a:spLocks noGrp="1" noChangeArrowheads="1"/>
          </p:cNvSpPr>
          <p:nvPr>
            <p:ph type="body" idx="1"/>
          </p:nvPr>
        </p:nvSpPr>
        <p:spPr>
          <a:xfrm>
            <a:off x="-228600" y="908050"/>
            <a:ext cx="9372600" cy="685800"/>
          </a:xfrm>
          <a:noFill/>
          <a:ln/>
        </p:spPr>
        <p:txBody>
          <a:bodyPr/>
          <a:lstStyle/>
          <a:p>
            <a:pPr marL="101600" indent="-101600">
              <a:buFontTx/>
              <a:buNone/>
            </a:pPr>
            <a:r>
              <a:rPr lang="en-US" altLang="zh-CN" dirty="0"/>
              <a:t>   </a:t>
            </a:r>
            <a:r>
              <a:rPr lang="zh-CN" altLang="en-US" sz="2800" b="1" dirty="0">
                <a:latin typeface="仿宋_GB2312" pitchFamily="49" charset="-122"/>
                <a:ea typeface="仿宋_GB2312" pitchFamily="49" charset="-122"/>
              </a:rPr>
              <a:t>由止带起始点</a:t>
            </a:r>
            <a:r>
              <a:rPr lang="zh-CN" altLang="en-US" sz="2800" b="1" dirty="0">
                <a:latin typeface="仿宋_GB2312" pitchFamily="49" charset="-122"/>
                <a:ea typeface="仿宋_GB2312" pitchFamily="49" charset="-122"/>
                <a:sym typeface="Symbol" pitchFamily="18" charset="2"/>
              </a:rPr>
              <a:t></a:t>
            </a:r>
            <a:r>
              <a:rPr lang="en-US" altLang="zh-CN" sz="2800" b="1" baseline="-25000" dirty="0">
                <a:latin typeface="仿宋_GB2312" pitchFamily="49" charset="-122"/>
                <a:ea typeface="仿宋_GB2312" pitchFamily="49" charset="-122"/>
                <a:sym typeface="Symbol" pitchFamily="18" charset="2"/>
              </a:rPr>
              <a:t>s</a:t>
            </a:r>
            <a:r>
              <a:rPr lang="zh-CN" altLang="en-US" sz="2800" b="1" dirty="0">
                <a:latin typeface="仿宋_GB2312" pitchFamily="49" charset="-122"/>
                <a:ea typeface="仿宋_GB2312" pitchFamily="49" charset="-122"/>
                <a:sym typeface="Symbol" pitchFamily="18" charset="2"/>
              </a:rPr>
              <a:t>处的关系求出</a:t>
            </a:r>
            <a:r>
              <a:rPr lang="en-US" altLang="zh-CN" sz="2800" b="1" dirty="0">
                <a:latin typeface="仿宋_GB2312" pitchFamily="49" charset="-122"/>
                <a:ea typeface="仿宋_GB2312" pitchFamily="49" charset="-122"/>
                <a:sym typeface="Symbol" pitchFamily="18" charset="2"/>
              </a:rPr>
              <a:t>Chebyshev</a:t>
            </a:r>
            <a:r>
              <a:rPr lang="zh-CN" altLang="zh-CN" sz="2800" b="1" dirty="0">
                <a:latin typeface="仿宋_GB2312" pitchFamily="49" charset="-122"/>
                <a:ea typeface="仿宋_GB2312" pitchFamily="49" charset="-122"/>
                <a:sym typeface="Symbol" pitchFamily="18" charset="2"/>
              </a:rPr>
              <a:t>的阶数</a:t>
            </a:r>
            <a:endParaRPr lang="zh-CN" altLang="zh-CN" sz="2800" b="1" dirty="0">
              <a:latin typeface="仿宋_GB2312" pitchFamily="49" charset="-122"/>
              <a:ea typeface="仿宋_GB2312" pitchFamily="49" charset="-122"/>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8A2D68B1-BC4F-4BC2-902D-D9B05F25482B}" type="slidenum">
              <a:rPr lang="en-US" altLang="zh-CN"/>
              <a:pPr/>
              <a:t>70</a:t>
            </a:fld>
            <a:endParaRPr lang="en-US" altLang="zh-CN"/>
          </a:p>
        </p:txBody>
      </p:sp>
      <p:sp>
        <p:nvSpPr>
          <p:cNvPr id="147458" name="Rectangle 2"/>
          <p:cNvSpPr>
            <a:spLocks noGrp="1" noChangeArrowheads="1"/>
          </p:cNvSpPr>
          <p:nvPr>
            <p:ph type="title"/>
          </p:nvPr>
        </p:nvSpPr>
        <p:spPr>
          <a:xfrm>
            <a:off x="179388" y="620713"/>
            <a:ext cx="8964612" cy="576262"/>
          </a:xfrm>
        </p:spPr>
        <p:txBody>
          <a:bodyPr/>
          <a:lstStyle/>
          <a:p>
            <a:r>
              <a:rPr lang="en-US" altLang="zh-CN" sz="3600" b="1">
                <a:latin typeface="隶书" pitchFamily="49" charset="-122"/>
                <a:ea typeface="隶书" pitchFamily="49" charset="-122"/>
              </a:rPr>
              <a:t>6</a:t>
            </a:r>
            <a:r>
              <a:rPr lang="zh-CN" altLang="en-US" sz="3600" b="1">
                <a:latin typeface="隶书" pitchFamily="49" charset="-122"/>
                <a:ea typeface="隶书" pitchFamily="49" charset="-122"/>
              </a:rPr>
              <a:t>、求滤波器的系统函数</a:t>
            </a:r>
            <a:r>
              <a:rPr lang="en-US" altLang="zh-CN" sz="3600" b="1">
                <a:latin typeface="隶书" pitchFamily="49" charset="-122"/>
                <a:ea typeface="隶书" pitchFamily="49" charset="-122"/>
              </a:rPr>
              <a:t>H</a:t>
            </a:r>
            <a:r>
              <a:rPr lang="en-US" altLang="zh-CN" sz="3600" b="1" baseline="-25000">
                <a:latin typeface="隶书" pitchFamily="49" charset="-122"/>
                <a:ea typeface="隶书" pitchFamily="49" charset="-122"/>
              </a:rPr>
              <a:t>a</a:t>
            </a:r>
            <a:r>
              <a:rPr lang="en-US" altLang="zh-CN" sz="3600" b="1">
                <a:latin typeface="隶书" pitchFamily="49" charset="-122"/>
                <a:ea typeface="隶书" pitchFamily="49" charset="-122"/>
              </a:rPr>
              <a:t>(s)</a:t>
            </a:r>
            <a:r>
              <a:rPr lang="zh-CN" altLang="en-US" sz="3600" b="1">
                <a:latin typeface="隶书" pitchFamily="49" charset="-122"/>
                <a:ea typeface="隶书" pitchFamily="49" charset="-122"/>
              </a:rPr>
              <a:t>的极点</a:t>
            </a:r>
            <a:br>
              <a:rPr lang="zh-CN" altLang="en-US" sz="3600" b="1">
                <a:latin typeface="隶书" pitchFamily="49" charset="-122"/>
                <a:ea typeface="隶书" pitchFamily="49" charset="-122"/>
              </a:rPr>
            </a:br>
            <a:endParaRPr lang="zh-CN" altLang="en-US" sz="3600" b="1">
              <a:latin typeface="隶书" pitchFamily="49" charset="-122"/>
              <a:ea typeface="隶书" pitchFamily="49" charset="-122"/>
            </a:endParaRPr>
          </a:p>
        </p:txBody>
      </p:sp>
      <p:graphicFrame>
        <p:nvGraphicFramePr>
          <p:cNvPr id="147459" name="Object 3"/>
          <p:cNvGraphicFramePr>
            <a:graphicFrameLocks noChangeAspect="1"/>
          </p:cNvGraphicFramePr>
          <p:nvPr/>
        </p:nvGraphicFramePr>
        <p:xfrm>
          <a:off x="179388" y="1412875"/>
          <a:ext cx="8705850" cy="4864100"/>
        </p:xfrm>
        <a:graphic>
          <a:graphicData uri="http://schemas.openxmlformats.org/presentationml/2006/ole">
            <mc:AlternateContent xmlns:mc="http://schemas.openxmlformats.org/markup-compatibility/2006">
              <mc:Choice xmlns:v="urn:schemas-microsoft-com:vml" Requires="v">
                <p:oleObj spid="_x0000_s147505" name="Equation" r:id="rId4" imgW="3873240" imgH="2273040" progId="Equation.DSMT4">
                  <p:embed/>
                </p:oleObj>
              </mc:Choice>
              <mc:Fallback>
                <p:oleObj name="Equation" r:id="rId4" imgW="3873240" imgH="227304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79388" y="1412875"/>
                        <a:ext cx="8705850" cy="486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0199825-4358-4FBE-821F-78E0A8F7F8BF}" type="slidenum">
              <a:rPr lang="en-US" altLang="zh-CN"/>
              <a:pPr/>
              <a:t>71</a:t>
            </a:fld>
            <a:endParaRPr lang="en-US" altLang="zh-CN"/>
          </a:p>
        </p:txBody>
      </p:sp>
      <p:graphicFrame>
        <p:nvGraphicFramePr>
          <p:cNvPr id="149507" name="Object 3"/>
          <p:cNvGraphicFramePr>
            <a:graphicFrameLocks noChangeAspect="1"/>
          </p:cNvGraphicFramePr>
          <p:nvPr/>
        </p:nvGraphicFramePr>
        <p:xfrm>
          <a:off x="971550" y="620713"/>
          <a:ext cx="7608888" cy="5888037"/>
        </p:xfrm>
        <a:graphic>
          <a:graphicData uri="http://schemas.openxmlformats.org/presentationml/2006/ole">
            <mc:AlternateContent xmlns:mc="http://schemas.openxmlformats.org/markup-compatibility/2006">
              <mc:Choice xmlns:v="urn:schemas-microsoft-com:vml" Requires="v">
                <p:oleObj spid="_x0000_s149554" name="Equation" r:id="rId4" imgW="3213000" imgH="2489040" progId="Equation.DSMT4">
                  <p:embed/>
                </p:oleObj>
              </mc:Choice>
              <mc:Fallback>
                <p:oleObj name="Equation" r:id="rId4" imgW="3213000" imgH="248904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71550" y="620713"/>
                        <a:ext cx="7608888" cy="588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F594858-33A8-4F47-83D2-AC91A851CC74}" type="slidenum">
              <a:rPr lang="en-US" altLang="zh-CN"/>
              <a:pPr/>
              <a:t>72</a:t>
            </a:fld>
            <a:endParaRPr lang="en-US" altLang="zh-CN"/>
          </a:p>
        </p:txBody>
      </p:sp>
      <p:graphicFrame>
        <p:nvGraphicFramePr>
          <p:cNvPr id="151555" name="Object 3"/>
          <p:cNvGraphicFramePr>
            <a:graphicFrameLocks noChangeAspect="1"/>
          </p:cNvGraphicFramePr>
          <p:nvPr/>
        </p:nvGraphicFramePr>
        <p:xfrm>
          <a:off x="611188" y="981075"/>
          <a:ext cx="7632700" cy="5276850"/>
        </p:xfrm>
        <a:graphic>
          <a:graphicData uri="http://schemas.openxmlformats.org/presentationml/2006/ole">
            <mc:AlternateContent xmlns:mc="http://schemas.openxmlformats.org/markup-compatibility/2006">
              <mc:Choice xmlns:v="urn:schemas-microsoft-com:vml" Requires="v">
                <p:oleObj spid="_x0000_s151602" name="Equation" r:id="rId4" imgW="2933640" imgH="2171520" progId="Equation.DSMT4">
                  <p:embed/>
                </p:oleObj>
              </mc:Choice>
              <mc:Fallback>
                <p:oleObj name="Equation" r:id="rId4" imgW="2933640" imgH="217152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11188" y="981075"/>
                        <a:ext cx="7632700" cy="527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E83074F-180A-4152-9F1B-C1F921401487}" type="slidenum">
              <a:rPr lang="en-US" altLang="zh-CN"/>
              <a:pPr/>
              <a:t>73</a:t>
            </a:fld>
            <a:endParaRPr lang="en-US" altLang="zh-CN"/>
          </a:p>
        </p:txBody>
      </p:sp>
      <p:graphicFrame>
        <p:nvGraphicFramePr>
          <p:cNvPr id="153603" name="Object 3"/>
          <p:cNvGraphicFramePr>
            <a:graphicFrameLocks noChangeAspect="1"/>
          </p:cNvGraphicFramePr>
          <p:nvPr/>
        </p:nvGraphicFramePr>
        <p:xfrm>
          <a:off x="427038" y="441325"/>
          <a:ext cx="8323262" cy="6416675"/>
        </p:xfrm>
        <a:graphic>
          <a:graphicData uri="http://schemas.openxmlformats.org/presentationml/2006/ole">
            <mc:AlternateContent xmlns:mc="http://schemas.openxmlformats.org/markup-compatibility/2006">
              <mc:Choice xmlns:v="urn:schemas-microsoft-com:vml" Requires="v">
                <p:oleObj spid="_x0000_s153650" name="Equation" r:id="rId4" imgW="3746160" imgH="2717640" progId="Equation.DSMT4">
                  <p:embed/>
                </p:oleObj>
              </mc:Choice>
              <mc:Fallback>
                <p:oleObj name="Equation" r:id="rId4" imgW="3746160" imgH="271764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27038" y="441325"/>
                        <a:ext cx="8323262" cy="6416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F6F5355C-0079-48CC-ACC7-815C788A7840}" type="slidenum">
              <a:rPr lang="en-US" altLang="zh-CN"/>
              <a:pPr/>
              <a:t>74</a:t>
            </a:fld>
            <a:endParaRPr lang="en-US" altLang="zh-CN"/>
          </a:p>
        </p:txBody>
      </p:sp>
      <p:sp>
        <p:nvSpPr>
          <p:cNvPr id="155651" name="Rectangle 3"/>
          <p:cNvSpPr>
            <a:spLocks noChangeArrowheads="1"/>
          </p:cNvSpPr>
          <p:nvPr/>
        </p:nvSpPr>
        <p:spPr bwMode="auto">
          <a:xfrm>
            <a:off x="179388" y="3862388"/>
            <a:ext cx="8458200"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lnSpc>
                <a:spcPct val="120000"/>
              </a:lnSpc>
              <a:spcBef>
                <a:spcPct val="20000"/>
              </a:spcBef>
            </a:pPr>
            <a:r>
              <a:rPr lang="en-US" altLang="zh-CN" sz="3200" b="1">
                <a:latin typeface="仿宋_GB2312" pitchFamily="49" charset="-122"/>
                <a:ea typeface="仿宋_GB2312" pitchFamily="49" charset="-122"/>
              </a:rPr>
              <a:t>ChebyshevI</a:t>
            </a:r>
            <a:r>
              <a:rPr lang="zh-CN" altLang="zh-CN" sz="3200" b="1">
                <a:latin typeface="仿宋_GB2312" pitchFamily="49" charset="-122"/>
                <a:ea typeface="仿宋_GB2312" pitchFamily="49" charset="-122"/>
              </a:rPr>
              <a:t>型滤波器的极点，是一组分布在以b</a:t>
            </a:r>
            <a:r>
              <a:rPr lang="en-US" altLang="zh-CN" sz="3200" b="1">
                <a:latin typeface="仿宋_GB2312" pitchFamily="49" charset="-122"/>
                <a:ea typeface="仿宋_GB2312" pitchFamily="49" charset="-122"/>
                <a:sym typeface="Symbol" pitchFamily="18" charset="2"/>
              </a:rPr>
              <a:t></a:t>
            </a:r>
            <a:r>
              <a:rPr lang="en-US" altLang="zh-CN" sz="3200" b="1" baseline="-25000">
                <a:latin typeface="仿宋_GB2312" pitchFamily="49" charset="-122"/>
                <a:ea typeface="仿宋_GB2312" pitchFamily="49" charset="-122"/>
                <a:sym typeface="Symbol" pitchFamily="18" charset="2"/>
              </a:rPr>
              <a:t>c</a:t>
            </a:r>
            <a:r>
              <a:rPr lang="zh-CN" altLang="en-US" sz="3200" b="1">
                <a:latin typeface="仿宋_GB2312" pitchFamily="49" charset="-122"/>
                <a:ea typeface="仿宋_GB2312" pitchFamily="49" charset="-122"/>
                <a:sym typeface="Symbol" pitchFamily="18" charset="2"/>
              </a:rPr>
              <a:t>为长轴（在虚轴上），以</a:t>
            </a:r>
            <a:r>
              <a:rPr lang="zh-CN" altLang="zh-CN" sz="3200" b="1">
                <a:latin typeface="仿宋_GB2312" pitchFamily="49" charset="-122"/>
                <a:ea typeface="仿宋_GB2312" pitchFamily="49" charset="-122"/>
              </a:rPr>
              <a:t>a</a:t>
            </a:r>
            <a:r>
              <a:rPr lang="en-US" altLang="zh-CN" sz="3200" b="1">
                <a:latin typeface="仿宋_GB2312" pitchFamily="49" charset="-122"/>
                <a:ea typeface="仿宋_GB2312" pitchFamily="49" charset="-122"/>
                <a:sym typeface="Symbol" pitchFamily="18" charset="2"/>
              </a:rPr>
              <a:t></a:t>
            </a:r>
            <a:r>
              <a:rPr lang="en-US" altLang="zh-CN" sz="3200" b="1" baseline="-25000">
                <a:latin typeface="仿宋_GB2312" pitchFamily="49" charset="-122"/>
                <a:ea typeface="仿宋_GB2312" pitchFamily="49" charset="-122"/>
                <a:sym typeface="Symbol" pitchFamily="18" charset="2"/>
              </a:rPr>
              <a:t>c</a:t>
            </a:r>
            <a:r>
              <a:rPr lang="zh-CN" altLang="en-US" sz="3200" b="1">
                <a:latin typeface="仿宋_GB2312" pitchFamily="49" charset="-122"/>
                <a:ea typeface="仿宋_GB2312" pitchFamily="49" charset="-122"/>
                <a:sym typeface="Symbol" pitchFamily="18" charset="2"/>
              </a:rPr>
              <a:t>为短轴（在实轴上）的椭园上的点。</a:t>
            </a:r>
            <a:endParaRPr lang="zh-CN" altLang="zh-CN" sz="3200" b="1">
              <a:latin typeface="仿宋_GB2312" pitchFamily="49" charset="-122"/>
              <a:ea typeface="仿宋_GB2312" pitchFamily="49" charset="-122"/>
            </a:endParaRPr>
          </a:p>
        </p:txBody>
      </p:sp>
      <p:graphicFrame>
        <p:nvGraphicFramePr>
          <p:cNvPr id="155652" name="Object 4"/>
          <p:cNvGraphicFramePr>
            <a:graphicFrameLocks noChangeAspect="1"/>
          </p:cNvGraphicFramePr>
          <p:nvPr/>
        </p:nvGraphicFramePr>
        <p:xfrm>
          <a:off x="971550" y="1125538"/>
          <a:ext cx="4503738" cy="2506662"/>
        </p:xfrm>
        <a:graphic>
          <a:graphicData uri="http://schemas.openxmlformats.org/presentationml/2006/ole">
            <mc:AlternateContent xmlns:mc="http://schemas.openxmlformats.org/markup-compatibility/2006">
              <mc:Choice xmlns:v="urn:schemas-microsoft-com:vml" Requires="v">
                <p:oleObj spid="_x0000_s155698" name="Equation" r:id="rId4" imgW="1714320" imgH="1041120" progId="Equation.DSMT4">
                  <p:embed/>
                </p:oleObj>
              </mc:Choice>
              <mc:Fallback>
                <p:oleObj name="Equation" r:id="rId4" imgW="1714320" imgH="104112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71550" y="1125538"/>
                        <a:ext cx="4503738" cy="250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C46F6F2E-1F2E-474F-BCAF-3AF92E4444DB}" type="slidenum">
              <a:rPr lang="en-US" altLang="zh-CN"/>
              <a:pPr/>
              <a:t>75</a:t>
            </a:fld>
            <a:endParaRPr lang="en-US" altLang="zh-CN"/>
          </a:p>
        </p:txBody>
      </p:sp>
      <p:sp>
        <p:nvSpPr>
          <p:cNvPr id="157698" name="Rectangle 2"/>
          <p:cNvSpPr>
            <a:spLocks noGrp="1" noChangeArrowheads="1"/>
          </p:cNvSpPr>
          <p:nvPr>
            <p:ph type="title"/>
          </p:nvPr>
        </p:nvSpPr>
        <p:spPr>
          <a:xfrm>
            <a:off x="0" y="0"/>
            <a:ext cx="9144000" cy="1447800"/>
          </a:xfrm>
        </p:spPr>
        <p:txBody>
          <a:bodyPr/>
          <a:lstStyle/>
          <a:p>
            <a:r>
              <a:rPr lang="en-US" altLang="zh-CN" sz="3600" b="1">
                <a:solidFill>
                  <a:schemeClr val="tx1"/>
                </a:solidFill>
                <a:latin typeface="隶书" pitchFamily="49" charset="-122"/>
                <a:ea typeface="隶书" pitchFamily="49" charset="-122"/>
              </a:rPr>
              <a:t>7</a:t>
            </a:r>
            <a:r>
              <a:rPr lang="zh-CN" altLang="en-US" sz="3600" b="1">
                <a:solidFill>
                  <a:schemeClr val="tx1"/>
                </a:solidFill>
                <a:latin typeface="隶书" pitchFamily="49" charset="-122"/>
                <a:ea typeface="隶书" pitchFamily="49" charset="-122"/>
              </a:rPr>
              <a:t>、</a:t>
            </a:r>
            <a:r>
              <a:rPr lang="en-US" altLang="zh-CN" sz="3600" b="1">
                <a:solidFill>
                  <a:schemeClr val="tx1"/>
                </a:solidFill>
                <a:latin typeface="隶书" pitchFamily="49" charset="-122"/>
                <a:ea typeface="隶书" pitchFamily="49" charset="-122"/>
              </a:rPr>
              <a:t>Chebyshev I</a:t>
            </a:r>
            <a:r>
              <a:rPr lang="zh-CN" altLang="en-US" sz="3600" b="1">
                <a:solidFill>
                  <a:schemeClr val="tx1"/>
                </a:solidFill>
                <a:latin typeface="隶书" pitchFamily="49" charset="-122"/>
                <a:ea typeface="隶书" pitchFamily="49" charset="-122"/>
              </a:rPr>
              <a:t>型滤波器的归一化系统函数</a:t>
            </a:r>
          </a:p>
        </p:txBody>
      </p:sp>
      <p:graphicFrame>
        <p:nvGraphicFramePr>
          <p:cNvPr id="157699" name="Object 3"/>
          <p:cNvGraphicFramePr>
            <a:graphicFrameLocks noChangeAspect="1"/>
          </p:cNvGraphicFramePr>
          <p:nvPr/>
        </p:nvGraphicFramePr>
        <p:xfrm>
          <a:off x="381000" y="1295400"/>
          <a:ext cx="8763000" cy="1524000"/>
        </p:xfrm>
        <a:graphic>
          <a:graphicData uri="http://schemas.openxmlformats.org/presentationml/2006/ole">
            <mc:AlternateContent xmlns:mc="http://schemas.openxmlformats.org/markup-compatibility/2006">
              <mc:Choice xmlns:v="urn:schemas-microsoft-com:vml" Requires="v">
                <p:oleObj spid="_x0000_s157839" name="公式" r:id="rId4" imgW="3860640" imgH="634680" progId="Equation.3">
                  <p:embed/>
                </p:oleObj>
              </mc:Choice>
              <mc:Fallback>
                <p:oleObj name="公式" r:id="rId4" imgW="3860640" imgH="634680" progId="Equation.3">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81000" y="1295400"/>
                        <a:ext cx="8763000"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7700" name="Object 4"/>
          <p:cNvGraphicFramePr>
            <a:graphicFrameLocks noChangeAspect="1"/>
          </p:cNvGraphicFramePr>
          <p:nvPr/>
        </p:nvGraphicFramePr>
        <p:xfrm>
          <a:off x="1258888" y="5373688"/>
          <a:ext cx="6707187" cy="1223962"/>
        </p:xfrm>
        <a:graphic>
          <a:graphicData uri="http://schemas.openxmlformats.org/presentationml/2006/ole">
            <mc:AlternateContent xmlns:mc="http://schemas.openxmlformats.org/markup-compatibility/2006">
              <mc:Choice xmlns:v="urn:schemas-microsoft-com:vml" Requires="v">
                <p:oleObj spid="_x0000_s157840" name="Equation" r:id="rId6" imgW="2133360" imgH="431640" progId="Equation.DSMT4">
                  <p:embed/>
                </p:oleObj>
              </mc:Choice>
              <mc:Fallback>
                <p:oleObj name="Equation" r:id="rId6" imgW="2133360" imgH="431640"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258888" y="5373688"/>
                        <a:ext cx="6707187" cy="122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7701" name="Rectangle 5"/>
          <p:cNvSpPr>
            <a:spLocks noGrp="1" noChangeArrowheads="1"/>
          </p:cNvSpPr>
          <p:nvPr>
            <p:ph type="body" idx="1"/>
          </p:nvPr>
        </p:nvSpPr>
        <p:spPr>
          <a:xfrm>
            <a:off x="228600" y="4876800"/>
            <a:ext cx="8229600" cy="533400"/>
          </a:xfrm>
          <a:noFill/>
          <a:ln/>
        </p:spPr>
        <p:txBody>
          <a:bodyPr/>
          <a:lstStyle/>
          <a:p>
            <a:pPr>
              <a:lnSpc>
                <a:spcPct val="90000"/>
              </a:lnSpc>
              <a:buFontTx/>
              <a:buNone/>
            </a:pPr>
            <a:r>
              <a:rPr lang="zh-CN" altLang="zh-CN" b="1">
                <a:latin typeface="仿宋_GB2312" pitchFamily="49" charset="-122"/>
                <a:ea typeface="仿宋_GB2312" pitchFamily="49" charset="-122"/>
              </a:rPr>
              <a:t>若N=偶数时，当s=0时，即</a:t>
            </a:r>
            <a:r>
              <a:rPr lang="zh-CN" altLang="zh-CN" b="1">
                <a:latin typeface="仿宋_GB2312" pitchFamily="49" charset="-122"/>
                <a:ea typeface="仿宋_GB2312" pitchFamily="49" charset="-122"/>
                <a:sym typeface="Symbol" pitchFamily="18" charset="2"/>
              </a:rPr>
              <a:t>=0时：</a:t>
            </a:r>
          </a:p>
        </p:txBody>
      </p:sp>
      <p:graphicFrame>
        <p:nvGraphicFramePr>
          <p:cNvPr id="157702" name="Object 6"/>
          <p:cNvGraphicFramePr>
            <a:graphicFrameLocks noChangeAspect="1"/>
          </p:cNvGraphicFramePr>
          <p:nvPr/>
        </p:nvGraphicFramePr>
        <p:xfrm>
          <a:off x="1371600" y="3886200"/>
          <a:ext cx="3992563" cy="1143000"/>
        </p:xfrm>
        <a:graphic>
          <a:graphicData uri="http://schemas.openxmlformats.org/presentationml/2006/ole">
            <mc:AlternateContent xmlns:mc="http://schemas.openxmlformats.org/markup-compatibility/2006">
              <mc:Choice xmlns:v="urn:schemas-microsoft-com:vml" Requires="v">
                <p:oleObj spid="_x0000_s157841" name="Equation" r:id="rId8" imgW="1346040" imgH="431640" progId="Equation.DSMT4">
                  <p:embed/>
                </p:oleObj>
              </mc:Choice>
              <mc:Fallback>
                <p:oleObj name="Equation" r:id="rId8" imgW="1346040" imgH="431640" progId="Equation.DSMT4">
                  <p:embed/>
                  <p:pic>
                    <p:nvPicPr>
                      <p:cNvPr id="0" name="Object 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1371600" y="3886200"/>
                        <a:ext cx="3992563"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7703" name="Rectangle 7"/>
          <p:cNvSpPr>
            <a:spLocks noChangeArrowheads="1"/>
          </p:cNvSpPr>
          <p:nvPr/>
        </p:nvSpPr>
        <p:spPr bwMode="auto">
          <a:xfrm>
            <a:off x="304800" y="2781300"/>
            <a:ext cx="815340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10000"/>
              </a:lnSpc>
              <a:spcBef>
                <a:spcPct val="20000"/>
              </a:spcBef>
            </a:pPr>
            <a:r>
              <a:rPr lang="zh-CN" altLang="en-US" sz="3200" b="1">
                <a:latin typeface="仿宋_GB2312" pitchFamily="49" charset="-122"/>
                <a:ea typeface="仿宋_GB2312" pitchFamily="49" charset="-122"/>
              </a:rPr>
              <a:t>式中，</a:t>
            </a:r>
            <a:r>
              <a:rPr lang="en-US" altLang="zh-CN" sz="3200" b="1">
                <a:latin typeface="仿宋_GB2312" pitchFamily="49" charset="-122"/>
                <a:ea typeface="仿宋_GB2312" pitchFamily="49" charset="-122"/>
              </a:rPr>
              <a:t>d</a:t>
            </a:r>
            <a:r>
              <a:rPr lang="zh-CN" altLang="zh-CN" sz="3200" b="1">
                <a:latin typeface="仿宋_GB2312" pitchFamily="49" charset="-122"/>
                <a:ea typeface="仿宋_GB2312" pitchFamily="49" charset="-122"/>
              </a:rPr>
              <a:t>为归一化系数。</a:t>
            </a:r>
          </a:p>
          <a:p>
            <a:pPr marL="342900" indent="-342900">
              <a:lnSpc>
                <a:spcPct val="110000"/>
              </a:lnSpc>
              <a:spcBef>
                <a:spcPct val="20000"/>
              </a:spcBef>
            </a:pPr>
            <a:r>
              <a:rPr lang="zh-CN" altLang="zh-CN" sz="3200" b="1">
                <a:latin typeface="仿宋_GB2312" pitchFamily="49" charset="-122"/>
                <a:ea typeface="仿宋_GB2312" pitchFamily="49" charset="-122"/>
              </a:rPr>
              <a:t>若N=奇数时，当s=0时，即</a:t>
            </a:r>
            <a:r>
              <a:rPr lang="zh-CN" altLang="zh-CN" sz="3200" b="1">
                <a:latin typeface="仿宋_GB2312" pitchFamily="49" charset="-122"/>
                <a:ea typeface="仿宋_GB2312" pitchFamily="49" charset="-122"/>
                <a:sym typeface="Symbol" pitchFamily="18" charset="2"/>
              </a:rPr>
              <a:t>=0</a:t>
            </a:r>
            <a:r>
              <a:rPr lang="zh-CN" altLang="en-US" sz="3200" b="1">
                <a:latin typeface="仿宋_GB2312" pitchFamily="49" charset="-122"/>
                <a:ea typeface="仿宋_GB2312" pitchFamily="49" charset="-122"/>
                <a:sym typeface="Symbol" pitchFamily="18" charset="2"/>
              </a:rPr>
              <a:t>时：</a:t>
            </a:r>
            <a:endParaRPr lang="zh-CN" altLang="zh-CN" sz="3200" b="1">
              <a:latin typeface="仿宋_GB2312" pitchFamily="49" charset="-122"/>
              <a:ea typeface="仿宋_GB2312" pitchFamily="49" charset="-122"/>
              <a:sym typeface="Symbol" pitchFamily="18" charset="2"/>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069C9539-C678-4420-9831-6A67A5594C0B}" type="slidenum">
              <a:rPr lang="en-US" altLang="zh-CN"/>
              <a:pPr/>
              <a:t>76</a:t>
            </a:fld>
            <a:endParaRPr lang="en-US" altLang="zh-CN"/>
          </a:p>
        </p:txBody>
      </p:sp>
      <p:graphicFrame>
        <p:nvGraphicFramePr>
          <p:cNvPr id="159746" name="Object 2"/>
          <p:cNvGraphicFramePr>
            <a:graphicFrameLocks noChangeAspect="1"/>
          </p:cNvGraphicFramePr>
          <p:nvPr>
            <p:extLst>
              <p:ext uri="{D42A27DB-BD31-4B8C-83A1-F6EECF244321}">
                <p14:modId xmlns:p14="http://schemas.microsoft.com/office/powerpoint/2010/main" val="2283834776"/>
              </p:ext>
            </p:extLst>
          </p:nvPr>
        </p:nvGraphicFramePr>
        <p:xfrm>
          <a:off x="871538" y="2420938"/>
          <a:ext cx="7761287" cy="4437062"/>
        </p:xfrm>
        <a:graphic>
          <a:graphicData uri="http://schemas.openxmlformats.org/presentationml/2006/ole">
            <mc:AlternateContent xmlns:mc="http://schemas.openxmlformats.org/markup-compatibility/2006">
              <mc:Choice xmlns:v="urn:schemas-microsoft-com:vml" Requires="v">
                <p:oleObj spid="_x0000_s159841" name="Equation" r:id="rId4" imgW="2971800" imgH="1701720" progId="Equation.DSMT4">
                  <p:embed/>
                </p:oleObj>
              </mc:Choice>
              <mc:Fallback>
                <p:oleObj name="Equation" r:id="rId4" imgW="2971800" imgH="1701720" progId="Equation.DSMT4">
                  <p:embed/>
                  <p:pic>
                    <p:nvPicPr>
                      <p:cNvPr id="0" name="Object 2"/>
                      <p:cNvPicPr>
                        <a:picLocks noChangeAspect="1" noChangeArrowheads="1"/>
                      </p:cNvPicPr>
                      <p:nvPr/>
                    </p:nvPicPr>
                    <p:blipFill>
                      <a:blip r:embed="rId5">
                        <a:lum bright="-100000"/>
                      </a:blip>
                      <a:srcRect/>
                      <a:stretch>
                        <a:fillRect/>
                      </a:stretch>
                    </p:blipFill>
                    <p:spPr bwMode="auto">
                      <a:xfrm>
                        <a:off x="871538" y="2420938"/>
                        <a:ext cx="7761287" cy="443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9747" name="Object 3"/>
          <p:cNvGraphicFramePr>
            <a:graphicFrameLocks noChangeAspect="1"/>
          </p:cNvGraphicFramePr>
          <p:nvPr/>
        </p:nvGraphicFramePr>
        <p:xfrm>
          <a:off x="609600" y="304800"/>
          <a:ext cx="2057400" cy="1284288"/>
        </p:xfrm>
        <a:graphic>
          <a:graphicData uri="http://schemas.openxmlformats.org/presentationml/2006/ole">
            <mc:AlternateContent xmlns:mc="http://schemas.openxmlformats.org/markup-compatibility/2006">
              <mc:Choice xmlns:v="urn:schemas-microsoft-com:vml" Requires="v">
                <p:oleObj spid="_x0000_s159842" name="公式" r:id="rId6" imgW="647640" imgH="431640" progId="Equation.3">
                  <p:embed/>
                </p:oleObj>
              </mc:Choice>
              <mc:Fallback>
                <p:oleObj name="公式" r:id="rId6" imgW="647640" imgH="431640" progId="Equation.3">
                  <p:embed/>
                  <p:pic>
                    <p:nvPicPr>
                      <p:cNvPr id="0" name="Object 3"/>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09600" y="304800"/>
                        <a:ext cx="2057400" cy="1284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9748" name="Rectangle 4"/>
          <p:cNvSpPr>
            <a:spLocks noGrp="1" noChangeArrowheads="1"/>
          </p:cNvSpPr>
          <p:nvPr>
            <p:ph type="body" idx="1"/>
          </p:nvPr>
        </p:nvSpPr>
        <p:spPr>
          <a:xfrm>
            <a:off x="0" y="1676400"/>
            <a:ext cx="8915400" cy="990600"/>
          </a:xfrm>
          <a:noFill/>
          <a:ln/>
        </p:spPr>
        <p:txBody>
          <a:bodyPr/>
          <a:lstStyle/>
          <a:p>
            <a:pPr>
              <a:buFontTx/>
              <a:buNone/>
            </a:pPr>
            <a:r>
              <a:rPr lang="en-US" altLang="zh-CN" b="1">
                <a:latin typeface="仿宋_GB2312" pitchFamily="49" charset="-122"/>
                <a:ea typeface="仿宋_GB2312" pitchFamily="49" charset="-122"/>
              </a:rPr>
              <a:t>   </a:t>
            </a:r>
            <a:r>
              <a:rPr lang="zh-CN" altLang="zh-CN" b="1">
                <a:latin typeface="仿宋_GB2312" pitchFamily="49" charset="-122"/>
                <a:ea typeface="仿宋_GB2312" pitchFamily="49" charset="-122"/>
              </a:rPr>
              <a:t>则归一化后的Chebyshev滤波器系统函数为</a:t>
            </a:r>
            <a:endParaRPr lang="zh-CN" altLang="zh-CN" b="1">
              <a:latin typeface="仿宋_GB2312" pitchFamily="49" charset="-122"/>
              <a:ea typeface="仿宋_GB2312" pitchFamily="49" charset="-122"/>
              <a:sym typeface="Symbol" pitchFamily="18" charset="2"/>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10AEF957-C238-4B9D-B6A5-58DD52266C78}" type="slidenum">
              <a:rPr lang="en-US" altLang="zh-CN"/>
              <a:pPr/>
              <a:t>77</a:t>
            </a:fld>
            <a:endParaRPr lang="en-US" altLang="zh-CN"/>
          </a:p>
        </p:txBody>
      </p:sp>
      <p:sp>
        <p:nvSpPr>
          <p:cNvPr id="161794" name="Rectangle 2"/>
          <p:cNvSpPr>
            <a:spLocks noGrp="1" noChangeArrowheads="1"/>
          </p:cNvSpPr>
          <p:nvPr>
            <p:ph type="title"/>
          </p:nvPr>
        </p:nvSpPr>
        <p:spPr>
          <a:xfrm>
            <a:off x="685800" y="228600"/>
            <a:ext cx="7772400" cy="838200"/>
          </a:xfrm>
        </p:spPr>
        <p:txBody>
          <a:bodyPr/>
          <a:lstStyle/>
          <a:p>
            <a:r>
              <a:rPr lang="en-US" altLang="zh-CN" b="1" i="1">
                <a:solidFill>
                  <a:schemeClr val="tx1"/>
                </a:solidFill>
                <a:latin typeface="隶书" pitchFamily="49" charset="-122"/>
                <a:ea typeface="隶书" pitchFamily="49" charset="-122"/>
              </a:rPr>
              <a:t>8</a:t>
            </a:r>
            <a:r>
              <a:rPr lang="zh-CN" altLang="en-US" b="1" i="1">
                <a:solidFill>
                  <a:schemeClr val="tx1"/>
                </a:solidFill>
                <a:latin typeface="隶书" pitchFamily="49" charset="-122"/>
                <a:ea typeface="隶书" pitchFamily="49" charset="-122"/>
              </a:rPr>
              <a:t>、</a:t>
            </a:r>
            <a:r>
              <a:rPr lang="en-US" altLang="zh-CN" b="1" i="1">
                <a:solidFill>
                  <a:schemeClr val="tx1"/>
                </a:solidFill>
                <a:latin typeface="隶书" pitchFamily="49" charset="-122"/>
                <a:ea typeface="隶书" pitchFamily="49" charset="-122"/>
              </a:rPr>
              <a:t>Chebyshev DF</a:t>
            </a:r>
            <a:r>
              <a:rPr lang="zh-CN" altLang="en-US" b="1" i="1">
                <a:solidFill>
                  <a:schemeClr val="tx1"/>
                </a:solidFill>
                <a:latin typeface="隶书" pitchFamily="49" charset="-122"/>
                <a:ea typeface="隶书" pitchFamily="49" charset="-122"/>
              </a:rPr>
              <a:t>设计步骤</a:t>
            </a:r>
          </a:p>
        </p:txBody>
      </p:sp>
      <p:sp>
        <p:nvSpPr>
          <p:cNvPr id="161795" name="Rectangle 3"/>
          <p:cNvSpPr>
            <a:spLocks noGrp="1" noChangeArrowheads="1"/>
          </p:cNvSpPr>
          <p:nvPr>
            <p:ph type="body" idx="1"/>
          </p:nvPr>
        </p:nvSpPr>
        <p:spPr>
          <a:xfrm>
            <a:off x="468313" y="1125538"/>
            <a:ext cx="8382000" cy="5732462"/>
          </a:xfrm>
        </p:spPr>
        <p:txBody>
          <a:bodyPr/>
          <a:lstStyle/>
          <a:p>
            <a:pPr>
              <a:lnSpc>
                <a:spcPct val="120000"/>
              </a:lnSpc>
              <a:buFontTx/>
              <a:buNone/>
            </a:pPr>
            <a:r>
              <a:rPr lang="en-US" altLang="zh-CN" b="1">
                <a:latin typeface="仿宋_GB2312" pitchFamily="49" charset="-122"/>
                <a:ea typeface="仿宋_GB2312" pitchFamily="49" charset="-122"/>
              </a:rPr>
              <a:t>① </a:t>
            </a:r>
            <a:r>
              <a:rPr lang="zh-CN" altLang="en-US" b="1">
                <a:latin typeface="仿宋_GB2312" pitchFamily="49" charset="-122"/>
                <a:ea typeface="仿宋_GB2312" pitchFamily="49" charset="-122"/>
              </a:rPr>
              <a:t>首先要先确定</a:t>
            </a:r>
            <a:r>
              <a:rPr lang="en-US" altLang="zh-CN" b="1">
                <a:latin typeface="仿宋_GB2312" pitchFamily="49" charset="-122"/>
                <a:ea typeface="仿宋_GB2312" pitchFamily="49" charset="-122"/>
              </a:rPr>
              <a:t>ε</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N</a:t>
            </a:r>
            <a:r>
              <a:rPr lang="zh-CN" altLang="en-US" b="1">
                <a:latin typeface="仿宋_GB2312" pitchFamily="49" charset="-122"/>
                <a:ea typeface="仿宋_GB2312" pitchFamily="49" charset="-122"/>
              </a:rPr>
              <a:t>和</a:t>
            </a:r>
            <a:r>
              <a:rPr lang="en-US" altLang="zh-CN" b="1">
                <a:latin typeface="仿宋_GB2312" pitchFamily="49" charset="-122"/>
                <a:ea typeface="仿宋_GB2312" pitchFamily="49" charset="-122"/>
              </a:rPr>
              <a:t>Ω</a:t>
            </a:r>
            <a:r>
              <a:rPr lang="en-US" altLang="zh-CN" b="1" baseline="-25000">
                <a:latin typeface="仿宋_GB2312" pitchFamily="49" charset="-122"/>
                <a:ea typeface="仿宋_GB2312" pitchFamily="49" charset="-122"/>
              </a:rPr>
              <a:t>c</a:t>
            </a:r>
            <a:r>
              <a:rPr lang="zh-CN" altLang="en-US" b="1">
                <a:latin typeface="仿宋_GB2312" pitchFamily="49" charset="-122"/>
                <a:ea typeface="仿宋_GB2312" pitchFamily="49" charset="-122"/>
              </a:rPr>
              <a:t>。</a:t>
            </a:r>
          </a:p>
          <a:p>
            <a:pPr>
              <a:lnSpc>
                <a:spcPct val="120000"/>
              </a:lnSpc>
              <a:buFontTx/>
              <a:buNone/>
            </a:pPr>
            <a:r>
              <a:rPr lang="zh-CN" altLang="en-US" b="1">
                <a:latin typeface="仿宋_GB2312" pitchFamily="49" charset="-122"/>
                <a:ea typeface="仿宋_GB2312" pitchFamily="49" charset="-122"/>
              </a:rPr>
              <a:t>② 计算</a:t>
            </a:r>
            <a:r>
              <a:rPr lang="en-US" altLang="zh-CN" b="1">
                <a:latin typeface="仿宋_GB2312" pitchFamily="49" charset="-122"/>
                <a:ea typeface="仿宋_GB2312" pitchFamily="49" charset="-122"/>
              </a:rPr>
              <a:t>a</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b</a:t>
            </a:r>
            <a:r>
              <a:rPr lang="zh-CN" altLang="en-US" b="1">
                <a:latin typeface="仿宋_GB2312" pitchFamily="49" charset="-122"/>
                <a:ea typeface="仿宋_GB2312" pitchFamily="49" charset="-122"/>
              </a:rPr>
              <a:t>。</a:t>
            </a:r>
          </a:p>
          <a:p>
            <a:pPr>
              <a:lnSpc>
                <a:spcPct val="120000"/>
              </a:lnSpc>
              <a:buFontTx/>
              <a:buNone/>
            </a:pPr>
            <a:r>
              <a:rPr lang="zh-CN" altLang="en-US" b="1">
                <a:latin typeface="仿宋_GB2312" pitchFamily="49" charset="-122"/>
                <a:ea typeface="仿宋_GB2312" pitchFamily="49" charset="-122"/>
              </a:rPr>
              <a:t>③ 确定</a:t>
            </a:r>
            <a:r>
              <a:rPr lang="en-US" altLang="zh-CN" b="1">
                <a:latin typeface="仿宋_GB2312" pitchFamily="49" charset="-122"/>
                <a:ea typeface="仿宋_GB2312" pitchFamily="49" charset="-122"/>
              </a:rPr>
              <a:t>H</a:t>
            </a:r>
            <a:r>
              <a:rPr lang="en-US" altLang="zh-CN" b="1" baseline="-25000">
                <a:latin typeface="仿宋_GB2312" pitchFamily="49" charset="-122"/>
                <a:ea typeface="仿宋_GB2312" pitchFamily="49" charset="-122"/>
              </a:rPr>
              <a:t>a</a:t>
            </a:r>
            <a:r>
              <a:rPr lang="en-US" altLang="zh-CN" b="1">
                <a:latin typeface="仿宋_GB2312" pitchFamily="49" charset="-122"/>
                <a:ea typeface="仿宋_GB2312" pitchFamily="49" charset="-122"/>
              </a:rPr>
              <a:t>(s)H</a:t>
            </a:r>
            <a:r>
              <a:rPr lang="en-US" altLang="zh-CN" b="1" baseline="-25000">
                <a:latin typeface="仿宋_GB2312" pitchFamily="49" charset="-122"/>
                <a:ea typeface="仿宋_GB2312" pitchFamily="49" charset="-122"/>
              </a:rPr>
              <a:t>a</a:t>
            </a:r>
            <a:r>
              <a:rPr lang="en-US" altLang="zh-CN" b="1">
                <a:latin typeface="仿宋_GB2312" pitchFamily="49" charset="-122"/>
                <a:ea typeface="仿宋_GB2312" pitchFamily="49" charset="-122"/>
              </a:rPr>
              <a:t>(-s)</a:t>
            </a:r>
            <a:r>
              <a:rPr lang="zh-CN" altLang="en-US" b="1">
                <a:latin typeface="仿宋_GB2312" pitchFamily="49" charset="-122"/>
                <a:ea typeface="仿宋_GB2312" pitchFamily="49" charset="-122"/>
              </a:rPr>
              <a:t>的极点。</a:t>
            </a:r>
          </a:p>
          <a:p>
            <a:pPr>
              <a:lnSpc>
                <a:spcPct val="120000"/>
              </a:lnSpc>
              <a:buFontTx/>
              <a:buNone/>
            </a:pPr>
            <a:r>
              <a:rPr lang="zh-CN" altLang="en-US" b="1">
                <a:latin typeface="仿宋_GB2312" pitchFamily="49" charset="-122"/>
                <a:ea typeface="仿宋_GB2312" pitchFamily="49" charset="-122"/>
              </a:rPr>
              <a:t>④ 取</a:t>
            </a:r>
            <a:r>
              <a:rPr lang="en-US" altLang="zh-CN" b="1">
                <a:latin typeface="仿宋_GB2312" pitchFamily="49" charset="-122"/>
                <a:ea typeface="仿宋_GB2312" pitchFamily="49" charset="-122"/>
              </a:rPr>
              <a:t>Re(S</a:t>
            </a:r>
            <a:r>
              <a:rPr lang="en-US" altLang="zh-CN" b="1" baseline="-25000">
                <a:latin typeface="仿宋_GB2312" pitchFamily="49" charset="-122"/>
                <a:ea typeface="仿宋_GB2312" pitchFamily="49" charset="-122"/>
              </a:rPr>
              <a:t>i</a:t>
            </a:r>
            <a:r>
              <a:rPr lang="en-US" altLang="zh-CN" b="1">
                <a:latin typeface="仿宋_GB2312" pitchFamily="49" charset="-122"/>
                <a:ea typeface="仿宋_GB2312" pitchFamily="49" charset="-122"/>
              </a:rPr>
              <a:t>)&lt;0</a:t>
            </a:r>
            <a:r>
              <a:rPr lang="zh-CN" altLang="en-US" b="1">
                <a:latin typeface="仿宋_GB2312" pitchFamily="49" charset="-122"/>
                <a:ea typeface="仿宋_GB2312" pitchFamily="49" charset="-122"/>
              </a:rPr>
              <a:t>的极点，得到</a:t>
            </a:r>
            <a:r>
              <a:rPr lang="en-US" altLang="zh-CN" b="1">
                <a:latin typeface="仿宋_GB2312" pitchFamily="49" charset="-122"/>
                <a:ea typeface="仿宋_GB2312" pitchFamily="49" charset="-122"/>
              </a:rPr>
              <a:t>H</a:t>
            </a:r>
            <a:r>
              <a:rPr lang="en-US" altLang="zh-CN" b="1" baseline="-25000">
                <a:latin typeface="仿宋_GB2312" pitchFamily="49" charset="-122"/>
                <a:ea typeface="仿宋_GB2312" pitchFamily="49" charset="-122"/>
              </a:rPr>
              <a:t>a</a:t>
            </a:r>
            <a:r>
              <a:rPr lang="en-US" altLang="zh-CN" b="1">
                <a:latin typeface="仿宋_GB2312" pitchFamily="49" charset="-122"/>
                <a:ea typeface="仿宋_GB2312" pitchFamily="49" charset="-122"/>
              </a:rPr>
              <a:t>(s)</a:t>
            </a:r>
            <a:r>
              <a:rPr lang="zh-CN" altLang="en-US" b="1">
                <a:latin typeface="仿宋_GB2312" pitchFamily="49" charset="-122"/>
                <a:ea typeface="仿宋_GB2312" pitchFamily="49" charset="-122"/>
              </a:rPr>
              <a:t>。</a:t>
            </a:r>
          </a:p>
          <a:p>
            <a:pPr>
              <a:lnSpc>
                <a:spcPct val="120000"/>
              </a:lnSpc>
              <a:buFontTx/>
              <a:buNone/>
            </a:pPr>
            <a:r>
              <a:rPr lang="zh-CN" altLang="en-US"/>
              <a:t>       </a:t>
            </a:r>
          </a:p>
          <a:p>
            <a:pPr>
              <a:lnSpc>
                <a:spcPct val="120000"/>
              </a:lnSpc>
            </a:pPr>
            <a:endParaRPr lang="zh-CN" altLang="en-US" b="1">
              <a:latin typeface="仿宋_GB2312" pitchFamily="49" charset="-122"/>
              <a:ea typeface="仿宋_GB2312" pitchFamily="49" charset="-122"/>
            </a:endParaRPr>
          </a:p>
          <a:p>
            <a:pPr>
              <a:lnSpc>
                <a:spcPct val="120000"/>
              </a:lnSpc>
            </a:pPr>
            <a:r>
              <a:rPr lang="en-US" altLang="zh-CN" b="1">
                <a:latin typeface="仿宋_GB2312" pitchFamily="49" charset="-122"/>
                <a:ea typeface="仿宋_GB2312" pitchFamily="49" charset="-122"/>
              </a:rPr>
              <a:t>d</a:t>
            </a:r>
            <a:r>
              <a:rPr lang="zh-CN" altLang="en-US" b="1">
                <a:latin typeface="仿宋_GB2312" pitchFamily="49" charset="-122"/>
                <a:ea typeface="仿宋_GB2312" pitchFamily="49" charset="-122"/>
              </a:rPr>
              <a:t>可由</a:t>
            </a:r>
            <a:r>
              <a:rPr lang="en-US" altLang="zh-CN" b="1">
                <a:latin typeface="仿宋_GB2312" pitchFamily="49" charset="-122"/>
                <a:ea typeface="仿宋_GB2312" pitchFamily="49" charset="-122"/>
              </a:rPr>
              <a:t>A(Ω)</a:t>
            </a:r>
            <a:r>
              <a:rPr lang="zh-CN" altLang="en-US" b="1">
                <a:latin typeface="仿宋_GB2312" pitchFamily="49" charset="-122"/>
                <a:ea typeface="仿宋_GB2312" pitchFamily="49" charset="-122"/>
              </a:rPr>
              <a:t>和</a:t>
            </a:r>
            <a:r>
              <a:rPr lang="en-US" altLang="zh-CN" b="1">
                <a:latin typeface="仿宋_GB2312" pitchFamily="49" charset="-122"/>
                <a:ea typeface="仿宋_GB2312" pitchFamily="49" charset="-122"/>
              </a:rPr>
              <a:t>H</a:t>
            </a:r>
            <a:r>
              <a:rPr lang="en-US" altLang="zh-CN" b="1" baseline="-25000">
                <a:latin typeface="仿宋_GB2312" pitchFamily="49" charset="-122"/>
                <a:ea typeface="仿宋_GB2312" pitchFamily="49" charset="-122"/>
              </a:rPr>
              <a:t>a</a:t>
            </a:r>
            <a:r>
              <a:rPr lang="en-US" altLang="zh-CN" b="1">
                <a:latin typeface="仿宋_GB2312" pitchFamily="49" charset="-122"/>
                <a:ea typeface="仿宋_GB2312" pitchFamily="49" charset="-122"/>
              </a:rPr>
              <a:t>(s)</a:t>
            </a:r>
            <a:r>
              <a:rPr lang="zh-CN" altLang="en-US" b="1">
                <a:latin typeface="仿宋_GB2312" pitchFamily="49" charset="-122"/>
                <a:ea typeface="仿宋_GB2312" pitchFamily="49" charset="-122"/>
              </a:rPr>
              <a:t>低频或高频特性对比确定。</a:t>
            </a:r>
          </a:p>
        </p:txBody>
      </p:sp>
      <p:graphicFrame>
        <p:nvGraphicFramePr>
          <p:cNvPr id="161796" name="Object 4"/>
          <p:cNvGraphicFramePr>
            <a:graphicFrameLocks noChangeAspect="1"/>
          </p:cNvGraphicFramePr>
          <p:nvPr/>
        </p:nvGraphicFramePr>
        <p:xfrm>
          <a:off x="2484438" y="3716338"/>
          <a:ext cx="3143250" cy="1600200"/>
        </p:xfrm>
        <a:graphic>
          <a:graphicData uri="http://schemas.openxmlformats.org/presentationml/2006/ole">
            <mc:AlternateContent xmlns:mc="http://schemas.openxmlformats.org/markup-compatibility/2006">
              <mc:Choice xmlns:v="urn:schemas-microsoft-com:vml" Requires="v">
                <p:oleObj spid="_x0000_s161842" name="Equation" r:id="rId4" imgW="1193760" imgH="622080" progId="Equation.DSMT4">
                  <p:embed/>
                </p:oleObj>
              </mc:Choice>
              <mc:Fallback>
                <p:oleObj name="Equation" r:id="rId4" imgW="1193760" imgH="62208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484438" y="3716338"/>
                        <a:ext cx="3143250"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灯片编号占位符 5"/>
          <p:cNvSpPr>
            <a:spLocks noGrp="1"/>
          </p:cNvSpPr>
          <p:nvPr>
            <p:ph type="sldNum" sz="quarter" idx="12"/>
          </p:nvPr>
        </p:nvSpPr>
        <p:spPr/>
        <p:txBody>
          <a:bodyPr/>
          <a:lstStyle/>
          <a:p>
            <a:fld id="{66B7173C-501E-4A2F-906E-F65B4061E8A4}" type="slidenum">
              <a:rPr lang="en-US" altLang="zh-CN"/>
              <a:pPr/>
              <a:t>78</a:t>
            </a:fld>
            <a:endParaRPr lang="en-US" altLang="zh-CN"/>
          </a:p>
        </p:txBody>
      </p:sp>
      <p:sp>
        <p:nvSpPr>
          <p:cNvPr id="163842" name="Rectangle 2"/>
          <p:cNvSpPr>
            <a:spLocks noGrp="1" noChangeArrowheads="1"/>
          </p:cNvSpPr>
          <p:nvPr>
            <p:ph type="title"/>
          </p:nvPr>
        </p:nvSpPr>
        <p:spPr>
          <a:xfrm>
            <a:off x="685800" y="0"/>
            <a:ext cx="7772400" cy="685800"/>
          </a:xfrm>
        </p:spPr>
        <p:txBody>
          <a:bodyPr/>
          <a:lstStyle/>
          <a:p>
            <a:r>
              <a:rPr lang="zh-CN" altLang="en-US" i="1">
                <a:solidFill>
                  <a:schemeClr val="tx1"/>
                </a:solidFill>
                <a:latin typeface="隶书" pitchFamily="49" charset="-122"/>
                <a:ea typeface="隶书" pitchFamily="49" charset="-122"/>
              </a:rPr>
              <a:t>例</a:t>
            </a:r>
            <a:r>
              <a:rPr lang="en-US" altLang="zh-CN" i="1">
                <a:solidFill>
                  <a:schemeClr val="tx1"/>
                </a:solidFill>
                <a:latin typeface="隶书" pitchFamily="49" charset="-122"/>
                <a:ea typeface="隶书" pitchFamily="49" charset="-122"/>
              </a:rPr>
              <a:t>1</a:t>
            </a:r>
          </a:p>
        </p:txBody>
      </p:sp>
      <p:sp>
        <p:nvSpPr>
          <p:cNvPr id="163843" name="Rectangle 3"/>
          <p:cNvSpPr>
            <a:spLocks noGrp="1" noChangeArrowheads="1"/>
          </p:cNvSpPr>
          <p:nvPr>
            <p:ph type="body" idx="1"/>
          </p:nvPr>
        </p:nvSpPr>
        <p:spPr>
          <a:xfrm>
            <a:off x="609600" y="549275"/>
            <a:ext cx="8534400" cy="1812925"/>
          </a:xfrm>
        </p:spPr>
        <p:txBody>
          <a:bodyPr/>
          <a:lstStyle/>
          <a:p>
            <a:pPr>
              <a:lnSpc>
                <a:spcPct val="120000"/>
              </a:lnSpc>
            </a:pPr>
            <a:r>
              <a:rPr lang="zh-CN" altLang="en-US" b="1">
                <a:latin typeface="楷体_GB2312" pitchFamily="49" charset="-122"/>
                <a:ea typeface="楷体_GB2312" pitchFamily="49" charset="-122"/>
              </a:rPr>
              <a:t>设</a:t>
            </a:r>
            <a:r>
              <a:rPr lang="en-US" altLang="zh-CN" b="1">
                <a:latin typeface="楷体_GB2312" pitchFamily="49" charset="-122"/>
                <a:ea typeface="楷体_GB2312" pitchFamily="49" charset="-122"/>
              </a:rPr>
              <a:t>N=4</a:t>
            </a:r>
            <a:r>
              <a:rPr lang="zh-CN" altLang="en-US" b="1">
                <a:latin typeface="楷体_GB2312" pitchFamily="49" charset="-122"/>
                <a:ea typeface="楷体_GB2312" pitchFamily="49" charset="-122"/>
              </a:rPr>
              <a:t>，</a:t>
            </a:r>
            <a:r>
              <a:rPr lang="zh-CN" altLang="zh-CN" b="1">
                <a:latin typeface="楷体_GB2312" pitchFamily="49" charset="-122"/>
                <a:ea typeface="楷体_GB2312" pitchFamily="49" charset="-122"/>
              </a:rPr>
              <a:t>确定Chebyshev I型，极点位置。</a:t>
            </a:r>
          </a:p>
          <a:p>
            <a:pPr>
              <a:lnSpc>
                <a:spcPct val="120000"/>
              </a:lnSpc>
              <a:buFontTx/>
              <a:buNone/>
            </a:pPr>
            <a:r>
              <a:rPr lang="zh-CN" altLang="en-US" sz="2800"/>
              <a:t>    </a:t>
            </a:r>
            <a:r>
              <a:rPr lang="zh-CN" altLang="zh-CN" sz="2800" b="1">
                <a:latin typeface="仿宋_GB2312" pitchFamily="49" charset="-122"/>
                <a:ea typeface="仿宋_GB2312" pitchFamily="49" charset="-122"/>
              </a:rPr>
              <a:t>解：N=4，则有8个极点，我们要求在S左半平面上为稳定系统的四个极点。</a:t>
            </a:r>
            <a:endParaRPr lang="zh-CN" altLang="zh-CN" b="1">
              <a:latin typeface="仿宋_GB2312" pitchFamily="49" charset="-122"/>
              <a:ea typeface="仿宋_GB2312" pitchFamily="49" charset="-122"/>
            </a:endParaRPr>
          </a:p>
        </p:txBody>
      </p:sp>
      <p:sp>
        <p:nvSpPr>
          <p:cNvPr id="163844" name="Oval 4"/>
          <p:cNvSpPr>
            <a:spLocks noChangeArrowheads="1"/>
          </p:cNvSpPr>
          <p:nvPr/>
        </p:nvSpPr>
        <p:spPr bwMode="auto">
          <a:xfrm>
            <a:off x="1219200" y="3276600"/>
            <a:ext cx="1066800" cy="25908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45" name="Oval 5"/>
          <p:cNvSpPr>
            <a:spLocks noChangeArrowheads="1"/>
          </p:cNvSpPr>
          <p:nvPr/>
        </p:nvSpPr>
        <p:spPr bwMode="auto">
          <a:xfrm>
            <a:off x="457200" y="3276600"/>
            <a:ext cx="2590800" cy="2590800"/>
          </a:xfrm>
          <a:prstGeom prst="ellipse">
            <a:avLst/>
          </a:prstGeom>
          <a:noFill/>
          <a:ln w="38100">
            <a:solidFill>
              <a:srgbClr val="FF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46" name="Line 6"/>
          <p:cNvSpPr>
            <a:spLocks noChangeShapeType="1"/>
          </p:cNvSpPr>
          <p:nvPr/>
        </p:nvSpPr>
        <p:spPr bwMode="auto">
          <a:xfrm>
            <a:off x="457200" y="3429000"/>
            <a:ext cx="25908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47" name="Line 7"/>
          <p:cNvSpPr>
            <a:spLocks noChangeShapeType="1"/>
          </p:cNvSpPr>
          <p:nvPr/>
        </p:nvSpPr>
        <p:spPr bwMode="auto">
          <a:xfrm>
            <a:off x="381000" y="5715000"/>
            <a:ext cx="27432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48" name="Oval 8"/>
          <p:cNvSpPr>
            <a:spLocks noChangeArrowheads="1"/>
          </p:cNvSpPr>
          <p:nvPr/>
        </p:nvSpPr>
        <p:spPr bwMode="auto">
          <a:xfrm>
            <a:off x="1219200" y="4038600"/>
            <a:ext cx="1066800" cy="1066800"/>
          </a:xfrm>
          <a:prstGeom prst="ellipse">
            <a:avLst/>
          </a:prstGeom>
          <a:solidFill>
            <a:schemeClr val="bg2"/>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49" name="Line 9"/>
          <p:cNvSpPr>
            <a:spLocks noChangeShapeType="1"/>
          </p:cNvSpPr>
          <p:nvPr/>
        </p:nvSpPr>
        <p:spPr bwMode="auto">
          <a:xfrm flipV="1">
            <a:off x="1752600" y="2971800"/>
            <a:ext cx="0" cy="304800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0" name="Line 10"/>
          <p:cNvSpPr>
            <a:spLocks noChangeShapeType="1"/>
          </p:cNvSpPr>
          <p:nvPr/>
        </p:nvSpPr>
        <p:spPr bwMode="auto">
          <a:xfrm>
            <a:off x="0" y="4572000"/>
            <a:ext cx="3348038" cy="9525"/>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1" name="Line 11"/>
          <p:cNvSpPr>
            <a:spLocks noChangeShapeType="1"/>
          </p:cNvSpPr>
          <p:nvPr/>
        </p:nvSpPr>
        <p:spPr bwMode="auto">
          <a:xfrm flipV="1">
            <a:off x="914400" y="2819400"/>
            <a:ext cx="1676400" cy="342900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2" name="Line 12"/>
          <p:cNvSpPr>
            <a:spLocks noChangeShapeType="1"/>
          </p:cNvSpPr>
          <p:nvPr/>
        </p:nvSpPr>
        <p:spPr bwMode="auto">
          <a:xfrm flipH="1" flipV="1">
            <a:off x="838200" y="2819400"/>
            <a:ext cx="1828800" cy="350520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3" name="Line 13"/>
          <p:cNvSpPr>
            <a:spLocks noChangeShapeType="1"/>
          </p:cNvSpPr>
          <p:nvPr/>
        </p:nvSpPr>
        <p:spPr bwMode="auto">
          <a:xfrm>
            <a:off x="1524000" y="3505200"/>
            <a:ext cx="0" cy="22098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4" name="Line 14"/>
          <p:cNvSpPr>
            <a:spLocks noChangeShapeType="1"/>
          </p:cNvSpPr>
          <p:nvPr/>
        </p:nvSpPr>
        <p:spPr bwMode="auto">
          <a:xfrm>
            <a:off x="1981200" y="3429000"/>
            <a:ext cx="0" cy="22098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5" name="AutoShape 15"/>
          <p:cNvSpPr>
            <a:spLocks noChangeArrowheads="1"/>
          </p:cNvSpPr>
          <p:nvPr/>
        </p:nvSpPr>
        <p:spPr bwMode="auto">
          <a:xfrm>
            <a:off x="1447800" y="33528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6" name="AutoShape 16"/>
          <p:cNvSpPr>
            <a:spLocks noChangeArrowheads="1"/>
          </p:cNvSpPr>
          <p:nvPr/>
        </p:nvSpPr>
        <p:spPr bwMode="auto">
          <a:xfrm>
            <a:off x="1905000" y="33528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7" name="AutoShape 17"/>
          <p:cNvSpPr>
            <a:spLocks noChangeArrowheads="1"/>
          </p:cNvSpPr>
          <p:nvPr/>
        </p:nvSpPr>
        <p:spPr bwMode="auto">
          <a:xfrm>
            <a:off x="1905000" y="56388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8" name="AutoShape 18"/>
          <p:cNvSpPr>
            <a:spLocks noChangeArrowheads="1"/>
          </p:cNvSpPr>
          <p:nvPr/>
        </p:nvSpPr>
        <p:spPr bwMode="auto">
          <a:xfrm>
            <a:off x="1447800" y="56388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59" name="AutoShape 19"/>
          <p:cNvSpPr>
            <a:spLocks noChangeArrowheads="1"/>
          </p:cNvSpPr>
          <p:nvPr/>
        </p:nvSpPr>
        <p:spPr bwMode="auto">
          <a:xfrm>
            <a:off x="1143000" y="41910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0" name="Line 20"/>
          <p:cNvSpPr>
            <a:spLocks noChangeShapeType="1"/>
          </p:cNvSpPr>
          <p:nvPr/>
        </p:nvSpPr>
        <p:spPr bwMode="auto">
          <a:xfrm>
            <a:off x="228600" y="4267200"/>
            <a:ext cx="2830513" cy="254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1" name="Line 21"/>
          <p:cNvSpPr>
            <a:spLocks noChangeShapeType="1"/>
          </p:cNvSpPr>
          <p:nvPr/>
        </p:nvSpPr>
        <p:spPr bwMode="auto">
          <a:xfrm>
            <a:off x="1219200" y="2667000"/>
            <a:ext cx="0" cy="35052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2" name="AutoShape 22"/>
          <p:cNvSpPr>
            <a:spLocks noChangeArrowheads="1"/>
          </p:cNvSpPr>
          <p:nvPr/>
        </p:nvSpPr>
        <p:spPr bwMode="auto">
          <a:xfrm>
            <a:off x="2209800" y="48006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3" name="Line 23"/>
          <p:cNvSpPr>
            <a:spLocks noChangeShapeType="1"/>
          </p:cNvSpPr>
          <p:nvPr/>
        </p:nvSpPr>
        <p:spPr bwMode="auto">
          <a:xfrm flipH="1">
            <a:off x="0" y="4868863"/>
            <a:ext cx="2916238" cy="7937"/>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4" name="Line 24"/>
          <p:cNvSpPr>
            <a:spLocks noChangeShapeType="1"/>
          </p:cNvSpPr>
          <p:nvPr/>
        </p:nvSpPr>
        <p:spPr bwMode="auto">
          <a:xfrm flipH="1">
            <a:off x="2286000" y="2667000"/>
            <a:ext cx="0" cy="34290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5" name="AutoShape 25"/>
          <p:cNvSpPr>
            <a:spLocks noChangeArrowheads="1"/>
          </p:cNvSpPr>
          <p:nvPr/>
        </p:nvSpPr>
        <p:spPr bwMode="auto">
          <a:xfrm>
            <a:off x="2209800" y="41910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6" name="AutoShape 26"/>
          <p:cNvSpPr>
            <a:spLocks noChangeArrowheads="1"/>
          </p:cNvSpPr>
          <p:nvPr/>
        </p:nvSpPr>
        <p:spPr bwMode="auto">
          <a:xfrm>
            <a:off x="1143000" y="4800600"/>
            <a:ext cx="152400" cy="152400"/>
          </a:xfrm>
          <a:prstGeom prst="flowChartSummingJunction">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67" name="Text Box 27"/>
          <p:cNvSpPr txBox="1">
            <a:spLocks noChangeArrowheads="1"/>
          </p:cNvSpPr>
          <p:nvPr/>
        </p:nvSpPr>
        <p:spPr bwMode="auto">
          <a:xfrm>
            <a:off x="3059113" y="4652963"/>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σ</a:t>
            </a:r>
          </a:p>
        </p:txBody>
      </p:sp>
      <p:sp>
        <p:nvSpPr>
          <p:cNvPr id="163868" name="Text Box 28"/>
          <p:cNvSpPr txBox="1">
            <a:spLocks noChangeArrowheads="1"/>
          </p:cNvSpPr>
          <p:nvPr/>
        </p:nvSpPr>
        <p:spPr bwMode="auto">
          <a:xfrm>
            <a:off x="1447800" y="25908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jΩ</a:t>
            </a:r>
          </a:p>
        </p:txBody>
      </p:sp>
      <p:graphicFrame>
        <p:nvGraphicFramePr>
          <p:cNvPr id="163869" name="Object 29"/>
          <p:cNvGraphicFramePr>
            <a:graphicFrameLocks noChangeAspect="1"/>
          </p:cNvGraphicFramePr>
          <p:nvPr/>
        </p:nvGraphicFramePr>
        <p:xfrm>
          <a:off x="3635375" y="2519363"/>
          <a:ext cx="5254625" cy="4338637"/>
        </p:xfrm>
        <a:graphic>
          <a:graphicData uri="http://schemas.openxmlformats.org/presentationml/2006/ole">
            <mc:AlternateContent xmlns:mc="http://schemas.openxmlformats.org/markup-compatibility/2006">
              <mc:Choice xmlns:v="urn:schemas-microsoft-com:vml" Requires="v">
                <p:oleObj spid="_x0000_s163915" name="Equation" r:id="rId4" imgW="1955520" imgH="1726920" progId="Equation.DSMT4">
                  <p:embed/>
                </p:oleObj>
              </mc:Choice>
              <mc:Fallback>
                <p:oleObj name="Equation" r:id="rId4" imgW="1955520" imgH="1726920" progId="Equation.DSMT4">
                  <p:embed/>
                  <p:pic>
                    <p:nvPicPr>
                      <p:cNvPr id="0" name="Object 29"/>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635375" y="2519363"/>
                        <a:ext cx="5254625" cy="433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5"/>
          <p:cNvSpPr>
            <a:spLocks noGrp="1"/>
          </p:cNvSpPr>
          <p:nvPr>
            <p:ph type="sldNum" sz="quarter" idx="12"/>
          </p:nvPr>
        </p:nvSpPr>
        <p:spPr/>
        <p:txBody>
          <a:bodyPr/>
          <a:lstStyle/>
          <a:p>
            <a:fld id="{282B33E7-78AB-427C-A09D-3A9E78CB4EB2}" type="slidenum">
              <a:rPr lang="en-US" altLang="zh-CN"/>
              <a:pPr/>
              <a:t>79</a:t>
            </a:fld>
            <a:endParaRPr lang="en-US" altLang="zh-CN"/>
          </a:p>
        </p:txBody>
      </p:sp>
      <p:graphicFrame>
        <p:nvGraphicFramePr>
          <p:cNvPr id="165890" name="Object 2"/>
          <p:cNvGraphicFramePr>
            <a:graphicFrameLocks noChangeAspect="1"/>
          </p:cNvGraphicFramePr>
          <p:nvPr/>
        </p:nvGraphicFramePr>
        <p:xfrm>
          <a:off x="133350" y="2667000"/>
          <a:ext cx="8875713" cy="1120775"/>
        </p:xfrm>
        <a:graphic>
          <a:graphicData uri="http://schemas.openxmlformats.org/presentationml/2006/ole">
            <mc:AlternateContent xmlns:mc="http://schemas.openxmlformats.org/markup-compatibility/2006">
              <mc:Choice xmlns:v="urn:schemas-microsoft-com:vml" Requires="v">
                <p:oleObj spid="_x0000_s166079" name="Equation" r:id="rId4" imgW="3340080" imgH="393480" progId="Equation.DSMT4">
                  <p:embed/>
                </p:oleObj>
              </mc:Choice>
              <mc:Fallback>
                <p:oleObj name="Equation" r:id="rId4" imgW="3340080" imgH="39348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33350" y="2667000"/>
                        <a:ext cx="8875713" cy="112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891" name="Text Box 3"/>
          <p:cNvSpPr txBox="1">
            <a:spLocks noChangeArrowheads="1"/>
          </p:cNvSpPr>
          <p:nvPr/>
        </p:nvSpPr>
        <p:spPr bwMode="auto">
          <a:xfrm>
            <a:off x="0" y="4572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568575" algn="l"/>
              </a:tabLst>
              <a:defRPr>
                <a:solidFill>
                  <a:schemeClr val="tx1"/>
                </a:solidFill>
                <a:latin typeface="Arial" charset="0"/>
                <a:ea typeface="宋体" charset="-122"/>
              </a:defRPr>
            </a:lvl1pPr>
            <a:lvl2pPr>
              <a:tabLst>
                <a:tab pos="2568575" algn="l"/>
              </a:tabLst>
              <a:defRPr>
                <a:solidFill>
                  <a:schemeClr val="tx1"/>
                </a:solidFill>
                <a:latin typeface="Arial" charset="0"/>
                <a:ea typeface="宋体" charset="-122"/>
              </a:defRPr>
            </a:lvl2pPr>
            <a:lvl3pPr>
              <a:tabLst>
                <a:tab pos="2568575" algn="l"/>
              </a:tabLst>
              <a:defRPr>
                <a:solidFill>
                  <a:schemeClr val="tx1"/>
                </a:solidFill>
                <a:latin typeface="Arial" charset="0"/>
                <a:ea typeface="宋体" charset="-122"/>
              </a:defRPr>
            </a:lvl3pPr>
            <a:lvl4pPr>
              <a:tabLst>
                <a:tab pos="2568575" algn="l"/>
              </a:tabLst>
              <a:defRPr>
                <a:solidFill>
                  <a:schemeClr val="tx1"/>
                </a:solidFill>
                <a:latin typeface="Arial" charset="0"/>
                <a:ea typeface="宋体" charset="-122"/>
              </a:defRPr>
            </a:lvl4pPr>
            <a:lvl5pPr>
              <a:tabLst>
                <a:tab pos="2568575" algn="l"/>
              </a:tabLst>
              <a:defRPr>
                <a:solidFill>
                  <a:schemeClr val="tx1"/>
                </a:solidFill>
                <a:latin typeface="Arial" charset="0"/>
                <a:ea typeface="宋体" charset="-122"/>
              </a:defRPr>
            </a:lvl5pPr>
            <a:lvl6pPr fontAlgn="base">
              <a:spcBef>
                <a:spcPct val="0"/>
              </a:spcBef>
              <a:spcAft>
                <a:spcPct val="0"/>
              </a:spcAft>
              <a:tabLst>
                <a:tab pos="2568575" algn="l"/>
              </a:tabLst>
              <a:defRPr>
                <a:solidFill>
                  <a:schemeClr val="tx1"/>
                </a:solidFill>
                <a:latin typeface="Arial" charset="0"/>
                <a:ea typeface="宋体" charset="-122"/>
              </a:defRPr>
            </a:lvl6pPr>
            <a:lvl7pPr fontAlgn="base">
              <a:spcBef>
                <a:spcPct val="0"/>
              </a:spcBef>
              <a:spcAft>
                <a:spcPct val="0"/>
              </a:spcAft>
              <a:tabLst>
                <a:tab pos="2568575" algn="l"/>
              </a:tabLst>
              <a:defRPr>
                <a:solidFill>
                  <a:schemeClr val="tx1"/>
                </a:solidFill>
                <a:latin typeface="Arial" charset="0"/>
                <a:ea typeface="宋体" charset="-122"/>
              </a:defRPr>
            </a:lvl7pPr>
            <a:lvl8pPr fontAlgn="base">
              <a:spcBef>
                <a:spcPct val="0"/>
              </a:spcBef>
              <a:spcAft>
                <a:spcPct val="0"/>
              </a:spcAft>
              <a:tabLst>
                <a:tab pos="2568575" algn="l"/>
              </a:tabLst>
              <a:defRPr>
                <a:solidFill>
                  <a:schemeClr val="tx1"/>
                </a:solidFill>
                <a:latin typeface="Arial" charset="0"/>
                <a:ea typeface="宋体" charset="-122"/>
              </a:defRPr>
            </a:lvl8pPr>
            <a:lvl9pPr fontAlgn="base">
              <a:spcBef>
                <a:spcPct val="0"/>
              </a:spcBef>
              <a:spcAft>
                <a:spcPct val="0"/>
              </a:spcAft>
              <a:tabLst>
                <a:tab pos="2568575" algn="l"/>
              </a:tabLst>
              <a:defRPr>
                <a:solidFill>
                  <a:schemeClr val="tx1"/>
                </a:solidFill>
                <a:latin typeface="Arial" charset="0"/>
                <a:ea typeface="宋体" charset="-122"/>
              </a:defRPr>
            </a:lvl9pPr>
          </a:lstStyle>
          <a:p>
            <a:pPr>
              <a:spcBef>
                <a:spcPct val="50000"/>
              </a:spcBef>
            </a:pPr>
            <a:r>
              <a:rPr kumimoji="1" lang="zh-CN" altLang="en-US" sz="2800" b="1">
                <a:latin typeface="Times New Roman" pitchFamily="18" charset="0"/>
              </a:rPr>
              <a:t>由上可知，在左半平面上：</a:t>
            </a:r>
          </a:p>
        </p:txBody>
      </p:sp>
      <p:sp>
        <p:nvSpPr>
          <p:cNvPr id="165892" name="Text Box 4"/>
          <p:cNvSpPr txBox="1">
            <a:spLocks noChangeArrowheads="1"/>
          </p:cNvSpPr>
          <p:nvPr/>
        </p:nvSpPr>
        <p:spPr bwMode="auto">
          <a:xfrm>
            <a:off x="0" y="9906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楷体_GB2312" pitchFamily="49" charset="-122"/>
                <a:ea typeface="楷体_GB2312" pitchFamily="49" charset="-122"/>
              </a:rPr>
              <a:t>第</a:t>
            </a:r>
            <a:r>
              <a:rPr kumimoji="1" lang="en-US" altLang="zh-CN" sz="2800" b="1">
                <a:latin typeface="楷体_GB2312" pitchFamily="49" charset="-122"/>
                <a:ea typeface="楷体_GB2312" pitchFamily="49" charset="-122"/>
              </a:rPr>
              <a:t>1</a:t>
            </a:r>
            <a:r>
              <a:rPr kumimoji="1" lang="zh-CN" altLang="en-US" sz="2800" b="1">
                <a:latin typeface="楷体_GB2312" pitchFamily="49" charset="-122"/>
                <a:ea typeface="楷体_GB2312" pitchFamily="49" charset="-122"/>
              </a:rPr>
              <a:t>极点：</a:t>
            </a:r>
            <a:endParaRPr kumimoji="1" lang="zh-CN" altLang="en-US" sz="2800">
              <a:latin typeface="楷体_GB2312" pitchFamily="49" charset="-122"/>
              <a:ea typeface="楷体_GB2312" pitchFamily="49" charset="-122"/>
            </a:endParaRPr>
          </a:p>
        </p:txBody>
      </p:sp>
      <p:graphicFrame>
        <p:nvGraphicFramePr>
          <p:cNvPr id="165893" name="Object 5"/>
          <p:cNvGraphicFramePr>
            <a:graphicFrameLocks noChangeAspect="1"/>
          </p:cNvGraphicFramePr>
          <p:nvPr/>
        </p:nvGraphicFramePr>
        <p:xfrm>
          <a:off x="134938" y="1295400"/>
          <a:ext cx="8872537" cy="1120775"/>
        </p:xfrm>
        <a:graphic>
          <a:graphicData uri="http://schemas.openxmlformats.org/presentationml/2006/ole">
            <mc:AlternateContent xmlns:mc="http://schemas.openxmlformats.org/markup-compatibility/2006">
              <mc:Choice xmlns:v="urn:schemas-microsoft-com:vml" Requires="v">
                <p:oleObj spid="_x0000_s166080" name="Equation" r:id="rId6" imgW="3314520" imgH="393480" progId="Equation.DSMT4">
                  <p:embed/>
                </p:oleObj>
              </mc:Choice>
              <mc:Fallback>
                <p:oleObj name="Equation" r:id="rId6" imgW="3314520" imgH="393480" progId="Equation.DSMT4">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34938" y="1295400"/>
                        <a:ext cx="8872537" cy="112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894" name="Text Box 6"/>
          <p:cNvSpPr txBox="1">
            <a:spLocks noChangeArrowheads="1"/>
          </p:cNvSpPr>
          <p:nvPr/>
        </p:nvSpPr>
        <p:spPr bwMode="auto">
          <a:xfrm>
            <a:off x="0" y="22860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itchFamily="18" charset="0"/>
              </a:rPr>
              <a:t>第</a:t>
            </a:r>
            <a:r>
              <a:rPr kumimoji="1" lang="en-US" altLang="zh-CN" sz="2800" b="1">
                <a:latin typeface="Times New Roman" pitchFamily="18" charset="0"/>
              </a:rPr>
              <a:t>2</a:t>
            </a:r>
            <a:r>
              <a:rPr kumimoji="1" lang="zh-CN" altLang="en-US" sz="2800" b="1">
                <a:latin typeface="Times New Roman" pitchFamily="18" charset="0"/>
              </a:rPr>
              <a:t>极点：</a:t>
            </a:r>
            <a:endParaRPr kumimoji="1" lang="zh-CN" altLang="en-US" sz="2800">
              <a:latin typeface="Times New Roman" pitchFamily="18" charset="0"/>
            </a:endParaRPr>
          </a:p>
        </p:txBody>
      </p:sp>
      <p:graphicFrame>
        <p:nvGraphicFramePr>
          <p:cNvPr id="165895" name="Object 7"/>
          <p:cNvGraphicFramePr>
            <a:graphicFrameLocks noChangeAspect="1"/>
          </p:cNvGraphicFramePr>
          <p:nvPr/>
        </p:nvGraphicFramePr>
        <p:xfrm>
          <a:off x="98425" y="5257800"/>
          <a:ext cx="8947150" cy="1044575"/>
        </p:xfrm>
        <a:graphic>
          <a:graphicData uri="http://schemas.openxmlformats.org/presentationml/2006/ole">
            <mc:AlternateContent xmlns:mc="http://schemas.openxmlformats.org/markup-compatibility/2006">
              <mc:Choice xmlns:v="urn:schemas-microsoft-com:vml" Requires="v">
                <p:oleObj spid="_x0000_s166081" name="Equation" r:id="rId8" imgW="3466800" imgH="393480" progId="Equation.DSMT4">
                  <p:embed/>
                </p:oleObj>
              </mc:Choice>
              <mc:Fallback>
                <p:oleObj name="Equation" r:id="rId8" imgW="3466800" imgH="393480" progId="Equation.DSMT4">
                  <p:embed/>
                  <p:pic>
                    <p:nvPicPr>
                      <p:cNvPr id="0" name="Object 7"/>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98425" y="5257800"/>
                        <a:ext cx="8947150" cy="104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896" name="Text Box 8"/>
          <p:cNvSpPr txBox="1">
            <a:spLocks noChangeArrowheads="1"/>
          </p:cNvSpPr>
          <p:nvPr/>
        </p:nvSpPr>
        <p:spPr bwMode="auto">
          <a:xfrm>
            <a:off x="0" y="36576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itchFamily="18" charset="0"/>
              </a:rPr>
              <a:t>第</a:t>
            </a:r>
            <a:r>
              <a:rPr kumimoji="1" lang="en-US" altLang="zh-CN" sz="2800" b="1">
                <a:latin typeface="Times New Roman" pitchFamily="18" charset="0"/>
              </a:rPr>
              <a:t>3</a:t>
            </a:r>
            <a:r>
              <a:rPr kumimoji="1" lang="zh-CN" altLang="en-US" sz="2800" b="1">
                <a:latin typeface="Times New Roman" pitchFamily="18" charset="0"/>
              </a:rPr>
              <a:t>极点：</a:t>
            </a:r>
            <a:endParaRPr kumimoji="1" lang="zh-CN" altLang="en-US" sz="2800">
              <a:latin typeface="Times New Roman" pitchFamily="18" charset="0"/>
            </a:endParaRPr>
          </a:p>
        </p:txBody>
      </p:sp>
      <p:graphicFrame>
        <p:nvGraphicFramePr>
          <p:cNvPr id="165897" name="Object 9"/>
          <p:cNvGraphicFramePr>
            <a:graphicFrameLocks noChangeAspect="1"/>
          </p:cNvGraphicFramePr>
          <p:nvPr/>
        </p:nvGraphicFramePr>
        <p:xfrm>
          <a:off x="114300" y="4038600"/>
          <a:ext cx="8915400" cy="1120775"/>
        </p:xfrm>
        <a:graphic>
          <a:graphicData uri="http://schemas.openxmlformats.org/presentationml/2006/ole">
            <mc:AlternateContent xmlns:mc="http://schemas.openxmlformats.org/markup-compatibility/2006">
              <mc:Choice xmlns:v="urn:schemas-microsoft-com:vml" Requires="v">
                <p:oleObj spid="_x0000_s166082" name="Equation" r:id="rId10" imgW="3454200" imgH="393480" progId="Equation.DSMT4">
                  <p:embed/>
                </p:oleObj>
              </mc:Choice>
              <mc:Fallback>
                <p:oleObj name="Equation" r:id="rId10" imgW="3454200" imgH="393480" progId="Equation.DSMT4">
                  <p:embed/>
                  <p:pic>
                    <p:nvPicPr>
                      <p:cNvPr id="0" name="Object 9"/>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114300" y="4038600"/>
                        <a:ext cx="8915400" cy="112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898" name="Text Box 10"/>
          <p:cNvSpPr txBox="1">
            <a:spLocks noChangeArrowheads="1"/>
          </p:cNvSpPr>
          <p:nvPr/>
        </p:nvSpPr>
        <p:spPr bwMode="auto">
          <a:xfrm>
            <a:off x="0" y="49530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itchFamily="18" charset="0"/>
              </a:rPr>
              <a:t>第</a:t>
            </a:r>
            <a:r>
              <a:rPr kumimoji="1" lang="en-US" altLang="zh-CN" sz="2800" b="1">
                <a:latin typeface="Times New Roman" pitchFamily="18" charset="0"/>
              </a:rPr>
              <a:t>4</a:t>
            </a:r>
            <a:r>
              <a:rPr kumimoji="1" lang="zh-CN" altLang="en-US" sz="2800" b="1">
                <a:latin typeface="Times New Roman" pitchFamily="18" charset="0"/>
              </a:rPr>
              <a:t>极点：</a:t>
            </a:r>
            <a:endParaRPr kumimoji="1" lang="zh-CN" altLang="en-US" sz="2800">
              <a:latin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C7E2E4D8-56D4-43A4-9A69-9FC18A87BF02}" type="slidenum">
              <a:rPr lang="en-US" altLang="zh-CN"/>
              <a:pPr/>
              <a:t>80</a:t>
            </a:fld>
            <a:endParaRPr lang="en-US" altLang="zh-CN"/>
          </a:p>
        </p:txBody>
      </p:sp>
      <p:sp>
        <p:nvSpPr>
          <p:cNvPr id="167938" name="Rectangle 2"/>
          <p:cNvSpPr>
            <a:spLocks noGrp="1" noChangeArrowheads="1"/>
          </p:cNvSpPr>
          <p:nvPr>
            <p:ph type="body" idx="1"/>
          </p:nvPr>
        </p:nvSpPr>
        <p:spPr>
          <a:xfrm>
            <a:off x="228600" y="3429000"/>
            <a:ext cx="8686800" cy="3429000"/>
          </a:xfrm>
        </p:spPr>
        <p:txBody>
          <a:bodyPr/>
          <a:lstStyle/>
          <a:p>
            <a:pPr marL="476250" indent="-476250">
              <a:lnSpc>
                <a:spcPct val="120000"/>
              </a:lnSpc>
              <a:buFontTx/>
              <a:buNone/>
            </a:pPr>
            <a:r>
              <a:rPr lang="zh-CN" altLang="zh-CN" sz="2800" b="1" dirty="0">
                <a:latin typeface="楷体_GB2312" pitchFamily="49" charset="-122"/>
                <a:ea typeface="楷体_GB2312" pitchFamily="49" charset="-122"/>
              </a:rPr>
              <a:t>(2)</a:t>
            </a:r>
            <a:r>
              <a:rPr lang="zh-CN" altLang="en-US" sz="2800" b="1" dirty="0">
                <a:latin typeface="楷体_GB2312" pitchFamily="49" charset="-122"/>
                <a:ea typeface="楷体_GB2312" pitchFamily="49" charset="-122"/>
              </a:rPr>
              <a:t>等间隔角     均分，各点是虚轴对称的，且一定不落在虚轴上，</a:t>
            </a:r>
            <a:r>
              <a:rPr lang="en-US" altLang="zh-CN" sz="2800" b="1" dirty="0">
                <a:latin typeface="楷体_GB2312" pitchFamily="49" charset="-122"/>
                <a:ea typeface="楷体_GB2312" pitchFamily="49" charset="-122"/>
              </a:rPr>
              <a:t>N</a:t>
            </a:r>
            <a:r>
              <a:rPr lang="zh-CN" altLang="zh-CN" sz="2800" b="1" dirty="0">
                <a:latin typeface="楷体_GB2312" pitchFamily="49" charset="-122"/>
                <a:ea typeface="楷体_GB2312" pitchFamily="49" charset="-122"/>
              </a:rPr>
              <a:t>为奇数时，有落在实轴上的点；N为偶数时，实轴上也没有。</a:t>
            </a:r>
          </a:p>
          <a:p>
            <a:pPr marL="476250" indent="-476250">
              <a:lnSpc>
                <a:spcPct val="120000"/>
              </a:lnSpc>
              <a:buFontTx/>
              <a:buNone/>
            </a:pPr>
            <a:r>
              <a:rPr lang="zh-CN" altLang="zh-CN" sz="2800" b="1" dirty="0">
                <a:latin typeface="楷体_GB2312" pitchFamily="49" charset="-122"/>
                <a:ea typeface="楷体_GB2312" pitchFamily="49" charset="-122"/>
              </a:rPr>
              <a:t>(3)幅度平方函数的极点(在椭园上)的位置确定：</a:t>
            </a:r>
          </a:p>
          <a:p>
            <a:pPr marL="476250" indent="-476250">
              <a:lnSpc>
                <a:spcPct val="120000"/>
              </a:lnSpc>
              <a:buFontTx/>
              <a:buNone/>
            </a:pPr>
            <a:r>
              <a:rPr lang="zh-CN" altLang="en-US" sz="2800" b="1" dirty="0">
                <a:latin typeface="楷体_GB2312" pitchFamily="49" charset="-122"/>
                <a:ea typeface="楷体_GB2312" pitchFamily="49" charset="-122"/>
              </a:rPr>
              <a:t>   </a:t>
            </a:r>
            <a:r>
              <a:rPr lang="zh-CN" altLang="zh-CN" sz="2800" b="1" dirty="0">
                <a:latin typeface="楷体_GB2312" pitchFamily="49" charset="-122"/>
                <a:ea typeface="楷体_GB2312" pitchFamily="49" charset="-122"/>
              </a:rPr>
              <a:t>其垂直坐标由落在大园上的各等间隔点规定；其水平坐标由落在小园上的各等间隔点规定</a:t>
            </a:r>
            <a:endParaRPr lang="zh-CN" altLang="en-US" sz="2800" b="1" dirty="0">
              <a:latin typeface="楷体_GB2312" pitchFamily="49" charset="-122"/>
              <a:ea typeface="楷体_GB2312" pitchFamily="49" charset="-122"/>
            </a:endParaRPr>
          </a:p>
        </p:txBody>
      </p:sp>
      <p:graphicFrame>
        <p:nvGraphicFramePr>
          <p:cNvPr id="167939" name="Object 3"/>
          <p:cNvGraphicFramePr>
            <a:graphicFrameLocks noChangeAspect="1"/>
          </p:cNvGraphicFramePr>
          <p:nvPr/>
        </p:nvGraphicFramePr>
        <p:xfrm>
          <a:off x="2268538" y="3500438"/>
          <a:ext cx="423862" cy="642937"/>
        </p:xfrm>
        <a:graphic>
          <a:graphicData uri="http://schemas.openxmlformats.org/presentationml/2006/ole">
            <mc:AlternateContent xmlns:mc="http://schemas.openxmlformats.org/markup-compatibility/2006">
              <mc:Choice xmlns:v="urn:schemas-microsoft-com:vml" Requires="v">
                <p:oleObj spid="_x0000_s168032" name="Equation" r:id="rId4" imgW="203040" imgH="393480" progId="Equation.DSMT4">
                  <p:embed/>
                </p:oleObj>
              </mc:Choice>
              <mc:Fallback>
                <p:oleObj name="Equation" r:id="rId4" imgW="203040" imgH="393480"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68538" y="3500438"/>
                        <a:ext cx="423862"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7940" name="Object 4"/>
          <p:cNvGraphicFramePr>
            <a:graphicFrameLocks noChangeAspect="1"/>
          </p:cNvGraphicFramePr>
          <p:nvPr/>
        </p:nvGraphicFramePr>
        <p:xfrm>
          <a:off x="1547813" y="1557338"/>
          <a:ext cx="5026025" cy="1981200"/>
        </p:xfrm>
        <a:graphic>
          <a:graphicData uri="http://schemas.openxmlformats.org/presentationml/2006/ole">
            <mc:AlternateContent xmlns:mc="http://schemas.openxmlformats.org/markup-compatibility/2006">
              <mc:Choice xmlns:v="urn:schemas-microsoft-com:vml" Requires="v">
                <p:oleObj spid="_x0000_s168033" name="公式" r:id="rId6" imgW="1523880" imgH="736560" progId="Equation.3">
                  <p:embed/>
                </p:oleObj>
              </mc:Choice>
              <mc:Fallback>
                <p:oleObj name="公式" r:id="rId6" imgW="1523880" imgH="736560" progId="Equation.3">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547813" y="1557338"/>
                        <a:ext cx="5026025"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7941" name="Rectangle 5"/>
          <p:cNvSpPr>
            <a:spLocks noChangeArrowheads="1"/>
          </p:cNvSpPr>
          <p:nvPr/>
        </p:nvSpPr>
        <p:spPr bwMode="auto">
          <a:xfrm>
            <a:off x="250825" y="0"/>
            <a:ext cx="8382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15000"/>
              </a:lnSpc>
              <a:spcBef>
                <a:spcPct val="20000"/>
              </a:spcBef>
            </a:pPr>
            <a:r>
              <a:rPr lang="zh-CN" altLang="en-US" sz="2800" b="1">
                <a:latin typeface="楷体_GB2312" pitchFamily="49" charset="-122"/>
                <a:ea typeface="楷体_GB2312" pitchFamily="49" charset="-122"/>
              </a:rPr>
              <a:t>由上图可知，确定</a:t>
            </a:r>
            <a:r>
              <a:rPr lang="en-US" altLang="zh-CN" sz="2800" b="1">
                <a:latin typeface="楷体_GB2312" pitchFamily="49" charset="-122"/>
                <a:ea typeface="楷体_GB2312" pitchFamily="49" charset="-122"/>
              </a:rPr>
              <a:t>Chebyshev I</a:t>
            </a:r>
            <a:r>
              <a:rPr lang="zh-CN" altLang="en-US" sz="2800" b="1">
                <a:latin typeface="楷体_GB2312" pitchFamily="49" charset="-122"/>
                <a:ea typeface="楷体_GB2312" pitchFamily="49" charset="-122"/>
              </a:rPr>
              <a:t>型滤波器极点在椭园上的位置办法：</a:t>
            </a:r>
          </a:p>
          <a:p>
            <a:pPr>
              <a:lnSpc>
                <a:spcPct val="115000"/>
              </a:lnSpc>
              <a:spcBef>
                <a:spcPct val="20000"/>
              </a:spcBef>
            </a:pPr>
            <a:r>
              <a:rPr lang="en-US" altLang="zh-CN" sz="2800" b="1">
                <a:latin typeface="楷体_GB2312" pitchFamily="49" charset="-122"/>
                <a:ea typeface="楷体_GB2312" pitchFamily="49" charset="-122"/>
              </a:rPr>
              <a:t>(1)</a:t>
            </a:r>
            <a:r>
              <a:rPr lang="zh-CN" altLang="en-US" sz="2800" b="1">
                <a:latin typeface="楷体_GB2312" pitchFamily="49" charset="-122"/>
                <a:ea typeface="楷体_GB2312" pitchFamily="49" charset="-122"/>
              </a:rPr>
              <a:t>先求出大园</a:t>
            </a:r>
            <a:r>
              <a:rPr lang="en-US" altLang="zh-CN" sz="2800" b="1">
                <a:latin typeface="楷体_GB2312" pitchFamily="49" charset="-122"/>
                <a:ea typeface="楷体_GB2312" pitchFamily="49" charset="-122"/>
              </a:rPr>
              <a:t>(</a:t>
            </a:r>
            <a:r>
              <a:rPr lang="zh-CN" altLang="en-US" sz="2800" b="1">
                <a:latin typeface="楷体_GB2312" pitchFamily="49" charset="-122"/>
                <a:ea typeface="楷体_GB2312" pitchFamily="49" charset="-122"/>
              </a:rPr>
              <a:t>半径为</a:t>
            </a:r>
            <a:r>
              <a:rPr lang="en-US" altLang="zh-CN" sz="2800" b="1">
                <a:latin typeface="楷体_GB2312" pitchFamily="49" charset="-122"/>
                <a:ea typeface="楷体_GB2312" pitchFamily="49" charset="-122"/>
              </a:rPr>
              <a:t>bΩ</a:t>
            </a:r>
            <a:r>
              <a:rPr lang="en-US" altLang="zh-CN" sz="2800" b="1" baseline="-25000">
                <a:latin typeface="楷体_GB2312" pitchFamily="49" charset="-122"/>
                <a:ea typeface="楷体_GB2312" pitchFamily="49" charset="-122"/>
              </a:rPr>
              <a:t>c</a:t>
            </a:r>
            <a:r>
              <a:rPr lang="en-US" altLang="zh-CN" sz="2800" b="1">
                <a:latin typeface="楷体_GB2312" pitchFamily="49" charset="-122"/>
                <a:ea typeface="楷体_GB2312" pitchFamily="49" charset="-122"/>
              </a:rPr>
              <a:t>)</a:t>
            </a:r>
            <a:r>
              <a:rPr lang="zh-CN" altLang="en-US" sz="2800" b="1">
                <a:latin typeface="楷体_GB2312" pitchFamily="49" charset="-122"/>
                <a:ea typeface="楷体_GB2312" pitchFamily="49" charset="-122"/>
              </a:rPr>
              <a:t>和小园半径</a:t>
            </a:r>
            <a:r>
              <a:rPr lang="en-US" altLang="zh-CN" sz="2800" b="1">
                <a:latin typeface="楷体_GB2312" pitchFamily="49" charset="-122"/>
                <a:ea typeface="楷体_GB2312" pitchFamily="49" charset="-122"/>
              </a:rPr>
              <a:t>aΩ</a:t>
            </a:r>
            <a:r>
              <a:rPr lang="en-US" altLang="zh-CN" sz="2800" b="1" baseline="-25000">
                <a:latin typeface="楷体_GB2312" pitchFamily="49" charset="-122"/>
                <a:ea typeface="楷体_GB2312" pitchFamily="49" charset="-122"/>
              </a:rPr>
              <a:t>c</a:t>
            </a:r>
            <a:r>
              <a:rPr lang="zh-CN" altLang="en-US" sz="2800" b="1">
                <a:latin typeface="楷体_GB2312" pitchFamily="49" charset="-122"/>
                <a:ea typeface="楷体_GB2312" pitchFamily="49" charset="-122"/>
              </a:rPr>
              <a: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1F860FA2-2B23-4E0D-A051-1981B53A0079}" type="slidenum">
              <a:rPr lang="en-US" altLang="zh-CN"/>
              <a:pPr/>
              <a:t>81</a:t>
            </a:fld>
            <a:endParaRPr lang="en-US" altLang="zh-CN"/>
          </a:p>
        </p:txBody>
      </p:sp>
      <p:sp>
        <p:nvSpPr>
          <p:cNvPr id="169986" name="Rectangle 2"/>
          <p:cNvSpPr>
            <a:spLocks noGrp="1" noChangeArrowheads="1"/>
          </p:cNvSpPr>
          <p:nvPr>
            <p:ph type="title"/>
          </p:nvPr>
        </p:nvSpPr>
        <p:spPr>
          <a:xfrm>
            <a:off x="685800" y="0"/>
            <a:ext cx="7772400" cy="549275"/>
          </a:xfrm>
        </p:spPr>
        <p:txBody>
          <a:bodyPr/>
          <a:lstStyle/>
          <a:p>
            <a:r>
              <a:rPr lang="zh-CN" altLang="en-US" sz="4000" i="1">
                <a:solidFill>
                  <a:schemeClr val="tx1"/>
                </a:solidFill>
                <a:latin typeface="隶书" pitchFamily="49" charset="-122"/>
                <a:ea typeface="隶书" pitchFamily="49" charset="-122"/>
              </a:rPr>
              <a:t>例</a:t>
            </a:r>
            <a:r>
              <a:rPr lang="en-US" altLang="zh-CN" sz="4000" i="1">
                <a:solidFill>
                  <a:schemeClr val="tx1"/>
                </a:solidFill>
                <a:latin typeface="隶书" pitchFamily="49" charset="-122"/>
                <a:ea typeface="隶书" pitchFamily="49" charset="-122"/>
              </a:rPr>
              <a:t>2</a:t>
            </a:r>
          </a:p>
        </p:txBody>
      </p:sp>
      <p:sp>
        <p:nvSpPr>
          <p:cNvPr id="169987" name="Rectangle 3"/>
          <p:cNvSpPr>
            <a:spLocks noGrp="1" noChangeArrowheads="1"/>
          </p:cNvSpPr>
          <p:nvPr>
            <p:ph type="body" idx="1"/>
          </p:nvPr>
        </p:nvSpPr>
        <p:spPr>
          <a:xfrm>
            <a:off x="395288" y="476250"/>
            <a:ext cx="8458200" cy="1206500"/>
          </a:xfrm>
        </p:spPr>
        <p:txBody>
          <a:bodyPr/>
          <a:lstStyle/>
          <a:p>
            <a:pPr marL="0" indent="0">
              <a:lnSpc>
                <a:spcPct val="120000"/>
              </a:lnSpc>
              <a:buFontTx/>
              <a:buNone/>
            </a:pPr>
            <a:r>
              <a:rPr lang="zh-CN" altLang="en-US" b="1">
                <a:latin typeface="仿宋_GB2312" pitchFamily="49" charset="-122"/>
                <a:ea typeface="仿宋_GB2312" pitchFamily="49" charset="-122"/>
              </a:rPr>
              <a:t>试导出</a:t>
            </a:r>
            <a:r>
              <a:rPr lang="en-US" altLang="zh-CN" b="1">
                <a:latin typeface="仿宋_GB2312" pitchFamily="49" charset="-122"/>
                <a:ea typeface="仿宋_GB2312" pitchFamily="49" charset="-122"/>
              </a:rPr>
              <a:t>2</a:t>
            </a:r>
            <a:r>
              <a:rPr lang="zh-CN" altLang="en-US" b="1">
                <a:latin typeface="仿宋_GB2312" pitchFamily="49" charset="-122"/>
                <a:ea typeface="仿宋_GB2312" pitchFamily="49" charset="-122"/>
              </a:rPr>
              <a:t>阶</a:t>
            </a:r>
            <a:r>
              <a:rPr lang="en-US" altLang="zh-CN" b="1">
                <a:latin typeface="仿宋_GB2312" pitchFamily="49" charset="-122"/>
                <a:ea typeface="仿宋_GB2312" pitchFamily="49" charset="-122"/>
              </a:rPr>
              <a:t>Chebyshev I</a:t>
            </a:r>
            <a:r>
              <a:rPr lang="zh-CN" altLang="zh-CN" b="1">
                <a:latin typeface="仿宋_GB2312" pitchFamily="49" charset="-122"/>
                <a:ea typeface="仿宋_GB2312" pitchFamily="49" charset="-122"/>
              </a:rPr>
              <a:t>型DF 系统函数(已知通带波纹为         ,归一化频率为</a:t>
            </a:r>
            <a:r>
              <a:rPr lang="en-US" altLang="zh-CN" b="1">
                <a:latin typeface="仿宋_GB2312" pitchFamily="49" charset="-122"/>
                <a:ea typeface="仿宋_GB2312" pitchFamily="49" charset="-122"/>
              </a:rPr>
              <a:t>Ω</a:t>
            </a:r>
            <a:r>
              <a:rPr lang="en-US" altLang="zh-CN" b="1" baseline="-25000">
                <a:latin typeface="仿宋_GB2312" pitchFamily="49" charset="-122"/>
                <a:ea typeface="仿宋_GB2312" pitchFamily="49" charset="-122"/>
              </a:rPr>
              <a:t>c</a:t>
            </a:r>
            <a:r>
              <a:rPr lang="en-US" altLang="zh-CN" b="1">
                <a:latin typeface="仿宋_GB2312" pitchFamily="49" charset="-122"/>
                <a:ea typeface="仿宋_GB2312" pitchFamily="49" charset="-122"/>
              </a:rPr>
              <a:t>=1rad/s.</a:t>
            </a:r>
            <a:endParaRPr lang="zh-CN" altLang="zh-CN" b="1">
              <a:latin typeface="仿宋_GB2312" pitchFamily="49" charset="-122"/>
              <a:ea typeface="仿宋_GB2312" pitchFamily="49" charset="-122"/>
            </a:endParaRPr>
          </a:p>
        </p:txBody>
      </p:sp>
      <p:graphicFrame>
        <p:nvGraphicFramePr>
          <p:cNvPr id="169988" name="Object 4"/>
          <p:cNvGraphicFramePr>
            <a:graphicFrameLocks noChangeAspect="1"/>
          </p:cNvGraphicFramePr>
          <p:nvPr/>
        </p:nvGraphicFramePr>
        <p:xfrm>
          <a:off x="2268538" y="1268413"/>
          <a:ext cx="1509712" cy="449262"/>
        </p:xfrm>
        <a:graphic>
          <a:graphicData uri="http://schemas.openxmlformats.org/presentationml/2006/ole">
            <mc:AlternateContent xmlns:mc="http://schemas.openxmlformats.org/markup-compatibility/2006">
              <mc:Choice xmlns:v="urn:schemas-microsoft-com:vml" Requires="v">
                <p:oleObj spid="_x0000_s170080" name="Equation" r:id="rId4" imgW="507960" imgH="177480" progId="Equation.DSMT4">
                  <p:embed/>
                </p:oleObj>
              </mc:Choice>
              <mc:Fallback>
                <p:oleObj name="Equation" r:id="rId4" imgW="507960" imgH="177480"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68538" y="1268413"/>
                        <a:ext cx="1509712" cy="449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89" name="Object 5"/>
          <p:cNvGraphicFramePr>
            <a:graphicFrameLocks noChangeAspect="1"/>
          </p:cNvGraphicFramePr>
          <p:nvPr/>
        </p:nvGraphicFramePr>
        <p:xfrm>
          <a:off x="611188" y="1676400"/>
          <a:ext cx="7048500" cy="5181600"/>
        </p:xfrm>
        <a:graphic>
          <a:graphicData uri="http://schemas.openxmlformats.org/presentationml/2006/ole">
            <mc:AlternateContent xmlns:mc="http://schemas.openxmlformats.org/markup-compatibility/2006">
              <mc:Choice xmlns:v="urn:schemas-microsoft-com:vml" Requires="v">
                <p:oleObj spid="_x0000_s170081" name="Equation" r:id="rId6" imgW="3301920" imgH="2133360" progId="Equation.DSMT4">
                  <p:embed/>
                </p:oleObj>
              </mc:Choice>
              <mc:Fallback>
                <p:oleObj name="Equation" r:id="rId6" imgW="3301920" imgH="2133360" progId="Equation.DSMT4">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11188" y="1676400"/>
                        <a:ext cx="7048500" cy="518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8" action="ppaction://hlinksldjump" highlightClick="1"/>
          </p:cNvPr>
          <p:cNvSpPr/>
          <p:nvPr/>
        </p:nvSpPr>
        <p:spPr>
          <a:xfrm>
            <a:off x="6444208" y="5589240"/>
            <a:ext cx="648072"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AF0EF59-5B2F-4EF7-9D28-B10A7C0AB6E3}" type="slidenum">
              <a:rPr lang="en-US" altLang="zh-CN"/>
              <a:pPr/>
              <a:t>82</a:t>
            </a:fld>
            <a:endParaRPr lang="en-US" altLang="zh-CN"/>
          </a:p>
        </p:txBody>
      </p:sp>
      <p:graphicFrame>
        <p:nvGraphicFramePr>
          <p:cNvPr id="172034" name="Object 2"/>
          <p:cNvGraphicFramePr>
            <a:graphicFrameLocks noGrp="1" noChangeAspect="1"/>
          </p:cNvGraphicFramePr>
          <p:nvPr>
            <p:ph type="body" idx="1"/>
          </p:nvPr>
        </p:nvGraphicFramePr>
        <p:xfrm>
          <a:off x="539750" y="692150"/>
          <a:ext cx="8353425" cy="5545138"/>
        </p:xfrm>
        <a:graphic>
          <a:graphicData uri="http://schemas.openxmlformats.org/presentationml/2006/ole">
            <mc:AlternateContent xmlns:mc="http://schemas.openxmlformats.org/markup-compatibility/2006">
              <mc:Choice xmlns:v="urn:schemas-microsoft-com:vml" Requires="v">
                <p:oleObj spid="_x0000_s172080" name="Equation" r:id="rId4" imgW="3111480" imgH="2158920" progId="Equation.DSMT4">
                  <p:embed/>
                </p:oleObj>
              </mc:Choice>
              <mc:Fallback>
                <p:oleObj name="Equation" r:id="rId4" imgW="3111480" imgH="215892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539750" y="692150"/>
                        <a:ext cx="8353425" cy="554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6A406B6-8338-4E26-9DEC-536B7F60DE34}" type="slidenum">
              <a:rPr lang="en-US" altLang="zh-CN"/>
              <a:pPr/>
              <a:t>83</a:t>
            </a:fld>
            <a:endParaRPr lang="en-US" altLang="zh-CN"/>
          </a:p>
        </p:txBody>
      </p:sp>
      <p:graphicFrame>
        <p:nvGraphicFramePr>
          <p:cNvPr id="174082" name="Object 2"/>
          <p:cNvGraphicFramePr>
            <a:graphicFrameLocks noGrp="1" noChangeAspect="1"/>
          </p:cNvGraphicFramePr>
          <p:nvPr>
            <p:ph type="body" idx="1"/>
            <p:extLst>
              <p:ext uri="{D42A27DB-BD31-4B8C-83A1-F6EECF244321}">
                <p14:modId xmlns:p14="http://schemas.microsoft.com/office/powerpoint/2010/main" val="2280176034"/>
              </p:ext>
            </p:extLst>
          </p:nvPr>
        </p:nvGraphicFramePr>
        <p:xfrm>
          <a:off x="611188" y="1277938"/>
          <a:ext cx="7343775" cy="4206875"/>
        </p:xfrm>
        <a:graphic>
          <a:graphicData uri="http://schemas.openxmlformats.org/presentationml/2006/ole">
            <mc:AlternateContent xmlns:mc="http://schemas.openxmlformats.org/markup-compatibility/2006">
              <mc:Choice xmlns:v="urn:schemas-microsoft-com:vml" Requires="v">
                <p:oleObj spid="_x0000_s174129" name="Equation" r:id="rId4" imgW="2705040" imgH="1549080" progId="Equation.DSMT4">
                  <p:embed/>
                </p:oleObj>
              </mc:Choice>
              <mc:Fallback>
                <p:oleObj name="Equation" r:id="rId4" imgW="2705040" imgH="1549080" progId="Equation.DSMT4">
                  <p:embed/>
                  <p:pic>
                    <p:nvPicPr>
                      <p:cNvPr id="0" name="Object 2"/>
                      <p:cNvPicPr>
                        <a:picLocks noChangeAspect="1" noChangeArrowheads="1"/>
                      </p:cNvPicPr>
                      <p:nvPr/>
                    </p:nvPicPr>
                    <p:blipFill>
                      <a:blip r:embed="rId5">
                        <a:lum bright="-100000"/>
                      </a:blip>
                      <a:srcRect/>
                      <a:stretch>
                        <a:fillRect/>
                      </a:stretch>
                    </p:blipFill>
                    <p:spPr bwMode="auto">
                      <a:xfrm>
                        <a:off x="611188" y="1277938"/>
                        <a:ext cx="7343775"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0A03C40-36A9-41A2-9CC3-A044EC55112A}" type="slidenum">
              <a:rPr lang="en-US" altLang="zh-CN"/>
              <a:pPr/>
              <a:t>84</a:t>
            </a:fld>
            <a:endParaRPr lang="en-US" altLang="zh-CN"/>
          </a:p>
        </p:txBody>
      </p:sp>
      <p:sp>
        <p:nvSpPr>
          <p:cNvPr id="52226" name="Rectangle 2"/>
          <p:cNvSpPr>
            <a:spLocks noChangeArrowheads="1"/>
          </p:cNvSpPr>
          <p:nvPr/>
        </p:nvSpPr>
        <p:spPr bwMode="auto">
          <a:xfrm>
            <a:off x="250825" y="692150"/>
            <a:ext cx="84963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endParaRPr lang="en-US" altLang="zh-CN" sz="3000" b="1" dirty="0"/>
          </a:p>
          <a:p>
            <a:pPr marL="609600" indent="-609600">
              <a:spcBef>
                <a:spcPct val="20000"/>
              </a:spcBef>
              <a:buClr>
                <a:schemeClr val="tx1"/>
              </a:buClr>
            </a:pPr>
            <a:r>
              <a:rPr lang="en-US" altLang="zh-CN" sz="3000" b="1" dirty="0"/>
              <a:t>       </a:t>
            </a:r>
          </a:p>
          <a:p>
            <a:pPr marL="609600" indent="-609600">
              <a:spcBef>
                <a:spcPct val="20000"/>
              </a:spcBef>
              <a:buClr>
                <a:schemeClr val="tx1"/>
              </a:buClr>
              <a:buFontTx/>
              <a:buChar char="•"/>
            </a:pPr>
            <a:r>
              <a:rPr lang="zh-CN" altLang="en-US" sz="3000" b="1" dirty="0"/>
              <a:t>在相同的幅度特性要求下，切贝雪夫滤波器的阶数比巴特沃思滤波器的阶数要少。</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4CB893A-5BD0-453B-B49C-4B5166EEE800}" type="slidenum">
              <a:rPr lang="en-US" altLang="zh-CN"/>
              <a:pPr/>
              <a:t>85</a:t>
            </a:fld>
            <a:endParaRPr lang="en-US" altLang="zh-CN"/>
          </a:p>
        </p:txBody>
      </p:sp>
      <p:sp>
        <p:nvSpPr>
          <p:cNvPr id="57346" name="Rectangle 2"/>
          <p:cNvSpPr>
            <a:spLocks noGrp="1" noChangeArrowheads="1"/>
          </p:cNvSpPr>
          <p:nvPr>
            <p:ph type="title"/>
          </p:nvPr>
        </p:nvSpPr>
        <p:spPr/>
        <p:txBody>
          <a:bodyPr/>
          <a:lstStyle/>
          <a:p>
            <a:r>
              <a:rPr lang="zh-CN" altLang="en-US" b="1"/>
              <a:t>四、椭圆滤波器</a:t>
            </a:r>
          </a:p>
        </p:txBody>
      </p:sp>
      <p:sp>
        <p:nvSpPr>
          <p:cNvPr id="57347" name="Rectangle 3"/>
          <p:cNvSpPr>
            <a:spLocks noGrp="1" noChangeArrowheads="1"/>
          </p:cNvSpPr>
          <p:nvPr>
            <p:ph type="body" idx="1"/>
          </p:nvPr>
        </p:nvSpPr>
        <p:spPr/>
        <p:txBody>
          <a:bodyPr/>
          <a:lstStyle/>
          <a:p>
            <a:r>
              <a:rPr lang="zh-CN" altLang="en-US" b="1"/>
              <a:t>椭圆滤波器（</a:t>
            </a:r>
            <a:r>
              <a:rPr lang="en-US" altLang="zh-CN" b="1"/>
              <a:t>Elliptic filter</a:t>
            </a:r>
            <a:r>
              <a:rPr lang="zh-CN" altLang="en-US" b="1"/>
              <a:t>）又称考尔滤波器（</a:t>
            </a:r>
            <a:r>
              <a:rPr lang="en-US" altLang="zh-CN" b="1"/>
              <a:t>Cauer filter</a:t>
            </a:r>
            <a:r>
              <a:rPr lang="zh-CN" altLang="en-US" b="1"/>
              <a:t>），是在</a:t>
            </a:r>
            <a:r>
              <a:rPr lang="zh-CN" altLang="en-US" b="1">
                <a:solidFill>
                  <a:srgbClr val="FF0000"/>
                </a:solidFill>
              </a:rPr>
              <a:t>通带</a:t>
            </a:r>
            <a:r>
              <a:rPr lang="zh-CN" altLang="en-US" b="1"/>
              <a:t>和</a:t>
            </a:r>
            <a:r>
              <a:rPr lang="zh-CN" altLang="en-US" b="1">
                <a:solidFill>
                  <a:srgbClr val="FF0000"/>
                </a:solidFill>
              </a:rPr>
              <a:t>阻带</a:t>
            </a:r>
            <a:r>
              <a:rPr lang="zh-CN" altLang="en-US" b="1"/>
              <a:t>等波纹的一种滤波器。椭圆滤波器相比其他类型的滤波器，在阶数相同的条件下有着最小的通带和阻带波动。它在通带和阻带都是等波纹的，这一点区别于在通带和阻带都平坦的巴特沃斯滤波器，以及通带平坦、阻带等波纹或是阻带平坦、通带等波纹的切比雪夫滤波器。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4FBD910-82C3-4ACE-A24F-CB95A6806188}" type="slidenum">
              <a:rPr lang="en-US" altLang="zh-CN" smtClean="0"/>
              <a:pPr/>
              <a:t>86</a:t>
            </a:fld>
            <a:endParaRPr lang="en-US" altLang="zh-CN"/>
          </a:p>
        </p:txBody>
      </p:sp>
      <p:graphicFrame>
        <p:nvGraphicFramePr>
          <p:cNvPr id="5" name="对象 4"/>
          <p:cNvGraphicFramePr>
            <a:graphicFrameLocks noChangeAspect="1"/>
          </p:cNvGraphicFramePr>
          <p:nvPr>
            <p:extLst>
              <p:ext uri="{D42A27DB-BD31-4B8C-83A1-F6EECF244321}">
                <p14:modId xmlns:p14="http://schemas.microsoft.com/office/powerpoint/2010/main" val="919868978"/>
              </p:ext>
            </p:extLst>
          </p:nvPr>
        </p:nvGraphicFramePr>
        <p:xfrm>
          <a:off x="2987824" y="773726"/>
          <a:ext cx="4680520" cy="1349312"/>
        </p:xfrm>
        <a:graphic>
          <a:graphicData uri="http://schemas.openxmlformats.org/presentationml/2006/ole">
            <mc:AlternateContent xmlns:mc="http://schemas.openxmlformats.org/markup-compatibility/2006">
              <mc:Choice xmlns:v="urn:schemas-microsoft-com:vml" Requires="v">
                <p:oleObj spid="_x0000_s178239" name="Equation" r:id="rId3" imgW="1650960" imgH="622080" progId="Equation.DSMT4">
                  <p:embed/>
                </p:oleObj>
              </mc:Choice>
              <mc:Fallback>
                <p:oleObj name="Equation" r:id="rId3" imgW="1650960" imgH="622080" progId="Equation.DSMT4">
                  <p:embed/>
                  <p:pic>
                    <p:nvPicPr>
                      <p:cNvPr id="0" name="对象 1"/>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987824" y="773726"/>
                        <a:ext cx="4680520" cy="1349312"/>
                      </a:xfrm>
                      <a:prstGeom prst="rect">
                        <a:avLst/>
                      </a:prstGeom>
                      <a:noFill/>
                      <a:ln>
                        <a:noFill/>
                      </a:ln>
                      <a:effectLst/>
                    </p:spPr>
                  </p:pic>
                </p:oleObj>
              </mc:Fallback>
            </mc:AlternateContent>
          </a:graphicData>
        </a:graphic>
      </p:graphicFrame>
      <p:sp>
        <p:nvSpPr>
          <p:cNvPr id="6" name="Rectangle 4"/>
          <p:cNvSpPr>
            <a:spLocks noChangeArrowheads="1"/>
          </p:cNvSpPr>
          <p:nvPr/>
        </p:nvSpPr>
        <p:spPr bwMode="auto">
          <a:xfrm>
            <a:off x="769218" y="179618"/>
            <a:ext cx="8064500" cy="594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tx1"/>
              </a:buClr>
            </a:pPr>
            <a:r>
              <a:rPr lang="zh-CN" altLang="en-US" sz="2600" b="1" dirty="0">
                <a:latin typeface="Times New Roman" pitchFamily="18" charset="0"/>
              </a:rPr>
              <a:t>一个低通椭圆滤波器的幅度频率响应为</a:t>
            </a:r>
          </a:p>
        </p:txBody>
      </p:sp>
      <p:sp>
        <p:nvSpPr>
          <p:cNvPr id="7" name="Rectangle 4"/>
          <p:cNvSpPr>
            <a:spLocks noChangeArrowheads="1"/>
          </p:cNvSpPr>
          <p:nvPr/>
        </p:nvSpPr>
        <p:spPr bwMode="auto">
          <a:xfrm>
            <a:off x="566440" y="1961774"/>
            <a:ext cx="8064500" cy="594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tx1"/>
              </a:buClr>
            </a:pPr>
            <a:r>
              <a:rPr lang="zh-CN" altLang="en-US" sz="2600" b="1" dirty="0">
                <a:latin typeface="Times New Roman" pitchFamily="18" charset="0"/>
              </a:rPr>
              <a:t>其中，           是</a:t>
            </a:r>
            <a:r>
              <a:rPr lang="en-US" altLang="zh-CN" sz="2600" b="1" dirty="0">
                <a:latin typeface="Times New Roman" pitchFamily="18" charset="0"/>
              </a:rPr>
              <a:t>N</a:t>
            </a:r>
            <a:r>
              <a:rPr lang="zh-CN" altLang="en-US" sz="2600" b="1" dirty="0">
                <a:latin typeface="Times New Roman" pitchFamily="18" charset="0"/>
              </a:rPr>
              <a:t>阶雅克比椭圆函数</a:t>
            </a:r>
          </a:p>
        </p:txBody>
      </p:sp>
      <p:graphicFrame>
        <p:nvGraphicFramePr>
          <p:cNvPr id="8" name="对象 7"/>
          <p:cNvGraphicFramePr>
            <a:graphicFrameLocks noChangeAspect="1"/>
          </p:cNvGraphicFramePr>
          <p:nvPr>
            <p:extLst>
              <p:ext uri="{D42A27DB-BD31-4B8C-83A1-F6EECF244321}">
                <p14:modId xmlns:p14="http://schemas.microsoft.com/office/powerpoint/2010/main" val="1833136009"/>
              </p:ext>
            </p:extLst>
          </p:nvPr>
        </p:nvGraphicFramePr>
        <p:xfrm>
          <a:off x="1619672" y="2036202"/>
          <a:ext cx="887412" cy="416709"/>
        </p:xfrm>
        <a:graphic>
          <a:graphicData uri="http://schemas.openxmlformats.org/presentationml/2006/ole">
            <mc:AlternateContent xmlns:mc="http://schemas.openxmlformats.org/markup-compatibility/2006">
              <mc:Choice xmlns:v="urn:schemas-microsoft-com:vml" Requires="v">
                <p:oleObj spid="_x0000_s178240" name="Equation" r:id="rId5" imgW="393480" imgH="241200" progId="Equation.DSMT4">
                  <p:embed/>
                </p:oleObj>
              </mc:Choice>
              <mc:Fallback>
                <p:oleObj name="Equation" r:id="rId5" imgW="393480" imgH="241200" progId="Equation.DSMT4">
                  <p:embed/>
                  <p:pic>
                    <p:nvPicPr>
                      <p:cNvPr id="0" name=""/>
                      <p:cNvPicPr>
                        <a:picLocks noChangeAspect="1" noChangeArrowheads="1"/>
                      </p:cNvPicPr>
                      <p:nvPr/>
                    </p:nvPicPr>
                    <p:blipFill>
                      <a:blip r:embed="rId6">
                        <a:lum bright="-100000"/>
                      </a:blip>
                      <a:srcRect/>
                      <a:stretch>
                        <a:fillRect/>
                      </a:stretch>
                    </p:blipFill>
                    <p:spPr bwMode="auto">
                      <a:xfrm>
                        <a:off x="1619672" y="2036202"/>
                        <a:ext cx="887412" cy="416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 name="Picture 5" descr="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2522538"/>
            <a:ext cx="5329238" cy="424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3535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3CC77CDE-D311-4A19-9691-D6DDF97461C2}" type="slidenum">
              <a:rPr lang="en-US" altLang="zh-CN"/>
              <a:pPr/>
              <a:t>87</a:t>
            </a:fld>
            <a:endParaRPr lang="en-US" altLang="zh-CN"/>
          </a:p>
        </p:txBody>
      </p:sp>
      <p:pic>
        <p:nvPicPr>
          <p:cNvPr id="59396" name="Picture 4" descr="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15888"/>
            <a:ext cx="6696075" cy="5761037"/>
          </a:xfrm>
          <a:prstGeom prst="rect">
            <a:avLst/>
          </a:prstGeom>
          <a:noFill/>
          <a:extLst>
            <a:ext uri="{909E8E84-426E-40DD-AFC4-6F175D3DCCD1}">
              <a14:hiddenFill xmlns:a14="http://schemas.microsoft.com/office/drawing/2010/main">
                <a:solidFill>
                  <a:srgbClr val="FFFFFF"/>
                </a:solidFill>
              </a14:hiddenFill>
            </a:ext>
          </a:extLst>
        </p:spPr>
      </p:pic>
      <p:sp>
        <p:nvSpPr>
          <p:cNvPr id="59397" name="Rectangle 5"/>
          <p:cNvSpPr>
            <a:spLocks noChangeArrowheads="1"/>
          </p:cNvSpPr>
          <p:nvPr/>
        </p:nvSpPr>
        <p:spPr bwMode="auto">
          <a:xfrm>
            <a:off x="539750" y="6049963"/>
            <a:ext cx="7848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rtl="1"/>
            <a:r>
              <a:rPr lang="zh-CN" altLang="en-US" b="1"/>
              <a:t>椭圆滤波器比其他滤波器更陡，因此在选择滤波器的时候，椭圆滤波器能够以较低的阶数获得较窄的过渡带宽，但是它在通带和阻带上都有波动。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BEF34BAD-5C15-4E40-9B2F-66A817A049D2}" type="slidenum">
              <a:rPr lang="en-US" altLang="zh-CN"/>
              <a:pPr/>
              <a:t>88</a:t>
            </a:fld>
            <a:endParaRPr lang="en-US" altLang="zh-CN"/>
          </a:p>
        </p:txBody>
      </p:sp>
      <p:sp>
        <p:nvSpPr>
          <p:cNvPr id="53250"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dirty="0">
                <a:latin typeface="Times New Roman" pitchFamily="18" charset="0"/>
              </a:rPr>
              <a:t>五、四种模拟滤波器比较</a:t>
            </a:r>
          </a:p>
        </p:txBody>
      </p:sp>
      <p:sp>
        <p:nvSpPr>
          <p:cNvPr id="53251" name="Rectangle 3"/>
          <p:cNvSpPr>
            <a:spLocks noChangeArrowheads="1"/>
          </p:cNvSpPr>
          <p:nvPr/>
        </p:nvSpPr>
        <p:spPr bwMode="auto">
          <a:xfrm>
            <a:off x="468313" y="1412875"/>
            <a:ext cx="8424862"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2800" b="1" dirty="0">
                <a:latin typeface="Times New Roman" pitchFamily="18" charset="0"/>
              </a:rPr>
              <a:t>巴特沃思、切贝雪夫</a:t>
            </a:r>
            <a:r>
              <a:rPr lang="en-US" altLang="zh-CN" sz="2800" b="1" dirty="0">
                <a:latin typeface="Times New Roman" pitchFamily="18" charset="0"/>
              </a:rPr>
              <a:t>I</a:t>
            </a:r>
            <a:r>
              <a:rPr lang="zh-CN" altLang="en-US" sz="2800" b="1" dirty="0">
                <a:latin typeface="Times New Roman" pitchFamily="18" charset="0"/>
              </a:rPr>
              <a:t>、</a:t>
            </a:r>
            <a:r>
              <a:rPr lang="en-US" altLang="zh-CN" sz="2800" b="1" dirty="0">
                <a:latin typeface="Times New Roman" pitchFamily="18" charset="0"/>
              </a:rPr>
              <a:t>II</a:t>
            </a:r>
            <a:r>
              <a:rPr lang="zh-CN" altLang="en-US" sz="2800" b="1" dirty="0">
                <a:latin typeface="Times New Roman" pitchFamily="18" charset="0"/>
              </a:rPr>
              <a:t>型、椭圆型；</a:t>
            </a:r>
            <a:endParaRPr lang="en-US" altLang="zh-CN" sz="2800" b="1" dirty="0">
              <a:latin typeface="Times New Roman" pitchFamily="18" charset="0"/>
            </a:endParaRPr>
          </a:p>
          <a:p>
            <a:pPr marL="514350" indent="-514350">
              <a:spcBef>
                <a:spcPct val="20000"/>
              </a:spcBef>
              <a:buClr>
                <a:schemeClr val="tx1"/>
              </a:buClr>
              <a:buFont typeface="+mj-ea"/>
              <a:buAutoNum type="circleNumDbPlain"/>
            </a:pPr>
            <a:r>
              <a:rPr lang="zh-CN" altLang="en-US" sz="2800" b="1" dirty="0">
                <a:latin typeface="Times New Roman" pitchFamily="18" charset="0"/>
              </a:rPr>
              <a:t>幅度特性比较：</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巴特沃思：全频段具有单调下降的幅度特性；</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切贝雪夫</a:t>
            </a:r>
            <a:r>
              <a:rPr lang="en-US" altLang="zh-CN" sz="2800" b="1" dirty="0">
                <a:latin typeface="Times New Roman" pitchFamily="18" charset="0"/>
              </a:rPr>
              <a:t>I</a:t>
            </a:r>
            <a:r>
              <a:rPr lang="zh-CN" altLang="en-US" sz="2800" b="1" dirty="0">
                <a:latin typeface="Times New Roman" pitchFamily="18" charset="0"/>
              </a:rPr>
              <a:t>型：通带等波纹，阻带单调下降；</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切贝雪夫</a:t>
            </a:r>
            <a:r>
              <a:rPr lang="en-US" altLang="zh-CN" sz="2800" b="1" dirty="0">
                <a:latin typeface="Times New Roman" pitchFamily="18" charset="0"/>
              </a:rPr>
              <a:t>II</a:t>
            </a:r>
            <a:r>
              <a:rPr lang="zh-CN" altLang="en-US" sz="2800" b="1" dirty="0">
                <a:latin typeface="Times New Roman" pitchFamily="18" charset="0"/>
              </a:rPr>
              <a:t>型：通带单调下降，阻带等波纹；</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椭圆型：通带、阻带均等波纹；</a:t>
            </a:r>
            <a:endParaRPr lang="en-US" altLang="zh-CN" sz="2800" b="1" dirty="0">
              <a:latin typeface="Times New Roman" pitchFamily="18" charset="0"/>
            </a:endParaRPr>
          </a:p>
          <a:p>
            <a:pPr marL="514350" indent="-514350">
              <a:spcBef>
                <a:spcPct val="20000"/>
              </a:spcBef>
              <a:buClr>
                <a:schemeClr val="tx1"/>
              </a:buClr>
              <a:buFont typeface="+mj-ea"/>
              <a:buAutoNum type="circleNumDbPlain" startAt="2"/>
            </a:pPr>
            <a:r>
              <a:rPr lang="zh-CN" altLang="en-US" sz="2800" b="1" dirty="0">
                <a:latin typeface="Times New Roman" pitchFamily="18" charset="0"/>
              </a:rPr>
              <a:t>过渡带宽比较：当阶次</a:t>
            </a:r>
            <a:r>
              <a:rPr lang="en-US" altLang="zh-CN" sz="2800" b="1" dirty="0">
                <a:latin typeface="Times New Roman" pitchFamily="18" charset="0"/>
              </a:rPr>
              <a:t>N</a:t>
            </a:r>
            <a:r>
              <a:rPr lang="zh-CN" altLang="en-US" sz="2800" b="1" dirty="0">
                <a:latin typeface="Times New Roman" pitchFamily="18" charset="0"/>
              </a:rPr>
              <a:t>、通带最大衰减、阻带最大衰减、通带截止频率相同时</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巴特沃思过渡带宽最宽，切贝雪夫</a:t>
            </a:r>
            <a:r>
              <a:rPr lang="en-US" altLang="zh-CN" sz="2800" b="1" dirty="0">
                <a:latin typeface="Times New Roman" pitchFamily="18" charset="0"/>
              </a:rPr>
              <a:t>I</a:t>
            </a:r>
            <a:r>
              <a:rPr lang="zh-CN" altLang="en-US" sz="2800" b="1" dirty="0">
                <a:latin typeface="Times New Roman" pitchFamily="18" charset="0"/>
              </a:rPr>
              <a:t>、</a:t>
            </a:r>
            <a:r>
              <a:rPr lang="en-US" altLang="zh-CN" sz="2800" b="1" dirty="0">
                <a:latin typeface="Times New Roman" pitchFamily="18" charset="0"/>
              </a:rPr>
              <a:t>II</a:t>
            </a:r>
            <a:r>
              <a:rPr lang="zh-CN" altLang="en-US" sz="2800" b="1" dirty="0">
                <a:latin typeface="Times New Roman" pitchFamily="18" charset="0"/>
              </a:rPr>
              <a:t>型次之，椭圆型最窄；</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BEF34BAD-5C15-4E40-9B2F-66A817A049D2}" type="slidenum">
              <a:rPr lang="en-US" altLang="zh-CN"/>
              <a:pPr/>
              <a:t>89</a:t>
            </a:fld>
            <a:endParaRPr lang="en-US" altLang="zh-CN"/>
          </a:p>
        </p:txBody>
      </p:sp>
      <p:sp>
        <p:nvSpPr>
          <p:cNvPr id="53250" name="Rectangle 2"/>
          <p:cNvSpPr>
            <a:spLocks noGrp="1" noChangeArrowheads="1"/>
          </p:cNvSpPr>
          <p:nvPr>
            <p:ph type="body" idx="1"/>
          </p:nvPr>
        </p:nvSpPr>
        <p:spPr>
          <a:xfrm>
            <a:off x="827088" y="260350"/>
            <a:ext cx="7848600" cy="792163"/>
          </a:xfrm>
        </p:spPr>
        <p:txBody>
          <a:bodyPr/>
          <a:lstStyle/>
          <a:p>
            <a:pPr>
              <a:buClr>
                <a:schemeClr val="tx1"/>
              </a:buClr>
              <a:buFontTx/>
              <a:buNone/>
            </a:pPr>
            <a:r>
              <a:rPr lang="zh-CN" altLang="en-US" b="1" dirty="0">
                <a:latin typeface="Times New Roman" pitchFamily="18" charset="0"/>
              </a:rPr>
              <a:t>五、四种模拟滤波器比较</a:t>
            </a:r>
          </a:p>
        </p:txBody>
      </p:sp>
      <p:sp>
        <p:nvSpPr>
          <p:cNvPr id="53251" name="Rectangle 3"/>
          <p:cNvSpPr>
            <a:spLocks noChangeArrowheads="1"/>
          </p:cNvSpPr>
          <p:nvPr/>
        </p:nvSpPr>
        <p:spPr bwMode="auto">
          <a:xfrm>
            <a:off x="468313" y="1412875"/>
            <a:ext cx="8424862"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14350" indent="-514350">
              <a:spcBef>
                <a:spcPct val="20000"/>
              </a:spcBef>
              <a:buClr>
                <a:schemeClr val="tx1"/>
              </a:buClr>
              <a:buFont typeface="+mj-ea"/>
              <a:buAutoNum type="circleNumDbPlain" startAt="3"/>
            </a:pPr>
            <a:r>
              <a:rPr lang="zh-CN" altLang="en-US" sz="2800" b="1" dirty="0">
                <a:latin typeface="Times New Roman" pitchFamily="18" charset="0"/>
              </a:rPr>
              <a:t>阶次</a:t>
            </a:r>
            <a:r>
              <a:rPr lang="en-US" altLang="zh-CN" sz="2800" b="1" dirty="0">
                <a:latin typeface="Times New Roman" pitchFamily="18" charset="0"/>
              </a:rPr>
              <a:t>N</a:t>
            </a:r>
            <a:r>
              <a:rPr lang="zh-CN" altLang="en-US" sz="2800" b="1" dirty="0">
                <a:latin typeface="Times New Roman" pitchFamily="18" charset="0"/>
              </a:rPr>
              <a:t>比较：若滤波器具有相同的幅度特性指标</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巴特沃思阶次最大，切贝雪夫</a:t>
            </a:r>
            <a:r>
              <a:rPr lang="en-US" altLang="zh-CN" sz="2800" b="1" dirty="0">
                <a:latin typeface="Times New Roman" pitchFamily="18" charset="0"/>
              </a:rPr>
              <a:t>I</a:t>
            </a:r>
            <a:r>
              <a:rPr lang="zh-CN" altLang="en-US" sz="2800" b="1" dirty="0">
                <a:latin typeface="Times New Roman" pitchFamily="18" charset="0"/>
              </a:rPr>
              <a:t>、</a:t>
            </a:r>
            <a:r>
              <a:rPr lang="en-US" altLang="zh-CN" sz="2800" b="1" dirty="0">
                <a:latin typeface="Times New Roman" pitchFamily="18" charset="0"/>
              </a:rPr>
              <a:t>II</a:t>
            </a:r>
            <a:r>
              <a:rPr lang="zh-CN" altLang="en-US" sz="2800" b="1" dirty="0">
                <a:latin typeface="Times New Roman" pitchFamily="18" charset="0"/>
              </a:rPr>
              <a:t>型次之，椭圆型最小； </a:t>
            </a:r>
            <a:endParaRPr lang="en-US" altLang="zh-CN" sz="2800" b="1" dirty="0">
              <a:latin typeface="Times New Roman" pitchFamily="18" charset="0"/>
            </a:endParaRPr>
          </a:p>
          <a:p>
            <a:pPr marL="514350" indent="-514350">
              <a:spcBef>
                <a:spcPct val="20000"/>
              </a:spcBef>
              <a:buClr>
                <a:schemeClr val="tx1"/>
              </a:buClr>
              <a:buFont typeface="+mj-ea"/>
              <a:buAutoNum type="circleNumDbPlain" startAt="4"/>
            </a:pPr>
            <a:r>
              <a:rPr lang="zh-CN" altLang="en-US" sz="2800" b="1" dirty="0">
                <a:latin typeface="Times New Roman" pitchFamily="18" charset="0"/>
              </a:rPr>
              <a:t>参数量化灵敏度比较：越低越好</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巴特沃思最低，切贝雪夫</a:t>
            </a:r>
            <a:r>
              <a:rPr lang="en-US" altLang="zh-CN" sz="2800" b="1" dirty="0">
                <a:latin typeface="Times New Roman" pitchFamily="18" charset="0"/>
              </a:rPr>
              <a:t>I</a:t>
            </a:r>
            <a:r>
              <a:rPr lang="zh-CN" altLang="en-US" sz="2800" b="1" dirty="0">
                <a:latin typeface="Times New Roman" pitchFamily="18" charset="0"/>
              </a:rPr>
              <a:t>、</a:t>
            </a:r>
            <a:r>
              <a:rPr lang="en-US" altLang="zh-CN" sz="2800" b="1" dirty="0">
                <a:latin typeface="Times New Roman" pitchFamily="18" charset="0"/>
              </a:rPr>
              <a:t>II</a:t>
            </a:r>
            <a:r>
              <a:rPr lang="zh-CN" altLang="en-US" sz="2800" b="1" dirty="0">
                <a:latin typeface="Times New Roman" pitchFamily="18" charset="0"/>
              </a:rPr>
              <a:t>型次之，椭圆型最高；</a:t>
            </a:r>
            <a:endParaRPr lang="en-US" altLang="zh-CN" sz="2800" b="1" dirty="0">
              <a:latin typeface="Times New Roman" pitchFamily="18" charset="0"/>
            </a:endParaRPr>
          </a:p>
          <a:p>
            <a:pPr marL="514350" indent="-514350">
              <a:spcBef>
                <a:spcPct val="20000"/>
              </a:spcBef>
              <a:buClr>
                <a:schemeClr val="tx1"/>
              </a:buClr>
              <a:buFont typeface="+mj-ea"/>
              <a:buAutoNum type="circleNumDbPlain" startAt="4"/>
            </a:pPr>
            <a:r>
              <a:rPr lang="zh-CN" altLang="en-US" sz="2800" b="1" dirty="0">
                <a:latin typeface="Times New Roman" pitchFamily="18" charset="0"/>
              </a:rPr>
              <a:t>相位响应比较：</a:t>
            </a:r>
            <a:endParaRPr lang="en-US" altLang="zh-CN" sz="2800" b="1" dirty="0">
              <a:latin typeface="Times New Roman" pitchFamily="18" charset="0"/>
            </a:endParaRPr>
          </a:p>
          <a:p>
            <a:pPr marL="971550" lvl="1" indent="-514350">
              <a:spcBef>
                <a:spcPct val="20000"/>
              </a:spcBef>
              <a:buClr>
                <a:schemeClr val="tx1"/>
              </a:buClr>
              <a:buFont typeface="Wingdings" panose="05000000000000000000" pitchFamily="2" charset="2"/>
              <a:buChar char="l"/>
            </a:pPr>
            <a:r>
              <a:rPr lang="zh-CN" altLang="en-US" sz="2800" b="1" dirty="0">
                <a:latin typeface="Times New Roman" pitchFamily="18" charset="0"/>
              </a:rPr>
              <a:t>巴特沃思较好，在部分通带中有线性相位，切贝雪夫</a:t>
            </a:r>
            <a:r>
              <a:rPr lang="en-US" altLang="zh-CN" sz="2800" b="1" dirty="0">
                <a:latin typeface="Times New Roman" pitchFamily="18" charset="0"/>
              </a:rPr>
              <a:t>I</a:t>
            </a:r>
            <a:r>
              <a:rPr lang="zh-CN" altLang="en-US" sz="2800" b="1" dirty="0">
                <a:latin typeface="Times New Roman" pitchFamily="18" charset="0"/>
              </a:rPr>
              <a:t>、</a:t>
            </a:r>
            <a:r>
              <a:rPr lang="en-US" altLang="zh-CN" sz="2800" b="1" dirty="0">
                <a:latin typeface="Times New Roman" pitchFamily="18" charset="0"/>
              </a:rPr>
              <a:t>II</a:t>
            </a:r>
            <a:r>
              <a:rPr lang="zh-CN" altLang="en-US" sz="2800" b="1" dirty="0">
                <a:latin typeface="Times New Roman" pitchFamily="18" charset="0"/>
              </a:rPr>
              <a:t>型次之，椭圆型最差，都是非线性相位。</a:t>
            </a:r>
          </a:p>
          <a:p>
            <a:pPr marL="971550" lvl="1" indent="-514350">
              <a:spcBef>
                <a:spcPct val="20000"/>
              </a:spcBef>
              <a:buClr>
                <a:schemeClr val="tx1"/>
              </a:buClr>
              <a:buFont typeface="Wingdings" panose="05000000000000000000" pitchFamily="2" charset="2"/>
              <a:buChar char="l"/>
            </a:pPr>
            <a:endParaRPr lang="zh-CN" altLang="en-US" sz="2800" b="1" dirty="0">
              <a:latin typeface="Times New Roman" pitchFamily="18" charset="0"/>
            </a:endParaRPr>
          </a:p>
        </p:txBody>
      </p:sp>
    </p:spTree>
    <p:extLst>
      <p:ext uri="{BB962C8B-B14F-4D97-AF65-F5344CB8AC3E}">
        <p14:creationId xmlns:p14="http://schemas.microsoft.com/office/powerpoint/2010/main" val="3233658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16436</TotalTime>
  <Words>3419</Words>
  <Application>Microsoft Office PowerPoint</Application>
  <PresentationFormat>全屏显示(4:3)</PresentationFormat>
  <Paragraphs>455</Paragraphs>
  <Slides>89</Slides>
  <Notes>41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5</vt:i4>
      </vt:variant>
      <vt:variant>
        <vt:lpstr>幻灯片标题</vt:lpstr>
      </vt:variant>
      <vt:variant>
        <vt:i4>89</vt:i4>
      </vt:variant>
    </vt:vector>
  </HeadingPairs>
  <TitlesOfParts>
    <vt:vector size="105" baseType="lpstr">
      <vt:lpstr>仿宋_GB2312</vt:lpstr>
      <vt:lpstr>黑体</vt:lpstr>
      <vt:lpstr>华文中宋</vt:lpstr>
      <vt:lpstr>楷体_GB2312</vt:lpstr>
      <vt:lpstr>隶书</vt:lpstr>
      <vt:lpstr>宋体</vt:lpstr>
      <vt:lpstr>Arial</vt:lpstr>
      <vt:lpstr>Symbol</vt:lpstr>
      <vt:lpstr>Times New Roman</vt:lpstr>
      <vt:lpstr>Wingdings</vt:lpstr>
      <vt:lpstr>默认设计模板</vt:lpstr>
      <vt:lpstr>公式</vt:lpstr>
      <vt:lpstr>Equation</vt:lpstr>
      <vt:lpstr>MathType 5.0 Equation</vt:lpstr>
      <vt:lpstr>BMP 图象</vt:lpstr>
      <vt:lpstr>Microsoft 公式 3.0</vt:lpstr>
      <vt:lpstr>6.6  双线性变换法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6.7  模拟原型低通滤波器设计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3、归一化的Butterworth滤波器的系统函数</vt:lpstr>
      <vt:lpstr>PowerPoint 演示文稿</vt:lpstr>
      <vt:lpstr>4、Butterworth滤波器设计步骤</vt:lpstr>
      <vt:lpstr>5、Butterworth滤波器的阶数 N</vt:lpstr>
      <vt:lpstr>(1)已知Ωc 、 Ωs和As求Butterworth DF阶数N</vt:lpstr>
      <vt:lpstr>（2）已知Ωc 、 Ωp和 Ω=Ωp的衰减Ap 求Butterworth DF阶数N</vt:lpstr>
      <vt:lpstr>（3）已知Ω=Ωp 、和Ωs的衰减Ap 和As 求Butterworth DF阶数N</vt:lpstr>
      <vt:lpstr>例子1</vt:lpstr>
      <vt:lpstr>PowerPoint 演示文稿</vt:lpstr>
      <vt:lpstr>例子2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Chebyshev I型幅频特性和零极点图（N=3）</vt:lpstr>
      <vt:lpstr>Chebyshev II型幅频特性和零极点图（N=3）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5、确定阶数N  (1)N阶特性</vt:lpstr>
      <vt:lpstr>（2）N阶公式</vt:lpstr>
      <vt:lpstr>6、求滤波器的系统函数Ha(s)的极点 </vt:lpstr>
      <vt:lpstr>PowerPoint 演示文稿</vt:lpstr>
      <vt:lpstr>PowerPoint 演示文稿</vt:lpstr>
      <vt:lpstr>PowerPoint 演示文稿</vt:lpstr>
      <vt:lpstr>PowerPoint 演示文稿</vt:lpstr>
      <vt:lpstr>7、Chebyshev I型滤波器的归一化系统函数</vt:lpstr>
      <vt:lpstr>PowerPoint 演示文稿</vt:lpstr>
      <vt:lpstr>8、Chebyshev DF设计步骤</vt:lpstr>
      <vt:lpstr>例1</vt:lpstr>
      <vt:lpstr>PowerPoint 演示文稿</vt:lpstr>
      <vt:lpstr>PowerPoint 演示文稿</vt:lpstr>
      <vt:lpstr>例2</vt:lpstr>
      <vt:lpstr>PowerPoint 演示文稿</vt:lpstr>
      <vt:lpstr>PowerPoint 演示文稿</vt:lpstr>
      <vt:lpstr>PowerPoint 演示文稿</vt:lpstr>
      <vt:lpstr>四、椭圆滤波器</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6.6  阶跃响应不变法（不讲）</dc:title>
  <dc:creator>hsh</dc:creator>
  <cp:lastModifiedBy>hu</cp:lastModifiedBy>
  <cp:revision>96</cp:revision>
  <dcterms:created xsi:type="dcterms:W3CDTF">2009-06-08T06:20:57Z</dcterms:created>
  <dcterms:modified xsi:type="dcterms:W3CDTF">2022-11-15T09:10:42Z</dcterms:modified>
</cp:coreProperties>
</file>