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sldIdLst>
    <p:sldId id="257" r:id="rId2"/>
    <p:sldId id="258" r:id="rId3"/>
    <p:sldId id="259" r:id="rId4"/>
    <p:sldId id="260" r:id="rId5"/>
    <p:sldId id="316" r:id="rId6"/>
    <p:sldId id="319" r:id="rId7"/>
    <p:sldId id="317" r:id="rId8"/>
    <p:sldId id="318" r:id="rId9"/>
    <p:sldId id="315" r:id="rId10"/>
    <p:sldId id="261" r:id="rId11"/>
    <p:sldId id="262" r:id="rId12"/>
    <p:sldId id="263" r:id="rId13"/>
    <p:sldId id="322" r:id="rId14"/>
    <p:sldId id="323" r:id="rId15"/>
    <p:sldId id="324" r:id="rId16"/>
    <p:sldId id="325" r:id="rId17"/>
    <p:sldId id="326" r:id="rId18"/>
    <p:sldId id="264" r:id="rId19"/>
    <p:sldId id="265" r:id="rId20"/>
    <p:sldId id="266" r:id="rId21"/>
    <p:sldId id="269" r:id="rId22"/>
    <p:sldId id="270" r:id="rId23"/>
    <p:sldId id="271" r:id="rId24"/>
    <p:sldId id="272" r:id="rId25"/>
    <p:sldId id="273" r:id="rId26"/>
    <p:sldId id="274" r:id="rId27"/>
    <p:sldId id="275" r:id="rId28"/>
    <p:sldId id="276" r:id="rId29"/>
    <p:sldId id="277" r:id="rId30"/>
    <p:sldId id="278" r:id="rId31"/>
    <p:sldId id="343" r:id="rId32"/>
    <p:sldId id="279" r:id="rId33"/>
    <p:sldId id="327" r:id="rId34"/>
    <p:sldId id="329" r:id="rId35"/>
    <p:sldId id="330" r:id="rId36"/>
    <p:sldId id="328" r:id="rId37"/>
    <p:sldId id="280" r:id="rId38"/>
    <p:sldId id="281" r:id="rId39"/>
    <p:sldId id="282" r:id="rId40"/>
    <p:sldId id="283" r:id="rId41"/>
    <p:sldId id="284" r:id="rId42"/>
    <p:sldId id="360" r:id="rId43"/>
    <p:sldId id="285" r:id="rId44"/>
    <p:sldId id="286" r:id="rId45"/>
    <p:sldId id="287" r:id="rId46"/>
    <p:sldId id="288" r:id="rId47"/>
    <p:sldId id="331" r:id="rId48"/>
    <p:sldId id="332" r:id="rId49"/>
    <p:sldId id="289" r:id="rId50"/>
    <p:sldId id="333" r:id="rId51"/>
    <p:sldId id="290" r:id="rId52"/>
    <p:sldId id="334" r:id="rId53"/>
    <p:sldId id="335" r:id="rId54"/>
    <p:sldId id="291" r:id="rId55"/>
    <p:sldId id="337" r:id="rId56"/>
    <p:sldId id="292" r:id="rId57"/>
    <p:sldId id="338" r:id="rId58"/>
    <p:sldId id="293" r:id="rId59"/>
    <p:sldId id="339" r:id="rId60"/>
    <p:sldId id="294" r:id="rId61"/>
    <p:sldId id="295" r:id="rId62"/>
    <p:sldId id="296" r:id="rId63"/>
    <p:sldId id="297" r:id="rId64"/>
    <p:sldId id="298" r:id="rId65"/>
    <p:sldId id="340" r:id="rId66"/>
    <p:sldId id="299" r:id="rId67"/>
    <p:sldId id="341" r:id="rId68"/>
    <p:sldId id="300" r:id="rId69"/>
    <p:sldId id="342" r:id="rId70"/>
    <p:sldId id="301" r:id="rId71"/>
    <p:sldId id="344" r:id="rId72"/>
    <p:sldId id="345" r:id="rId73"/>
    <p:sldId id="346" r:id="rId74"/>
    <p:sldId id="347" r:id="rId75"/>
    <p:sldId id="348" r:id="rId76"/>
    <p:sldId id="349" r:id="rId77"/>
    <p:sldId id="350" r:id="rId78"/>
    <p:sldId id="351" r:id="rId79"/>
    <p:sldId id="303" r:id="rId80"/>
    <p:sldId id="352" r:id="rId81"/>
    <p:sldId id="304" r:id="rId82"/>
    <p:sldId id="354" r:id="rId83"/>
    <p:sldId id="353" r:id="rId84"/>
    <p:sldId id="305" r:id="rId85"/>
    <p:sldId id="306" r:id="rId86"/>
    <p:sldId id="355" r:id="rId87"/>
    <p:sldId id="307" r:id="rId88"/>
    <p:sldId id="308" r:id="rId89"/>
    <p:sldId id="309" r:id="rId90"/>
    <p:sldId id="356" r:id="rId91"/>
    <p:sldId id="310" r:id="rId92"/>
    <p:sldId id="311" r:id="rId93"/>
    <p:sldId id="312" r:id="rId94"/>
    <p:sldId id="313" r:id="rId95"/>
    <p:sldId id="357" r:id="rId96"/>
    <p:sldId id="314" r:id="rId97"/>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58" autoAdjust="0"/>
  </p:normalViewPr>
  <p:slideViewPr>
    <p:cSldViewPr>
      <p:cViewPr varScale="1">
        <p:scale>
          <a:sx n="117" d="100"/>
          <a:sy n="117" d="100"/>
        </p:scale>
        <p:origin x="5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5" Type="http://schemas.openxmlformats.org/officeDocument/2006/relationships/image" Target="../media/image13.wmf"/><Relationship Id="rId4"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5" Type="http://schemas.openxmlformats.org/officeDocument/2006/relationships/image" Target="../media/image18.wmf"/><Relationship Id="rId4"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4"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9.wmf"/><Relationship Id="rId7" Type="http://schemas.openxmlformats.org/officeDocument/2006/relationships/image" Target="../media/image33.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6.wmf"/><Relationship Id="rId7" Type="http://schemas.openxmlformats.org/officeDocument/2006/relationships/image" Target="../media/image40.wmf"/><Relationship Id="rId2" Type="http://schemas.openxmlformats.org/officeDocument/2006/relationships/image" Target="../media/image35.wmf"/><Relationship Id="rId1" Type="http://schemas.openxmlformats.org/officeDocument/2006/relationships/image" Target="../media/image34.wmf"/><Relationship Id="rId6" Type="http://schemas.openxmlformats.org/officeDocument/2006/relationships/image" Target="../media/image39.wmf"/><Relationship Id="rId5" Type="http://schemas.openxmlformats.org/officeDocument/2006/relationships/image" Target="../media/image38.wmf"/><Relationship Id="rId4" Type="http://schemas.openxmlformats.org/officeDocument/2006/relationships/image" Target="../media/image37.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3.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44.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 Id="rId4" Type="http://schemas.openxmlformats.org/officeDocument/2006/relationships/image" Target="../media/image52.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 Id="rId4" Type="http://schemas.openxmlformats.org/officeDocument/2006/relationships/image" Target="../media/image56.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wmf"/><Relationship Id="rId1" Type="http://schemas.openxmlformats.org/officeDocument/2006/relationships/image" Target="../media/image64.wmf"/><Relationship Id="rId5" Type="http://schemas.openxmlformats.org/officeDocument/2006/relationships/image" Target="../media/image68.wmf"/><Relationship Id="rId4" Type="http://schemas.openxmlformats.org/officeDocument/2006/relationships/image" Target="../media/image67.w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76.wmf"/><Relationship Id="rId3" Type="http://schemas.openxmlformats.org/officeDocument/2006/relationships/image" Target="../media/image71.wmf"/><Relationship Id="rId7" Type="http://schemas.openxmlformats.org/officeDocument/2006/relationships/image" Target="../media/image75.wmf"/><Relationship Id="rId2" Type="http://schemas.openxmlformats.org/officeDocument/2006/relationships/image" Target="../media/image70.wmf"/><Relationship Id="rId1" Type="http://schemas.openxmlformats.org/officeDocument/2006/relationships/image" Target="../media/image69.wmf"/><Relationship Id="rId6" Type="http://schemas.openxmlformats.org/officeDocument/2006/relationships/image" Target="../media/image74.wmf"/><Relationship Id="rId5" Type="http://schemas.openxmlformats.org/officeDocument/2006/relationships/image" Target="../media/image73.wmf"/><Relationship Id="rId10" Type="http://schemas.openxmlformats.org/officeDocument/2006/relationships/image" Target="../media/image78.wmf"/><Relationship Id="rId4" Type="http://schemas.openxmlformats.org/officeDocument/2006/relationships/image" Target="../media/image72.wmf"/><Relationship Id="rId9" Type="http://schemas.openxmlformats.org/officeDocument/2006/relationships/image" Target="../media/image77.w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86.wmf"/><Relationship Id="rId3" Type="http://schemas.openxmlformats.org/officeDocument/2006/relationships/image" Target="../media/image81.wmf"/><Relationship Id="rId7" Type="http://schemas.openxmlformats.org/officeDocument/2006/relationships/image" Target="../media/image85.wmf"/><Relationship Id="rId2" Type="http://schemas.openxmlformats.org/officeDocument/2006/relationships/image" Target="../media/image80.wmf"/><Relationship Id="rId1" Type="http://schemas.openxmlformats.org/officeDocument/2006/relationships/image" Target="../media/image79.wmf"/><Relationship Id="rId6" Type="http://schemas.openxmlformats.org/officeDocument/2006/relationships/image" Target="../media/image84.wmf"/><Relationship Id="rId5" Type="http://schemas.openxmlformats.org/officeDocument/2006/relationships/image" Target="../media/image83.wmf"/><Relationship Id="rId4" Type="http://schemas.openxmlformats.org/officeDocument/2006/relationships/image" Target="../media/image82.wmf"/><Relationship Id="rId9" Type="http://schemas.openxmlformats.org/officeDocument/2006/relationships/image" Target="../media/image87.w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91.wmf"/><Relationship Id="rId3" Type="http://schemas.openxmlformats.org/officeDocument/2006/relationships/image" Target="../media/image89.wmf"/><Relationship Id="rId7" Type="http://schemas.openxmlformats.org/officeDocument/2006/relationships/image" Target="../media/image78.wmf"/><Relationship Id="rId2" Type="http://schemas.openxmlformats.org/officeDocument/2006/relationships/image" Target="../media/image88.wmf"/><Relationship Id="rId1" Type="http://schemas.openxmlformats.org/officeDocument/2006/relationships/image" Target="../media/image70.wmf"/><Relationship Id="rId6" Type="http://schemas.openxmlformats.org/officeDocument/2006/relationships/image" Target="../media/image77.wmf"/><Relationship Id="rId5" Type="http://schemas.openxmlformats.org/officeDocument/2006/relationships/image" Target="../media/image72.wmf"/><Relationship Id="rId4" Type="http://schemas.openxmlformats.org/officeDocument/2006/relationships/image" Target="../media/image90.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94.emf"/><Relationship Id="rId7" Type="http://schemas.openxmlformats.org/officeDocument/2006/relationships/image" Target="../media/image98.wmf"/><Relationship Id="rId2" Type="http://schemas.openxmlformats.org/officeDocument/2006/relationships/image" Target="../media/image93.emf"/><Relationship Id="rId1" Type="http://schemas.openxmlformats.org/officeDocument/2006/relationships/image" Target="../media/image92.emf"/><Relationship Id="rId6" Type="http://schemas.openxmlformats.org/officeDocument/2006/relationships/image" Target="../media/image97.wmf"/><Relationship Id="rId5" Type="http://schemas.openxmlformats.org/officeDocument/2006/relationships/image" Target="../media/image96.wmf"/><Relationship Id="rId4" Type="http://schemas.openxmlformats.org/officeDocument/2006/relationships/image" Target="../media/image95.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01.emf"/><Relationship Id="rId7" Type="http://schemas.openxmlformats.org/officeDocument/2006/relationships/image" Target="../media/image98.wmf"/><Relationship Id="rId2" Type="http://schemas.openxmlformats.org/officeDocument/2006/relationships/image" Target="../media/image100.emf"/><Relationship Id="rId1" Type="http://schemas.openxmlformats.org/officeDocument/2006/relationships/image" Target="../media/image99.emf"/><Relationship Id="rId6" Type="http://schemas.openxmlformats.org/officeDocument/2006/relationships/image" Target="../media/image97.wmf"/><Relationship Id="rId5" Type="http://schemas.openxmlformats.org/officeDocument/2006/relationships/image" Target="../media/image96.wmf"/><Relationship Id="rId4" Type="http://schemas.openxmlformats.org/officeDocument/2006/relationships/image" Target="../media/image102.e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05.emf"/><Relationship Id="rId7" Type="http://schemas.openxmlformats.org/officeDocument/2006/relationships/image" Target="../media/image98.wmf"/><Relationship Id="rId2" Type="http://schemas.openxmlformats.org/officeDocument/2006/relationships/image" Target="../media/image104.emf"/><Relationship Id="rId1" Type="http://schemas.openxmlformats.org/officeDocument/2006/relationships/image" Target="../media/image103.emf"/><Relationship Id="rId6" Type="http://schemas.openxmlformats.org/officeDocument/2006/relationships/image" Target="../media/image97.wmf"/><Relationship Id="rId5" Type="http://schemas.openxmlformats.org/officeDocument/2006/relationships/image" Target="../media/image96.wmf"/><Relationship Id="rId4" Type="http://schemas.openxmlformats.org/officeDocument/2006/relationships/image" Target="../media/image106.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09.wmf"/><Relationship Id="rId7" Type="http://schemas.openxmlformats.org/officeDocument/2006/relationships/image" Target="../media/image96.wmf"/><Relationship Id="rId2" Type="http://schemas.openxmlformats.org/officeDocument/2006/relationships/image" Target="../media/image108.emf"/><Relationship Id="rId1" Type="http://schemas.openxmlformats.org/officeDocument/2006/relationships/image" Target="../media/image107.emf"/><Relationship Id="rId6" Type="http://schemas.openxmlformats.org/officeDocument/2006/relationships/image" Target="../media/image112.emf"/><Relationship Id="rId5" Type="http://schemas.openxmlformats.org/officeDocument/2006/relationships/image" Target="../media/image111.emf"/><Relationship Id="rId4" Type="http://schemas.openxmlformats.org/officeDocument/2006/relationships/image" Target="../media/image110.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14.wmf"/><Relationship Id="rId2" Type="http://schemas.openxmlformats.org/officeDocument/2006/relationships/image" Target="../media/image113.wmf"/><Relationship Id="rId1" Type="http://schemas.openxmlformats.org/officeDocument/2006/relationships/image" Target="../media/image88.wmf"/><Relationship Id="rId4" Type="http://schemas.openxmlformats.org/officeDocument/2006/relationships/image" Target="../media/image115.wmf"/></Relationships>
</file>

<file path=ppt/drawings/_rels/vmlDrawing31.vml.rels><?xml version="1.0" encoding="UTF-8" standalone="yes"?>
<Relationships xmlns="http://schemas.openxmlformats.org/package/2006/relationships"><Relationship Id="rId8" Type="http://schemas.openxmlformats.org/officeDocument/2006/relationships/image" Target="../media/image121.wmf"/><Relationship Id="rId3" Type="http://schemas.openxmlformats.org/officeDocument/2006/relationships/image" Target="../media/image118.wmf"/><Relationship Id="rId7" Type="http://schemas.openxmlformats.org/officeDocument/2006/relationships/image" Target="../media/image120.wmf"/><Relationship Id="rId2" Type="http://schemas.openxmlformats.org/officeDocument/2006/relationships/image" Target="../media/image117.wmf"/><Relationship Id="rId1" Type="http://schemas.openxmlformats.org/officeDocument/2006/relationships/image" Target="../media/image116.wmf"/><Relationship Id="rId6" Type="http://schemas.openxmlformats.org/officeDocument/2006/relationships/image" Target="../media/image119.wmf"/><Relationship Id="rId5" Type="http://schemas.openxmlformats.org/officeDocument/2006/relationships/image" Target="../media/image90.wmf"/><Relationship Id="rId10" Type="http://schemas.openxmlformats.org/officeDocument/2006/relationships/image" Target="../media/image122.wmf"/><Relationship Id="rId4" Type="http://schemas.openxmlformats.org/officeDocument/2006/relationships/image" Target="../media/image89.wmf"/><Relationship Id="rId9" Type="http://schemas.openxmlformats.org/officeDocument/2006/relationships/image" Target="../media/image88.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24.wmf"/><Relationship Id="rId1" Type="http://schemas.openxmlformats.org/officeDocument/2006/relationships/image" Target="../media/image123.wmf"/><Relationship Id="rId6" Type="http://schemas.openxmlformats.org/officeDocument/2006/relationships/image" Target="../media/image128.wmf"/><Relationship Id="rId5" Type="http://schemas.openxmlformats.org/officeDocument/2006/relationships/image" Target="../media/image127.wmf"/><Relationship Id="rId4" Type="http://schemas.openxmlformats.org/officeDocument/2006/relationships/image" Target="../media/image126.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30.wmf"/><Relationship Id="rId1" Type="http://schemas.openxmlformats.org/officeDocument/2006/relationships/image" Target="../media/image129.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33.wmf"/><Relationship Id="rId2" Type="http://schemas.openxmlformats.org/officeDocument/2006/relationships/image" Target="../media/image132.wmf"/><Relationship Id="rId1" Type="http://schemas.openxmlformats.org/officeDocument/2006/relationships/image" Target="../media/image131.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135.wmf"/><Relationship Id="rId2" Type="http://schemas.openxmlformats.org/officeDocument/2006/relationships/image" Target="../media/image124.wmf"/><Relationship Id="rId1" Type="http://schemas.openxmlformats.org/officeDocument/2006/relationships/image" Target="../media/image134.wmf"/><Relationship Id="rId4" Type="http://schemas.openxmlformats.org/officeDocument/2006/relationships/image" Target="../media/image136.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25.wmf"/><Relationship Id="rId7" Type="http://schemas.openxmlformats.org/officeDocument/2006/relationships/image" Target="../media/image139.wmf"/><Relationship Id="rId2" Type="http://schemas.openxmlformats.org/officeDocument/2006/relationships/image" Target="../media/image138.wmf"/><Relationship Id="rId1" Type="http://schemas.openxmlformats.org/officeDocument/2006/relationships/image" Target="../media/image137.wmf"/><Relationship Id="rId6" Type="http://schemas.openxmlformats.org/officeDocument/2006/relationships/image" Target="../media/image128.wmf"/><Relationship Id="rId5" Type="http://schemas.openxmlformats.org/officeDocument/2006/relationships/image" Target="../media/image127.wmf"/><Relationship Id="rId4" Type="http://schemas.openxmlformats.org/officeDocument/2006/relationships/image" Target="../media/image126.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40.wmf"/><Relationship Id="rId1" Type="http://schemas.openxmlformats.org/officeDocument/2006/relationships/image" Target="../media/image129.w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142.wmf"/><Relationship Id="rId1" Type="http://schemas.openxmlformats.org/officeDocument/2006/relationships/image" Target="../media/image141.w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145.emf"/><Relationship Id="rId2" Type="http://schemas.openxmlformats.org/officeDocument/2006/relationships/image" Target="../media/image144.emf"/><Relationship Id="rId1" Type="http://schemas.openxmlformats.org/officeDocument/2006/relationships/image" Target="../media/image143.wmf"/><Relationship Id="rId4" Type="http://schemas.openxmlformats.org/officeDocument/2006/relationships/image" Target="../media/image146.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47.e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149.wmf"/><Relationship Id="rId1" Type="http://schemas.openxmlformats.org/officeDocument/2006/relationships/image" Target="../media/image148.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50.w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153.wmf"/><Relationship Id="rId2" Type="http://schemas.openxmlformats.org/officeDocument/2006/relationships/image" Target="../media/image152.wmf"/><Relationship Id="rId1" Type="http://schemas.openxmlformats.org/officeDocument/2006/relationships/image" Target="../media/image151.w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55.wmf"/><Relationship Id="rId2" Type="http://schemas.openxmlformats.org/officeDocument/2006/relationships/image" Target="../media/image154.wmf"/><Relationship Id="rId1" Type="http://schemas.openxmlformats.org/officeDocument/2006/relationships/image" Target="../media/image153.w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159.wmf"/><Relationship Id="rId7" Type="http://schemas.openxmlformats.org/officeDocument/2006/relationships/image" Target="../media/image163.wmf"/><Relationship Id="rId2" Type="http://schemas.openxmlformats.org/officeDocument/2006/relationships/image" Target="../media/image158.wmf"/><Relationship Id="rId1" Type="http://schemas.openxmlformats.org/officeDocument/2006/relationships/image" Target="../media/image157.wmf"/><Relationship Id="rId6" Type="http://schemas.openxmlformats.org/officeDocument/2006/relationships/image" Target="../media/image162.wmf"/><Relationship Id="rId5" Type="http://schemas.openxmlformats.org/officeDocument/2006/relationships/image" Target="../media/image161.wmf"/><Relationship Id="rId4" Type="http://schemas.openxmlformats.org/officeDocument/2006/relationships/image" Target="../media/image160.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65.wmf"/><Relationship Id="rId2" Type="http://schemas.openxmlformats.org/officeDocument/2006/relationships/image" Target="../media/image154.wmf"/><Relationship Id="rId1" Type="http://schemas.openxmlformats.org/officeDocument/2006/relationships/image" Target="../media/image164.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68.emf"/><Relationship Id="rId2" Type="http://schemas.openxmlformats.org/officeDocument/2006/relationships/image" Target="../media/image167.emf"/><Relationship Id="rId1" Type="http://schemas.openxmlformats.org/officeDocument/2006/relationships/image" Target="../media/image166.emf"/><Relationship Id="rId5" Type="http://schemas.openxmlformats.org/officeDocument/2006/relationships/image" Target="../media/image165.wmf"/><Relationship Id="rId4" Type="http://schemas.openxmlformats.org/officeDocument/2006/relationships/image" Target="../media/image154.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70.w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173.emf"/><Relationship Id="rId2" Type="http://schemas.openxmlformats.org/officeDocument/2006/relationships/image" Target="../media/image172.emf"/><Relationship Id="rId1" Type="http://schemas.openxmlformats.org/officeDocument/2006/relationships/image" Target="../media/image171.emf"/></Relationships>
</file>

<file path=ppt/drawings/_rels/vmlDrawing50.vml.rels><?xml version="1.0" encoding="UTF-8" standalone="yes"?>
<Relationships xmlns="http://schemas.openxmlformats.org/package/2006/relationships"><Relationship Id="rId8" Type="http://schemas.openxmlformats.org/officeDocument/2006/relationships/image" Target="../media/image182.wmf"/><Relationship Id="rId3" Type="http://schemas.openxmlformats.org/officeDocument/2006/relationships/image" Target="../media/image177.wmf"/><Relationship Id="rId7" Type="http://schemas.openxmlformats.org/officeDocument/2006/relationships/image" Target="../media/image181.wmf"/><Relationship Id="rId2" Type="http://schemas.openxmlformats.org/officeDocument/2006/relationships/image" Target="../media/image176.wmf"/><Relationship Id="rId1" Type="http://schemas.openxmlformats.org/officeDocument/2006/relationships/image" Target="../media/image175.wmf"/><Relationship Id="rId6" Type="http://schemas.openxmlformats.org/officeDocument/2006/relationships/image" Target="../media/image180.wmf"/><Relationship Id="rId5" Type="http://schemas.openxmlformats.org/officeDocument/2006/relationships/image" Target="../media/image179.wmf"/><Relationship Id="rId4" Type="http://schemas.openxmlformats.org/officeDocument/2006/relationships/image" Target="../media/image178.wmf"/></Relationships>
</file>

<file path=ppt/drawings/_rels/vmlDrawing51.vml.rels><?xml version="1.0" encoding="UTF-8" standalone="yes"?>
<Relationships xmlns="http://schemas.openxmlformats.org/package/2006/relationships"><Relationship Id="rId3" Type="http://schemas.openxmlformats.org/officeDocument/2006/relationships/image" Target="../media/image185.emf"/><Relationship Id="rId7" Type="http://schemas.openxmlformats.org/officeDocument/2006/relationships/image" Target="../media/image189.emf"/><Relationship Id="rId2" Type="http://schemas.openxmlformats.org/officeDocument/2006/relationships/image" Target="../media/image184.emf"/><Relationship Id="rId1" Type="http://schemas.openxmlformats.org/officeDocument/2006/relationships/image" Target="../media/image183.emf"/><Relationship Id="rId6" Type="http://schemas.openxmlformats.org/officeDocument/2006/relationships/image" Target="../media/image188.emf"/><Relationship Id="rId5" Type="http://schemas.openxmlformats.org/officeDocument/2006/relationships/image" Target="../media/image187.emf"/><Relationship Id="rId4" Type="http://schemas.openxmlformats.org/officeDocument/2006/relationships/image" Target="../media/image186.e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191.wmf"/><Relationship Id="rId2" Type="http://schemas.openxmlformats.org/officeDocument/2006/relationships/image" Target="../media/image190.wmf"/><Relationship Id="rId1" Type="http://schemas.openxmlformats.org/officeDocument/2006/relationships/image" Target="../media/image41.wmf"/><Relationship Id="rId4" Type="http://schemas.openxmlformats.org/officeDocument/2006/relationships/image" Target="../media/image192.w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194.wmf"/><Relationship Id="rId2" Type="http://schemas.openxmlformats.org/officeDocument/2006/relationships/image" Target="../media/image193.wmf"/><Relationship Id="rId1" Type="http://schemas.openxmlformats.org/officeDocument/2006/relationships/image" Target="../media/image41.w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197.wmf"/><Relationship Id="rId2" Type="http://schemas.openxmlformats.org/officeDocument/2006/relationships/image" Target="../media/image196.wmf"/><Relationship Id="rId1" Type="http://schemas.openxmlformats.org/officeDocument/2006/relationships/image" Target="../media/image195.wmf"/></Relationships>
</file>

<file path=ppt/drawings/_rels/vmlDrawing55.vml.rels><?xml version="1.0" encoding="UTF-8" standalone="yes"?>
<Relationships xmlns="http://schemas.openxmlformats.org/package/2006/relationships"><Relationship Id="rId3" Type="http://schemas.openxmlformats.org/officeDocument/2006/relationships/image" Target="../media/image199.wmf"/><Relationship Id="rId2" Type="http://schemas.openxmlformats.org/officeDocument/2006/relationships/image" Target="../media/image198.wmf"/><Relationship Id="rId1" Type="http://schemas.openxmlformats.org/officeDocument/2006/relationships/image" Target="../media/image150.w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201.wmf"/><Relationship Id="rId7" Type="http://schemas.openxmlformats.org/officeDocument/2006/relationships/image" Target="../media/image150.wmf"/><Relationship Id="rId2" Type="http://schemas.openxmlformats.org/officeDocument/2006/relationships/image" Target="../media/image41.wmf"/><Relationship Id="rId1" Type="http://schemas.openxmlformats.org/officeDocument/2006/relationships/image" Target="../media/image200.wmf"/><Relationship Id="rId6" Type="http://schemas.openxmlformats.org/officeDocument/2006/relationships/image" Target="../media/image203.wmf"/><Relationship Id="rId5" Type="http://schemas.openxmlformats.org/officeDocument/2006/relationships/image" Target="../media/image190.wmf"/><Relationship Id="rId4" Type="http://schemas.openxmlformats.org/officeDocument/2006/relationships/image" Target="../media/image202.wmf"/></Relationships>
</file>

<file path=ppt/drawings/_rels/vmlDrawing57.vml.rels><?xml version="1.0" encoding="UTF-8" standalone="yes"?>
<Relationships xmlns="http://schemas.openxmlformats.org/package/2006/relationships"><Relationship Id="rId3" Type="http://schemas.openxmlformats.org/officeDocument/2006/relationships/image" Target="../media/image207.wmf"/><Relationship Id="rId2" Type="http://schemas.openxmlformats.org/officeDocument/2006/relationships/image" Target="../media/image206.emf"/><Relationship Id="rId1" Type="http://schemas.openxmlformats.org/officeDocument/2006/relationships/image" Target="../media/image205.wmf"/></Relationships>
</file>

<file path=ppt/drawings/_rels/vmlDrawing58.vml.rels><?xml version="1.0" encoding="UTF-8" standalone="yes"?>
<Relationships xmlns="http://schemas.openxmlformats.org/package/2006/relationships"><Relationship Id="rId2" Type="http://schemas.openxmlformats.org/officeDocument/2006/relationships/image" Target="../media/image209.emf"/><Relationship Id="rId1" Type="http://schemas.openxmlformats.org/officeDocument/2006/relationships/image" Target="../media/image208.emf"/></Relationships>
</file>

<file path=ppt/drawings/_rels/vmlDrawing59.vml.rels><?xml version="1.0" encoding="UTF-8" standalone="yes"?>
<Relationships xmlns="http://schemas.openxmlformats.org/package/2006/relationships"><Relationship Id="rId3" Type="http://schemas.openxmlformats.org/officeDocument/2006/relationships/image" Target="../media/image212.wmf"/><Relationship Id="rId2" Type="http://schemas.openxmlformats.org/officeDocument/2006/relationships/image" Target="../media/image211.wmf"/><Relationship Id="rId1" Type="http://schemas.openxmlformats.org/officeDocument/2006/relationships/image" Target="../media/image210.wmf"/></Relationships>
</file>

<file path=ppt/drawings/_rels/vmlDrawing60.vml.rels><?xml version="1.0" encoding="UTF-8" standalone="yes"?>
<Relationships xmlns="http://schemas.openxmlformats.org/package/2006/relationships"><Relationship Id="rId8" Type="http://schemas.openxmlformats.org/officeDocument/2006/relationships/image" Target="../media/image220.wmf"/><Relationship Id="rId3" Type="http://schemas.openxmlformats.org/officeDocument/2006/relationships/image" Target="../media/image215.wmf"/><Relationship Id="rId7" Type="http://schemas.openxmlformats.org/officeDocument/2006/relationships/image" Target="../media/image219.wmf"/><Relationship Id="rId2" Type="http://schemas.openxmlformats.org/officeDocument/2006/relationships/image" Target="../media/image214.wmf"/><Relationship Id="rId1" Type="http://schemas.openxmlformats.org/officeDocument/2006/relationships/image" Target="../media/image213.wmf"/><Relationship Id="rId6" Type="http://schemas.openxmlformats.org/officeDocument/2006/relationships/image" Target="../media/image218.wmf"/><Relationship Id="rId5" Type="http://schemas.openxmlformats.org/officeDocument/2006/relationships/image" Target="../media/image217.wmf"/><Relationship Id="rId4" Type="http://schemas.openxmlformats.org/officeDocument/2006/relationships/image" Target="../media/image216.wmf"/><Relationship Id="rId9" Type="http://schemas.openxmlformats.org/officeDocument/2006/relationships/image" Target="../media/image221.w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222.w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222.w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223.w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224.wmf"/></Relationships>
</file>

<file path=ppt/drawings/_rels/vmlDrawing65.vml.rels><?xml version="1.0" encoding="UTF-8" standalone="yes"?>
<Relationships xmlns="http://schemas.openxmlformats.org/package/2006/relationships"><Relationship Id="rId2" Type="http://schemas.openxmlformats.org/officeDocument/2006/relationships/image" Target="../media/image227.emf"/><Relationship Id="rId1" Type="http://schemas.openxmlformats.org/officeDocument/2006/relationships/image" Target="../media/image226.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228.w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229.wmf"/></Relationships>
</file>

<file path=ppt/drawings/_rels/vmlDrawing68.vml.rels><?xml version="1.0" encoding="UTF-8" standalone="yes"?>
<Relationships xmlns="http://schemas.openxmlformats.org/package/2006/relationships"><Relationship Id="rId3" Type="http://schemas.openxmlformats.org/officeDocument/2006/relationships/image" Target="../media/image232.wmf"/><Relationship Id="rId2" Type="http://schemas.openxmlformats.org/officeDocument/2006/relationships/image" Target="../media/image231.wmf"/><Relationship Id="rId1" Type="http://schemas.openxmlformats.org/officeDocument/2006/relationships/image" Target="../media/image230.wmf"/></Relationships>
</file>

<file path=ppt/drawings/_rels/vmlDrawing69.vml.rels><?xml version="1.0" encoding="UTF-8" standalone="yes"?>
<Relationships xmlns="http://schemas.openxmlformats.org/package/2006/relationships"><Relationship Id="rId3" Type="http://schemas.openxmlformats.org/officeDocument/2006/relationships/image" Target="../media/image41.wmf"/><Relationship Id="rId7" Type="http://schemas.openxmlformats.org/officeDocument/2006/relationships/image" Target="../media/image239.wmf"/><Relationship Id="rId2" Type="http://schemas.openxmlformats.org/officeDocument/2006/relationships/image" Target="../media/image235.wmf"/><Relationship Id="rId1" Type="http://schemas.openxmlformats.org/officeDocument/2006/relationships/image" Target="../media/image234.wmf"/><Relationship Id="rId6" Type="http://schemas.openxmlformats.org/officeDocument/2006/relationships/image" Target="../media/image238.wmf"/><Relationship Id="rId5" Type="http://schemas.openxmlformats.org/officeDocument/2006/relationships/image" Target="../media/image237.wmf"/><Relationship Id="rId4" Type="http://schemas.openxmlformats.org/officeDocument/2006/relationships/image" Target="../media/image236.wmf"/></Relationships>
</file>

<file path=ppt/drawings/_rels/vmlDrawing70.vml.rels><?xml version="1.0" encoding="UTF-8" standalone="yes"?>
<Relationships xmlns="http://schemas.openxmlformats.org/package/2006/relationships"><Relationship Id="rId3" Type="http://schemas.openxmlformats.org/officeDocument/2006/relationships/image" Target="../media/image242.wmf"/><Relationship Id="rId2" Type="http://schemas.openxmlformats.org/officeDocument/2006/relationships/image" Target="../media/image241.wmf"/><Relationship Id="rId1" Type="http://schemas.openxmlformats.org/officeDocument/2006/relationships/image" Target="../media/image240.wmf"/><Relationship Id="rId6" Type="http://schemas.openxmlformats.org/officeDocument/2006/relationships/image" Target="../media/image245.wmf"/><Relationship Id="rId5" Type="http://schemas.openxmlformats.org/officeDocument/2006/relationships/image" Target="../media/image244.wmf"/><Relationship Id="rId4" Type="http://schemas.openxmlformats.org/officeDocument/2006/relationships/image" Target="../media/image243.wmf"/></Relationships>
</file>

<file path=ppt/drawings/_rels/vmlDrawing71.vml.rels><?xml version="1.0" encoding="UTF-8" standalone="yes"?>
<Relationships xmlns="http://schemas.openxmlformats.org/package/2006/relationships"><Relationship Id="rId3" Type="http://schemas.openxmlformats.org/officeDocument/2006/relationships/image" Target="../media/image248.wmf"/><Relationship Id="rId2" Type="http://schemas.openxmlformats.org/officeDocument/2006/relationships/image" Target="../media/image247.wmf"/><Relationship Id="rId1" Type="http://schemas.openxmlformats.org/officeDocument/2006/relationships/image" Target="../media/image246.wmf"/><Relationship Id="rId6" Type="http://schemas.openxmlformats.org/officeDocument/2006/relationships/image" Target="../media/image251.wmf"/><Relationship Id="rId5" Type="http://schemas.openxmlformats.org/officeDocument/2006/relationships/image" Target="../media/image250.wmf"/><Relationship Id="rId4" Type="http://schemas.openxmlformats.org/officeDocument/2006/relationships/image" Target="../media/image249.wmf"/></Relationships>
</file>

<file path=ppt/drawings/_rels/vmlDrawing72.vml.rels><?xml version="1.0" encoding="UTF-8" standalone="yes"?>
<Relationships xmlns="http://schemas.openxmlformats.org/package/2006/relationships"><Relationship Id="rId8" Type="http://schemas.openxmlformats.org/officeDocument/2006/relationships/image" Target="../media/image257.wmf"/><Relationship Id="rId3" Type="http://schemas.openxmlformats.org/officeDocument/2006/relationships/image" Target="../media/image254.wmf"/><Relationship Id="rId7" Type="http://schemas.openxmlformats.org/officeDocument/2006/relationships/image" Target="../media/image256.wmf"/><Relationship Id="rId2" Type="http://schemas.openxmlformats.org/officeDocument/2006/relationships/image" Target="../media/image253.wmf"/><Relationship Id="rId1" Type="http://schemas.openxmlformats.org/officeDocument/2006/relationships/image" Target="../media/image252.wmf"/><Relationship Id="rId6" Type="http://schemas.openxmlformats.org/officeDocument/2006/relationships/image" Target="../media/image234.wmf"/><Relationship Id="rId5" Type="http://schemas.openxmlformats.org/officeDocument/2006/relationships/image" Target="../media/image255.wmf"/><Relationship Id="rId4" Type="http://schemas.openxmlformats.org/officeDocument/2006/relationships/image" Target="../media/image41.wmf"/></Relationships>
</file>

<file path=ppt/drawings/_rels/vmlDrawing73.vml.rels><?xml version="1.0" encoding="UTF-8" standalone="yes"?>
<Relationships xmlns="http://schemas.openxmlformats.org/package/2006/relationships"><Relationship Id="rId2" Type="http://schemas.openxmlformats.org/officeDocument/2006/relationships/image" Target="../media/image259.wmf"/><Relationship Id="rId1" Type="http://schemas.openxmlformats.org/officeDocument/2006/relationships/image" Target="../media/image258.wmf"/></Relationships>
</file>

<file path=ppt/drawings/_rels/vmlDrawing74.vml.rels><?xml version="1.0" encoding="UTF-8" standalone="yes"?>
<Relationships xmlns="http://schemas.openxmlformats.org/package/2006/relationships"><Relationship Id="rId3" Type="http://schemas.openxmlformats.org/officeDocument/2006/relationships/image" Target="../media/image230.wmf"/><Relationship Id="rId2" Type="http://schemas.openxmlformats.org/officeDocument/2006/relationships/image" Target="../media/image261.wmf"/><Relationship Id="rId1" Type="http://schemas.openxmlformats.org/officeDocument/2006/relationships/image" Target="../media/image260.wmf"/><Relationship Id="rId5" Type="http://schemas.openxmlformats.org/officeDocument/2006/relationships/image" Target="../media/image234.wmf"/><Relationship Id="rId4" Type="http://schemas.openxmlformats.org/officeDocument/2006/relationships/image" Target="../media/image262.wmf"/></Relationships>
</file>

<file path=ppt/drawings/_rels/vmlDrawing75.vml.rels><?xml version="1.0" encoding="UTF-8" standalone="yes"?>
<Relationships xmlns="http://schemas.openxmlformats.org/package/2006/relationships"><Relationship Id="rId2" Type="http://schemas.openxmlformats.org/officeDocument/2006/relationships/image" Target="../media/image264.wmf"/><Relationship Id="rId1" Type="http://schemas.openxmlformats.org/officeDocument/2006/relationships/image" Target="../media/image263.wmf"/></Relationships>
</file>

<file path=ppt/drawings/_rels/vmlDrawing76.vml.rels><?xml version="1.0" encoding="UTF-8" standalone="yes"?>
<Relationships xmlns="http://schemas.openxmlformats.org/package/2006/relationships"><Relationship Id="rId3" Type="http://schemas.openxmlformats.org/officeDocument/2006/relationships/image" Target="../media/image267.wmf"/><Relationship Id="rId2" Type="http://schemas.openxmlformats.org/officeDocument/2006/relationships/image" Target="../media/image266.wmf"/><Relationship Id="rId1" Type="http://schemas.openxmlformats.org/officeDocument/2006/relationships/image" Target="../media/image265.wmf"/></Relationships>
</file>

<file path=ppt/drawings/_rels/vmlDrawing77.vml.rels><?xml version="1.0" encoding="UTF-8" standalone="yes"?>
<Relationships xmlns="http://schemas.openxmlformats.org/package/2006/relationships"><Relationship Id="rId3" Type="http://schemas.openxmlformats.org/officeDocument/2006/relationships/image" Target="../media/image270.emf"/><Relationship Id="rId2" Type="http://schemas.openxmlformats.org/officeDocument/2006/relationships/image" Target="../media/image269.emf"/><Relationship Id="rId1" Type="http://schemas.openxmlformats.org/officeDocument/2006/relationships/image" Target="../media/image268.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27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ea typeface="宋体" charset="-122"/>
              </a:defRPr>
            </a:lvl1pPr>
          </a:lstStyle>
          <a:p>
            <a:pPr>
              <a:defRPr/>
            </a:pPr>
            <a:endParaRPr lang="en-US" altLang="zh-CN"/>
          </a:p>
        </p:txBody>
      </p:sp>
      <p:sp>
        <p:nvSpPr>
          <p:cNvPr id="798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ea typeface="宋体" charset="-122"/>
              </a:defRPr>
            </a:lvl1pPr>
          </a:lstStyle>
          <a:p>
            <a:pPr>
              <a:defRPr/>
            </a:pPr>
            <a:endParaRPr lang="en-US" altLang="zh-CN"/>
          </a:p>
        </p:txBody>
      </p:sp>
      <p:sp>
        <p:nvSpPr>
          <p:cNvPr id="993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98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798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a typeface="宋体" charset="-122"/>
              </a:defRPr>
            </a:lvl1pPr>
          </a:lstStyle>
          <a:p>
            <a:pPr>
              <a:defRPr/>
            </a:pPr>
            <a:endParaRPr lang="en-US" altLang="zh-CN"/>
          </a:p>
        </p:txBody>
      </p:sp>
      <p:sp>
        <p:nvSpPr>
          <p:cNvPr id="798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a typeface="宋体" charset="-122"/>
              </a:defRPr>
            </a:lvl1pPr>
          </a:lstStyle>
          <a:p>
            <a:pPr>
              <a:defRPr/>
            </a:pPr>
            <a:fld id="{92998C74-547E-4100-BAF2-2DCACE7C936B}" type="slidenum">
              <a:rPr lang="en-US" altLang="zh-CN"/>
              <a:pPr>
                <a:defRPr/>
              </a:pPr>
              <a:t>‹#›</a:t>
            </a:fld>
            <a:endParaRPr lang="en-US" altLang="zh-CN"/>
          </a:p>
        </p:txBody>
      </p:sp>
    </p:spTree>
    <p:extLst>
      <p:ext uri="{BB962C8B-B14F-4D97-AF65-F5344CB8AC3E}">
        <p14:creationId xmlns:p14="http://schemas.microsoft.com/office/powerpoint/2010/main" val="41448592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7BC7C5C9-96C4-4019-995E-EA7CC64B7A0B}" type="slidenum">
              <a:rPr lang="en-US" altLang="zh-CN" smtClean="0"/>
              <a:pPr eaLnBrk="1" hangingPunct="1"/>
              <a:t>14</a:t>
            </a:fld>
            <a:endParaRPr lang="en-US" altLang="zh-CN"/>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309EB2ED-D3A4-4F8B-9CD6-15CB96D3F7D8}" type="slidenum">
              <a:rPr lang="en-US" altLang="zh-CN" smtClean="0"/>
              <a:pPr eaLnBrk="1" hangingPunct="1"/>
              <a:t>15</a:t>
            </a:fld>
            <a:endParaRPr lang="en-US" altLang="zh-CN"/>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ACE60D61-FB80-4A54-B044-8BF4F7DB320E}" type="slidenum">
              <a:rPr lang="en-US" altLang="zh-CN" smtClean="0"/>
              <a:pPr eaLnBrk="1" hangingPunct="1"/>
              <a:t>16</a:t>
            </a:fld>
            <a:endParaRPr lang="en-US" altLang="zh-CN"/>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3F39397E-6D4E-4A6F-A707-536131F5B350}" type="slidenum">
              <a:rPr lang="en-US" altLang="zh-CN" smtClean="0"/>
              <a:pPr eaLnBrk="1" hangingPunct="1"/>
              <a:t>17</a:t>
            </a:fld>
            <a:endParaRPr lang="en-US" altLang="zh-CN"/>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561A5F78-874D-4693-B355-3F47724F17C5}" type="slidenum">
              <a:rPr lang="en-US" altLang="zh-CN" smtClean="0"/>
              <a:pPr eaLnBrk="1" hangingPunct="1"/>
              <a:t>33</a:t>
            </a:fld>
            <a:endParaRPr lang="en-US" altLang="zh-CN"/>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4DC9050E-B308-4069-BBFF-E4E973F4E2A6}" type="slidenum">
              <a:rPr lang="en-US" altLang="zh-CN" smtClean="0"/>
              <a:pPr eaLnBrk="1" hangingPunct="1"/>
              <a:t>34</a:t>
            </a:fld>
            <a:endParaRPr lang="en-US" altLang="zh-CN"/>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EF1AB087-672F-4992-A707-A02E2C559F03}" type="slidenum">
              <a:rPr lang="en-US" altLang="zh-CN" smtClean="0"/>
              <a:pPr eaLnBrk="1" hangingPunct="1"/>
              <a:t>35</a:t>
            </a:fld>
            <a:endParaRPr lang="en-US" altLang="zh-CN"/>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38C4F868-30F7-4FFC-B360-F73D1DD9D45D}" type="slidenum">
              <a:rPr lang="en-US" altLang="zh-CN" smtClean="0"/>
              <a:pPr eaLnBrk="1" hangingPunct="1"/>
              <a:t>36</a:t>
            </a:fld>
            <a:endParaRPr lang="en-US" altLang="zh-CN"/>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81CDBA9A-7EB8-417C-B7FC-CB02DA5C3F35}" type="slidenum">
              <a:rPr lang="en-US" altLang="zh-CN" smtClean="0"/>
              <a:pPr eaLnBrk="1" hangingPunct="1"/>
              <a:t>48</a:t>
            </a:fld>
            <a:endParaRPr lang="en-US" altLang="zh-CN"/>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93027779-6B12-4041-AC20-8BE281920F9C}" type="slidenum">
              <a:rPr lang="en-US" altLang="zh-CN" smtClean="0"/>
              <a:pPr eaLnBrk="1" hangingPunct="1"/>
              <a:t>55</a:t>
            </a:fld>
            <a:endParaRPr lang="en-US" altLang="zh-CN"/>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DBD9840C-A565-4068-A858-D9E22E0426AA}" type="slidenum">
              <a:rPr lang="en-US" altLang="zh-CN" smtClean="0"/>
              <a:pPr eaLnBrk="1" hangingPunct="1"/>
              <a:t>57</a:t>
            </a:fld>
            <a:endParaRPr lang="en-US" altLang="zh-CN"/>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CD5DE7CA-A0A2-434C-9A95-7F37203569F7}" type="slidenum">
              <a:rPr lang="en-US" altLang="zh-CN" smtClean="0"/>
              <a:pPr eaLnBrk="1" hangingPunct="1"/>
              <a:t>59</a:t>
            </a:fld>
            <a:endParaRPr lang="en-US" altLang="zh-CN"/>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90D56039-83BB-46EF-A92C-7344DA92B5BE}" type="slidenum">
              <a:rPr lang="en-US" altLang="zh-CN" smtClean="0"/>
              <a:pPr eaLnBrk="1" hangingPunct="1"/>
              <a:t>65</a:t>
            </a:fld>
            <a:endParaRPr lang="en-US" altLang="zh-CN"/>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F8A2F443-3802-4ADC-B013-7CD3449B7B4A}" type="slidenum">
              <a:rPr lang="en-US" altLang="zh-CN" smtClean="0"/>
              <a:pPr eaLnBrk="1" hangingPunct="1"/>
              <a:t>67</a:t>
            </a:fld>
            <a:endParaRPr lang="en-US" altLang="zh-CN"/>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6C842AEB-A0EF-4E54-AB80-09CF44309D20}" type="slidenum">
              <a:rPr lang="en-US" altLang="zh-CN" smtClean="0"/>
              <a:pPr eaLnBrk="1" hangingPunct="1"/>
              <a:t>71</a:t>
            </a:fld>
            <a:endParaRPr lang="en-US" altLang="zh-CN"/>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466F22F3-0EBC-4B68-BC04-A686C24A2E1F}" type="slidenum">
              <a:rPr lang="en-US" altLang="zh-CN" smtClean="0"/>
              <a:pPr eaLnBrk="1" hangingPunct="1"/>
              <a:t>72</a:t>
            </a:fld>
            <a:endParaRPr lang="en-US" altLang="zh-CN"/>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70B0955C-66F4-4427-A130-16584758877E}" type="slidenum">
              <a:rPr lang="en-US" altLang="zh-CN" smtClean="0"/>
              <a:pPr eaLnBrk="1" hangingPunct="1"/>
              <a:t>73</a:t>
            </a:fld>
            <a:endParaRPr lang="en-US" altLang="zh-CN"/>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70B38028-4D84-4DB7-BA90-97D4E1676D7A}" type="slidenum">
              <a:rPr lang="en-US" altLang="zh-CN" smtClean="0"/>
              <a:pPr eaLnBrk="1" hangingPunct="1"/>
              <a:t>74</a:t>
            </a:fld>
            <a:endParaRPr lang="en-US" altLang="zh-CN"/>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6F470345-0874-44CA-A176-C8ABF14A5711}" type="slidenum">
              <a:rPr lang="en-US" altLang="zh-CN" smtClean="0"/>
              <a:pPr eaLnBrk="1" hangingPunct="1"/>
              <a:t>75</a:t>
            </a:fld>
            <a:endParaRPr lang="en-US" altLang="zh-CN"/>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1404D560-258B-4DEE-9EF9-B7343C3BF199}" type="slidenum">
              <a:rPr lang="en-US" altLang="zh-CN" smtClean="0"/>
              <a:pPr eaLnBrk="1" hangingPunct="1"/>
              <a:t>76</a:t>
            </a:fld>
            <a:endParaRPr lang="en-US" altLang="zh-CN"/>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7CC1F7FF-558B-40A6-9B06-DBEA94CF8553}" type="slidenum">
              <a:rPr lang="en-US" altLang="zh-CN" smtClean="0"/>
              <a:pPr eaLnBrk="1" hangingPunct="1"/>
              <a:t>77</a:t>
            </a:fld>
            <a:endParaRPr lang="en-US" altLang="zh-CN"/>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26033D1E-D014-43F9-8618-43325388AD82}" type="slidenum">
              <a:rPr lang="en-US" altLang="zh-CN" smtClean="0"/>
              <a:pPr eaLnBrk="1" hangingPunct="1"/>
              <a:t>78</a:t>
            </a:fld>
            <a:endParaRPr lang="en-US" altLang="zh-CN"/>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4FE69C3C-EBDC-49B2-8250-E93C556B4E18}" type="slidenum">
              <a:rPr lang="en-US" altLang="zh-CN" smtClean="0"/>
              <a:pPr eaLnBrk="1" hangingPunct="1"/>
              <a:t>82</a:t>
            </a:fld>
            <a:endParaRPr lang="en-US" altLang="zh-CN"/>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B26BE33C-F951-423C-B2B4-4976210AF6C8}" type="slidenum">
              <a:rPr lang="en-US" altLang="zh-CN" smtClean="0"/>
              <a:pPr eaLnBrk="1" hangingPunct="1"/>
              <a:t>95</a:t>
            </a:fld>
            <a:endParaRPr lang="en-US" altLang="zh-CN"/>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xfrm>
            <a:off x="914400" y="4343400"/>
            <a:ext cx="5029200" cy="4114800"/>
          </a:xfrm>
          <a:noFill/>
        </p:spPr>
        <p:txBody>
          <a:bodyPr/>
          <a:lstStyle/>
          <a:p>
            <a:pPr eaLnBrk="1" hangingPunct="1"/>
            <a:endParaRPr lang="zh-CN" altLang="zh-CN">
              <a:ea typeface="宋体"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8553FFF3-2E47-4ED6-B94F-FA21FB32C0D1}" type="slidenum">
              <a:rPr lang="en-US" altLang="zh-CN"/>
              <a:pPr>
                <a:defRPr/>
              </a:pPr>
              <a:t>‹#›</a:t>
            </a:fld>
            <a:endParaRPr lang="en-US" altLang="zh-CN"/>
          </a:p>
        </p:txBody>
      </p:sp>
    </p:spTree>
    <p:extLst>
      <p:ext uri="{BB962C8B-B14F-4D97-AF65-F5344CB8AC3E}">
        <p14:creationId xmlns:p14="http://schemas.microsoft.com/office/powerpoint/2010/main" val="3121386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9ED9C375-3524-4CEC-9C52-C6493CA0819C}" type="slidenum">
              <a:rPr lang="en-US" altLang="zh-CN"/>
              <a:pPr>
                <a:defRPr/>
              </a:pPr>
              <a:t>‹#›</a:t>
            </a:fld>
            <a:endParaRPr lang="en-US" altLang="zh-CN"/>
          </a:p>
        </p:txBody>
      </p:sp>
    </p:spTree>
    <p:extLst>
      <p:ext uri="{BB962C8B-B14F-4D97-AF65-F5344CB8AC3E}">
        <p14:creationId xmlns:p14="http://schemas.microsoft.com/office/powerpoint/2010/main" val="1427402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C425AEAE-0021-44EC-B454-F90487219145}" type="slidenum">
              <a:rPr lang="en-US" altLang="zh-CN"/>
              <a:pPr>
                <a:defRPr/>
              </a:pPr>
              <a:t>‹#›</a:t>
            </a:fld>
            <a:endParaRPr lang="en-US" altLang="zh-CN"/>
          </a:p>
        </p:txBody>
      </p:sp>
    </p:spTree>
    <p:extLst>
      <p:ext uri="{BB962C8B-B14F-4D97-AF65-F5344CB8AC3E}">
        <p14:creationId xmlns:p14="http://schemas.microsoft.com/office/powerpoint/2010/main" val="3757229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3A96C4F-DEE2-4B1E-98D2-BF05366CCCB3}" type="slidenum">
              <a:rPr lang="en-US" altLang="zh-CN"/>
              <a:pPr>
                <a:defRPr/>
              </a:pPr>
              <a:t>‹#›</a:t>
            </a:fld>
            <a:endParaRPr lang="en-US" altLang="zh-CN"/>
          </a:p>
        </p:txBody>
      </p:sp>
    </p:spTree>
    <p:extLst>
      <p:ext uri="{BB962C8B-B14F-4D97-AF65-F5344CB8AC3E}">
        <p14:creationId xmlns:p14="http://schemas.microsoft.com/office/powerpoint/2010/main" val="511058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A61DBE11-E8DE-45B9-AB0B-41811AD3CECA}" type="slidenum">
              <a:rPr lang="en-US" altLang="zh-CN"/>
              <a:pPr>
                <a:defRPr/>
              </a:pPr>
              <a:t>‹#›</a:t>
            </a:fld>
            <a:endParaRPr lang="en-US" altLang="zh-CN"/>
          </a:p>
        </p:txBody>
      </p:sp>
    </p:spTree>
    <p:extLst>
      <p:ext uri="{BB962C8B-B14F-4D97-AF65-F5344CB8AC3E}">
        <p14:creationId xmlns:p14="http://schemas.microsoft.com/office/powerpoint/2010/main" val="386611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D055A928-5B2C-417B-8DBE-666E15ECB33D}" type="slidenum">
              <a:rPr lang="en-US" altLang="zh-CN"/>
              <a:pPr>
                <a:defRPr/>
              </a:pPr>
              <a:t>‹#›</a:t>
            </a:fld>
            <a:endParaRPr lang="en-US" altLang="zh-CN"/>
          </a:p>
        </p:txBody>
      </p:sp>
    </p:spTree>
    <p:extLst>
      <p:ext uri="{BB962C8B-B14F-4D97-AF65-F5344CB8AC3E}">
        <p14:creationId xmlns:p14="http://schemas.microsoft.com/office/powerpoint/2010/main" val="920320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2A3E2A1D-2955-4689-B149-B773A8D27327}" type="slidenum">
              <a:rPr lang="en-US" altLang="zh-CN"/>
              <a:pPr>
                <a:defRPr/>
              </a:pPr>
              <a:t>‹#›</a:t>
            </a:fld>
            <a:endParaRPr lang="en-US" altLang="zh-CN"/>
          </a:p>
        </p:txBody>
      </p:sp>
    </p:spTree>
    <p:extLst>
      <p:ext uri="{BB962C8B-B14F-4D97-AF65-F5344CB8AC3E}">
        <p14:creationId xmlns:p14="http://schemas.microsoft.com/office/powerpoint/2010/main" val="4202706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FB2E750-F003-4139-B713-A64FFB373AED}" type="slidenum">
              <a:rPr lang="en-US" altLang="zh-CN"/>
              <a:pPr>
                <a:defRPr/>
              </a:pPr>
              <a:t>‹#›</a:t>
            </a:fld>
            <a:endParaRPr lang="en-US" altLang="zh-CN"/>
          </a:p>
        </p:txBody>
      </p:sp>
    </p:spTree>
    <p:extLst>
      <p:ext uri="{BB962C8B-B14F-4D97-AF65-F5344CB8AC3E}">
        <p14:creationId xmlns:p14="http://schemas.microsoft.com/office/powerpoint/2010/main" val="3706873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37412D0A-7ABE-48BF-9AB0-4C2210E52087}" type="slidenum">
              <a:rPr lang="en-US" altLang="zh-CN"/>
              <a:pPr>
                <a:defRPr/>
              </a:pPr>
              <a:t>‹#›</a:t>
            </a:fld>
            <a:endParaRPr lang="en-US" altLang="zh-CN"/>
          </a:p>
        </p:txBody>
      </p:sp>
    </p:spTree>
    <p:extLst>
      <p:ext uri="{BB962C8B-B14F-4D97-AF65-F5344CB8AC3E}">
        <p14:creationId xmlns:p14="http://schemas.microsoft.com/office/powerpoint/2010/main" val="1799183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4C4575DA-AF08-4CDE-946D-A7D13BA48C57}" type="slidenum">
              <a:rPr lang="en-US" altLang="zh-CN"/>
              <a:pPr>
                <a:defRPr/>
              </a:pPr>
              <a:t>‹#›</a:t>
            </a:fld>
            <a:endParaRPr lang="en-US" altLang="zh-CN"/>
          </a:p>
        </p:txBody>
      </p:sp>
    </p:spTree>
    <p:extLst>
      <p:ext uri="{BB962C8B-B14F-4D97-AF65-F5344CB8AC3E}">
        <p14:creationId xmlns:p14="http://schemas.microsoft.com/office/powerpoint/2010/main" val="2250843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834AB9F5-1750-458D-AFDE-5FE70162BD21}" type="slidenum">
              <a:rPr lang="en-US" altLang="zh-CN"/>
              <a:pPr>
                <a:defRPr/>
              </a:pPr>
              <a:t>‹#›</a:t>
            </a:fld>
            <a:endParaRPr lang="en-US" altLang="zh-CN"/>
          </a:p>
        </p:txBody>
      </p:sp>
    </p:spTree>
    <p:extLst>
      <p:ext uri="{BB962C8B-B14F-4D97-AF65-F5344CB8AC3E}">
        <p14:creationId xmlns:p14="http://schemas.microsoft.com/office/powerpoint/2010/main" val="4076114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2539A2E7-F929-4D16-A2F5-2F4BDB1C6EC5}" type="slidenum">
              <a:rPr lang="en-US" altLang="zh-CN"/>
              <a:pPr>
                <a:defRPr/>
              </a:pPr>
              <a:t>‹#›</a:t>
            </a:fld>
            <a:endParaRPr lang="en-US" altLang="zh-CN"/>
          </a:p>
        </p:txBody>
      </p:sp>
    </p:spTree>
    <p:extLst>
      <p:ext uri="{BB962C8B-B14F-4D97-AF65-F5344CB8AC3E}">
        <p14:creationId xmlns:p14="http://schemas.microsoft.com/office/powerpoint/2010/main" val="3788581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E75D305-BA7C-4195-93D2-6896BD0174FE}" type="slidenum">
              <a:rPr lang="en-US" altLang="zh-CN"/>
              <a:pPr>
                <a:defRPr/>
              </a:pPr>
              <a:t>‹#›</a:t>
            </a:fld>
            <a:endParaRPr lang="en-US" altLang="zh-CN"/>
          </a:p>
        </p:txBody>
      </p:sp>
    </p:spTree>
    <p:extLst>
      <p:ext uri="{BB962C8B-B14F-4D97-AF65-F5344CB8AC3E}">
        <p14:creationId xmlns:p14="http://schemas.microsoft.com/office/powerpoint/2010/main" val="2291733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a typeface="宋体"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a typeface="宋体" charset="-122"/>
              </a:defRPr>
            </a:lvl1pPr>
          </a:lstStyle>
          <a:p>
            <a:pPr>
              <a:defRPr/>
            </a:pPr>
            <a:fld id="{BDF7513D-18DC-46AA-A9AD-01A5C4E05597}"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7.wmf"/><Relationship Id="rId3" Type="http://schemas.openxmlformats.org/officeDocument/2006/relationships/image" Target="../media/image8.png"/><Relationship Id="rId7" Type="http://schemas.openxmlformats.org/officeDocument/2006/relationships/image" Target="../media/image4.wmf"/><Relationship Id="rId12"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6.wmf"/><Relationship Id="rId5" Type="http://schemas.openxmlformats.org/officeDocument/2006/relationships/image" Target="../media/image3.wmf"/><Relationship Id="rId15" Type="http://schemas.openxmlformats.org/officeDocument/2006/relationships/image" Target="../media/image8.w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5.wmf"/><Relationship Id="rId14" Type="http://schemas.openxmlformats.org/officeDocument/2006/relationships/oleObject" Target="../embeddings/oleObject8.bin"/></Relationships>
</file>

<file path=ppt/slides/_rels/slide7.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image" Target="../media/image13.wmf"/><Relationship Id="rId3" Type="http://schemas.openxmlformats.org/officeDocument/2006/relationships/oleObject" Target="../embeddings/oleObject9.bin"/><Relationship Id="rId7" Type="http://schemas.openxmlformats.org/officeDocument/2006/relationships/oleObject" Target="../embeddings/oleObject11.bin"/><Relationship Id="rId12" Type="http://schemas.openxmlformats.org/officeDocument/2006/relationships/oleObject" Target="../embeddings/oleObject14.bin"/><Relationship Id="rId17" Type="http://schemas.openxmlformats.org/officeDocument/2006/relationships/oleObject" Target="../embeddings/oleObject18.bin"/><Relationship Id="rId2" Type="http://schemas.openxmlformats.org/officeDocument/2006/relationships/slideLayout" Target="../slideLayouts/slideLayout12.xml"/><Relationship Id="rId16" Type="http://schemas.openxmlformats.org/officeDocument/2006/relationships/oleObject" Target="../embeddings/oleObject17.bin"/><Relationship Id="rId1" Type="http://schemas.openxmlformats.org/officeDocument/2006/relationships/vmlDrawing" Target="../drawings/vmlDrawing3.vml"/><Relationship Id="rId6" Type="http://schemas.openxmlformats.org/officeDocument/2006/relationships/image" Target="../media/image10.wmf"/><Relationship Id="rId11" Type="http://schemas.openxmlformats.org/officeDocument/2006/relationships/oleObject" Target="../embeddings/oleObject13.bin"/><Relationship Id="rId5" Type="http://schemas.openxmlformats.org/officeDocument/2006/relationships/oleObject" Target="../embeddings/oleObject10.bin"/><Relationship Id="rId15" Type="http://schemas.openxmlformats.org/officeDocument/2006/relationships/oleObject" Target="../embeddings/oleObject16.bin"/><Relationship Id="rId10" Type="http://schemas.openxmlformats.org/officeDocument/2006/relationships/image" Target="../media/image12.wmf"/><Relationship Id="rId4" Type="http://schemas.openxmlformats.org/officeDocument/2006/relationships/image" Target="../media/image9.wmf"/><Relationship Id="rId9" Type="http://schemas.openxmlformats.org/officeDocument/2006/relationships/oleObject" Target="../embeddings/oleObject12.bin"/><Relationship Id="rId14" Type="http://schemas.openxmlformats.org/officeDocument/2006/relationships/oleObject" Target="../embeddings/oleObject15.bin"/></Relationships>
</file>

<file path=ppt/slides/_rels/slide8.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oleObject" Target="../embeddings/oleObject25.bin"/><Relationship Id="rId18" Type="http://schemas.openxmlformats.org/officeDocument/2006/relationships/oleObject" Target="../embeddings/oleObject30.bin"/><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oleObject" Target="../embeddings/oleObject24.bin"/><Relationship Id="rId17" Type="http://schemas.openxmlformats.org/officeDocument/2006/relationships/oleObject" Target="../embeddings/oleObject29.bin"/><Relationship Id="rId2" Type="http://schemas.openxmlformats.org/officeDocument/2006/relationships/slideLayout" Target="../slideLayouts/slideLayout12.xml"/><Relationship Id="rId16" Type="http://schemas.openxmlformats.org/officeDocument/2006/relationships/oleObject" Target="../embeddings/oleObject28.bin"/><Relationship Id="rId1" Type="http://schemas.openxmlformats.org/officeDocument/2006/relationships/vmlDrawing" Target="../drawings/vmlDrawing4.vml"/><Relationship Id="rId6" Type="http://schemas.openxmlformats.org/officeDocument/2006/relationships/image" Target="../media/image12.wmf"/><Relationship Id="rId11" Type="http://schemas.openxmlformats.org/officeDocument/2006/relationships/oleObject" Target="../embeddings/oleObject23.bin"/><Relationship Id="rId5" Type="http://schemas.openxmlformats.org/officeDocument/2006/relationships/oleObject" Target="../embeddings/oleObject20.bin"/><Relationship Id="rId15" Type="http://schemas.openxmlformats.org/officeDocument/2006/relationships/oleObject" Target="../embeddings/oleObject27.bin"/><Relationship Id="rId10" Type="http://schemas.openxmlformats.org/officeDocument/2006/relationships/image" Target="../media/image13.wmf"/><Relationship Id="rId19" Type="http://schemas.openxmlformats.org/officeDocument/2006/relationships/slide" Target="slide86.xml"/><Relationship Id="rId4" Type="http://schemas.openxmlformats.org/officeDocument/2006/relationships/image" Target="../media/image11.wmf"/><Relationship Id="rId9" Type="http://schemas.openxmlformats.org/officeDocument/2006/relationships/oleObject" Target="../embeddings/oleObject22.bin"/><Relationship Id="rId14" Type="http://schemas.openxmlformats.org/officeDocument/2006/relationships/oleObject" Target="../embeddings/oleObject26.bin"/></Relationships>
</file>

<file path=ppt/slides/_rels/slide9.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oleObject" Target="../embeddings/oleObject31.bin"/><Relationship Id="rId7" Type="http://schemas.openxmlformats.org/officeDocument/2006/relationships/oleObject" Target="../embeddings/oleObject33.bin"/><Relationship Id="rId12"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5.wmf"/><Relationship Id="rId11" Type="http://schemas.openxmlformats.org/officeDocument/2006/relationships/oleObject" Target="../embeddings/oleObject35.bin"/><Relationship Id="rId5" Type="http://schemas.openxmlformats.org/officeDocument/2006/relationships/oleObject" Target="../embeddings/oleObject32.bin"/><Relationship Id="rId10" Type="http://schemas.openxmlformats.org/officeDocument/2006/relationships/image" Target="../media/image17.wmf"/><Relationship Id="rId4" Type="http://schemas.openxmlformats.org/officeDocument/2006/relationships/image" Target="../media/image14.wmf"/><Relationship Id="rId9" Type="http://schemas.openxmlformats.org/officeDocument/2006/relationships/oleObject" Target="../embeddings/oleObject34.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slide" Target="slide18.xml"/><Relationship Id="rId7" Type="http://schemas.openxmlformats.org/officeDocument/2006/relationships/image" Target="../media/image20.wmf"/><Relationship Id="rId12" Type="http://schemas.openxmlformats.org/officeDocument/2006/relationships/slide" Target="slide19.xml"/><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oleObject" Target="../embeddings/oleObject37.bin"/><Relationship Id="rId11" Type="http://schemas.openxmlformats.org/officeDocument/2006/relationships/image" Target="../media/image22.wmf"/><Relationship Id="rId5" Type="http://schemas.openxmlformats.org/officeDocument/2006/relationships/image" Target="../media/image19.wmf"/><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21.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notesSlide" Target="../notesSlides/notesSlide1.xml"/><Relationship Id="rId7"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41.bin"/><Relationship Id="rId11" Type="http://schemas.openxmlformats.org/officeDocument/2006/relationships/image" Target="../media/image26.wmf"/><Relationship Id="rId5" Type="http://schemas.openxmlformats.org/officeDocument/2006/relationships/image" Target="../media/image23.wmf"/><Relationship Id="rId10" Type="http://schemas.openxmlformats.org/officeDocument/2006/relationships/oleObject" Target="../embeddings/oleObject43.bin"/><Relationship Id="rId4" Type="http://schemas.openxmlformats.org/officeDocument/2006/relationships/oleObject" Target="../embeddings/oleObject40.bin"/><Relationship Id="rId9" Type="http://schemas.openxmlformats.org/officeDocument/2006/relationships/image" Target="../media/image25.w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45.bin"/><Relationship Id="rId5" Type="http://schemas.openxmlformats.org/officeDocument/2006/relationships/image" Target="../media/image23.wmf"/><Relationship Id="rId4" Type="http://schemas.openxmlformats.org/officeDocument/2006/relationships/oleObject" Target="../embeddings/oleObject44.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47.bin"/><Relationship Id="rId5" Type="http://schemas.openxmlformats.org/officeDocument/2006/relationships/image" Target="../media/image23.wmf"/><Relationship Id="rId4" Type="http://schemas.openxmlformats.org/officeDocument/2006/relationships/oleObject" Target="../embeddings/oleObject4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49.bin"/><Relationship Id="rId5" Type="http://schemas.openxmlformats.org/officeDocument/2006/relationships/image" Target="../media/image23.wmf"/><Relationship Id="rId4" Type="http://schemas.openxmlformats.org/officeDocument/2006/relationships/oleObject" Target="../embeddings/oleObject48.bin"/></Relationships>
</file>

<file path=ppt/slides/_rels/slide18.xml.rels><?xml version="1.0" encoding="UTF-8" standalone="yes"?>
<Relationships xmlns="http://schemas.openxmlformats.org/package/2006/relationships"><Relationship Id="rId8" Type="http://schemas.openxmlformats.org/officeDocument/2006/relationships/image" Target="../media/image29.wmf"/><Relationship Id="rId13" Type="http://schemas.openxmlformats.org/officeDocument/2006/relationships/oleObject" Target="../embeddings/oleObject55.bin"/><Relationship Id="rId18" Type="http://schemas.openxmlformats.org/officeDocument/2006/relationships/slide" Target="slide13.xml"/><Relationship Id="rId3" Type="http://schemas.openxmlformats.org/officeDocument/2006/relationships/oleObject" Target="../embeddings/oleObject50.bin"/><Relationship Id="rId7" Type="http://schemas.openxmlformats.org/officeDocument/2006/relationships/oleObject" Target="../embeddings/oleObject52.bin"/><Relationship Id="rId12" Type="http://schemas.openxmlformats.org/officeDocument/2006/relationships/image" Target="../media/image31.wmf"/><Relationship Id="rId17" Type="http://schemas.openxmlformats.org/officeDocument/2006/relationships/image" Target="../media/image33.wmf"/><Relationship Id="rId2" Type="http://schemas.openxmlformats.org/officeDocument/2006/relationships/slideLayout" Target="../slideLayouts/slideLayout2.xml"/><Relationship Id="rId16" Type="http://schemas.openxmlformats.org/officeDocument/2006/relationships/oleObject" Target="../embeddings/oleObject57.bin"/><Relationship Id="rId1" Type="http://schemas.openxmlformats.org/officeDocument/2006/relationships/vmlDrawing" Target="../drawings/vmlDrawing11.vml"/><Relationship Id="rId6" Type="http://schemas.openxmlformats.org/officeDocument/2006/relationships/image" Target="../media/image28.wmf"/><Relationship Id="rId11" Type="http://schemas.openxmlformats.org/officeDocument/2006/relationships/oleObject" Target="../embeddings/oleObject54.bin"/><Relationship Id="rId5" Type="http://schemas.openxmlformats.org/officeDocument/2006/relationships/oleObject" Target="../embeddings/oleObject51.bin"/><Relationship Id="rId15" Type="http://schemas.openxmlformats.org/officeDocument/2006/relationships/oleObject" Target="../embeddings/oleObject56.bin"/><Relationship Id="rId10" Type="http://schemas.openxmlformats.org/officeDocument/2006/relationships/image" Target="../media/image30.wmf"/><Relationship Id="rId4" Type="http://schemas.openxmlformats.org/officeDocument/2006/relationships/image" Target="../media/image27.wmf"/><Relationship Id="rId9" Type="http://schemas.openxmlformats.org/officeDocument/2006/relationships/oleObject" Target="../embeddings/oleObject53.bin"/><Relationship Id="rId14" Type="http://schemas.openxmlformats.org/officeDocument/2006/relationships/image" Target="../media/image32.wmf"/></Relationships>
</file>

<file path=ppt/slides/_rels/slide19.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oleObject" Target="../embeddings/oleObject63.bin"/><Relationship Id="rId18" Type="http://schemas.openxmlformats.org/officeDocument/2006/relationships/hyperlink" Target="file:///E:\bjtu\teaching\&#25968;&#23383;&#20449;&#21495;&#22788;&#29702;\2021-2022\&#35838;&#20214;\&#31532;%20&#20845;%20&#31456;%202.pptx#-1,42,(1)&#24050;&#30693;&#937;c &#12289; &#937;s&#21644;As&#27714;Butterworth DF&#38454;&#25968;N" TargetMode="External"/><Relationship Id="rId3" Type="http://schemas.openxmlformats.org/officeDocument/2006/relationships/oleObject" Target="../embeddings/oleObject58.bin"/><Relationship Id="rId7" Type="http://schemas.openxmlformats.org/officeDocument/2006/relationships/oleObject" Target="../embeddings/oleObject60.bin"/><Relationship Id="rId12" Type="http://schemas.openxmlformats.org/officeDocument/2006/relationships/image" Target="../media/image38.wmf"/><Relationship Id="rId17" Type="http://schemas.openxmlformats.org/officeDocument/2006/relationships/slide" Target="slide13.xml"/><Relationship Id="rId2" Type="http://schemas.openxmlformats.org/officeDocument/2006/relationships/slideLayout" Target="../slideLayouts/slideLayout7.xml"/><Relationship Id="rId16" Type="http://schemas.openxmlformats.org/officeDocument/2006/relationships/image" Target="../media/image40.wmf"/><Relationship Id="rId1" Type="http://schemas.openxmlformats.org/officeDocument/2006/relationships/vmlDrawing" Target="../drawings/vmlDrawing12.vml"/><Relationship Id="rId6" Type="http://schemas.openxmlformats.org/officeDocument/2006/relationships/image" Target="../media/image35.wmf"/><Relationship Id="rId11" Type="http://schemas.openxmlformats.org/officeDocument/2006/relationships/oleObject" Target="../embeddings/oleObject62.bin"/><Relationship Id="rId5" Type="http://schemas.openxmlformats.org/officeDocument/2006/relationships/oleObject" Target="../embeddings/oleObject59.bin"/><Relationship Id="rId15" Type="http://schemas.openxmlformats.org/officeDocument/2006/relationships/oleObject" Target="../embeddings/oleObject64.bin"/><Relationship Id="rId10" Type="http://schemas.openxmlformats.org/officeDocument/2006/relationships/image" Target="../media/image37.wmf"/><Relationship Id="rId4" Type="http://schemas.openxmlformats.org/officeDocument/2006/relationships/image" Target="../media/image34.wmf"/><Relationship Id="rId9" Type="http://schemas.openxmlformats.org/officeDocument/2006/relationships/oleObject" Target="../embeddings/oleObject61.bin"/><Relationship Id="rId14" Type="http://schemas.openxmlformats.org/officeDocument/2006/relationships/image" Target="../media/image39.wmf"/></Relationships>
</file>

<file path=ppt/slides/_rels/slide20.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65.bin"/><Relationship Id="rId7" Type="http://schemas.openxmlformats.org/officeDocument/2006/relationships/oleObject" Target="../embeddings/oleObject67.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12.wmf"/><Relationship Id="rId5" Type="http://schemas.openxmlformats.org/officeDocument/2006/relationships/oleObject" Target="../embeddings/oleObject66.bin"/><Relationship Id="rId10" Type="http://schemas.openxmlformats.org/officeDocument/2006/relationships/image" Target="../media/image13.wmf"/><Relationship Id="rId4" Type="http://schemas.openxmlformats.org/officeDocument/2006/relationships/image" Target="../media/image11.wmf"/><Relationship Id="rId9" Type="http://schemas.openxmlformats.org/officeDocument/2006/relationships/oleObject" Target="../embeddings/oleObject68.bin"/></Relationships>
</file>

<file path=ppt/slides/_rels/slide21.xml.rels><?xml version="1.0" encoding="UTF-8" standalone="yes"?>
<Relationships xmlns="http://schemas.openxmlformats.org/package/2006/relationships"><Relationship Id="rId8" Type="http://schemas.openxmlformats.org/officeDocument/2006/relationships/image" Target="../media/image43.wmf"/><Relationship Id="rId13" Type="http://schemas.openxmlformats.org/officeDocument/2006/relationships/oleObject" Target="../embeddings/oleObject74.bin"/><Relationship Id="rId3" Type="http://schemas.openxmlformats.org/officeDocument/2006/relationships/oleObject" Target="../embeddings/oleObject69.bin"/><Relationship Id="rId7" Type="http://schemas.openxmlformats.org/officeDocument/2006/relationships/oleObject" Target="../embeddings/oleObject71.bin"/><Relationship Id="rId12" Type="http://schemas.openxmlformats.org/officeDocument/2006/relationships/image" Target="../media/image45.wmf"/><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42.wmf"/><Relationship Id="rId11" Type="http://schemas.openxmlformats.org/officeDocument/2006/relationships/oleObject" Target="../embeddings/oleObject73.bin"/><Relationship Id="rId5" Type="http://schemas.openxmlformats.org/officeDocument/2006/relationships/oleObject" Target="../embeddings/oleObject70.bin"/><Relationship Id="rId10" Type="http://schemas.openxmlformats.org/officeDocument/2006/relationships/image" Target="../media/image44.wmf"/><Relationship Id="rId4" Type="http://schemas.openxmlformats.org/officeDocument/2006/relationships/image" Target="../media/image41.wmf"/><Relationship Id="rId9" Type="http://schemas.openxmlformats.org/officeDocument/2006/relationships/oleObject" Target="../embeddings/oleObject72.bin"/><Relationship Id="rId14" Type="http://schemas.openxmlformats.org/officeDocument/2006/relationships/image" Target="../media/image46.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5.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48.wmf"/><Relationship Id="rId5" Type="http://schemas.openxmlformats.org/officeDocument/2006/relationships/oleObject" Target="../embeddings/oleObject76.bin"/><Relationship Id="rId4" Type="http://schemas.openxmlformats.org/officeDocument/2006/relationships/image" Target="../media/image47.wmf"/></Relationships>
</file>

<file path=ppt/slides/_rels/slide23.xml.rels><?xml version="1.0" encoding="UTF-8" standalone="yes"?>
<Relationships xmlns="http://schemas.openxmlformats.org/package/2006/relationships"><Relationship Id="rId8" Type="http://schemas.openxmlformats.org/officeDocument/2006/relationships/image" Target="../media/image51.wmf"/><Relationship Id="rId3" Type="http://schemas.openxmlformats.org/officeDocument/2006/relationships/oleObject" Target="../embeddings/oleObject77.bin"/><Relationship Id="rId7" Type="http://schemas.openxmlformats.org/officeDocument/2006/relationships/oleObject" Target="../embeddings/oleObject79.bin"/><Relationship Id="rId2" Type="http://schemas.openxmlformats.org/officeDocument/2006/relationships/slideLayout" Target="../slideLayouts/slideLayout4.xml"/><Relationship Id="rId1" Type="http://schemas.openxmlformats.org/officeDocument/2006/relationships/vmlDrawing" Target="../drawings/vmlDrawing16.vml"/><Relationship Id="rId6" Type="http://schemas.openxmlformats.org/officeDocument/2006/relationships/image" Target="../media/image50.wmf"/><Relationship Id="rId5" Type="http://schemas.openxmlformats.org/officeDocument/2006/relationships/oleObject" Target="../embeddings/oleObject78.bin"/><Relationship Id="rId10" Type="http://schemas.openxmlformats.org/officeDocument/2006/relationships/image" Target="../media/image52.wmf"/><Relationship Id="rId4" Type="http://schemas.openxmlformats.org/officeDocument/2006/relationships/image" Target="../media/image49.wmf"/><Relationship Id="rId9" Type="http://schemas.openxmlformats.org/officeDocument/2006/relationships/oleObject" Target="../embeddings/oleObject80.bin"/></Relationships>
</file>

<file path=ppt/slides/_rels/slide24.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oleObject" Target="../embeddings/oleObject81.bin"/><Relationship Id="rId7" Type="http://schemas.openxmlformats.org/officeDocument/2006/relationships/oleObject" Target="../embeddings/oleObject83.bin"/><Relationship Id="rId2" Type="http://schemas.openxmlformats.org/officeDocument/2006/relationships/slideLayout" Target="../slideLayouts/slideLayout4.xml"/><Relationship Id="rId1" Type="http://schemas.openxmlformats.org/officeDocument/2006/relationships/vmlDrawing" Target="../drawings/vmlDrawing17.vml"/><Relationship Id="rId6" Type="http://schemas.openxmlformats.org/officeDocument/2006/relationships/image" Target="../media/image54.wmf"/><Relationship Id="rId5" Type="http://schemas.openxmlformats.org/officeDocument/2006/relationships/oleObject" Target="../embeddings/oleObject82.bin"/><Relationship Id="rId10" Type="http://schemas.openxmlformats.org/officeDocument/2006/relationships/image" Target="../media/image56.wmf"/><Relationship Id="rId4" Type="http://schemas.openxmlformats.org/officeDocument/2006/relationships/image" Target="../media/image53.wmf"/><Relationship Id="rId9" Type="http://schemas.openxmlformats.org/officeDocument/2006/relationships/oleObject" Target="../embeddings/oleObject84.bin"/></Relationships>
</file>

<file path=ppt/slides/_rels/slide25.xml.rels><?xml version="1.0" encoding="UTF-8" standalone="yes"?>
<Relationships xmlns="http://schemas.openxmlformats.org/package/2006/relationships"><Relationship Id="rId8" Type="http://schemas.openxmlformats.org/officeDocument/2006/relationships/image" Target="../media/image59.wmf"/><Relationship Id="rId3" Type="http://schemas.openxmlformats.org/officeDocument/2006/relationships/oleObject" Target="../embeddings/oleObject85.bin"/><Relationship Id="rId7" Type="http://schemas.openxmlformats.org/officeDocument/2006/relationships/oleObject" Target="../embeddings/oleObject87.bin"/><Relationship Id="rId2" Type="http://schemas.openxmlformats.org/officeDocument/2006/relationships/slideLayout" Target="../slideLayouts/slideLayout4.xml"/><Relationship Id="rId1" Type="http://schemas.openxmlformats.org/officeDocument/2006/relationships/vmlDrawing" Target="../drawings/vmlDrawing18.vml"/><Relationship Id="rId6" Type="http://schemas.openxmlformats.org/officeDocument/2006/relationships/image" Target="../media/image58.wmf"/><Relationship Id="rId5" Type="http://schemas.openxmlformats.org/officeDocument/2006/relationships/oleObject" Target="../embeddings/oleObject86.bin"/><Relationship Id="rId4" Type="http://schemas.openxmlformats.org/officeDocument/2006/relationships/image" Target="../media/image57.w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88.bin"/><Relationship Id="rId7" Type="http://schemas.openxmlformats.org/officeDocument/2006/relationships/oleObject" Target="../embeddings/oleObject90.bin"/><Relationship Id="rId2" Type="http://schemas.openxmlformats.org/officeDocument/2006/relationships/slideLayout" Target="../slideLayouts/slideLayout4.xml"/><Relationship Id="rId1" Type="http://schemas.openxmlformats.org/officeDocument/2006/relationships/vmlDrawing" Target="../drawings/vmlDrawing19.vml"/><Relationship Id="rId6" Type="http://schemas.openxmlformats.org/officeDocument/2006/relationships/image" Target="../media/image61.wmf"/><Relationship Id="rId5" Type="http://schemas.openxmlformats.org/officeDocument/2006/relationships/oleObject" Target="../embeddings/oleObject89.bin"/><Relationship Id="rId4" Type="http://schemas.openxmlformats.org/officeDocument/2006/relationships/image" Target="../media/image60.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91.bin"/><Relationship Id="rId2" Type="http://schemas.openxmlformats.org/officeDocument/2006/relationships/slideLayout" Target="../slideLayouts/slideLayout4.xml"/><Relationship Id="rId1" Type="http://schemas.openxmlformats.org/officeDocument/2006/relationships/vmlDrawing" Target="../drawings/vmlDrawing20.vml"/><Relationship Id="rId6" Type="http://schemas.openxmlformats.org/officeDocument/2006/relationships/image" Target="../media/image63.wmf"/><Relationship Id="rId5" Type="http://schemas.openxmlformats.org/officeDocument/2006/relationships/oleObject" Target="../embeddings/oleObject92.bin"/><Relationship Id="rId4" Type="http://schemas.openxmlformats.org/officeDocument/2006/relationships/image" Target="../media/image62.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93.bin"/><Relationship Id="rId2" Type="http://schemas.openxmlformats.org/officeDocument/2006/relationships/slideLayout" Target="../slideLayouts/slideLayout4.xml"/><Relationship Id="rId1" Type="http://schemas.openxmlformats.org/officeDocument/2006/relationships/vmlDrawing" Target="../drawings/vmlDrawing21.vml"/><Relationship Id="rId6" Type="http://schemas.openxmlformats.org/officeDocument/2006/relationships/image" Target="../media/image63.wmf"/><Relationship Id="rId5" Type="http://schemas.openxmlformats.org/officeDocument/2006/relationships/oleObject" Target="../embeddings/oleObject94.bin"/><Relationship Id="rId4" Type="http://schemas.openxmlformats.org/officeDocument/2006/relationships/image" Target="../media/image62.wmf"/></Relationships>
</file>

<file path=ppt/slides/_rels/slide29.xml.rels><?xml version="1.0" encoding="UTF-8" standalone="yes"?>
<Relationships xmlns="http://schemas.openxmlformats.org/package/2006/relationships"><Relationship Id="rId8" Type="http://schemas.openxmlformats.org/officeDocument/2006/relationships/image" Target="../media/image66.wmf"/><Relationship Id="rId13" Type="http://schemas.openxmlformats.org/officeDocument/2006/relationships/slide" Target="slide32.xml"/><Relationship Id="rId3" Type="http://schemas.openxmlformats.org/officeDocument/2006/relationships/oleObject" Target="../embeddings/oleObject95.bin"/><Relationship Id="rId7" Type="http://schemas.openxmlformats.org/officeDocument/2006/relationships/oleObject" Target="../embeddings/oleObject97.bin"/><Relationship Id="rId12" Type="http://schemas.openxmlformats.org/officeDocument/2006/relationships/image" Target="../media/image68.wmf"/><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image" Target="../media/image65.wmf"/><Relationship Id="rId11" Type="http://schemas.openxmlformats.org/officeDocument/2006/relationships/oleObject" Target="../embeddings/oleObject99.bin"/><Relationship Id="rId5" Type="http://schemas.openxmlformats.org/officeDocument/2006/relationships/oleObject" Target="../embeddings/oleObject96.bin"/><Relationship Id="rId10" Type="http://schemas.openxmlformats.org/officeDocument/2006/relationships/image" Target="../media/image67.wmf"/><Relationship Id="rId4" Type="http://schemas.openxmlformats.org/officeDocument/2006/relationships/image" Target="../media/image64.wmf"/><Relationship Id="rId9" Type="http://schemas.openxmlformats.org/officeDocument/2006/relationships/oleObject" Target="../embeddings/oleObject98.bin"/></Relationships>
</file>

<file path=ppt/slides/_rels/slide30.xml.rels><?xml version="1.0" encoding="UTF-8" standalone="yes"?>
<Relationships xmlns="http://schemas.openxmlformats.org/package/2006/relationships"><Relationship Id="rId8" Type="http://schemas.openxmlformats.org/officeDocument/2006/relationships/image" Target="../media/image71.wmf"/><Relationship Id="rId13" Type="http://schemas.openxmlformats.org/officeDocument/2006/relationships/oleObject" Target="../embeddings/oleObject105.bin"/><Relationship Id="rId18" Type="http://schemas.openxmlformats.org/officeDocument/2006/relationships/image" Target="../media/image76.wmf"/><Relationship Id="rId3" Type="http://schemas.openxmlformats.org/officeDocument/2006/relationships/oleObject" Target="../embeddings/oleObject100.bin"/><Relationship Id="rId21" Type="http://schemas.openxmlformats.org/officeDocument/2006/relationships/oleObject" Target="../embeddings/oleObject109.bin"/><Relationship Id="rId7" Type="http://schemas.openxmlformats.org/officeDocument/2006/relationships/oleObject" Target="../embeddings/oleObject102.bin"/><Relationship Id="rId12" Type="http://schemas.openxmlformats.org/officeDocument/2006/relationships/image" Target="../media/image73.wmf"/><Relationship Id="rId17" Type="http://schemas.openxmlformats.org/officeDocument/2006/relationships/oleObject" Target="../embeddings/oleObject107.bin"/><Relationship Id="rId2" Type="http://schemas.openxmlformats.org/officeDocument/2006/relationships/slideLayout" Target="../slideLayouts/slideLayout2.xml"/><Relationship Id="rId16" Type="http://schemas.openxmlformats.org/officeDocument/2006/relationships/image" Target="../media/image75.wmf"/><Relationship Id="rId20" Type="http://schemas.openxmlformats.org/officeDocument/2006/relationships/image" Target="../media/image77.wmf"/><Relationship Id="rId1" Type="http://schemas.openxmlformats.org/officeDocument/2006/relationships/vmlDrawing" Target="../drawings/vmlDrawing23.vml"/><Relationship Id="rId6" Type="http://schemas.openxmlformats.org/officeDocument/2006/relationships/image" Target="../media/image70.wmf"/><Relationship Id="rId11" Type="http://schemas.openxmlformats.org/officeDocument/2006/relationships/oleObject" Target="../embeddings/oleObject104.bin"/><Relationship Id="rId5" Type="http://schemas.openxmlformats.org/officeDocument/2006/relationships/oleObject" Target="../embeddings/oleObject101.bin"/><Relationship Id="rId15" Type="http://schemas.openxmlformats.org/officeDocument/2006/relationships/oleObject" Target="../embeddings/oleObject106.bin"/><Relationship Id="rId10" Type="http://schemas.openxmlformats.org/officeDocument/2006/relationships/image" Target="../media/image72.wmf"/><Relationship Id="rId19" Type="http://schemas.openxmlformats.org/officeDocument/2006/relationships/oleObject" Target="../embeddings/oleObject108.bin"/><Relationship Id="rId4" Type="http://schemas.openxmlformats.org/officeDocument/2006/relationships/image" Target="../media/image69.wmf"/><Relationship Id="rId9" Type="http://schemas.openxmlformats.org/officeDocument/2006/relationships/oleObject" Target="../embeddings/oleObject103.bin"/><Relationship Id="rId14" Type="http://schemas.openxmlformats.org/officeDocument/2006/relationships/image" Target="../media/image74.wmf"/><Relationship Id="rId22" Type="http://schemas.openxmlformats.org/officeDocument/2006/relationships/image" Target="../media/image78.wmf"/></Relationships>
</file>

<file path=ppt/slides/_rels/slide31.xml.rels><?xml version="1.0" encoding="UTF-8" standalone="yes"?>
<Relationships xmlns="http://schemas.openxmlformats.org/package/2006/relationships"><Relationship Id="rId8" Type="http://schemas.openxmlformats.org/officeDocument/2006/relationships/image" Target="../media/image81.wmf"/><Relationship Id="rId13" Type="http://schemas.openxmlformats.org/officeDocument/2006/relationships/oleObject" Target="../embeddings/oleObject115.bin"/><Relationship Id="rId18" Type="http://schemas.openxmlformats.org/officeDocument/2006/relationships/image" Target="../media/image86.wmf"/><Relationship Id="rId3" Type="http://schemas.openxmlformats.org/officeDocument/2006/relationships/oleObject" Target="../embeddings/oleObject110.bin"/><Relationship Id="rId7" Type="http://schemas.openxmlformats.org/officeDocument/2006/relationships/oleObject" Target="../embeddings/oleObject112.bin"/><Relationship Id="rId12" Type="http://schemas.openxmlformats.org/officeDocument/2006/relationships/image" Target="../media/image83.wmf"/><Relationship Id="rId17" Type="http://schemas.openxmlformats.org/officeDocument/2006/relationships/oleObject" Target="../embeddings/oleObject117.bin"/><Relationship Id="rId2" Type="http://schemas.openxmlformats.org/officeDocument/2006/relationships/slideLayout" Target="../slideLayouts/slideLayout7.xml"/><Relationship Id="rId16" Type="http://schemas.openxmlformats.org/officeDocument/2006/relationships/image" Target="../media/image85.wmf"/><Relationship Id="rId20" Type="http://schemas.openxmlformats.org/officeDocument/2006/relationships/image" Target="../media/image87.wmf"/><Relationship Id="rId1" Type="http://schemas.openxmlformats.org/officeDocument/2006/relationships/vmlDrawing" Target="../drawings/vmlDrawing24.vml"/><Relationship Id="rId6" Type="http://schemas.openxmlformats.org/officeDocument/2006/relationships/image" Target="../media/image80.wmf"/><Relationship Id="rId11" Type="http://schemas.openxmlformats.org/officeDocument/2006/relationships/oleObject" Target="../embeddings/oleObject114.bin"/><Relationship Id="rId5" Type="http://schemas.openxmlformats.org/officeDocument/2006/relationships/oleObject" Target="../embeddings/oleObject111.bin"/><Relationship Id="rId15" Type="http://schemas.openxmlformats.org/officeDocument/2006/relationships/oleObject" Target="../embeddings/oleObject116.bin"/><Relationship Id="rId10" Type="http://schemas.openxmlformats.org/officeDocument/2006/relationships/image" Target="../media/image82.wmf"/><Relationship Id="rId19" Type="http://schemas.openxmlformats.org/officeDocument/2006/relationships/oleObject" Target="../embeddings/oleObject118.bin"/><Relationship Id="rId4" Type="http://schemas.openxmlformats.org/officeDocument/2006/relationships/image" Target="../media/image79.wmf"/><Relationship Id="rId9" Type="http://schemas.openxmlformats.org/officeDocument/2006/relationships/oleObject" Target="../embeddings/oleObject113.bin"/><Relationship Id="rId14" Type="http://schemas.openxmlformats.org/officeDocument/2006/relationships/image" Target="../media/image84.wmf"/></Relationships>
</file>

<file path=ppt/slides/_rels/slide32.xml.rels><?xml version="1.0" encoding="UTF-8" standalone="yes"?>
<Relationships xmlns="http://schemas.openxmlformats.org/package/2006/relationships"><Relationship Id="rId8" Type="http://schemas.openxmlformats.org/officeDocument/2006/relationships/image" Target="../media/image89.wmf"/><Relationship Id="rId13" Type="http://schemas.openxmlformats.org/officeDocument/2006/relationships/oleObject" Target="../embeddings/oleObject124.bin"/><Relationship Id="rId18" Type="http://schemas.openxmlformats.org/officeDocument/2006/relationships/oleObject" Target="../embeddings/oleObject126.bin"/><Relationship Id="rId3" Type="http://schemas.openxmlformats.org/officeDocument/2006/relationships/oleObject" Target="../embeddings/oleObject119.bin"/><Relationship Id="rId7" Type="http://schemas.openxmlformats.org/officeDocument/2006/relationships/oleObject" Target="../embeddings/oleObject121.bin"/><Relationship Id="rId12" Type="http://schemas.openxmlformats.org/officeDocument/2006/relationships/image" Target="../media/image72.wmf"/><Relationship Id="rId17" Type="http://schemas.openxmlformats.org/officeDocument/2006/relationships/slide" Target="slide29.xml"/><Relationship Id="rId2" Type="http://schemas.openxmlformats.org/officeDocument/2006/relationships/slideLayout" Target="../slideLayouts/slideLayout2.xml"/><Relationship Id="rId16" Type="http://schemas.openxmlformats.org/officeDocument/2006/relationships/image" Target="../media/image78.wmf"/><Relationship Id="rId1" Type="http://schemas.openxmlformats.org/officeDocument/2006/relationships/vmlDrawing" Target="../drawings/vmlDrawing25.vml"/><Relationship Id="rId6" Type="http://schemas.openxmlformats.org/officeDocument/2006/relationships/image" Target="../media/image88.wmf"/><Relationship Id="rId11" Type="http://schemas.openxmlformats.org/officeDocument/2006/relationships/oleObject" Target="../embeddings/oleObject123.bin"/><Relationship Id="rId5" Type="http://schemas.openxmlformats.org/officeDocument/2006/relationships/oleObject" Target="../embeddings/oleObject120.bin"/><Relationship Id="rId15" Type="http://schemas.openxmlformats.org/officeDocument/2006/relationships/oleObject" Target="../embeddings/oleObject125.bin"/><Relationship Id="rId10" Type="http://schemas.openxmlformats.org/officeDocument/2006/relationships/image" Target="../media/image90.wmf"/><Relationship Id="rId19" Type="http://schemas.openxmlformats.org/officeDocument/2006/relationships/image" Target="../media/image91.wmf"/><Relationship Id="rId4" Type="http://schemas.openxmlformats.org/officeDocument/2006/relationships/image" Target="../media/image70.wmf"/><Relationship Id="rId9" Type="http://schemas.openxmlformats.org/officeDocument/2006/relationships/oleObject" Target="../embeddings/oleObject122.bin"/><Relationship Id="rId14" Type="http://schemas.openxmlformats.org/officeDocument/2006/relationships/image" Target="../media/image77.wmf"/></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129.bin"/><Relationship Id="rId13" Type="http://schemas.openxmlformats.org/officeDocument/2006/relationships/image" Target="../media/image96.wmf"/><Relationship Id="rId3" Type="http://schemas.openxmlformats.org/officeDocument/2006/relationships/notesSlide" Target="../notesSlides/notesSlide5.xml"/><Relationship Id="rId7" Type="http://schemas.openxmlformats.org/officeDocument/2006/relationships/image" Target="../media/image93.emf"/><Relationship Id="rId12" Type="http://schemas.openxmlformats.org/officeDocument/2006/relationships/oleObject" Target="../embeddings/oleObject131.bin"/><Relationship Id="rId17" Type="http://schemas.openxmlformats.org/officeDocument/2006/relationships/image" Target="../media/image98.wmf"/><Relationship Id="rId2" Type="http://schemas.openxmlformats.org/officeDocument/2006/relationships/slideLayout" Target="../slideLayouts/slideLayout2.xml"/><Relationship Id="rId16" Type="http://schemas.openxmlformats.org/officeDocument/2006/relationships/oleObject" Target="../embeddings/oleObject133.bin"/><Relationship Id="rId1" Type="http://schemas.openxmlformats.org/officeDocument/2006/relationships/vmlDrawing" Target="../drawings/vmlDrawing26.vml"/><Relationship Id="rId6" Type="http://schemas.openxmlformats.org/officeDocument/2006/relationships/oleObject" Target="../embeddings/oleObject128.bin"/><Relationship Id="rId11" Type="http://schemas.openxmlformats.org/officeDocument/2006/relationships/image" Target="../media/image95.emf"/><Relationship Id="rId5" Type="http://schemas.openxmlformats.org/officeDocument/2006/relationships/image" Target="../media/image92.emf"/><Relationship Id="rId15" Type="http://schemas.openxmlformats.org/officeDocument/2006/relationships/image" Target="../media/image97.wmf"/><Relationship Id="rId10" Type="http://schemas.openxmlformats.org/officeDocument/2006/relationships/oleObject" Target="../embeddings/oleObject130.bin"/><Relationship Id="rId4" Type="http://schemas.openxmlformats.org/officeDocument/2006/relationships/oleObject" Target="../embeddings/oleObject127.bin"/><Relationship Id="rId9" Type="http://schemas.openxmlformats.org/officeDocument/2006/relationships/image" Target="../media/image94.emf"/><Relationship Id="rId14" Type="http://schemas.openxmlformats.org/officeDocument/2006/relationships/oleObject" Target="../embeddings/oleObject132.bin"/></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36.bin"/><Relationship Id="rId13" Type="http://schemas.openxmlformats.org/officeDocument/2006/relationships/image" Target="../media/image96.wmf"/><Relationship Id="rId3" Type="http://schemas.openxmlformats.org/officeDocument/2006/relationships/notesSlide" Target="../notesSlides/notesSlide6.xml"/><Relationship Id="rId7" Type="http://schemas.openxmlformats.org/officeDocument/2006/relationships/image" Target="../media/image100.emf"/><Relationship Id="rId12" Type="http://schemas.openxmlformats.org/officeDocument/2006/relationships/oleObject" Target="../embeddings/oleObject138.bin"/><Relationship Id="rId17" Type="http://schemas.openxmlformats.org/officeDocument/2006/relationships/image" Target="../media/image98.wmf"/><Relationship Id="rId2" Type="http://schemas.openxmlformats.org/officeDocument/2006/relationships/slideLayout" Target="../slideLayouts/slideLayout2.xml"/><Relationship Id="rId16" Type="http://schemas.openxmlformats.org/officeDocument/2006/relationships/oleObject" Target="../embeddings/oleObject140.bin"/><Relationship Id="rId1" Type="http://schemas.openxmlformats.org/officeDocument/2006/relationships/vmlDrawing" Target="../drawings/vmlDrawing27.vml"/><Relationship Id="rId6" Type="http://schemas.openxmlformats.org/officeDocument/2006/relationships/oleObject" Target="../embeddings/oleObject135.bin"/><Relationship Id="rId11" Type="http://schemas.openxmlformats.org/officeDocument/2006/relationships/image" Target="../media/image102.emf"/><Relationship Id="rId5" Type="http://schemas.openxmlformats.org/officeDocument/2006/relationships/image" Target="../media/image99.emf"/><Relationship Id="rId15" Type="http://schemas.openxmlformats.org/officeDocument/2006/relationships/image" Target="../media/image97.wmf"/><Relationship Id="rId10" Type="http://schemas.openxmlformats.org/officeDocument/2006/relationships/oleObject" Target="../embeddings/oleObject137.bin"/><Relationship Id="rId4" Type="http://schemas.openxmlformats.org/officeDocument/2006/relationships/oleObject" Target="../embeddings/oleObject134.bin"/><Relationship Id="rId9" Type="http://schemas.openxmlformats.org/officeDocument/2006/relationships/image" Target="../media/image101.emf"/><Relationship Id="rId14" Type="http://schemas.openxmlformats.org/officeDocument/2006/relationships/oleObject" Target="../embeddings/oleObject139.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143.bin"/><Relationship Id="rId13" Type="http://schemas.openxmlformats.org/officeDocument/2006/relationships/image" Target="../media/image96.wmf"/><Relationship Id="rId3" Type="http://schemas.openxmlformats.org/officeDocument/2006/relationships/notesSlide" Target="../notesSlides/notesSlide7.xml"/><Relationship Id="rId7" Type="http://schemas.openxmlformats.org/officeDocument/2006/relationships/image" Target="../media/image104.emf"/><Relationship Id="rId12" Type="http://schemas.openxmlformats.org/officeDocument/2006/relationships/oleObject" Target="../embeddings/oleObject145.bin"/><Relationship Id="rId17" Type="http://schemas.openxmlformats.org/officeDocument/2006/relationships/image" Target="../media/image98.wmf"/><Relationship Id="rId2" Type="http://schemas.openxmlformats.org/officeDocument/2006/relationships/slideLayout" Target="../slideLayouts/slideLayout2.xml"/><Relationship Id="rId16" Type="http://schemas.openxmlformats.org/officeDocument/2006/relationships/oleObject" Target="../embeddings/oleObject147.bin"/><Relationship Id="rId1" Type="http://schemas.openxmlformats.org/officeDocument/2006/relationships/vmlDrawing" Target="../drawings/vmlDrawing28.vml"/><Relationship Id="rId6" Type="http://schemas.openxmlformats.org/officeDocument/2006/relationships/oleObject" Target="../embeddings/oleObject142.bin"/><Relationship Id="rId11" Type="http://schemas.openxmlformats.org/officeDocument/2006/relationships/image" Target="../media/image106.emf"/><Relationship Id="rId5" Type="http://schemas.openxmlformats.org/officeDocument/2006/relationships/image" Target="../media/image103.emf"/><Relationship Id="rId15" Type="http://schemas.openxmlformats.org/officeDocument/2006/relationships/image" Target="../media/image97.wmf"/><Relationship Id="rId10" Type="http://schemas.openxmlformats.org/officeDocument/2006/relationships/oleObject" Target="../embeddings/oleObject144.bin"/><Relationship Id="rId4" Type="http://schemas.openxmlformats.org/officeDocument/2006/relationships/oleObject" Target="../embeddings/oleObject141.bin"/><Relationship Id="rId9" Type="http://schemas.openxmlformats.org/officeDocument/2006/relationships/image" Target="../media/image105.emf"/><Relationship Id="rId14" Type="http://schemas.openxmlformats.org/officeDocument/2006/relationships/oleObject" Target="../embeddings/oleObject146.bin"/></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150.bin"/><Relationship Id="rId13" Type="http://schemas.openxmlformats.org/officeDocument/2006/relationships/image" Target="../media/image111.emf"/><Relationship Id="rId3" Type="http://schemas.openxmlformats.org/officeDocument/2006/relationships/notesSlide" Target="../notesSlides/notesSlide8.xml"/><Relationship Id="rId7" Type="http://schemas.openxmlformats.org/officeDocument/2006/relationships/image" Target="../media/image108.emf"/><Relationship Id="rId12" Type="http://schemas.openxmlformats.org/officeDocument/2006/relationships/oleObject" Target="../embeddings/oleObject152.bin"/><Relationship Id="rId17" Type="http://schemas.openxmlformats.org/officeDocument/2006/relationships/image" Target="../media/image96.wmf"/><Relationship Id="rId2" Type="http://schemas.openxmlformats.org/officeDocument/2006/relationships/slideLayout" Target="../slideLayouts/slideLayout2.xml"/><Relationship Id="rId16" Type="http://schemas.openxmlformats.org/officeDocument/2006/relationships/oleObject" Target="../embeddings/oleObject154.bin"/><Relationship Id="rId1" Type="http://schemas.openxmlformats.org/officeDocument/2006/relationships/vmlDrawing" Target="../drawings/vmlDrawing29.vml"/><Relationship Id="rId6" Type="http://schemas.openxmlformats.org/officeDocument/2006/relationships/oleObject" Target="../embeddings/oleObject149.bin"/><Relationship Id="rId11" Type="http://schemas.openxmlformats.org/officeDocument/2006/relationships/image" Target="../media/image110.wmf"/><Relationship Id="rId5" Type="http://schemas.openxmlformats.org/officeDocument/2006/relationships/image" Target="../media/image107.emf"/><Relationship Id="rId15" Type="http://schemas.openxmlformats.org/officeDocument/2006/relationships/image" Target="../media/image112.emf"/><Relationship Id="rId10" Type="http://schemas.openxmlformats.org/officeDocument/2006/relationships/oleObject" Target="../embeddings/oleObject151.bin"/><Relationship Id="rId4" Type="http://schemas.openxmlformats.org/officeDocument/2006/relationships/oleObject" Target="../embeddings/oleObject148.bin"/><Relationship Id="rId9" Type="http://schemas.openxmlformats.org/officeDocument/2006/relationships/image" Target="../media/image109.wmf"/><Relationship Id="rId14" Type="http://schemas.openxmlformats.org/officeDocument/2006/relationships/oleObject" Target="../embeddings/oleObject153.bin"/></Relationships>
</file>

<file path=ppt/slides/_rels/slide37.xml.rels><?xml version="1.0" encoding="UTF-8" standalone="yes"?>
<Relationships xmlns="http://schemas.openxmlformats.org/package/2006/relationships"><Relationship Id="rId8" Type="http://schemas.openxmlformats.org/officeDocument/2006/relationships/image" Target="../media/image114.wmf"/><Relationship Id="rId3" Type="http://schemas.openxmlformats.org/officeDocument/2006/relationships/oleObject" Target="../embeddings/oleObject155.bin"/><Relationship Id="rId7" Type="http://schemas.openxmlformats.org/officeDocument/2006/relationships/oleObject" Target="../embeddings/oleObject157.bin"/><Relationship Id="rId12" Type="http://schemas.openxmlformats.org/officeDocument/2006/relationships/oleObject" Target="../embeddings/oleObject160.bin"/><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image" Target="../media/image113.wmf"/><Relationship Id="rId11" Type="http://schemas.openxmlformats.org/officeDocument/2006/relationships/oleObject" Target="../embeddings/oleObject159.bin"/><Relationship Id="rId5" Type="http://schemas.openxmlformats.org/officeDocument/2006/relationships/oleObject" Target="../embeddings/oleObject156.bin"/><Relationship Id="rId10" Type="http://schemas.openxmlformats.org/officeDocument/2006/relationships/image" Target="../media/image115.wmf"/><Relationship Id="rId4" Type="http://schemas.openxmlformats.org/officeDocument/2006/relationships/image" Target="../media/image88.wmf"/><Relationship Id="rId9" Type="http://schemas.openxmlformats.org/officeDocument/2006/relationships/oleObject" Target="../embeddings/oleObject158.bin"/></Relationships>
</file>

<file path=ppt/slides/_rels/slide38.xml.rels><?xml version="1.0" encoding="UTF-8" standalone="yes"?>
<Relationships xmlns="http://schemas.openxmlformats.org/package/2006/relationships"><Relationship Id="rId8" Type="http://schemas.openxmlformats.org/officeDocument/2006/relationships/image" Target="../media/image118.wmf"/><Relationship Id="rId13" Type="http://schemas.openxmlformats.org/officeDocument/2006/relationships/oleObject" Target="../embeddings/oleObject166.bin"/><Relationship Id="rId18" Type="http://schemas.openxmlformats.org/officeDocument/2006/relationships/image" Target="../media/image121.wmf"/><Relationship Id="rId3" Type="http://schemas.openxmlformats.org/officeDocument/2006/relationships/oleObject" Target="../embeddings/oleObject161.bin"/><Relationship Id="rId21" Type="http://schemas.openxmlformats.org/officeDocument/2006/relationships/oleObject" Target="../embeddings/oleObject170.bin"/><Relationship Id="rId7" Type="http://schemas.openxmlformats.org/officeDocument/2006/relationships/oleObject" Target="../embeddings/oleObject163.bin"/><Relationship Id="rId12" Type="http://schemas.openxmlformats.org/officeDocument/2006/relationships/image" Target="../media/image90.wmf"/><Relationship Id="rId17" Type="http://schemas.openxmlformats.org/officeDocument/2006/relationships/oleObject" Target="../embeddings/oleObject168.bin"/><Relationship Id="rId2" Type="http://schemas.openxmlformats.org/officeDocument/2006/relationships/slideLayout" Target="../slideLayouts/slideLayout2.xml"/><Relationship Id="rId16" Type="http://schemas.openxmlformats.org/officeDocument/2006/relationships/image" Target="../media/image120.wmf"/><Relationship Id="rId20" Type="http://schemas.openxmlformats.org/officeDocument/2006/relationships/image" Target="../media/image88.wmf"/><Relationship Id="rId1" Type="http://schemas.openxmlformats.org/officeDocument/2006/relationships/vmlDrawing" Target="../drawings/vmlDrawing31.vml"/><Relationship Id="rId6" Type="http://schemas.openxmlformats.org/officeDocument/2006/relationships/image" Target="../media/image117.wmf"/><Relationship Id="rId11" Type="http://schemas.openxmlformats.org/officeDocument/2006/relationships/oleObject" Target="../embeddings/oleObject165.bin"/><Relationship Id="rId5" Type="http://schemas.openxmlformats.org/officeDocument/2006/relationships/oleObject" Target="../embeddings/oleObject162.bin"/><Relationship Id="rId15" Type="http://schemas.openxmlformats.org/officeDocument/2006/relationships/oleObject" Target="../embeddings/oleObject167.bin"/><Relationship Id="rId10" Type="http://schemas.openxmlformats.org/officeDocument/2006/relationships/image" Target="../media/image89.wmf"/><Relationship Id="rId19" Type="http://schemas.openxmlformats.org/officeDocument/2006/relationships/oleObject" Target="../embeddings/oleObject169.bin"/><Relationship Id="rId4" Type="http://schemas.openxmlformats.org/officeDocument/2006/relationships/image" Target="../media/image116.wmf"/><Relationship Id="rId9" Type="http://schemas.openxmlformats.org/officeDocument/2006/relationships/oleObject" Target="../embeddings/oleObject164.bin"/><Relationship Id="rId14" Type="http://schemas.openxmlformats.org/officeDocument/2006/relationships/image" Target="../media/image119.wmf"/><Relationship Id="rId22" Type="http://schemas.openxmlformats.org/officeDocument/2006/relationships/image" Target="../media/image122.wmf"/></Relationships>
</file>

<file path=ppt/slides/_rels/slide39.xml.rels><?xml version="1.0" encoding="UTF-8" standalone="yes"?>
<Relationships xmlns="http://schemas.openxmlformats.org/package/2006/relationships"><Relationship Id="rId8" Type="http://schemas.openxmlformats.org/officeDocument/2006/relationships/image" Target="../media/image125.wmf"/><Relationship Id="rId13" Type="http://schemas.openxmlformats.org/officeDocument/2006/relationships/oleObject" Target="../embeddings/oleObject176.bin"/><Relationship Id="rId3" Type="http://schemas.openxmlformats.org/officeDocument/2006/relationships/oleObject" Target="../embeddings/oleObject171.bin"/><Relationship Id="rId7" Type="http://schemas.openxmlformats.org/officeDocument/2006/relationships/oleObject" Target="../embeddings/oleObject173.bin"/><Relationship Id="rId12" Type="http://schemas.openxmlformats.org/officeDocument/2006/relationships/image" Target="../media/image127.wmf"/><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image" Target="../media/image124.wmf"/><Relationship Id="rId11" Type="http://schemas.openxmlformats.org/officeDocument/2006/relationships/oleObject" Target="../embeddings/oleObject175.bin"/><Relationship Id="rId5" Type="http://schemas.openxmlformats.org/officeDocument/2006/relationships/oleObject" Target="../embeddings/oleObject172.bin"/><Relationship Id="rId10" Type="http://schemas.openxmlformats.org/officeDocument/2006/relationships/image" Target="../media/image126.wmf"/><Relationship Id="rId4" Type="http://schemas.openxmlformats.org/officeDocument/2006/relationships/image" Target="../media/image123.wmf"/><Relationship Id="rId9" Type="http://schemas.openxmlformats.org/officeDocument/2006/relationships/oleObject" Target="../embeddings/oleObject174.bin"/><Relationship Id="rId14" Type="http://schemas.openxmlformats.org/officeDocument/2006/relationships/image" Target="../media/image128.wmf"/></Relationships>
</file>

<file path=ppt/slides/_rels/slide40.xml.rels><?xml version="1.0" encoding="UTF-8" standalone="yes"?>
<Relationships xmlns="http://schemas.openxmlformats.org/package/2006/relationships"><Relationship Id="rId8" Type="http://schemas.openxmlformats.org/officeDocument/2006/relationships/image" Target="../media/image125.wmf"/><Relationship Id="rId3" Type="http://schemas.openxmlformats.org/officeDocument/2006/relationships/oleObject" Target="../embeddings/oleObject177.bin"/><Relationship Id="rId7" Type="http://schemas.openxmlformats.org/officeDocument/2006/relationships/oleObject" Target="../embeddings/oleObject179.bin"/><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image" Target="../media/image130.wmf"/><Relationship Id="rId5" Type="http://schemas.openxmlformats.org/officeDocument/2006/relationships/oleObject" Target="../embeddings/oleObject178.bin"/><Relationship Id="rId4" Type="http://schemas.openxmlformats.org/officeDocument/2006/relationships/image" Target="../media/image129.wmf"/></Relationships>
</file>

<file path=ppt/slides/_rels/slide41.xml.rels><?xml version="1.0" encoding="UTF-8" standalone="yes"?>
<Relationships xmlns="http://schemas.openxmlformats.org/package/2006/relationships"><Relationship Id="rId8" Type="http://schemas.openxmlformats.org/officeDocument/2006/relationships/image" Target="../media/image133.wmf"/><Relationship Id="rId3" Type="http://schemas.openxmlformats.org/officeDocument/2006/relationships/oleObject" Target="../embeddings/oleObject180.bin"/><Relationship Id="rId7" Type="http://schemas.openxmlformats.org/officeDocument/2006/relationships/oleObject" Target="../embeddings/oleObject182.bin"/><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image" Target="../media/image132.wmf"/><Relationship Id="rId5" Type="http://schemas.openxmlformats.org/officeDocument/2006/relationships/oleObject" Target="../embeddings/oleObject181.bin"/><Relationship Id="rId4" Type="http://schemas.openxmlformats.org/officeDocument/2006/relationships/image" Target="../media/image131.wmf"/></Relationships>
</file>

<file path=ppt/slides/_rels/slide42.xml.rels><?xml version="1.0" encoding="UTF-8" standalone="yes"?>
<Relationships xmlns="http://schemas.openxmlformats.org/package/2006/relationships"><Relationship Id="rId8" Type="http://schemas.openxmlformats.org/officeDocument/2006/relationships/image" Target="../media/image135.wmf"/><Relationship Id="rId3" Type="http://schemas.openxmlformats.org/officeDocument/2006/relationships/oleObject" Target="../embeddings/oleObject183.bin"/><Relationship Id="rId7" Type="http://schemas.openxmlformats.org/officeDocument/2006/relationships/oleObject" Target="../embeddings/oleObject185.bin"/><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image" Target="../media/image124.wmf"/><Relationship Id="rId5" Type="http://schemas.openxmlformats.org/officeDocument/2006/relationships/oleObject" Target="../embeddings/oleObject184.bin"/><Relationship Id="rId10" Type="http://schemas.openxmlformats.org/officeDocument/2006/relationships/image" Target="../media/image136.wmf"/><Relationship Id="rId4" Type="http://schemas.openxmlformats.org/officeDocument/2006/relationships/image" Target="../media/image134.wmf"/><Relationship Id="rId9" Type="http://schemas.openxmlformats.org/officeDocument/2006/relationships/oleObject" Target="../embeddings/oleObject186.bin"/></Relationships>
</file>

<file path=ppt/slides/_rels/slide43.xml.rels><?xml version="1.0" encoding="UTF-8" standalone="yes"?>
<Relationships xmlns="http://schemas.openxmlformats.org/package/2006/relationships"><Relationship Id="rId8" Type="http://schemas.openxmlformats.org/officeDocument/2006/relationships/image" Target="../media/image125.wmf"/><Relationship Id="rId13" Type="http://schemas.openxmlformats.org/officeDocument/2006/relationships/oleObject" Target="../embeddings/oleObject192.bin"/><Relationship Id="rId3" Type="http://schemas.openxmlformats.org/officeDocument/2006/relationships/oleObject" Target="../embeddings/oleObject187.bin"/><Relationship Id="rId7" Type="http://schemas.openxmlformats.org/officeDocument/2006/relationships/oleObject" Target="../embeddings/oleObject189.bin"/><Relationship Id="rId12" Type="http://schemas.openxmlformats.org/officeDocument/2006/relationships/image" Target="../media/image127.wmf"/><Relationship Id="rId2" Type="http://schemas.openxmlformats.org/officeDocument/2006/relationships/slideLayout" Target="../slideLayouts/slideLayout2.xml"/><Relationship Id="rId16" Type="http://schemas.openxmlformats.org/officeDocument/2006/relationships/image" Target="../media/image139.wmf"/><Relationship Id="rId1" Type="http://schemas.openxmlformats.org/officeDocument/2006/relationships/vmlDrawing" Target="../drawings/vmlDrawing36.vml"/><Relationship Id="rId6" Type="http://schemas.openxmlformats.org/officeDocument/2006/relationships/image" Target="../media/image138.wmf"/><Relationship Id="rId11" Type="http://schemas.openxmlformats.org/officeDocument/2006/relationships/oleObject" Target="../embeddings/oleObject191.bin"/><Relationship Id="rId5" Type="http://schemas.openxmlformats.org/officeDocument/2006/relationships/oleObject" Target="../embeddings/oleObject188.bin"/><Relationship Id="rId15" Type="http://schemas.openxmlformats.org/officeDocument/2006/relationships/oleObject" Target="../embeddings/oleObject193.bin"/><Relationship Id="rId10" Type="http://schemas.openxmlformats.org/officeDocument/2006/relationships/image" Target="../media/image126.wmf"/><Relationship Id="rId4" Type="http://schemas.openxmlformats.org/officeDocument/2006/relationships/image" Target="../media/image137.wmf"/><Relationship Id="rId9" Type="http://schemas.openxmlformats.org/officeDocument/2006/relationships/oleObject" Target="../embeddings/oleObject190.bin"/><Relationship Id="rId14" Type="http://schemas.openxmlformats.org/officeDocument/2006/relationships/image" Target="../media/image128.wmf"/></Relationships>
</file>

<file path=ppt/slides/_rels/slide44.xml.rels><?xml version="1.0" encoding="UTF-8" standalone="yes"?>
<Relationships xmlns="http://schemas.openxmlformats.org/package/2006/relationships"><Relationship Id="rId8" Type="http://schemas.openxmlformats.org/officeDocument/2006/relationships/image" Target="../media/image125.wmf"/><Relationship Id="rId3" Type="http://schemas.openxmlformats.org/officeDocument/2006/relationships/oleObject" Target="../embeddings/oleObject194.bin"/><Relationship Id="rId7" Type="http://schemas.openxmlformats.org/officeDocument/2006/relationships/oleObject" Target="../embeddings/oleObject196.bin"/><Relationship Id="rId2" Type="http://schemas.openxmlformats.org/officeDocument/2006/relationships/slideLayout" Target="../slideLayouts/slideLayout2.xml"/><Relationship Id="rId1" Type="http://schemas.openxmlformats.org/officeDocument/2006/relationships/vmlDrawing" Target="../drawings/vmlDrawing37.vml"/><Relationship Id="rId6" Type="http://schemas.openxmlformats.org/officeDocument/2006/relationships/image" Target="../media/image140.wmf"/><Relationship Id="rId5" Type="http://schemas.openxmlformats.org/officeDocument/2006/relationships/oleObject" Target="../embeddings/oleObject195.bin"/><Relationship Id="rId4" Type="http://schemas.openxmlformats.org/officeDocument/2006/relationships/image" Target="../media/image129.w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97.bin"/><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image" Target="../media/image142.wmf"/><Relationship Id="rId5" Type="http://schemas.openxmlformats.org/officeDocument/2006/relationships/oleObject" Target="../embeddings/oleObject198.bin"/><Relationship Id="rId4" Type="http://schemas.openxmlformats.org/officeDocument/2006/relationships/image" Target="../media/image141.wmf"/></Relationships>
</file>

<file path=ppt/slides/_rels/slide46.xml.rels><?xml version="1.0" encoding="UTF-8" standalone="yes"?>
<Relationships xmlns="http://schemas.openxmlformats.org/package/2006/relationships"><Relationship Id="rId2" Type="http://schemas.openxmlformats.org/officeDocument/2006/relationships/slide" Target="slide6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145.emf"/><Relationship Id="rId3" Type="http://schemas.openxmlformats.org/officeDocument/2006/relationships/oleObject" Target="../embeddings/oleObject199.bin"/><Relationship Id="rId7" Type="http://schemas.openxmlformats.org/officeDocument/2006/relationships/oleObject" Target="../embeddings/oleObject201.bin"/><Relationship Id="rId2" Type="http://schemas.openxmlformats.org/officeDocument/2006/relationships/slideLayout" Target="../slideLayouts/slideLayout2.xml"/><Relationship Id="rId1" Type="http://schemas.openxmlformats.org/officeDocument/2006/relationships/vmlDrawing" Target="../drawings/vmlDrawing39.vml"/><Relationship Id="rId6" Type="http://schemas.openxmlformats.org/officeDocument/2006/relationships/image" Target="../media/image144.emf"/><Relationship Id="rId5" Type="http://schemas.openxmlformats.org/officeDocument/2006/relationships/oleObject" Target="../embeddings/oleObject200.bin"/><Relationship Id="rId10" Type="http://schemas.openxmlformats.org/officeDocument/2006/relationships/image" Target="../media/image146.emf"/><Relationship Id="rId4" Type="http://schemas.openxmlformats.org/officeDocument/2006/relationships/image" Target="../media/image143.wmf"/><Relationship Id="rId9" Type="http://schemas.openxmlformats.org/officeDocument/2006/relationships/oleObject" Target="../embeddings/oleObject202.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mlDrawing" Target="../drawings/vmlDrawing40.vml"/><Relationship Id="rId5" Type="http://schemas.openxmlformats.org/officeDocument/2006/relationships/image" Target="../media/image147.emf"/><Relationship Id="rId4" Type="http://schemas.openxmlformats.org/officeDocument/2006/relationships/oleObject" Target="../embeddings/oleObject203.bin"/></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04.bin"/><Relationship Id="rId2" Type="http://schemas.openxmlformats.org/officeDocument/2006/relationships/slideLayout" Target="../slideLayouts/slideLayout12.xml"/><Relationship Id="rId1" Type="http://schemas.openxmlformats.org/officeDocument/2006/relationships/vmlDrawing" Target="../drawings/vmlDrawing41.vml"/><Relationship Id="rId6" Type="http://schemas.openxmlformats.org/officeDocument/2006/relationships/image" Target="../media/image149.wmf"/><Relationship Id="rId5" Type="http://schemas.openxmlformats.org/officeDocument/2006/relationships/oleObject" Target="../embeddings/oleObject205.bin"/><Relationship Id="rId4" Type="http://schemas.openxmlformats.org/officeDocument/2006/relationships/image" Target="../media/image148.w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06.bin"/><Relationship Id="rId2" Type="http://schemas.openxmlformats.org/officeDocument/2006/relationships/slideLayout" Target="../slideLayouts/slideLayout12.xml"/><Relationship Id="rId1" Type="http://schemas.openxmlformats.org/officeDocument/2006/relationships/vmlDrawing" Target="../drawings/vmlDrawing42.vml"/><Relationship Id="rId4" Type="http://schemas.openxmlformats.org/officeDocument/2006/relationships/image" Target="../media/image150.wmf"/></Relationships>
</file>

<file path=ppt/slides/_rels/slide51.xml.rels><?xml version="1.0" encoding="UTF-8" standalone="yes"?>
<Relationships xmlns="http://schemas.openxmlformats.org/package/2006/relationships"><Relationship Id="rId8" Type="http://schemas.openxmlformats.org/officeDocument/2006/relationships/image" Target="../media/image153.wmf"/><Relationship Id="rId3" Type="http://schemas.openxmlformats.org/officeDocument/2006/relationships/oleObject" Target="../embeddings/oleObject207.bin"/><Relationship Id="rId7" Type="http://schemas.openxmlformats.org/officeDocument/2006/relationships/oleObject" Target="../embeddings/oleObject209.bin"/><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image" Target="../media/image152.wmf"/><Relationship Id="rId5" Type="http://schemas.openxmlformats.org/officeDocument/2006/relationships/oleObject" Target="../embeddings/oleObject208.bin"/><Relationship Id="rId4" Type="http://schemas.openxmlformats.org/officeDocument/2006/relationships/image" Target="../media/image151.wmf"/></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212.bin"/><Relationship Id="rId3" Type="http://schemas.openxmlformats.org/officeDocument/2006/relationships/oleObject" Target="../embeddings/oleObject210.bin"/><Relationship Id="rId7" Type="http://schemas.openxmlformats.org/officeDocument/2006/relationships/image" Target="../media/image154.wmf"/><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oleObject" Target="../embeddings/oleObject211.bin"/><Relationship Id="rId5" Type="http://schemas.openxmlformats.org/officeDocument/2006/relationships/image" Target="../media/image156.jpeg"/><Relationship Id="rId10" Type="http://schemas.openxmlformats.org/officeDocument/2006/relationships/slide" Target="slide55.xml"/><Relationship Id="rId4" Type="http://schemas.openxmlformats.org/officeDocument/2006/relationships/image" Target="../media/image153.wmf"/><Relationship Id="rId9" Type="http://schemas.openxmlformats.org/officeDocument/2006/relationships/image" Target="../media/image155.wmf"/></Relationships>
</file>

<file path=ppt/slides/_rels/slide53.xml.rels><?xml version="1.0" encoding="UTF-8" standalone="yes"?>
<Relationships xmlns="http://schemas.openxmlformats.org/package/2006/relationships"><Relationship Id="rId8" Type="http://schemas.openxmlformats.org/officeDocument/2006/relationships/image" Target="../media/image159.wmf"/><Relationship Id="rId13" Type="http://schemas.openxmlformats.org/officeDocument/2006/relationships/oleObject" Target="../embeddings/oleObject218.bin"/><Relationship Id="rId3" Type="http://schemas.openxmlformats.org/officeDocument/2006/relationships/oleObject" Target="../embeddings/oleObject213.bin"/><Relationship Id="rId7" Type="http://schemas.openxmlformats.org/officeDocument/2006/relationships/oleObject" Target="../embeddings/oleObject215.bin"/><Relationship Id="rId12" Type="http://schemas.openxmlformats.org/officeDocument/2006/relationships/image" Target="../media/image161.wmf"/><Relationship Id="rId2" Type="http://schemas.openxmlformats.org/officeDocument/2006/relationships/slideLayout" Target="../slideLayouts/slideLayout12.xml"/><Relationship Id="rId16" Type="http://schemas.openxmlformats.org/officeDocument/2006/relationships/image" Target="../media/image163.wmf"/><Relationship Id="rId1" Type="http://schemas.openxmlformats.org/officeDocument/2006/relationships/vmlDrawing" Target="../drawings/vmlDrawing45.vml"/><Relationship Id="rId6" Type="http://schemas.openxmlformats.org/officeDocument/2006/relationships/image" Target="../media/image158.wmf"/><Relationship Id="rId11" Type="http://schemas.openxmlformats.org/officeDocument/2006/relationships/oleObject" Target="../embeddings/oleObject217.bin"/><Relationship Id="rId5" Type="http://schemas.openxmlformats.org/officeDocument/2006/relationships/oleObject" Target="../embeddings/oleObject214.bin"/><Relationship Id="rId15" Type="http://schemas.openxmlformats.org/officeDocument/2006/relationships/oleObject" Target="../embeddings/oleObject219.bin"/><Relationship Id="rId10" Type="http://schemas.openxmlformats.org/officeDocument/2006/relationships/image" Target="../media/image160.wmf"/><Relationship Id="rId4" Type="http://schemas.openxmlformats.org/officeDocument/2006/relationships/image" Target="../media/image157.wmf"/><Relationship Id="rId9" Type="http://schemas.openxmlformats.org/officeDocument/2006/relationships/oleObject" Target="../embeddings/oleObject216.bin"/><Relationship Id="rId14" Type="http://schemas.openxmlformats.org/officeDocument/2006/relationships/image" Target="../media/image162.wmf"/></Relationships>
</file>

<file path=ppt/slides/_rels/slide54.xml.rels><?xml version="1.0" encoding="UTF-8" standalone="yes"?>
<Relationships xmlns="http://schemas.openxmlformats.org/package/2006/relationships"><Relationship Id="rId8" Type="http://schemas.openxmlformats.org/officeDocument/2006/relationships/image" Target="../media/image165.wmf"/><Relationship Id="rId3" Type="http://schemas.openxmlformats.org/officeDocument/2006/relationships/oleObject" Target="../embeddings/oleObject220.bin"/><Relationship Id="rId7" Type="http://schemas.openxmlformats.org/officeDocument/2006/relationships/oleObject" Target="../embeddings/oleObject222.bin"/><Relationship Id="rId2" Type="http://schemas.openxmlformats.org/officeDocument/2006/relationships/slideLayout" Target="../slideLayouts/slideLayout2.xml"/><Relationship Id="rId1" Type="http://schemas.openxmlformats.org/officeDocument/2006/relationships/vmlDrawing" Target="../drawings/vmlDrawing46.vml"/><Relationship Id="rId6" Type="http://schemas.openxmlformats.org/officeDocument/2006/relationships/image" Target="../media/image154.wmf"/><Relationship Id="rId5" Type="http://schemas.openxmlformats.org/officeDocument/2006/relationships/oleObject" Target="../embeddings/oleObject221.bin"/><Relationship Id="rId4" Type="http://schemas.openxmlformats.org/officeDocument/2006/relationships/image" Target="../media/image164.wmf"/></Relationships>
</file>

<file path=ppt/slides/_rels/slide55.xml.rels><?xml version="1.0" encoding="UTF-8" standalone="yes"?>
<Relationships xmlns="http://schemas.openxmlformats.org/package/2006/relationships"><Relationship Id="rId8" Type="http://schemas.openxmlformats.org/officeDocument/2006/relationships/image" Target="../media/image169.jpeg"/><Relationship Id="rId13" Type="http://schemas.openxmlformats.org/officeDocument/2006/relationships/oleObject" Target="../embeddings/oleObject227.bin"/><Relationship Id="rId3" Type="http://schemas.openxmlformats.org/officeDocument/2006/relationships/notesSlide" Target="../notesSlides/notesSlide10.xml"/><Relationship Id="rId7" Type="http://schemas.openxmlformats.org/officeDocument/2006/relationships/image" Target="../media/image167.emf"/><Relationship Id="rId12" Type="http://schemas.openxmlformats.org/officeDocument/2006/relationships/image" Target="../media/image154.wmf"/><Relationship Id="rId2" Type="http://schemas.openxmlformats.org/officeDocument/2006/relationships/slideLayout" Target="../slideLayouts/slideLayout7.xml"/><Relationship Id="rId16" Type="http://schemas.openxmlformats.org/officeDocument/2006/relationships/slide" Target="slide58.xml"/><Relationship Id="rId1" Type="http://schemas.openxmlformats.org/officeDocument/2006/relationships/vmlDrawing" Target="../drawings/vmlDrawing47.vml"/><Relationship Id="rId6" Type="http://schemas.openxmlformats.org/officeDocument/2006/relationships/oleObject" Target="../embeddings/oleObject224.bin"/><Relationship Id="rId11" Type="http://schemas.openxmlformats.org/officeDocument/2006/relationships/oleObject" Target="../embeddings/oleObject226.bin"/><Relationship Id="rId5" Type="http://schemas.openxmlformats.org/officeDocument/2006/relationships/image" Target="../media/image166.emf"/><Relationship Id="rId15" Type="http://schemas.openxmlformats.org/officeDocument/2006/relationships/slide" Target="slide52.xml"/><Relationship Id="rId10" Type="http://schemas.openxmlformats.org/officeDocument/2006/relationships/image" Target="../media/image168.emf"/><Relationship Id="rId4" Type="http://schemas.openxmlformats.org/officeDocument/2006/relationships/oleObject" Target="../embeddings/oleObject223.bin"/><Relationship Id="rId9" Type="http://schemas.openxmlformats.org/officeDocument/2006/relationships/oleObject" Target="../embeddings/oleObject225.bin"/><Relationship Id="rId14" Type="http://schemas.openxmlformats.org/officeDocument/2006/relationships/image" Target="../media/image165.wmf"/></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228.bin"/><Relationship Id="rId2" Type="http://schemas.openxmlformats.org/officeDocument/2006/relationships/slideLayout" Target="../slideLayouts/slideLayout2.xml"/><Relationship Id="rId1" Type="http://schemas.openxmlformats.org/officeDocument/2006/relationships/vmlDrawing" Target="../drawings/vmlDrawing48.vml"/><Relationship Id="rId5" Type="http://schemas.openxmlformats.org/officeDocument/2006/relationships/slide" Target="slide62.xml"/><Relationship Id="rId4" Type="http://schemas.openxmlformats.org/officeDocument/2006/relationships/image" Target="../media/image170.wmf"/></Relationships>
</file>

<file path=ppt/slides/_rels/slide57.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notesSlide" Target="../notesSlides/notesSlide11.xml"/><Relationship Id="rId7" Type="http://schemas.openxmlformats.org/officeDocument/2006/relationships/image" Target="../media/image172.emf"/><Relationship Id="rId2" Type="http://schemas.openxmlformats.org/officeDocument/2006/relationships/slideLayout" Target="../slideLayouts/slideLayout2.xml"/><Relationship Id="rId1" Type="http://schemas.openxmlformats.org/officeDocument/2006/relationships/vmlDrawing" Target="../drawings/vmlDrawing49.vml"/><Relationship Id="rId6" Type="http://schemas.openxmlformats.org/officeDocument/2006/relationships/oleObject" Target="../embeddings/oleObject230.bin"/><Relationship Id="rId5" Type="http://schemas.openxmlformats.org/officeDocument/2006/relationships/image" Target="../media/image171.emf"/><Relationship Id="rId10" Type="http://schemas.openxmlformats.org/officeDocument/2006/relationships/image" Target="../media/image173.emf"/><Relationship Id="rId4" Type="http://schemas.openxmlformats.org/officeDocument/2006/relationships/oleObject" Target="../embeddings/oleObject229.bin"/><Relationship Id="rId9" Type="http://schemas.openxmlformats.org/officeDocument/2006/relationships/oleObject" Target="../embeddings/oleObject231.bin"/></Relationships>
</file>

<file path=ppt/slides/_rels/slide58.xml.rels><?xml version="1.0" encoding="UTF-8" standalone="yes"?>
<Relationships xmlns="http://schemas.openxmlformats.org/package/2006/relationships"><Relationship Id="rId8" Type="http://schemas.openxmlformats.org/officeDocument/2006/relationships/image" Target="../media/image177.wmf"/><Relationship Id="rId13" Type="http://schemas.openxmlformats.org/officeDocument/2006/relationships/oleObject" Target="../embeddings/oleObject237.bin"/><Relationship Id="rId18" Type="http://schemas.openxmlformats.org/officeDocument/2006/relationships/image" Target="../media/image182.wmf"/><Relationship Id="rId3" Type="http://schemas.openxmlformats.org/officeDocument/2006/relationships/oleObject" Target="../embeddings/oleObject232.bin"/><Relationship Id="rId7" Type="http://schemas.openxmlformats.org/officeDocument/2006/relationships/oleObject" Target="../embeddings/oleObject234.bin"/><Relationship Id="rId12" Type="http://schemas.openxmlformats.org/officeDocument/2006/relationships/image" Target="../media/image179.wmf"/><Relationship Id="rId17" Type="http://schemas.openxmlformats.org/officeDocument/2006/relationships/oleObject" Target="../embeddings/oleObject239.bin"/><Relationship Id="rId2" Type="http://schemas.openxmlformats.org/officeDocument/2006/relationships/slideLayout" Target="../slideLayouts/slideLayout2.xml"/><Relationship Id="rId16" Type="http://schemas.openxmlformats.org/officeDocument/2006/relationships/image" Target="../media/image181.wmf"/><Relationship Id="rId1" Type="http://schemas.openxmlformats.org/officeDocument/2006/relationships/vmlDrawing" Target="../drawings/vmlDrawing50.vml"/><Relationship Id="rId6" Type="http://schemas.openxmlformats.org/officeDocument/2006/relationships/image" Target="../media/image176.wmf"/><Relationship Id="rId11" Type="http://schemas.openxmlformats.org/officeDocument/2006/relationships/oleObject" Target="../embeddings/oleObject236.bin"/><Relationship Id="rId5" Type="http://schemas.openxmlformats.org/officeDocument/2006/relationships/oleObject" Target="../embeddings/oleObject233.bin"/><Relationship Id="rId15" Type="http://schemas.openxmlformats.org/officeDocument/2006/relationships/oleObject" Target="../embeddings/oleObject238.bin"/><Relationship Id="rId10" Type="http://schemas.openxmlformats.org/officeDocument/2006/relationships/image" Target="../media/image178.wmf"/><Relationship Id="rId19" Type="http://schemas.openxmlformats.org/officeDocument/2006/relationships/slide" Target="slide55.xml"/><Relationship Id="rId4" Type="http://schemas.openxmlformats.org/officeDocument/2006/relationships/image" Target="../media/image175.wmf"/><Relationship Id="rId9" Type="http://schemas.openxmlformats.org/officeDocument/2006/relationships/oleObject" Target="../embeddings/oleObject235.bin"/><Relationship Id="rId14" Type="http://schemas.openxmlformats.org/officeDocument/2006/relationships/image" Target="../media/image180.wmf"/></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242.bin"/><Relationship Id="rId13" Type="http://schemas.openxmlformats.org/officeDocument/2006/relationships/image" Target="../media/image187.emf"/><Relationship Id="rId3" Type="http://schemas.openxmlformats.org/officeDocument/2006/relationships/notesSlide" Target="../notesSlides/notesSlide12.xml"/><Relationship Id="rId7" Type="http://schemas.openxmlformats.org/officeDocument/2006/relationships/image" Target="../media/image184.emf"/><Relationship Id="rId12" Type="http://schemas.openxmlformats.org/officeDocument/2006/relationships/oleObject" Target="../embeddings/oleObject244.bin"/><Relationship Id="rId17" Type="http://schemas.openxmlformats.org/officeDocument/2006/relationships/image" Target="../media/image189.emf"/><Relationship Id="rId2" Type="http://schemas.openxmlformats.org/officeDocument/2006/relationships/slideLayout" Target="../slideLayouts/slideLayout2.xml"/><Relationship Id="rId16" Type="http://schemas.openxmlformats.org/officeDocument/2006/relationships/oleObject" Target="../embeddings/oleObject246.bin"/><Relationship Id="rId1" Type="http://schemas.openxmlformats.org/officeDocument/2006/relationships/vmlDrawing" Target="../drawings/vmlDrawing51.vml"/><Relationship Id="rId6" Type="http://schemas.openxmlformats.org/officeDocument/2006/relationships/oleObject" Target="../embeddings/oleObject241.bin"/><Relationship Id="rId11" Type="http://schemas.openxmlformats.org/officeDocument/2006/relationships/image" Target="../media/image186.emf"/><Relationship Id="rId5" Type="http://schemas.openxmlformats.org/officeDocument/2006/relationships/image" Target="../media/image183.emf"/><Relationship Id="rId15" Type="http://schemas.openxmlformats.org/officeDocument/2006/relationships/image" Target="../media/image188.emf"/><Relationship Id="rId10" Type="http://schemas.openxmlformats.org/officeDocument/2006/relationships/oleObject" Target="../embeddings/oleObject243.bin"/><Relationship Id="rId4" Type="http://schemas.openxmlformats.org/officeDocument/2006/relationships/oleObject" Target="../embeddings/oleObject240.bin"/><Relationship Id="rId9" Type="http://schemas.openxmlformats.org/officeDocument/2006/relationships/image" Target="../media/image185.emf"/><Relationship Id="rId14" Type="http://schemas.openxmlformats.org/officeDocument/2006/relationships/oleObject" Target="../embeddings/oleObject245.bin"/></Relationships>
</file>

<file path=ppt/slides/_rels/slide60.xml.rels><?xml version="1.0" encoding="UTF-8" standalone="yes"?>
<Relationships xmlns="http://schemas.openxmlformats.org/package/2006/relationships"><Relationship Id="rId8" Type="http://schemas.openxmlformats.org/officeDocument/2006/relationships/image" Target="../media/image191.wmf"/><Relationship Id="rId13" Type="http://schemas.openxmlformats.org/officeDocument/2006/relationships/slide" Target="slide46.xml"/><Relationship Id="rId3" Type="http://schemas.openxmlformats.org/officeDocument/2006/relationships/oleObject" Target="../embeddings/oleObject247.bin"/><Relationship Id="rId7" Type="http://schemas.openxmlformats.org/officeDocument/2006/relationships/oleObject" Target="../embeddings/oleObject249.bin"/><Relationship Id="rId12" Type="http://schemas.openxmlformats.org/officeDocument/2006/relationships/slide" Target="slide62.xml"/><Relationship Id="rId2" Type="http://schemas.openxmlformats.org/officeDocument/2006/relationships/slideLayout" Target="../slideLayouts/slideLayout2.xml"/><Relationship Id="rId1" Type="http://schemas.openxmlformats.org/officeDocument/2006/relationships/vmlDrawing" Target="../drawings/vmlDrawing52.vml"/><Relationship Id="rId6" Type="http://schemas.openxmlformats.org/officeDocument/2006/relationships/image" Target="../media/image190.wmf"/><Relationship Id="rId11" Type="http://schemas.openxmlformats.org/officeDocument/2006/relationships/oleObject" Target="../embeddings/oleObject251.bin"/><Relationship Id="rId5" Type="http://schemas.openxmlformats.org/officeDocument/2006/relationships/oleObject" Target="../embeddings/oleObject248.bin"/><Relationship Id="rId10" Type="http://schemas.openxmlformats.org/officeDocument/2006/relationships/image" Target="../media/image192.wmf"/><Relationship Id="rId4" Type="http://schemas.openxmlformats.org/officeDocument/2006/relationships/image" Target="../media/image41.wmf"/><Relationship Id="rId9" Type="http://schemas.openxmlformats.org/officeDocument/2006/relationships/oleObject" Target="../embeddings/oleObject250.bin"/></Relationships>
</file>

<file path=ppt/slides/_rels/slide61.xml.rels><?xml version="1.0" encoding="UTF-8" standalone="yes"?>
<Relationships xmlns="http://schemas.openxmlformats.org/package/2006/relationships"><Relationship Id="rId8" Type="http://schemas.openxmlformats.org/officeDocument/2006/relationships/image" Target="../media/image194.wmf"/><Relationship Id="rId3" Type="http://schemas.openxmlformats.org/officeDocument/2006/relationships/oleObject" Target="../embeddings/oleObject252.bin"/><Relationship Id="rId7" Type="http://schemas.openxmlformats.org/officeDocument/2006/relationships/oleObject" Target="../embeddings/oleObject254.bin"/><Relationship Id="rId2" Type="http://schemas.openxmlformats.org/officeDocument/2006/relationships/slideLayout" Target="../slideLayouts/slideLayout2.xml"/><Relationship Id="rId1" Type="http://schemas.openxmlformats.org/officeDocument/2006/relationships/vmlDrawing" Target="../drawings/vmlDrawing53.vml"/><Relationship Id="rId6" Type="http://schemas.openxmlformats.org/officeDocument/2006/relationships/image" Target="../media/image193.wmf"/><Relationship Id="rId5" Type="http://schemas.openxmlformats.org/officeDocument/2006/relationships/oleObject" Target="../embeddings/oleObject253.bin"/><Relationship Id="rId4" Type="http://schemas.openxmlformats.org/officeDocument/2006/relationships/image" Target="../media/image41.wmf"/></Relationships>
</file>

<file path=ppt/slides/_rels/slide62.xml.rels><?xml version="1.0" encoding="UTF-8" standalone="yes"?>
<Relationships xmlns="http://schemas.openxmlformats.org/package/2006/relationships"><Relationship Id="rId8" Type="http://schemas.openxmlformats.org/officeDocument/2006/relationships/image" Target="../media/image197.wmf"/><Relationship Id="rId3" Type="http://schemas.openxmlformats.org/officeDocument/2006/relationships/oleObject" Target="../embeddings/oleObject255.bin"/><Relationship Id="rId7" Type="http://schemas.openxmlformats.org/officeDocument/2006/relationships/oleObject" Target="../embeddings/oleObject257.bin"/><Relationship Id="rId2" Type="http://schemas.openxmlformats.org/officeDocument/2006/relationships/slideLayout" Target="../slideLayouts/slideLayout2.xml"/><Relationship Id="rId1" Type="http://schemas.openxmlformats.org/officeDocument/2006/relationships/vmlDrawing" Target="../drawings/vmlDrawing54.vml"/><Relationship Id="rId6" Type="http://schemas.openxmlformats.org/officeDocument/2006/relationships/image" Target="../media/image196.wmf"/><Relationship Id="rId5" Type="http://schemas.openxmlformats.org/officeDocument/2006/relationships/oleObject" Target="../embeddings/oleObject256.bin"/><Relationship Id="rId10" Type="http://schemas.openxmlformats.org/officeDocument/2006/relationships/slide" Target="slide56.xml"/><Relationship Id="rId4" Type="http://schemas.openxmlformats.org/officeDocument/2006/relationships/image" Target="../media/image195.wmf"/><Relationship Id="rId9" Type="http://schemas.openxmlformats.org/officeDocument/2006/relationships/slide" Target="slide60.xml"/></Relationships>
</file>

<file path=ppt/slides/_rels/slide63.xml.rels><?xml version="1.0" encoding="UTF-8" standalone="yes"?>
<Relationships xmlns="http://schemas.openxmlformats.org/package/2006/relationships"><Relationship Id="rId8" Type="http://schemas.openxmlformats.org/officeDocument/2006/relationships/image" Target="../media/image199.wmf"/><Relationship Id="rId3" Type="http://schemas.openxmlformats.org/officeDocument/2006/relationships/oleObject" Target="../embeddings/oleObject258.bin"/><Relationship Id="rId7" Type="http://schemas.openxmlformats.org/officeDocument/2006/relationships/oleObject" Target="../embeddings/oleObject260.bin"/><Relationship Id="rId2" Type="http://schemas.openxmlformats.org/officeDocument/2006/relationships/slideLayout" Target="../slideLayouts/slideLayout2.xml"/><Relationship Id="rId1" Type="http://schemas.openxmlformats.org/officeDocument/2006/relationships/vmlDrawing" Target="../drawings/vmlDrawing55.vml"/><Relationship Id="rId6" Type="http://schemas.openxmlformats.org/officeDocument/2006/relationships/image" Target="../media/image198.wmf"/><Relationship Id="rId5" Type="http://schemas.openxmlformats.org/officeDocument/2006/relationships/oleObject" Target="../embeddings/oleObject259.bin"/><Relationship Id="rId4" Type="http://schemas.openxmlformats.org/officeDocument/2006/relationships/image" Target="../media/image150.wmf"/></Relationships>
</file>

<file path=ppt/slides/_rels/slide64.xml.rels><?xml version="1.0" encoding="UTF-8" standalone="yes"?>
<Relationships xmlns="http://schemas.openxmlformats.org/package/2006/relationships"><Relationship Id="rId8" Type="http://schemas.openxmlformats.org/officeDocument/2006/relationships/image" Target="../media/image201.wmf"/><Relationship Id="rId13" Type="http://schemas.openxmlformats.org/officeDocument/2006/relationships/oleObject" Target="../embeddings/oleObject267.bin"/><Relationship Id="rId18" Type="http://schemas.openxmlformats.org/officeDocument/2006/relationships/oleObject" Target="../embeddings/oleObject270.bin"/><Relationship Id="rId3" Type="http://schemas.openxmlformats.org/officeDocument/2006/relationships/oleObject" Target="../embeddings/oleObject261.bin"/><Relationship Id="rId7" Type="http://schemas.openxmlformats.org/officeDocument/2006/relationships/oleObject" Target="../embeddings/oleObject263.bin"/><Relationship Id="rId12" Type="http://schemas.openxmlformats.org/officeDocument/2006/relationships/oleObject" Target="../embeddings/oleObject266.bin"/><Relationship Id="rId17" Type="http://schemas.openxmlformats.org/officeDocument/2006/relationships/oleObject" Target="../embeddings/oleObject269.bin"/><Relationship Id="rId2" Type="http://schemas.openxmlformats.org/officeDocument/2006/relationships/slideLayout" Target="../slideLayouts/slideLayout2.xml"/><Relationship Id="rId16" Type="http://schemas.openxmlformats.org/officeDocument/2006/relationships/image" Target="../media/image203.wmf"/><Relationship Id="rId20" Type="http://schemas.openxmlformats.org/officeDocument/2006/relationships/image" Target="../media/image150.wmf"/><Relationship Id="rId1" Type="http://schemas.openxmlformats.org/officeDocument/2006/relationships/vmlDrawing" Target="../drawings/vmlDrawing56.vml"/><Relationship Id="rId6" Type="http://schemas.openxmlformats.org/officeDocument/2006/relationships/image" Target="../media/image41.wmf"/><Relationship Id="rId11" Type="http://schemas.openxmlformats.org/officeDocument/2006/relationships/image" Target="../media/image202.wmf"/><Relationship Id="rId5" Type="http://schemas.openxmlformats.org/officeDocument/2006/relationships/oleObject" Target="../embeddings/oleObject262.bin"/><Relationship Id="rId15" Type="http://schemas.openxmlformats.org/officeDocument/2006/relationships/oleObject" Target="../embeddings/oleObject268.bin"/><Relationship Id="rId10" Type="http://schemas.openxmlformats.org/officeDocument/2006/relationships/oleObject" Target="../embeddings/oleObject265.bin"/><Relationship Id="rId19" Type="http://schemas.openxmlformats.org/officeDocument/2006/relationships/oleObject" Target="../embeddings/oleObject258.bin"/><Relationship Id="rId4" Type="http://schemas.openxmlformats.org/officeDocument/2006/relationships/image" Target="../media/image200.wmf"/><Relationship Id="rId9" Type="http://schemas.openxmlformats.org/officeDocument/2006/relationships/oleObject" Target="../embeddings/oleObject264.bin"/><Relationship Id="rId14" Type="http://schemas.openxmlformats.org/officeDocument/2006/relationships/image" Target="../media/image190.wmf"/></Relationships>
</file>

<file path=ppt/slides/_rels/slide65.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207.wmf"/><Relationship Id="rId3" Type="http://schemas.openxmlformats.org/officeDocument/2006/relationships/oleObject" Target="../embeddings/oleObject271.bin"/><Relationship Id="rId7" Type="http://schemas.openxmlformats.org/officeDocument/2006/relationships/oleObject" Target="../embeddings/oleObject273.bin"/><Relationship Id="rId2" Type="http://schemas.openxmlformats.org/officeDocument/2006/relationships/slideLayout" Target="../slideLayouts/slideLayout12.xml"/><Relationship Id="rId1" Type="http://schemas.openxmlformats.org/officeDocument/2006/relationships/vmlDrawing" Target="../drawings/vmlDrawing57.vml"/><Relationship Id="rId6" Type="http://schemas.openxmlformats.org/officeDocument/2006/relationships/image" Target="../media/image206.emf"/><Relationship Id="rId5" Type="http://schemas.openxmlformats.org/officeDocument/2006/relationships/oleObject" Target="../embeddings/oleObject272.bin"/><Relationship Id="rId4" Type="http://schemas.openxmlformats.org/officeDocument/2006/relationships/image" Target="../media/image205.wmf"/></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09.emf"/><Relationship Id="rId2" Type="http://schemas.openxmlformats.org/officeDocument/2006/relationships/slideLayout" Target="../slideLayouts/slideLayout2.xml"/><Relationship Id="rId1" Type="http://schemas.openxmlformats.org/officeDocument/2006/relationships/vmlDrawing" Target="../drawings/vmlDrawing58.vml"/><Relationship Id="rId6" Type="http://schemas.openxmlformats.org/officeDocument/2006/relationships/oleObject" Target="../embeddings/oleObject275.bin"/><Relationship Id="rId5" Type="http://schemas.openxmlformats.org/officeDocument/2006/relationships/image" Target="../media/image208.emf"/><Relationship Id="rId4" Type="http://schemas.openxmlformats.org/officeDocument/2006/relationships/oleObject" Target="../embeddings/oleObject274.bin"/></Relationships>
</file>

<file path=ppt/slides/_rels/slide68.xml.rels><?xml version="1.0" encoding="UTF-8" standalone="yes"?>
<Relationships xmlns="http://schemas.openxmlformats.org/package/2006/relationships"><Relationship Id="rId8" Type="http://schemas.openxmlformats.org/officeDocument/2006/relationships/image" Target="../media/image212.wmf"/><Relationship Id="rId3" Type="http://schemas.openxmlformats.org/officeDocument/2006/relationships/oleObject" Target="../embeddings/oleObject276.bin"/><Relationship Id="rId7" Type="http://schemas.openxmlformats.org/officeDocument/2006/relationships/oleObject" Target="../embeddings/oleObject278.bin"/><Relationship Id="rId2" Type="http://schemas.openxmlformats.org/officeDocument/2006/relationships/slideLayout" Target="../slideLayouts/slideLayout2.xml"/><Relationship Id="rId1" Type="http://schemas.openxmlformats.org/officeDocument/2006/relationships/vmlDrawing" Target="../drawings/vmlDrawing59.vml"/><Relationship Id="rId6" Type="http://schemas.openxmlformats.org/officeDocument/2006/relationships/image" Target="../media/image211.wmf"/><Relationship Id="rId5" Type="http://schemas.openxmlformats.org/officeDocument/2006/relationships/oleObject" Target="../embeddings/oleObject277.bin"/><Relationship Id="rId4" Type="http://schemas.openxmlformats.org/officeDocument/2006/relationships/image" Target="../media/image210.wmf"/></Relationships>
</file>

<file path=ppt/slides/_rels/slide69.xml.rels><?xml version="1.0" encoding="UTF-8" standalone="yes"?>
<Relationships xmlns="http://schemas.openxmlformats.org/package/2006/relationships"><Relationship Id="rId8" Type="http://schemas.openxmlformats.org/officeDocument/2006/relationships/image" Target="../media/image215.wmf"/><Relationship Id="rId13" Type="http://schemas.openxmlformats.org/officeDocument/2006/relationships/oleObject" Target="../embeddings/oleObject284.bin"/><Relationship Id="rId18" Type="http://schemas.openxmlformats.org/officeDocument/2006/relationships/image" Target="../media/image220.wmf"/><Relationship Id="rId3" Type="http://schemas.openxmlformats.org/officeDocument/2006/relationships/oleObject" Target="../embeddings/oleObject279.bin"/><Relationship Id="rId7" Type="http://schemas.openxmlformats.org/officeDocument/2006/relationships/oleObject" Target="../embeddings/oleObject281.bin"/><Relationship Id="rId12" Type="http://schemas.openxmlformats.org/officeDocument/2006/relationships/image" Target="../media/image217.wmf"/><Relationship Id="rId17" Type="http://schemas.openxmlformats.org/officeDocument/2006/relationships/oleObject" Target="../embeddings/oleObject286.bin"/><Relationship Id="rId2" Type="http://schemas.openxmlformats.org/officeDocument/2006/relationships/slideLayout" Target="../slideLayouts/slideLayout2.xml"/><Relationship Id="rId16" Type="http://schemas.openxmlformats.org/officeDocument/2006/relationships/image" Target="../media/image219.wmf"/><Relationship Id="rId20" Type="http://schemas.openxmlformats.org/officeDocument/2006/relationships/image" Target="../media/image221.wmf"/><Relationship Id="rId1" Type="http://schemas.openxmlformats.org/officeDocument/2006/relationships/vmlDrawing" Target="../drawings/vmlDrawing60.vml"/><Relationship Id="rId6" Type="http://schemas.openxmlformats.org/officeDocument/2006/relationships/image" Target="../media/image214.wmf"/><Relationship Id="rId11" Type="http://schemas.openxmlformats.org/officeDocument/2006/relationships/oleObject" Target="../embeddings/oleObject283.bin"/><Relationship Id="rId5" Type="http://schemas.openxmlformats.org/officeDocument/2006/relationships/oleObject" Target="../embeddings/oleObject280.bin"/><Relationship Id="rId15" Type="http://schemas.openxmlformats.org/officeDocument/2006/relationships/oleObject" Target="../embeddings/oleObject285.bin"/><Relationship Id="rId10" Type="http://schemas.openxmlformats.org/officeDocument/2006/relationships/image" Target="../media/image216.wmf"/><Relationship Id="rId19" Type="http://schemas.openxmlformats.org/officeDocument/2006/relationships/oleObject" Target="../embeddings/oleObject287.bin"/><Relationship Id="rId4" Type="http://schemas.openxmlformats.org/officeDocument/2006/relationships/image" Target="../media/image213.wmf"/><Relationship Id="rId9" Type="http://schemas.openxmlformats.org/officeDocument/2006/relationships/oleObject" Target="../embeddings/oleObject282.bin"/><Relationship Id="rId14" Type="http://schemas.openxmlformats.org/officeDocument/2006/relationships/image" Target="../media/image218.w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61.vml"/><Relationship Id="rId5" Type="http://schemas.openxmlformats.org/officeDocument/2006/relationships/image" Target="../media/image222.wmf"/><Relationship Id="rId4" Type="http://schemas.openxmlformats.org/officeDocument/2006/relationships/oleObject" Target="../embeddings/oleObject288.bin"/></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62.vml"/><Relationship Id="rId5" Type="http://schemas.openxmlformats.org/officeDocument/2006/relationships/image" Target="../media/image222.wmf"/><Relationship Id="rId4" Type="http://schemas.openxmlformats.org/officeDocument/2006/relationships/oleObject" Target="../embeddings/oleObject289.bin"/></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290.bin"/><Relationship Id="rId2" Type="http://schemas.openxmlformats.org/officeDocument/2006/relationships/slideLayout" Target="../slideLayouts/slideLayout2.xml"/><Relationship Id="rId1" Type="http://schemas.openxmlformats.org/officeDocument/2006/relationships/vmlDrawing" Target="../drawings/vmlDrawing63.vml"/><Relationship Id="rId4" Type="http://schemas.openxmlformats.org/officeDocument/2006/relationships/image" Target="../media/image223.wmf"/></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291.bin"/><Relationship Id="rId7" Type="http://schemas.openxmlformats.org/officeDocument/2006/relationships/hyperlink" Target="file:///E:\bjtu\teaching\&#25968;&#23383;&#20449;&#21495;&#22788;&#29702;\2022-2023\&#35838;&#20214;\&#31532;%20&#20845;%20&#31456;%202.pptx#-1,1,6.6  &#21452;&#32447;&#24615;&#21464;&#25442;&#27861;" TargetMode="External"/><Relationship Id="rId2" Type="http://schemas.openxmlformats.org/officeDocument/2006/relationships/slideLayout" Target="../slideLayouts/slideLayout2.xml"/><Relationship Id="rId1" Type="http://schemas.openxmlformats.org/officeDocument/2006/relationships/vmlDrawing" Target="../drawings/vmlDrawing64.vml"/><Relationship Id="rId6" Type="http://schemas.openxmlformats.org/officeDocument/2006/relationships/hyperlink" Target="file:///E:\20170516&#21069;E&#30424;\&#26412;&#22320;&#30913;&#30424;%20(J)\bjtu\teaching\&#25968;&#23383;&#20449;&#21495;&#22788;&#29702;\2017-2018\&#35838;&#20214;\&#31532;%20&#20845;%20&#31456;%202.pptx#-1,2,PowerPoint &#28436;&#31034;&#25991;&#31295;" TargetMode="External"/><Relationship Id="rId5" Type="http://schemas.openxmlformats.org/officeDocument/2006/relationships/image" Target="../media/image225.png"/><Relationship Id="rId4" Type="http://schemas.openxmlformats.org/officeDocument/2006/relationships/image" Target="../media/image224.wmf"/></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27.emf"/><Relationship Id="rId2" Type="http://schemas.openxmlformats.org/officeDocument/2006/relationships/slideLayout" Target="../slideLayouts/slideLayout2.xml"/><Relationship Id="rId1" Type="http://schemas.openxmlformats.org/officeDocument/2006/relationships/vmlDrawing" Target="../drawings/vmlDrawing65.vml"/><Relationship Id="rId6" Type="http://schemas.openxmlformats.org/officeDocument/2006/relationships/oleObject" Target="../embeddings/oleObject293.bin"/><Relationship Id="rId5" Type="http://schemas.openxmlformats.org/officeDocument/2006/relationships/image" Target="../media/image226.emf"/><Relationship Id="rId4" Type="http://schemas.openxmlformats.org/officeDocument/2006/relationships/oleObject" Target="../embeddings/oleObject292.bin"/></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94.bin"/><Relationship Id="rId2" Type="http://schemas.openxmlformats.org/officeDocument/2006/relationships/slideLayout" Target="../slideLayouts/slideLayout2.xml"/><Relationship Id="rId1" Type="http://schemas.openxmlformats.org/officeDocument/2006/relationships/vmlDrawing" Target="../drawings/vmlDrawing66.vml"/><Relationship Id="rId4" Type="http://schemas.openxmlformats.org/officeDocument/2006/relationships/image" Target="../media/image228.wmf"/></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295.bin"/><Relationship Id="rId2" Type="http://schemas.openxmlformats.org/officeDocument/2006/relationships/slideLayout" Target="../slideLayouts/slideLayout2.xml"/><Relationship Id="rId1" Type="http://schemas.openxmlformats.org/officeDocument/2006/relationships/vmlDrawing" Target="../drawings/vmlDrawing67.vml"/><Relationship Id="rId4" Type="http://schemas.openxmlformats.org/officeDocument/2006/relationships/image" Target="../media/image229.wmf"/></Relationships>
</file>

<file path=ppt/slides/_rels/slide85.xml.rels><?xml version="1.0" encoding="UTF-8" standalone="yes"?>
<Relationships xmlns="http://schemas.openxmlformats.org/package/2006/relationships"><Relationship Id="rId8" Type="http://schemas.openxmlformats.org/officeDocument/2006/relationships/image" Target="../media/image232.wmf"/><Relationship Id="rId3" Type="http://schemas.openxmlformats.org/officeDocument/2006/relationships/oleObject" Target="../embeddings/oleObject296.bin"/><Relationship Id="rId7" Type="http://schemas.openxmlformats.org/officeDocument/2006/relationships/oleObject" Target="../embeddings/oleObject298.bin"/><Relationship Id="rId2" Type="http://schemas.openxmlformats.org/officeDocument/2006/relationships/slideLayout" Target="../slideLayouts/slideLayout2.xml"/><Relationship Id="rId1" Type="http://schemas.openxmlformats.org/officeDocument/2006/relationships/vmlDrawing" Target="../drawings/vmlDrawing68.vml"/><Relationship Id="rId6" Type="http://schemas.openxmlformats.org/officeDocument/2006/relationships/image" Target="../media/image231.wmf"/><Relationship Id="rId5" Type="http://schemas.openxmlformats.org/officeDocument/2006/relationships/oleObject" Target="../embeddings/oleObject297.bin"/><Relationship Id="rId10" Type="http://schemas.openxmlformats.org/officeDocument/2006/relationships/slide" Target="slide92.xml"/><Relationship Id="rId4" Type="http://schemas.openxmlformats.org/officeDocument/2006/relationships/image" Target="../media/image230.wmf"/><Relationship Id="rId9" Type="http://schemas.openxmlformats.org/officeDocument/2006/relationships/image" Target="../media/image233.png"/></Relationships>
</file>

<file path=ppt/slides/_rels/slide8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oleObject" Target="../embeddings/oleObject304.bin"/><Relationship Id="rId3" Type="http://schemas.openxmlformats.org/officeDocument/2006/relationships/oleObject" Target="../embeddings/oleObject299.bin"/><Relationship Id="rId7" Type="http://schemas.openxmlformats.org/officeDocument/2006/relationships/oleObject" Target="../embeddings/oleObject301.bin"/><Relationship Id="rId12" Type="http://schemas.openxmlformats.org/officeDocument/2006/relationships/image" Target="../media/image237.wmf"/><Relationship Id="rId2" Type="http://schemas.openxmlformats.org/officeDocument/2006/relationships/slideLayout" Target="../slideLayouts/slideLayout2.xml"/><Relationship Id="rId16" Type="http://schemas.openxmlformats.org/officeDocument/2006/relationships/image" Target="../media/image239.wmf"/><Relationship Id="rId1" Type="http://schemas.openxmlformats.org/officeDocument/2006/relationships/vmlDrawing" Target="../drawings/vmlDrawing69.vml"/><Relationship Id="rId6" Type="http://schemas.openxmlformats.org/officeDocument/2006/relationships/image" Target="../media/image235.wmf"/><Relationship Id="rId11" Type="http://schemas.openxmlformats.org/officeDocument/2006/relationships/oleObject" Target="../embeddings/oleObject303.bin"/><Relationship Id="rId5" Type="http://schemas.openxmlformats.org/officeDocument/2006/relationships/oleObject" Target="../embeddings/oleObject300.bin"/><Relationship Id="rId15" Type="http://schemas.openxmlformats.org/officeDocument/2006/relationships/oleObject" Target="../embeddings/oleObject305.bin"/><Relationship Id="rId10" Type="http://schemas.openxmlformats.org/officeDocument/2006/relationships/image" Target="../media/image236.wmf"/><Relationship Id="rId4" Type="http://schemas.openxmlformats.org/officeDocument/2006/relationships/image" Target="../media/image234.wmf"/><Relationship Id="rId9" Type="http://schemas.openxmlformats.org/officeDocument/2006/relationships/oleObject" Target="../embeddings/oleObject302.bin"/><Relationship Id="rId14" Type="http://schemas.openxmlformats.org/officeDocument/2006/relationships/image" Target="../media/image238.wmf"/></Relationships>
</file>

<file path=ppt/slides/_rels/slide88.xml.rels><?xml version="1.0" encoding="UTF-8" standalone="yes"?>
<Relationships xmlns="http://schemas.openxmlformats.org/package/2006/relationships"><Relationship Id="rId8" Type="http://schemas.openxmlformats.org/officeDocument/2006/relationships/image" Target="../media/image242.wmf"/><Relationship Id="rId13" Type="http://schemas.openxmlformats.org/officeDocument/2006/relationships/oleObject" Target="../embeddings/oleObject311.bin"/><Relationship Id="rId3" Type="http://schemas.openxmlformats.org/officeDocument/2006/relationships/oleObject" Target="../embeddings/oleObject306.bin"/><Relationship Id="rId7" Type="http://schemas.openxmlformats.org/officeDocument/2006/relationships/oleObject" Target="../embeddings/oleObject308.bin"/><Relationship Id="rId12" Type="http://schemas.openxmlformats.org/officeDocument/2006/relationships/image" Target="../media/image244.wmf"/><Relationship Id="rId2" Type="http://schemas.openxmlformats.org/officeDocument/2006/relationships/slideLayout" Target="../slideLayouts/slideLayout2.xml"/><Relationship Id="rId1" Type="http://schemas.openxmlformats.org/officeDocument/2006/relationships/vmlDrawing" Target="../drawings/vmlDrawing70.vml"/><Relationship Id="rId6" Type="http://schemas.openxmlformats.org/officeDocument/2006/relationships/image" Target="../media/image241.wmf"/><Relationship Id="rId11" Type="http://schemas.openxmlformats.org/officeDocument/2006/relationships/oleObject" Target="../embeddings/oleObject310.bin"/><Relationship Id="rId5" Type="http://schemas.openxmlformats.org/officeDocument/2006/relationships/oleObject" Target="../embeddings/oleObject307.bin"/><Relationship Id="rId10" Type="http://schemas.openxmlformats.org/officeDocument/2006/relationships/image" Target="../media/image243.wmf"/><Relationship Id="rId4" Type="http://schemas.openxmlformats.org/officeDocument/2006/relationships/image" Target="../media/image240.wmf"/><Relationship Id="rId9" Type="http://schemas.openxmlformats.org/officeDocument/2006/relationships/oleObject" Target="../embeddings/oleObject309.bin"/><Relationship Id="rId14" Type="http://schemas.openxmlformats.org/officeDocument/2006/relationships/image" Target="../media/image245.wmf"/></Relationships>
</file>

<file path=ppt/slides/_rels/slide89.xml.rels><?xml version="1.0" encoding="UTF-8" standalone="yes"?>
<Relationships xmlns="http://schemas.openxmlformats.org/package/2006/relationships"><Relationship Id="rId8" Type="http://schemas.openxmlformats.org/officeDocument/2006/relationships/image" Target="../media/image248.wmf"/><Relationship Id="rId13" Type="http://schemas.openxmlformats.org/officeDocument/2006/relationships/oleObject" Target="../embeddings/oleObject317.bin"/><Relationship Id="rId3" Type="http://schemas.openxmlformats.org/officeDocument/2006/relationships/oleObject" Target="../embeddings/oleObject312.bin"/><Relationship Id="rId7" Type="http://schemas.openxmlformats.org/officeDocument/2006/relationships/oleObject" Target="../embeddings/oleObject314.bin"/><Relationship Id="rId12" Type="http://schemas.openxmlformats.org/officeDocument/2006/relationships/image" Target="../media/image250.wmf"/><Relationship Id="rId2" Type="http://schemas.openxmlformats.org/officeDocument/2006/relationships/slideLayout" Target="../slideLayouts/slideLayout2.xml"/><Relationship Id="rId1" Type="http://schemas.openxmlformats.org/officeDocument/2006/relationships/vmlDrawing" Target="../drawings/vmlDrawing71.vml"/><Relationship Id="rId6" Type="http://schemas.openxmlformats.org/officeDocument/2006/relationships/image" Target="../media/image247.wmf"/><Relationship Id="rId11" Type="http://schemas.openxmlformats.org/officeDocument/2006/relationships/oleObject" Target="../embeddings/oleObject316.bin"/><Relationship Id="rId5" Type="http://schemas.openxmlformats.org/officeDocument/2006/relationships/oleObject" Target="../embeddings/oleObject313.bin"/><Relationship Id="rId10" Type="http://schemas.openxmlformats.org/officeDocument/2006/relationships/image" Target="../media/image249.wmf"/><Relationship Id="rId4" Type="http://schemas.openxmlformats.org/officeDocument/2006/relationships/image" Target="../media/image246.wmf"/><Relationship Id="rId9" Type="http://schemas.openxmlformats.org/officeDocument/2006/relationships/oleObject" Target="../embeddings/oleObject315.bin"/><Relationship Id="rId14" Type="http://schemas.openxmlformats.org/officeDocument/2006/relationships/image" Target="../media/image251.wmf"/></Relationships>
</file>

<file path=ppt/slides/_rels/slide90.xml.rels><?xml version="1.0" encoding="UTF-8" standalone="yes"?>
<Relationships xmlns="http://schemas.openxmlformats.org/package/2006/relationships"><Relationship Id="rId8" Type="http://schemas.openxmlformats.org/officeDocument/2006/relationships/image" Target="../media/image254.wmf"/><Relationship Id="rId13" Type="http://schemas.openxmlformats.org/officeDocument/2006/relationships/oleObject" Target="../embeddings/oleObject323.bin"/><Relationship Id="rId18" Type="http://schemas.openxmlformats.org/officeDocument/2006/relationships/oleObject" Target="../embeddings/oleObject326.bin"/><Relationship Id="rId3" Type="http://schemas.openxmlformats.org/officeDocument/2006/relationships/oleObject" Target="../embeddings/oleObject318.bin"/><Relationship Id="rId7" Type="http://schemas.openxmlformats.org/officeDocument/2006/relationships/oleObject" Target="../embeddings/oleObject320.bin"/><Relationship Id="rId12" Type="http://schemas.openxmlformats.org/officeDocument/2006/relationships/image" Target="../media/image255.wmf"/><Relationship Id="rId17" Type="http://schemas.openxmlformats.org/officeDocument/2006/relationships/oleObject" Target="../embeddings/oleObject325.bin"/><Relationship Id="rId2" Type="http://schemas.openxmlformats.org/officeDocument/2006/relationships/slideLayout" Target="../slideLayouts/slideLayout2.xml"/><Relationship Id="rId16" Type="http://schemas.openxmlformats.org/officeDocument/2006/relationships/image" Target="../media/image256.wmf"/><Relationship Id="rId20" Type="http://schemas.openxmlformats.org/officeDocument/2006/relationships/image" Target="../media/image257.wmf"/><Relationship Id="rId1" Type="http://schemas.openxmlformats.org/officeDocument/2006/relationships/vmlDrawing" Target="../drawings/vmlDrawing72.vml"/><Relationship Id="rId6" Type="http://schemas.openxmlformats.org/officeDocument/2006/relationships/image" Target="../media/image253.wmf"/><Relationship Id="rId11" Type="http://schemas.openxmlformats.org/officeDocument/2006/relationships/oleObject" Target="../embeddings/oleObject322.bin"/><Relationship Id="rId5" Type="http://schemas.openxmlformats.org/officeDocument/2006/relationships/oleObject" Target="../embeddings/oleObject319.bin"/><Relationship Id="rId15" Type="http://schemas.openxmlformats.org/officeDocument/2006/relationships/oleObject" Target="../embeddings/oleObject324.bin"/><Relationship Id="rId10" Type="http://schemas.openxmlformats.org/officeDocument/2006/relationships/image" Target="../media/image41.wmf"/><Relationship Id="rId19" Type="http://schemas.openxmlformats.org/officeDocument/2006/relationships/oleObject" Target="../embeddings/oleObject327.bin"/><Relationship Id="rId4" Type="http://schemas.openxmlformats.org/officeDocument/2006/relationships/image" Target="../media/image252.wmf"/><Relationship Id="rId9" Type="http://schemas.openxmlformats.org/officeDocument/2006/relationships/oleObject" Target="../embeddings/oleObject321.bin"/><Relationship Id="rId14" Type="http://schemas.openxmlformats.org/officeDocument/2006/relationships/image" Target="../media/image234.wmf"/></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328.bin"/><Relationship Id="rId2" Type="http://schemas.openxmlformats.org/officeDocument/2006/relationships/slideLayout" Target="../slideLayouts/slideLayout2.xml"/><Relationship Id="rId1" Type="http://schemas.openxmlformats.org/officeDocument/2006/relationships/vmlDrawing" Target="../drawings/vmlDrawing73.vml"/><Relationship Id="rId6" Type="http://schemas.openxmlformats.org/officeDocument/2006/relationships/image" Target="../media/image259.wmf"/><Relationship Id="rId5" Type="http://schemas.openxmlformats.org/officeDocument/2006/relationships/oleObject" Target="../embeddings/oleObject329.bin"/><Relationship Id="rId4" Type="http://schemas.openxmlformats.org/officeDocument/2006/relationships/image" Target="../media/image258.wmf"/></Relationships>
</file>

<file path=ppt/slides/_rels/slide92.xml.rels><?xml version="1.0" encoding="UTF-8" standalone="yes"?>
<Relationships xmlns="http://schemas.openxmlformats.org/package/2006/relationships"><Relationship Id="rId8" Type="http://schemas.openxmlformats.org/officeDocument/2006/relationships/image" Target="../media/image230.wmf"/><Relationship Id="rId13" Type="http://schemas.openxmlformats.org/officeDocument/2006/relationships/slide" Target="slide85.xml"/><Relationship Id="rId3" Type="http://schemas.openxmlformats.org/officeDocument/2006/relationships/oleObject" Target="../embeddings/oleObject330.bin"/><Relationship Id="rId7" Type="http://schemas.openxmlformats.org/officeDocument/2006/relationships/oleObject" Target="../embeddings/oleObject332.bin"/><Relationship Id="rId12" Type="http://schemas.openxmlformats.org/officeDocument/2006/relationships/image" Target="../media/image234.wmf"/><Relationship Id="rId2" Type="http://schemas.openxmlformats.org/officeDocument/2006/relationships/slideLayout" Target="../slideLayouts/slideLayout12.xml"/><Relationship Id="rId1" Type="http://schemas.openxmlformats.org/officeDocument/2006/relationships/vmlDrawing" Target="../drawings/vmlDrawing74.vml"/><Relationship Id="rId6" Type="http://schemas.openxmlformats.org/officeDocument/2006/relationships/image" Target="../media/image261.wmf"/><Relationship Id="rId11" Type="http://schemas.openxmlformats.org/officeDocument/2006/relationships/oleObject" Target="../embeddings/oleObject334.bin"/><Relationship Id="rId5" Type="http://schemas.openxmlformats.org/officeDocument/2006/relationships/oleObject" Target="../embeddings/oleObject331.bin"/><Relationship Id="rId10" Type="http://schemas.openxmlformats.org/officeDocument/2006/relationships/image" Target="../media/image262.wmf"/><Relationship Id="rId4" Type="http://schemas.openxmlformats.org/officeDocument/2006/relationships/image" Target="../media/image260.wmf"/><Relationship Id="rId9" Type="http://schemas.openxmlformats.org/officeDocument/2006/relationships/oleObject" Target="../embeddings/oleObject333.bin"/></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335.bin"/><Relationship Id="rId2" Type="http://schemas.openxmlformats.org/officeDocument/2006/relationships/slideLayout" Target="../slideLayouts/slideLayout2.xml"/><Relationship Id="rId1" Type="http://schemas.openxmlformats.org/officeDocument/2006/relationships/vmlDrawing" Target="../drawings/vmlDrawing75.vml"/><Relationship Id="rId6" Type="http://schemas.openxmlformats.org/officeDocument/2006/relationships/image" Target="../media/image264.wmf"/><Relationship Id="rId5" Type="http://schemas.openxmlformats.org/officeDocument/2006/relationships/oleObject" Target="../embeddings/oleObject336.bin"/><Relationship Id="rId4" Type="http://schemas.openxmlformats.org/officeDocument/2006/relationships/image" Target="../media/image263.wmf"/></Relationships>
</file>

<file path=ppt/slides/_rels/slide94.xml.rels><?xml version="1.0" encoding="UTF-8" standalone="yes"?>
<Relationships xmlns="http://schemas.openxmlformats.org/package/2006/relationships"><Relationship Id="rId8" Type="http://schemas.openxmlformats.org/officeDocument/2006/relationships/image" Target="../media/image267.wmf"/><Relationship Id="rId3" Type="http://schemas.openxmlformats.org/officeDocument/2006/relationships/oleObject" Target="../embeddings/oleObject337.bin"/><Relationship Id="rId7" Type="http://schemas.openxmlformats.org/officeDocument/2006/relationships/oleObject" Target="../embeddings/oleObject339.bin"/><Relationship Id="rId2" Type="http://schemas.openxmlformats.org/officeDocument/2006/relationships/slideLayout" Target="../slideLayouts/slideLayout2.xml"/><Relationship Id="rId1" Type="http://schemas.openxmlformats.org/officeDocument/2006/relationships/vmlDrawing" Target="../drawings/vmlDrawing76.vml"/><Relationship Id="rId6" Type="http://schemas.openxmlformats.org/officeDocument/2006/relationships/image" Target="../media/image266.wmf"/><Relationship Id="rId5" Type="http://schemas.openxmlformats.org/officeDocument/2006/relationships/oleObject" Target="../embeddings/oleObject338.bin"/><Relationship Id="rId4" Type="http://schemas.openxmlformats.org/officeDocument/2006/relationships/image" Target="../media/image265.wmf"/></Relationships>
</file>

<file path=ppt/slides/_rels/slide95.xml.rels><?xml version="1.0" encoding="UTF-8" standalone="yes"?>
<Relationships xmlns="http://schemas.openxmlformats.org/package/2006/relationships"><Relationship Id="rId8" Type="http://schemas.openxmlformats.org/officeDocument/2006/relationships/oleObject" Target="../embeddings/oleObject342.bin"/><Relationship Id="rId3" Type="http://schemas.openxmlformats.org/officeDocument/2006/relationships/notesSlide" Target="../notesSlides/notesSlide24.xml"/><Relationship Id="rId7" Type="http://schemas.openxmlformats.org/officeDocument/2006/relationships/image" Target="../media/image269.emf"/><Relationship Id="rId2" Type="http://schemas.openxmlformats.org/officeDocument/2006/relationships/slideLayout" Target="../slideLayouts/slideLayout7.xml"/><Relationship Id="rId1" Type="http://schemas.openxmlformats.org/officeDocument/2006/relationships/vmlDrawing" Target="../drawings/vmlDrawing77.vml"/><Relationship Id="rId6" Type="http://schemas.openxmlformats.org/officeDocument/2006/relationships/oleObject" Target="../embeddings/oleObject341.bin"/><Relationship Id="rId5" Type="http://schemas.openxmlformats.org/officeDocument/2006/relationships/image" Target="../media/image268.emf"/><Relationship Id="rId4" Type="http://schemas.openxmlformats.org/officeDocument/2006/relationships/oleObject" Target="../embeddings/oleObject340.bin"/><Relationship Id="rId9" Type="http://schemas.openxmlformats.org/officeDocument/2006/relationships/image" Target="../media/image270.emf"/></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343.bin"/><Relationship Id="rId2" Type="http://schemas.openxmlformats.org/officeDocument/2006/relationships/slideLayout" Target="../slideLayouts/slideLayout13.xml"/><Relationship Id="rId1" Type="http://schemas.openxmlformats.org/officeDocument/2006/relationships/vmlDrawing" Target="../drawings/vmlDrawing78.vml"/><Relationship Id="rId4" Type="http://schemas.openxmlformats.org/officeDocument/2006/relationships/image" Target="../media/image271.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557338"/>
            <a:ext cx="8964612" cy="2879725"/>
          </a:xfrm>
        </p:spPr>
        <p:txBody>
          <a:bodyPr/>
          <a:lstStyle/>
          <a:p>
            <a:pPr eaLnBrk="1" hangingPunct="1"/>
            <a:r>
              <a:rPr lang="zh-CN" altLang="en-US" sz="5400" b="1" dirty="0"/>
              <a:t>第 六 章</a:t>
            </a:r>
            <a:br>
              <a:rPr lang="zh-CN" altLang="en-US" sz="5400" b="1" dirty="0"/>
            </a:br>
            <a:r>
              <a:rPr lang="zh-CN" altLang="en-US" sz="5400" b="1" dirty="0"/>
              <a:t/>
            </a:r>
            <a:br>
              <a:rPr lang="zh-CN" altLang="en-US" sz="5400" b="1" dirty="0"/>
            </a:br>
            <a:r>
              <a:rPr lang="zh-CN" altLang="en-US" sz="5400" b="1" dirty="0"/>
              <a:t>无限长单位冲激响应（</a:t>
            </a:r>
            <a:r>
              <a:rPr lang="en-US" altLang="zh-CN" sz="5400" b="1" dirty="0"/>
              <a:t>IIR</a:t>
            </a:r>
            <a:r>
              <a:rPr lang="zh-CN" altLang="en-US" sz="5400" b="1"/>
              <a:t>）</a:t>
            </a:r>
            <a:br>
              <a:rPr lang="zh-CN" altLang="en-US" sz="5400" b="1"/>
            </a:br>
            <a:r>
              <a:rPr lang="zh-CN" altLang="en-US" sz="5400" b="1"/>
              <a:t>数字滤波器的设计方法 </a:t>
            </a:r>
          </a:p>
        </p:txBody>
      </p:sp>
      <p:sp>
        <p:nvSpPr>
          <p:cNvPr id="205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0869FA89-F338-436B-8928-22F5C57B04E9}" type="slidenum">
              <a:rPr lang="en-US" altLang="zh-CN" smtClean="0"/>
              <a:pPr eaLnBrk="1" hangingPunct="1"/>
              <a:t>1</a:t>
            </a:fld>
            <a:endParaRPr lang="en-US" altLang="zh-C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50825" y="0"/>
            <a:ext cx="7772400" cy="1143000"/>
          </a:xfrm>
        </p:spPr>
        <p:txBody>
          <a:bodyPr/>
          <a:lstStyle/>
          <a:p>
            <a:pPr eaLnBrk="1" hangingPunct="1"/>
            <a:r>
              <a:rPr lang="zh-CN" altLang="en-US" b="1" dirty="0"/>
              <a:t>本章内容（</a:t>
            </a:r>
            <a:r>
              <a:rPr lang="en-US" altLang="zh-CN" b="1" dirty="0"/>
              <a:t>10</a:t>
            </a:r>
            <a:r>
              <a:rPr lang="zh-CN" altLang="en-US" b="1" dirty="0"/>
              <a:t>节）</a:t>
            </a:r>
          </a:p>
        </p:txBody>
      </p:sp>
      <p:sp>
        <p:nvSpPr>
          <p:cNvPr id="4099" name="Rectangle 3"/>
          <p:cNvSpPr>
            <a:spLocks noGrp="1" noChangeArrowheads="1"/>
          </p:cNvSpPr>
          <p:nvPr>
            <p:ph type="body" idx="1"/>
          </p:nvPr>
        </p:nvSpPr>
        <p:spPr>
          <a:xfrm>
            <a:off x="467544" y="1700808"/>
            <a:ext cx="7843837" cy="4391694"/>
          </a:xfrm>
        </p:spPr>
        <p:txBody>
          <a:bodyPr/>
          <a:lstStyle/>
          <a:p>
            <a:pPr eaLnBrk="1" hangingPunct="1">
              <a:buFontTx/>
              <a:buNone/>
            </a:pPr>
            <a:r>
              <a:rPr lang="en-US" altLang="zh-CN" b="1" dirty="0"/>
              <a:t>6.1   </a:t>
            </a:r>
            <a:r>
              <a:rPr lang="zh-CN" altLang="en-US" b="1" dirty="0"/>
              <a:t>数字滤波器基本概念</a:t>
            </a:r>
          </a:p>
          <a:p>
            <a:pPr eaLnBrk="1" hangingPunct="1">
              <a:buFontTx/>
              <a:buNone/>
            </a:pPr>
            <a:r>
              <a:rPr lang="en-US" altLang="zh-CN" b="1" dirty="0"/>
              <a:t>6.2   </a:t>
            </a:r>
            <a:r>
              <a:rPr lang="zh-CN" altLang="en-US" b="1" dirty="0"/>
              <a:t>最小相位延时系统</a:t>
            </a:r>
            <a:endParaRPr lang="en-US" altLang="zh-CN" b="1" dirty="0"/>
          </a:p>
          <a:p>
            <a:pPr eaLnBrk="1" hangingPunct="1">
              <a:buFontTx/>
              <a:buNone/>
            </a:pPr>
            <a:r>
              <a:rPr lang="en-US" altLang="zh-CN" b="1" dirty="0"/>
              <a:t>6.3   </a:t>
            </a:r>
            <a:r>
              <a:rPr lang="zh-CN" altLang="en-US" b="1" dirty="0"/>
              <a:t>全通系统</a:t>
            </a:r>
          </a:p>
          <a:p>
            <a:pPr eaLnBrk="1" hangingPunct="1">
              <a:buFontTx/>
              <a:buNone/>
            </a:pPr>
            <a:r>
              <a:rPr lang="en-US" altLang="zh-CN" b="1" dirty="0"/>
              <a:t>6.4   </a:t>
            </a:r>
            <a:r>
              <a:rPr lang="zh-CN" altLang="en-US" b="1" dirty="0"/>
              <a:t>用模拟滤波器设计数字滤波器</a:t>
            </a:r>
          </a:p>
          <a:p>
            <a:pPr eaLnBrk="1" hangingPunct="1">
              <a:buFontTx/>
              <a:buNone/>
            </a:pPr>
            <a:r>
              <a:rPr lang="en-US" altLang="zh-CN" b="1" dirty="0"/>
              <a:t>6.5   </a:t>
            </a:r>
            <a:r>
              <a:rPr lang="zh-CN" altLang="en-US" b="1" dirty="0"/>
              <a:t>冲激响应不变法</a:t>
            </a:r>
          </a:p>
          <a:p>
            <a:pPr eaLnBrk="1" hangingPunct="1">
              <a:buFontTx/>
              <a:buNone/>
            </a:pPr>
            <a:r>
              <a:rPr lang="en-US" altLang="zh-CN" b="1" dirty="0"/>
              <a:t>6.6   </a:t>
            </a:r>
            <a:r>
              <a:rPr lang="zh-CN" altLang="en-US" b="1" dirty="0"/>
              <a:t>双线性变换法</a:t>
            </a:r>
          </a:p>
        </p:txBody>
      </p:sp>
      <p:sp>
        <p:nvSpPr>
          <p:cNvPr id="3076"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DF0535C1-ED77-43D9-94D2-8CA9085A7503}" type="slidenum">
              <a:rPr lang="en-US" altLang="zh-CN" smtClean="0"/>
              <a:pPr eaLnBrk="1" hangingPunct="1"/>
              <a:t>2</a:t>
            </a:fld>
            <a:endParaRPr lang="en-US" altLang="zh-CN"/>
          </a:p>
        </p:txBody>
      </p:sp>
      <p:sp>
        <p:nvSpPr>
          <p:cNvPr id="2" name="动作按钮: 前进或下一项 1">
            <a:hlinkClick r:id="" action="ppaction://hlinkshowjump?jump=nextslide" highlightClick="1"/>
          </p:cNvPr>
          <p:cNvSpPr/>
          <p:nvPr/>
        </p:nvSpPr>
        <p:spPr>
          <a:xfrm>
            <a:off x="7812360" y="5517232"/>
            <a:ext cx="720080" cy="43204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linds(horizontal)">
                                      <p:cBhvr>
                                        <p:cTn id="7" dur="500"/>
                                        <p:tgtEl>
                                          <p:spTgt spid="40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box(in)">
                                      <p:cBhvr>
                                        <p:cTn id="12" dur="500"/>
                                        <p:tgtEl>
                                          <p:spTgt spid="40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box(in)">
                                      <p:cBhvr>
                                        <p:cTn id="17" dur="500"/>
                                        <p:tgtEl>
                                          <p:spTgt spid="40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 calcmode="lin" valueType="num">
                                      <p:cBhvr additive="base">
                                        <p:cTn id="22"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ntr" presetSubtype="16" fill="hold" nodeType="clickEffect">
                                  <p:stCondLst>
                                    <p:cond delay="0"/>
                                  </p:stCondLst>
                                  <p:childTnLst>
                                    <p:set>
                                      <p:cBhvr>
                                        <p:cTn id="27" dur="1" fill="hold">
                                          <p:stCondLst>
                                            <p:cond delay="0"/>
                                          </p:stCondLst>
                                        </p:cTn>
                                        <p:tgtEl>
                                          <p:spTgt spid="4099">
                                            <p:txEl>
                                              <p:pRg st="4" end="4"/>
                                            </p:txEl>
                                          </p:spTgt>
                                        </p:tgtEl>
                                        <p:attrNameLst>
                                          <p:attrName>style.visibility</p:attrName>
                                        </p:attrNameLst>
                                      </p:cBhvr>
                                      <p:to>
                                        <p:strVal val="visible"/>
                                      </p:to>
                                    </p:set>
                                    <p:animEffect transition="in" filter="diamond(in)">
                                      <p:cBhvr>
                                        <p:cTn id="28" dur="2000"/>
                                        <p:tgtEl>
                                          <p:spTgt spid="4099">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ntr" presetSubtype="10" fill="hold" nodeType="clickEffect">
                                  <p:stCondLst>
                                    <p:cond delay="0"/>
                                  </p:stCondLst>
                                  <p:childTnLst>
                                    <p:set>
                                      <p:cBhvr>
                                        <p:cTn id="32" dur="1" fill="hold">
                                          <p:stCondLst>
                                            <p:cond delay="0"/>
                                          </p:stCondLst>
                                        </p:cTn>
                                        <p:tgtEl>
                                          <p:spTgt spid="4099">
                                            <p:txEl>
                                              <p:pRg st="5" end="5"/>
                                            </p:txEl>
                                          </p:spTgt>
                                        </p:tgtEl>
                                        <p:attrNameLst>
                                          <p:attrName>style.visibility</p:attrName>
                                        </p:attrNameLst>
                                      </p:cBhvr>
                                      <p:to>
                                        <p:strVal val="visible"/>
                                      </p:to>
                                    </p:set>
                                    <p:animEffect transition="in" filter="checkerboard(across)">
                                      <p:cBhvr>
                                        <p:cTn id="33" dur="500"/>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xfrm>
            <a:off x="468313" y="1125538"/>
            <a:ext cx="8675687" cy="5399087"/>
          </a:xfrm>
        </p:spPr>
        <p:txBody>
          <a:bodyPr/>
          <a:lstStyle/>
          <a:p>
            <a:pPr eaLnBrk="1" hangingPunct="1">
              <a:buFontTx/>
              <a:buNone/>
            </a:pPr>
            <a:r>
              <a:rPr lang="en-US" altLang="zh-CN" sz="3000" b="1" dirty="0"/>
              <a:t>6.7   </a:t>
            </a:r>
            <a:r>
              <a:rPr lang="zh-CN" altLang="en-US" sz="3000" b="1" dirty="0"/>
              <a:t>设计</a:t>
            </a:r>
            <a:r>
              <a:rPr lang="en-US" altLang="zh-CN" sz="3000" b="1" dirty="0"/>
              <a:t>IIR</a:t>
            </a:r>
            <a:r>
              <a:rPr lang="zh-CN" altLang="en-US" sz="3000" b="1" dirty="0"/>
              <a:t>滤波器的频率变换法</a:t>
            </a:r>
          </a:p>
          <a:p>
            <a:pPr eaLnBrk="1" hangingPunct="1">
              <a:buFontTx/>
              <a:buNone/>
            </a:pPr>
            <a:r>
              <a:rPr lang="en-US" altLang="zh-CN" sz="3000" b="1" dirty="0"/>
              <a:t>6.8   </a:t>
            </a:r>
            <a:r>
              <a:rPr lang="zh-CN" altLang="en-US" sz="3000" b="1" dirty="0"/>
              <a:t>先利用模拟域频带变换法，再利用</a:t>
            </a:r>
          </a:p>
          <a:p>
            <a:pPr eaLnBrk="1" hangingPunct="1">
              <a:buFontTx/>
              <a:buNone/>
            </a:pPr>
            <a:r>
              <a:rPr lang="zh-CN" altLang="en-US" sz="3000" b="1" dirty="0"/>
              <a:t>        数字化法设计数字各型滤波器</a:t>
            </a:r>
          </a:p>
          <a:p>
            <a:pPr eaLnBrk="1" hangingPunct="1">
              <a:buFontTx/>
              <a:buNone/>
            </a:pPr>
            <a:r>
              <a:rPr lang="en-US" altLang="zh-CN" sz="3000" b="1" dirty="0"/>
              <a:t>6.9   </a:t>
            </a:r>
            <a:r>
              <a:rPr lang="zh-CN" altLang="en-US" sz="3000" b="1" dirty="0"/>
              <a:t>先将模拟归一化低通原型化为数字低通，再</a:t>
            </a:r>
          </a:p>
          <a:p>
            <a:pPr eaLnBrk="1" hangingPunct="1">
              <a:buFontTx/>
              <a:buNone/>
            </a:pPr>
            <a:r>
              <a:rPr lang="zh-CN" altLang="en-US" sz="3000" b="1" dirty="0"/>
              <a:t>         利用数字域频带变换法设计数字各型滤波器</a:t>
            </a:r>
          </a:p>
          <a:p>
            <a:pPr eaLnBrk="1" hangingPunct="1">
              <a:buFontTx/>
              <a:buNone/>
            </a:pPr>
            <a:r>
              <a:rPr lang="en-US" altLang="zh-CN" sz="3000" b="1" dirty="0"/>
              <a:t>6.10   </a:t>
            </a:r>
            <a:r>
              <a:rPr lang="zh-CN" altLang="en-US" sz="3000" b="1" dirty="0"/>
              <a:t>数字滤波器的实现</a:t>
            </a:r>
          </a:p>
        </p:txBody>
      </p:sp>
      <p:sp>
        <p:nvSpPr>
          <p:cNvPr id="4099"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181ACDCD-4487-40C6-9D7A-C1EFB6FD3831}" type="slidenum">
              <a:rPr lang="en-US" altLang="zh-CN" smtClean="0"/>
              <a:pPr eaLnBrk="1" hangingPunct="1"/>
              <a:t>3</a:t>
            </a:fld>
            <a:endParaRPr lang="en-US" altLang="zh-CN"/>
          </a:p>
        </p:txBody>
      </p:sp>
      <p:sp>
        <p:nvSpPr>
          <p:cNvPr id="2" name="动作按钮: 后退或前一项 1">
            <a:hlinkClick r:id="" action="ppaction://hlinkshowjump?jump=previousslide" highlightClick="1"/>
          </p:cNvPr>
          <p:cNvSpPr/>
          <p:nvPr/>
        </p:nvSpPr>
        <p:spPr>
          <a:xfrm>
            <a:off x="7524328" y="5301208"/>
            <a:ext cx="576064"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animEffect transition="in" filter="box(in)">
                                      <p:cBhvr>
                                        <p:cTn id="7" dur="500"/>
                                        <p:tgtEl>
                                          <p:spTgt spid="512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5122">
                                            <p:txEl>
                                              <p:pRg st="1" end="1"/>
                                            </p:txEl>
                                          </p:spTgt>
                                        </p:tgtEl>
                                        <p:attrNameLst>
                                          <p:attrName>style.visibility</p:attrName>
                                        </p:attrNameLst>
                                      </p:cBhvr>
                                      <p:to>
                                        <p:strVal val="visible"/>
                                      </p:to>
                                    </p:set>
                                    <p:animEffect transition="in" filter="box(in)">
                                      <p:cBhvr>
                                        <p:cTn id="12" dur="500"/>
                                        <p:tgtEl>
                                          <p:spTgt spid="5122">
                                            <p:txEl>
                                              <p:pRg st="1" end="1"/>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5122">
                                            <p:txEl>
                                              <p:pRg st="2" end="2"/>
                                            </p:txEl>
                                          </p:spTgt>
                                        </p:tgtEl>
                                        <p:attrNameLst>
                                          <p:attrName>style.visibility</p:attrName>
                                        </p:attrNameLst>
                                      </p:cBhvr>
                                      <p:to>
                                        <p:strVal val="visible"/>
                                      </p:to>
                                    </p:set>
                                    <p:animEffect transition="in" filter="box(in)">
                                      <p:cBhvr>
                                        <p:cTn id="15" dur="500"/>
                                        <p:tgtEl>
                                          <p:spTgt spid="5122">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nodeType="clickEffect">
                                  <p:stCondLst>
                                    <p:cond delay="0"/>
                                  </p:stCondLst>
                                  <p:childTnLst>
                                    <p:set>
                                      <p:cBhvr>
                                        <p:cTn id="19" dur="1" fill="hold">
                                          <p:stCondLst>
                                            <p:cond delay="0"/>
                                          </p:stCondLst>
                                        </p:cTn>
                                        <p:tgtEl>
                                          <p:spTgt spid="5122">
                                            <p:txEl>
                                              <p:pRg st="3" end="3"/>
                                            </p:txEl>
                                          </p:spTgt>
                                        </p:tgtEl>
                                        <p:attrNameLst>
                                          <p:attrName>style.visibility</p:attrName>
                                        </p:attrNameLst>
                                      </p:cBhvr>
                                      <p:to>
                                        <p:strVal val="visible"/>
                                      </p:to>
                                    </p:set>
                                    <p:animEffect transition="in" filter="checkerboard(across)">
                                      <p:cBhvr>
                                        <p:cTn id="20" dur="500"/>
                                        <p:tgtEl>
                                          <p:spTgt spid="5122">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5122">
                                            <p:txEl>
                                              <p:pRg st="4" end="4"/>
                                            </p:txEl>
                                          </p:spTgt>
                                        </p:tgtEl>
                                        <p:attrNameLst>
                                          <p:attrName>style.visibility</p:attrName>
                                        </p:attrNameLst>
                                      </p:cBhvr>
                                      <p:to>
                                        <p:strVal val="visible"/>
                                      </p:to>
                                    </p:set>
                                    <p:animEffect transition="in" filter="checkerboard(across)">
                                      <p:cBhvr>
                                        <p:cTn id="23" dur="500"/>
                                        <p:tgtEl>
                                          <p:spTgt spid="5122">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5122">
                                            <p:txEl>
                                              <p:pRg st="5" end="5"/>
                                            </p:txEl>
                                          </p:spTgt>
                                        </p:tgtEl>
                                        <p:attrNameLst>
                                          <p:attrName>style.visibility</p:attrName>
                                        </p:attrNameLst>
                                      </p:cBhvr>
                                      <p:to>
                                        <p:strVal val="visible"/>
                                      </p:to>
                                    </p:set>
                                    <p:anim calcmode="lin" valueType="num">
                                      <p:cBhvr additive="base">
                                        <p:cTn id="28" dur="500" fill="hold"/>
                                        <p:tgtEl>
                                          <p:spTgt spid="5122">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12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11188" y="188913"/>
            <a:ext cx="8280400" cy="1512887"/>
          </a:xfrm>
        </p:spPr>
        <p:txBody>
          <a:bodyPr/>
          <a:lstStyle/>
          <a:p>
            <a:pPr eaLnBrk="1" hangingPunct="1"/>
            <a:r>
              <a:rPr lang="en-US" altLang="zh-CN" sz="4000" b="1" dirty="0"/>
              <a:t>6.1  </a:t>
            </a:r>
            <a:r>
              <a:rPr lang="zh-CN" altLang="en-US" sz="4000" b="1" dirty="0"/>
              <a:t>数字滤波器基本概念</a:t>
            </a:r>
          </a:p>
        </p:txBody>
      </p:sp>
      <p:sp>
        <p:nvSpPr>
          <p:cNvPr id="6147" name="Rectangle 3"/>
          <p:cNvSpPr>
            <a:spLocks noGrp="1" noChangeArrowheads="1"/>
          </p:cNvSpPr>
          <p:nvPr>
            <p:ph type="body" idx="1"/>
          </p:nvPr>
        </p:nvSpPr>
        <p:spPr>
          <a:xfrm>
            <a:off x="395288" y="1557338"/>
            <a:ext cx="8424862" cy="4824412"/>
          </a:xfrm>
        </p:spPr>
        <p:txBody>
          <a:bodyPr/>
          <a:lstStyle/>
          <a:p>
            <a:pPr eaLnBrk="1" hangingPunct="1">
              <a:lnSpc>
                <a:spcPct val="125000"/>
              </a:lnSpc>
              <a:buClr>
                <a:schemeClr val="tx1"/>
              </a:buClr>
              <a:buFont typeface="Wingdings" pitchFamily="2" charset="2"/>
              <a:buChar char="l"/>
            </a:pPr>
            <a:r>
              <a:rPr lang="en-US" altLang="zh-CN" sz="3400" b="1" dirty="0"/>
              <a:t> </a:t>
            </a:r>
            <a:r>
              <a:rPr lang="zh-CN" altLang="en-US" sz="3000" b="1" dirty="0"/>
              <a:t>数字系统、线性移不变离散时间系统、数字滤波器三个名称，同一个意思；</a:t>
            </a:r>
          </a:p>
          <a:p>
            <a:pPr eaLnBrk="1" hangingPunct="1">
              <a:lnSpc>
                <a:spcPct val="125000"/>
              </a:lnSpc>
              <a:buClr>
                <a:schemeClr val="tx1"/>
              </a:buClr>
              <a:buFont typeface="Wingdings" pitchFamily="2" charset="2"/>
              <a:buChar char="l"/>
            </a:pPr>
            <a:r>
              <a:rPr lang="zh-CN" altLang="en-US" sz="3000" b="1" dirty="0"/>
              <a:t> 数字滤波器设计有模拟滤波器设计和数字滤波器设计</a:t>
            </a:r>
          </a:p>
          <a:p>
            <a:pPr lvl="1" eaLnBrk="1" hangingPunct="1">
              <a:lnSpc>
                <a:spcPct val="125000"/>
              </a:lnSpc>
              <a:buClr>
                <a:schemeClr val="tx1"/>
              </a:buClr>
              <a:buFont typeface="Wingdings" pitchFamily="2" charset="2"/>
              <a:buChar char="l"/>
            </a:pPr>
            <a:r>
              <a:rPr lang="zh-CN" altLang="en-US" sz="2900" b="1" dirty="0"/>
              <a:t> 模拟滤波器设计：采用模拟设计方法</a:t>
            </a:r>
          </a:p>
          <a:p>
            <a:pPr lvl="1" eaLnBrk="1" hangingPunct="1">
              <a:lnSpc>
                <a:spcPct val="125000"/>
              </a:lnSpc>
              <a:buClr>
                <a:schemeClr val="tx1"/>
              </a:buClr>
              <a:buFont typeface="Wingdings" pitchFamily="2" charset="2"/>
              <a:buChar char="l"/>
            </a:pPr>
            <a:r>
              <a:rPr lang="zh-CN" altLang="en-US" sz="2900" b="1" dirty="0"/>
              <a:t> 数字滤波器设计：采用数字设计方法</a:t>
            </a:r>
          </a:p>
        </p:txBody>
      </p:sp>
      <p:sp>
        <p:nvSpPr>
          <p:cNvPr id="5124"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72DC0AFC-2BAE-48AA-ADEB-85E535A9557C}" type="slidenum">
              <a:rPr lang="en-US" altLang="zh-CN" smtClean="0"/>
              <a:pPr eaLnBrk="1" hangingPunct="1"/>
              <a:t>4</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147">
                                            <p:txEl>
                                              <p:pRg st="1" end="1"/>
                                            </p:txEl>
                                          </p:spTgt>
                                        </p:tgtEl>
                                        <p:attrNameLst>
                                          <p:attrName>style.visibility</p:attrName>
                                        </p:attrNameLst>
                                      </p:cBhvr>
                                      <p:to>
                                        <p:strVal val="visible"/>
                                      </p:to>
                                    </p:set>
                                    <p:anim calcmode="lin" valueType="num">
                                      <p:cBhvr additive="base">
                                        <p:cTn id="13"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147">
                                            <p:txEl>
                                              <p:pRg st="2" end="2"/>
                                            </p:txEl>
                                          </p:spTgt>
                                        </p:tgtEl>
                                        <p:attrNameLst>
                                          <p:attrName>style.visibility</p:attrName>
                                        </p:attrNameLst>
                                      </p:cBhvr>
                                      <p:to>
                                        <p:strVal val="visible"/>
                                      </p:to>
                                    </p:set>
                                    <p:anim calcmode="lin" valueType="num">
                                      <p:cBhvr additive="base">
                                        <p:cTn id="19"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nodeType="clickEffect">
                                  <p:stCondLst>
                                    <p:cond delay="0"/>
                                  </p:stCondLst>
                                  <p:childTnLst>
                                    <p:set>
                                      <p:cBhvr>
                                        <p:cTn id="24" dur="1" fill="hold">
                                          <p:stCondLst>
                                            <p:cond delay="0"/>
                                          </p:stCondLst>
                                        </p:cTn>
                                        <p:tgtEl>
                                          <p:spTgt spid="6147">
                                            <p:txEl>
                                              <p:pRg st="3" end="3"/>
                                            </p:txEl>
                                          </p:spTgt>
                                        </p:tgtEl>
                                        <p:attrNameLst>
                                          <p:attrName>style.visibility</p:attrName>
                                        </p:attrNameLst>
                                      </p:cBhvr>
                                      <p:to>
                                        <p:strVal val="visible"/>
                                      </p:to>
                                    </p:set>
                                    <p:animEffect transition="in" filter="box(in)">
                                      <p:cBhvr>
                                        <p:cTn id="25" dur="5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type="body" idx="1"/>
          </p:nvPr>
        </p:nvSpPr>
        <p:spPr>
          <a:xfrm>
            <a:off x="323850" y="404813"/>
            <a:ext cx="8424863" cy="3671887"/>
          </a:xfrm>
        </p:spPr>
        <p:txBody>
          <a:bodyPr/>
          <a:lstStyle/>
          <a:p>
            <a:pPr eaLnBrk="1" hangingPunct="1">
              <a:buClr>
                <a:schemeClr val="tx1"/>
              </a:buClr>
              <a:buFont typeface="Wingdings" pitchFamily="2" charset="2"/>
              <a:buChar char="l"/>
            </a:pPr>
            <a:r>
              <a:rPr lang="zh-CN" altLang="en-US" sz="3400" b="1"/>
              <a:t>数字滤波器类型（和模拟滤波器一样）</a:t>
            </a:r>
          </a:p>
          <a:p>
            <a:pPr lvl="1" eaLnBrk="1" hangingPunct="1">
              <a:buClr>
                <a:schemeClr val="tx1"/>
              </a:buClr>
              <a:buFont typeface="Wingdings" pitchFamily="2" charset="2"/>
              <a:buChar char="l"/>
            </a:pPr>
            <a:r>
              <a:rPr lang="zh-CN" altLang="en-US" sz="3000" b="1"/>
              <a:t> 低通（</a:t>
            </a:r>
            <a:r>
              <a:rPr lang="en-US" altLang="zh-CN" sz="3000" b="1"/>
              <a:t>Low pass</a:t>
            </a:r>
            <a:r>
              <a:rPr lang="zh-CN" altLang="en-US" sz="3000" b="1"/>
              <a:t>，</a:t>
            </a:r>
            <a:r>
              <a:rPr lang="en-US" altLang="zh-CN" sz="3000" b="1"/>
              <a:t>LP</a:t>
            </a:r>
            <a:r>
              <a:rPr lang="zh-CN" altLang="en-US" sz="3000" b="1"/>
              <a:t>）滤波器</a:t>
            </a:r>
          </a:p>
          <a:p>
            <a:pPr lvl="1" eaLnBrk="1" hangingPunct="1">
              <a:buClr>
                <a:schemeClr val="tx1"/>
              </a:buClr>
              <a:buFont typeface="Wingdings" pitchFamily="2" charset="2"/>
              <a:buChar char="l"/>
            </a:pPr>
            <a:r>
              <a:rPr lang="zh-CN" altLang="en-US" sz="3000" b="1"/>
              <a:t> 高通（</a:t>
            </a:r>
            <a:r>
              <a:rPr lang="en-US" altLang="zh-CN" sz="3000" b="1"/>
              <a:t>High pass</a:t>
            </a:r>
            <a:r>
              <a:rPr lang="zh-CN" altLang="en-US" sz="3000" b="1"/>
              <a:t>， </a:t>
            </a:r>
            <a:r>
              <a:rPr lang="en-US" altLang="zh-CN" sz="3000" b="1"/>
              <a:t>HP</a:t>
            </a:r>
            <a:r>
              <a:rPr lang="zh-CN" altLang="en-US" sz="3000" b="1"/>
              <a:t>）滤波器</a:t>
            </a:r>
          </a:p>
          <a:p>
            <a:pPr lvl="1" eaLnBrk="1" hangingPunct="1">
              <a:buClr>
                <a:schemeClr val="tx1"/>
              </a:buClr>
              <a:buFont typeface="Wingdings" pitchFamily="2" charset="2"/>
              <a:buChar char="l"/>
            </a:pPr>
            <a:r>
              <a:rPr lang="zh-CN" altLang="en-US" sz="3000" b="1"/>
              <a:t> 带通（</a:t>
            </a:r>
            <a:r>
              <a:rPr lang="en-US" altLang="zh-CN" sz="3000" b="1"/>
              <a:t>Band pass</a:t>
            </a:r>
            <a:r>
              <a:rPr lang="zh-CN" altLang="en-US" sz="3000" b="1"/>
              <a:t>，</a:t>
            </a:r>
            <a:r>
              <a:rPr lang="en-US" altLang="zh-CN" sz="3000" b="1"/>
              <a:t>BP</a:t>
            </a:r>
            <a:r>
              <a:rPr lang="zh-CN" altLang="en-US" sz="3000" b="1"/>
              <a:t>）滤波器</a:t>
            </a:r>
          </a:p>
          <a:p>
            <a:pPr lvl="1" eaLnBrk="1" hangingPunct="1">
              <a:buClr>
                <a:schemeClr val="tx1"/>
              </a:buClr>
              <a:buFont typeface="Wingdings" pitchFamily="2" charset="2"/>
              <a:buChar char="l"/>
            </a:pPr>
            <a:r>
              <a:rPr lang="zh-CN" altLang="en-US" sz="3000" b="1"/>
              <a:t> 带阻（</a:t>
            </a:r>
            <a:r>
              <a:rPr lang="en-US" altLang="zh-CN" sz="3000" b="1"/>
              <a:t>Band stop</a:t>
            </a:r>
            <a:r>
              <a:rPr lang="zh-CN" altLang="en-US" sz="3000" b="1"/>
              <a:t>，</a:t>
            </a:r>
            <a:r>
              <a:rPr lang="en-US" altLang="zh-CN" sz="3000" b="1"/>
              <a:t>BS</a:t>
            </a:r>
            <a:r>
              <a:rPr lang="zh-CN" altLang="en-US" sz="3000" b="1"/>
              <a:t>）滤波器</a:t>
            </a:r>
          </a:p>
          <a:p>
            <a:pPr lvl="1" eaLnBrk="1" hangingPunct="1">
              <a:buClr>
                <a:schemeClr val="tx1"/>
              </a:buClr>
              <a:buFont typeface="Wingdings" pitchFamily="2" charset="2"/>
              <a:buChar char="l"/>
            </a:pPr>
            <a:r>
              <a:rPr lang="zh-CN" altLang="en-US" sz="3000" b="1"/>
              <a:t> 全通（</a:t>
            </a:r>
            <a:r>
              <a:rPr lang="en-US" altLang="zh-CN" sz="3000" b="1"/>
              <a:t>All pass</a:t>
            </a:r>
            <a:r>
              <a:rPr lang="zh-CN" altLang="en-US" sz="3000" b="1"/>
              <a:t>， </a:t>
            </a:r>
            <a:r>
              <a:rPr lang="en-US" altLang="zh-CN" sz="3000" b="1"/>
              <a:t>AP</a:t>
            </a:r>
            <a:r>
              <a:rPr lang="zh-CN" altLang="en-US" sz="3000" b="1"/>
              <a:t>）滤波器</a:t>
            </a:r>
            <a:endParaRPr lang="zh-CN" altLang="en-US" sz="2900" b="1"/>
          </a:p>
        </p:txBody>
      </p:sp>
      <p:graphicFrame>
        <p:nvGraphicFramePr>
          <p:cNvPr id="63494" name="Object 6"/>
          <p:cNvGraphicFramePr>
            <a:graphicFrameLocks noChangeAspect="1"/>
          </p:cNvGraphicFramePr>
          <p:nvPr/>
        </p:nvGraphicFramePr>
        <p:xfrm>
          <a:off x="2411413" y="4594225"/>
          <a:ext cx="3097212" cy="693738"/>
        </p:xfrm>
        <a:graphic>
          <a:graphicData uri="http://schemas.openxmlformats.org/presentationml/2006/ole">
            <mc:AlternateContent xmlns:mc="http://schemas.openxmlformats.org/markup-compatibility/2006">
              <mc:Choice xmlns:v="urn:schemas-microsoft-com:vml" Requires="v">
                <p:oleObj spid="_x0000_s6240" name="Equation" r:id="rId3" imgW="1002865" imgH="228501" progId="Equation.DSMT4">
                  <p:embed/>
                </p:oleObj>
              </mc:Choice>
              <mc:Fallback>
                <p:oleObj name="Equation" r:id="rId3" imgW="1002865" imgH="228501" progId="Equation.DSMT4">
                  <p:embed/>
                  <p:pic>
                    <p:nvPicPr>
                      <p:cNvPr id="0" name="Object 6"/>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2411413" y="4594225"/>
                        <a:ext cx="3097212" cy="693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7" name="Line 9"/>
          <p:cNvSpPr>
            <a:spLocks noChangeShapeType="1"/>
          </p:cNvSpPr>
          <p:nvPr/>
        </p:nvSpPr>
        <p:spPr bwMode="auto">
          <a:xfrm flipV="1">
            <a:off x="2339975" y="5157788"/>
            <a:ext cx="144463" cy="35877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3498" name="Text Box 10"/>
          <p:cNvSpPr txBox="1">
            <a:spLocks noChangeArrowheads="1"/>
          </p:cNvSpPr>
          <p:nvPr/>
        </p:nvSpPr>
        <p:spPr bwMode="auto">
          <a:xfrm>
            <a:off x="1384300" y="5589588"/>
            <a:ext cx="1409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400" b="1"/>
              <a:t>数字频率</a:t>
            </a:r>
          </a:p>
        </p:txBody>
      </p:sp>
      <p:sp>
        <p:nvSpPr>
          <p:cNvPr id="63499" name="Line 11"/>
          <p:cNvSpPr>
            <a:spLocks noChangeShapeType="1"/>
          </p:cNvSpPr>
          <p:nvPr/>
        </p:nvSpPr>
        <p:spPr bwMode="auto">
          <a:xfrm>
            <a:off x="3419474" y="5229225"/>
            <a:ext cx="1587" cy="908992"/>
          </a:xfrm>
          <a:prstGeom prst="line">
            <a:avLst/>
          </a:prstGeom>
          <a:noFill/>
          <a:ln w="1905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3500" name="Text Box 12"/>
          <p:cNvSpPr txBox="1">
            <a:spLocks noChangeArrowheads="1"/>
          </p:cNvSpPr>
          <p:nvPr/>
        </p:nvSpPr>
        <p:spPr bwMode="auto">
          <a:xfrm>
            <a:off x="2244313" y="6138217"/>
            <a:ext cx="235032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400" b="1" dirty="0" smtClean="0"/>
              <a:t>模拟（角）频率</a:t>
            </a:r>
            <a:endParaRPr lang="zh-CN" altLang="en-US" sz="2400" b="1" dirty="0"/>
          </a:p>
        </p:txBody>
      </p:sp>
      <p:sp>
        <p:nvSpPr>
          <p:cNvPr id="63501" name="Line 13"/>
          <p:cNvSpPr>
            <a:spLocks noChangeShapeType="1"/>
          </p:cNvSpPr>
          <p:nvPr/>
        </p:nvSpPr>
        <p:spPr bwMode="auto">
          <a:xfrm flipH="1" flipV="1">
            <a:off x="3924300" y="5157788"/>
            <a:ext cx="431800" cy="4318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3502" name="Text Box 14"/>
          <p:cNvSpPr txBox="1">
            <a:spLocks noChangeArrowheads="1"/>
          </p:cNvSpPr>
          <p:nvPr/>
        </p:nvSpPr>
        <p:spPr bwMode="auto">
          <a:xfrm>
            <a:off x="3924300" y="5661025"/>
            <a:ext cx="2022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400" b="1"/>
              <a:t>抽样时间间隔</a:t>
            </a:r>
          </a:p>
        </p:txBody>
      </p:sp>
      <p:sp>
        <p:nvSpPr>
          <p:cNvPr id="63503" name="Line 15"/>
          <p:cNvSpPr>
            <a:spLocks noChangeShapeType="1"/>
          </p:cNvSpPr>
          <p:nvPr/>
        </p:nvSpPr>
        <p:spPr bwMode="auto">
          <a:xfrm flipH="1" flipV="1">
            <a:off x="5435600" y="4941888"/>
            <a:ext cx="576263" cy="14287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3504" name="Text Box 16"/>
          <p:cNvSpPr txBox="1">
            <a:spLocks noChangeArrowheads="1"/>
          </p:cNvSpPr>
          <p:nvPr/>
        </p:nvSpPr>
        <p:spPr bwMode="auto">
          <a:xfrm>
            <a:off x="6084888" y="5157788"/>
            <a:ext cx="1409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400" b="1"/>
              <a:t>抽样频率</a:t>
            </a:r>
          </a:p>
        </p:txBody>
      </p:sp>
      <p:grpSp>
        <p:nvGrpSpPr>
          <p:cNvPr id="63506" name="Group 18"/>
          <p:cNvGrpSpPr>
            <a:grpSpLocks/>
          </p:cNvGrpSpPr>
          <p:nvPr/>
        </p:nvGrpSpPr>
        <p:grpSpPr bwMode="auto">
          <a:xfrm>
            <a:off x="323850" y="3789363"/>
            <a:ext cx="8424863" cy="533400"/>
            <a:chOff x="204" y="2387"/>
            <a:chExt cx="5307" cy="336"/>
          </a:xfrm>
        </p:grpSpPr>
        <p:graphicFrame>
          <p:nvGraphicFramePr>
            <p:cNvPr id="6158" name="Object 7"/>
            <p:cNvGraphicFramePr>
              <a:graphicFrameLocks noChangeAspect="1"/>
            </p:cNvGraphicFramePr>
            <p:nvPr/>
          </p:nvGraphicFramePr>
          <p:xfrm>
            <a:off x="5193" y="2478"/>
            <a:ext cx="272" cy="245"/>
          </p:xfrm>
          <a:graphic>
            <a:graphicData uri="http://schemas.openxmlformats.org/presentationml/2006/ole">
              <mc:AlternateContent xmlns:mc="http://schemas.openxmlformats.org/markup-compatibility/2006">
                <mc:Choice xmlns:v="urn:schemas-microsoft-com:vml" Requires="v">
                  <p:oleObj spid="_x0000_s6241" name="Equation" r:id="rId5" imgW="152334" imgH="139639" progId="Equation.DSMT4">
                    <p:embed/>
                  </p:oleObj>
                </mc:Choice>
                <mc:Fallback>
                  <p:oleObj name="Equation" r:id="rId5" imgW="152334" imgH="139639" progId="Equation.DSMT4">
                    <p:embed/>
                    <p:pic>
                      <p:nvPicPr>
                        <p:cNvPr id="0" name="Object 7"/>
                        <p:cNvPicPr>
                          <a:picLocks noChangeAspect="1" noChangeArrowheads="1"/>
                        </p:cNvPicPr>
                        <p:nvPr/>
                      </p:nvPicPr>
                      <p:blipFill>
                        <a:blip r:embed="rId6">
                          <a:lum bright="-68000"/>
                          <a:extLst>
                            <a:ext uri="{28A0092B-C50C-407E-A947-70E740481C1C}">
                              <a14:useLocalDpi xmlns:a14="http://schemas.microsoft.com/office/drawing/2010/main" val="0"/>
                            </a:ext>
                          </a:extLst>
                        </a:blip>
                        <a:srcRect/>
                        <a:stretch>
                          <a:fillRect/>
                        </a:stretch>
                      </p:blipFill>
                      <p:spPr bwMode="auto">
                        <a:xfrm>
                          <a:off x="5193" y="2478"/>
                          <a:ext cx="272" cy="2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9" name="Rectangle 17"/>
            <p:cNvSpPr>
              <a:spLocks noChangeArrowheads="1"/>
            </p:cNvSpPr>
            <p:nvPr/>
          </p:nvSpPr>
          <p:spPr bwMode="auto">
            <a:xfrm>
              <a:off x="204" y="2387"/>
              <a:ext cx="5307" cy="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 typeface="Wingdings" pitchFamily="2" charset="2"/>
                <a:buChar char="l"/>
              </a:pPr>
              <a:r>
                <a:rPr lang="zh-CN" altLang="en-US" sz="3400" b="1"/>
                <a:t>数字滤波器，其频率变量采用数字频率</a:t>
              </a:r>
              <a:endParaRPr lang="zh-CN" altLang="en-US" sz="3300" b="1"/>
            </a:p>
          </p:txBody>
        </p:sp>
      </p:grpSp>
      <p:sp>
        <p:nvSpPr>
          <p:cNvPr id="615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A7D3BF91-21EB-473E-B184-9A9C34B5C961}" type="slidenum">
              <a:rPr lang="en-US" altLang="zh-CN" smtClean="0"/>
              <a:pPr eaLnBrk="1" hangingPunct="1"/>
              <a:t>5</a:t>
            </a:fld>
            <a:endParaRPr lang="en-US" altLang="zh-CN"/>
          </a:p>
        </p:txBody>
      </p:sp>
      <p:sp>
        <p:nvSpPr>
          <p:cNvPr id="2" name="动作按钮: 前进或下一项 1">
            <a:hlinkClick r:id="" action="ppaction://hlinkshowjump?jump=nextslide" highlightClick="1"/>
          </p:cNvPr>
          <p:cNvSpPr/>
          <p:nvPr/>
        </p:nvSpPr>
        <p:spPr>
          <a:xfrm>
            <a:off x="8028384" y="4941888"/>
            <a:ext cx="288032" cy="2159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 calcmode="lin" valueType="num">
                                      <p:cBhvr additive="base">
                                        <p:cTn id="7" dur="500" fill="hold"/>
                                        <p:tgtEl>
                                          <p:spTgt spid="634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491">
                                            <p:txEl>
                                              <p:pRg st="1" end="1"/>
                                            </p:txEl>
                                          </p:spTgt>
                                        </p:tgtEl>
                                        <p:attrNameLst>
                                          <p:attrName>style.visibility</p:attrName>
                                        </p:attrNameLst>
                                      </p:cBhvr>
                                      <p:to>
                                        <p:strVal val="visible"/>
                                      </p:to>
                                    </p:set>
                                    <p:anim calcmode="lin" valueType="num">
                                      <p:cBhvr additive="base">
                                        <p:cTn id="13" dur="500" fill="hold"/>
                                        <p:tgtEl>
                                          <p:spTgt spid="634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4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63491">
                                            <p:txEl>
                                              <p:pRg st="2" end="2"/>
                                            </p:txEl>
                                          </p:spTgt>
                                        </p:tgtEl>
                                        <p:attrNameLst>
                                          <p:attrName>style.visibility</p:attrName>
                                        </p:attrNameLst>
                                      </p:cBhvr>
                                      <p:to>
                                        <p:strVal val="visible"/>
                                      </p:to>
                                    </p:set>
                                    <p:animEffect transition="in" filter="blinds(horizontal)">
                                      <p:cBhvr>
                                        <p:cTn id="19" dur="500"/>
                                        <p:tgtEl>
                                          <p:spTgt spid="63491">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nodeType="clickEffect">
                                  <p:stCondLst>
                                    <p:cond delay="0"/>
                                  </p:stCondLst>
                                  <p:childTnLst>
                                    <p:set>
                                      <p:cBhvr>
                                        <p:cTn id="23" dur="1" fill="hold">
                                          <p:stCondLst>
                                            <p:cond delay="0"/>
                                          </p:stCondLst>
                                        </p:cTn>
                                        <p:tgtEl>
                                          <p:spTgt spid="63491">
                                            <p:txEl>
                                              <p:pRg st="3" end="3"/>
                                            </p:txEl>
                                          </p:spTgt>
                                        </p:tgtEl>
                                        <p:attrNameLst>
                                          <p:attrName>style.visibility</p:attrName>
                                        </p:attrNameLst>
                                      </p:cBhvr>
                                      <p:to>
                                        <p:strVal val="visible"/>
                                      </p:to>
                                    </p:set>
                                    <p:animEffect transition="in" filter="box(in)">
                                      <p:cBhvr>
                                        <p:cTn id="24" dur="500"/>
                                        <p:tgtEl>
                                          <p:spTgt spid="63491">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 presetClass="entr" presetSubtype="10" fill="hold" nodeType="clickEffect">
                                  <p:stCondLst>
                                    <p:cond delay="0"/>
                                  </p:stCondLst>
                                  <p:childTnLst>
                                    <p:set>
                                      <p:cBhvr>
                                        <p:cTn id="28" dur="1" fill="hold">
                                          <p:stCondLst>
                                            <p:cond delay="0"/>
                                          </p:stCondLst>
                                        </p:cTn>
                                        <p:tgtEl>
                                          <p:spTgt spid="63491">
                                            <p:txEl>
                                              <p:pRg st="4" end="4"/>
                                            </p:txEl>
                                          </p:spTgt>
                                        </p:tgtEl>
                                        <p:attrNameLst>
                                          <p:attrName>style.visibility</p:attrName>
                                        </p:attrNameLst>
                                      </p:cBhvr>
                                      <p:to>
                                        <p:strVal val="visible"/>
                                      </p:to>
                                    </p:set>
                                    <p:animEffect transition="in" filter="checkerboard(across)">
                                      <p:cBhvr>
                                        <p:cTn id="29" dur="500"/>
                                        <p:tgtEl>
                                          <p:spTgt spid="63491">
                                            <p:txEl>
                                              <p:pRg st="4" end="4"/>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fill="hold" nodeType="clickEffect">
                                  <p:stCondLst>
                                    <p:cond delay="0"/>
                                  </p:stCondLst>
                                  <p:childTnLst>
                                    <p:set>
                                      <p:cBhvr>
                                        <p:cTn id="33" dur="1" fill="hold">
                                          <p:stCondLst>
                                            <p:cond delay="0"/>
                                          </p:stCondLst>
                                        </p:cTn>
                                        <p:tgtEl>
                                          <p:spTgt spid="63491">
                                            <p:txEl>
                                              <p:pRg st="5" end="5"/>
                                            </p:txEl>
                                          </p:spTgt>
                                        </p:tgtEl>
                                        <p:attrNameLst>
                                          <p:attrName>style.visibility</p:attrName>
                                        </p:attrNameLst>
                                      </p:cBhvr>
                                      <p:to>
                                        <p:strVal val="visible"/>
                                      </p:to>
                                    </p:set>
                                    <p:animEffect transition="in" filter="box(in)">
                                      <p:cBhvr>
                                        <p:cTn id="34" dur="500"/>
                                        <p:tgtEl>
                                          <p:spTgt spid="63491">
                                            <p:txEl>
                                              <p:pRg st="5" end="5"/>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63506"/>
                                        </p:tgtEl>
                                        <p:attrNameLst>
                                          <p:attrName>style.visibility</p:attrName>
                                        </p:attrNameLst>
                                      </p:cBhvr>
                                      <p:to>
                                        <p:strVal val="visible"/>
                                      </p:to>
                                    </p:set>
                                    <p:anim calcmode="lin" valueType="num">
                                      <p:cBhvr additive="base">
                                        <p:cTn id="39" dur="500" fill="hold"/>
                                        <p:tgtEl>
                                          <p:spTgt spid="63506"/>
                                        </p:tgtEl>
                                        <p:attrNameLst>
                                          <p:attrName>ppt_x</p:attrName>
                                        </p:attrNameLst>
                                      </p:cBhvr>
                                      <p:tavLst>
                                        <p:tav tm="0">
                                          <p:val>
                                            <p:strVal val="#ppt_x"/>
                                          </p:val>
                                        </p:tav>
                                        <p:tav tm="100000">
                                          <p:val>
                                            <p:strVal val="#ppt_x"/>
                                          </p:val>
                                        </p:tav>
                                      </p:tavLst>
                                    </p:anim>
                                    <p:anim calcmode="lin" valueType="num">
                                      <p:cBhvr additive="base">
                                        <p:cTn id="40" dur="500" fill="hold"/>
                                        <p:tgtEl>
                                          <p:spTgt spid="63506"/>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63494"/>
                                        </p:tgtEl>
                                        <p:attrNameLst>
                                          <p:attrName>style.visibility</p:attrName>
                                        </p:attrNameLst>
                                      </p:cBhvr>
                                      <p:to>
                                        <p:strVal val="visible"/>
                                      </p:to>
                                    </p:set>
                                    <p:anim calcmode="lin" valueType="num">
                                      <p:cBhvr additive="base">
                                        <p:cTn id="45" dur="500" fill="hold"/>
                                        <p:tgtEl>
                                          <p:spTgt spid="63494"/>
                                        </p:tgtEl>
                                        <p:attrNameLst>
                                          <p:attrName>ppt_x</p:attrName>
                                        </p:attrNameLst>
                                      </p:cBhvr>
                                      <p:tavLst>
                                        <p:tav tm="0">
                                          <p:val>
                                            <p:strVal val="#ppt_x"/>
                                          </p:val>
                                        </p:tav>
                                        <p:tav tm="100000">
                                          <p:val>
                                            <p:strVal val="#ppt_x"/>
                                          </p:val>
                                        </p:tav>
                                      </p:tavLst>
                                    </p:anim>
                                    <p:anim calcmode="lin" valueType="num">
                                      <p:cBhvr additive="base">
                                        <p:cTn id="46" dur="500" fill="hold"/>
                                        <p:tgtEl>
                                          <p:spTgt spid="63494"/>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4" presetClass="entr" presetSubtype="16" fill="hold" grpId="0" nodeType="clickEffect">
                                  <p:stCondLst>
                                    <p:cond delay="0"/>
                                  </p:stCondLst>
                                  <p:childTnLst>
                                    <p:set>
                                      <p:cBhvr>
                                        <p:cTn id="50" dur="1" fill="hold">
                                          <p:stCondLst>
                                            <p:cond delay="0"/>
                                          </p:stCondLst>
                                        </p:cTn>
                                        <p:tgtEl>
                                          <p:spTgt spid="63497"/>
                                        </p:tgtEl>
                                        <p:attrNameLst>
                                          <p:attrName>style.visibility</p:attrName>
                                        </p:attrNameLst>
                                      </p:cBhvr>
                                      <p:to>
                                        <p:strVal val="visible"/>
                                      </p:to>
                                    </p:set>
                                    <p:animEffect transition="in" filter="box(in)">
                                      <p:cBhvr>
                                        <p:cTn id="51" dur="500"/>
                                        <p:tgtEl>
                                          <p:spTgt spid="63497"/>
                                        </p:tgtEl>
                                      </p:cBhvr>
                                    </p:animEffect>
                                  </p:childTnLst>
                                </p:cTn>
                              </p:par>
                              <p:par>
                                <p:cTn id="52" presetID="4" presetClass="entr" presetSubtype="16" fill="hold" grpId="0" nodeType="withEffect">
                                  <p:stCondLst>
                                    <p:cond delay="0"/>
                                  </p:stCondLst>
                                  <p:childTnLst>
                                    <p:set>
                                      <p:cBhvr>
                                        <p:cTn id="53" dur="1" fill="hold">
                                          <p:stCondLst>
                                            <p:cond delay="0"/>
                                          </p:stCondLst>
                                        </p:cTn>
                                        <p:tgtEl>
                                          <p:spTgt spid="63498"/>
                                        </p:tgtEl>
                                        <p:attrNameLst>
                                          <p:attrName>style.visibility</p:attrName>
                                        </p:attrNameLst>
                                      </p:cBhvr>
                                      <p:to>
                                        <p:strVal val="visible"/>
                                      </p:to>
                                    </p:set>
                                    <p:animEffect transition="in" filter="box(in)">
                                      <p:cBhvr>
                                        <p:cTn id="54" dur="500"/>
                                        <p:tgtEl>
                                          <p:spTgt spid="63498"/>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63499"/>
                                        </p:tgtEl>
                                        <p:attrNameLst>
                                          <p:attrName>style.visibility</p:attrName>
                                        </p:attrNameLst>
                                      </p:cBhvr>
                                      <p:to>
                                        <p:strVal val="visible"/>
                                      </p:to>
                                    </p:set>
                                    <p:anim calcmode="lin" valueType="num">
                                      <p:cBhvr additive="base">
                                        <p:cTn id="59" dur="500" fill="hold"/>
                                        <p:tgtEl>
                                          <p:spTgt spid="63499"/>
                                        </p:tgtEl>
                                        <p:attrNameLst>
                                          <p:attrName>ppt_x</p:attrName>
                                        </p:attrNameLst>
                                      </p:cBhvr>
                                      <p:tavLst>
                                        <p:tav tm="0">
                                          <p:val>
                                            <p:strVal val="#ppt_x"/>
                                          </p:val>
                                        </p:tav>
                                        <p:tav tm="100000">
                                          <p:val>
                                            <p:strVal val="#ppt_x"/>
                                          </p:val>
                                        </p:tav>
                                      </p:tavLst>
                                    </p:anim>
                                    <p:anim calcmode="lin" valueType="num">
                                      <p:cBhvr additive="base">
                                        <p:cTn id="60" dur="500" fill="hold"/>
                                        <p:tgtEl>
                                          <p:spTgt spid="6349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63500"/>
                                        </p:tgtEl>
                                        <p:attrNameLst>
                                          <p:attrName>style.visibility</p:attrName>
                                        </p:attrNameLst>
                                      </p:cBhvr>
                                      <p:to>
                                        <p:strVal val="visible"/>
                                      </p:to>
                                    </p:set>
                                    <p:anim calcmode="lin" valueType="num">
                                      <p:cBhvr additive="base">
                                        <p:cTn id="63" dur="500" fill="hold"/>
                                        <p:tgtEl>
                                          <p:spTgt spid="63500"/>
                                        </p:tgtEl>
                                        <p:attrNameLst>
                                          <p:attrName>ppt_x</p:attrName>
                                        </p:attrNameLst>
                                      </p:cBhvr>
                                      <p:tavLst>
                                        <p:tav tm="0">
                                          <p:val>
                                            <p:strVal val="#ppt_x"/>
                                          </p:val>
                                        </p:tav>
                                        <p:tav tm="100000">
                                          <p:val>
                                            <p:strVal val="#ppt_x"/>
                                          </p:val>
                                        </p:tav>
                                      </p:tavLst>
                                    </p:anim>
                                    <p:anim calcmode="lin" valueType="num">
                                      <p:cBhvr additive="base">
                                        <p:cTn id="64" dur="500" fill="hold"/>
                                        <p:tgtEl>
                                          <p:spTgt spid="63500"/>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63501"/>
                                        </p:tgtEl>
                                        <p:attrNameLst>
                                          <p:attrName>style.visibility</p:attrName>
                                        </p:attrNameLst>
                                      </p:cBhvr>
                                      <p:to>
                                        <p:strVal val="visible"/>
                                      </p:to>
                                    </p:set>
                                    <p:anim calcmode="lin" valueType="num">
                                      <p:cBhvr additive="base">
                                        <p:cTn id="69" dur="500" fill="hold"/>
                                        <p:tgtEl>
                                          <p:spTgt spid="63501"/>
                                        </p:tgtEl>
                                        <p:attrNameLst>
                                          <p:attrName>ppt_x</p:attrName>
                                        </p:attrNameLst>
                                      </p:cBhvr>
                                      <p:tavLst>
                                        <p:tav tm="0">
                                          <p:val>
                                            <p:strVal val="#ppt_x"/>
                                          </p:val>
                                        </p:tav>
                                        <p:tav tm="100000">
                                          <p:val>
                                            <p:strVal val="#ppt_x"/>
                                          </p:val>
                                        </p:tav>
                                      </p:tavLst>
                                    </p:anim>
                                    <p:anim calcmode="lin" valueType="num">
                                      <p:cBhvr additive="base">
                                        <p:cTn id="70" dur="500" fill="hold"/>
                                        <p:tgtEl>
                                          <p:spTgt spid="63501"/>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63502"/>
                                        </p:tgtEl>
                                        <p:attrNameLst>
                                          <p:attrName>style.visibility</p:attrName>
                                        </p:attrNameLst>
                                      </p:cBhvr>
                                      <p:to>
                                        <p:strVal val="visible"/>
                                      </p:to>
                                    </p:set>
                                    <p:anim calcmode="lin" valueType="num">
                                      <p:cBhvr additive="base">
                                        <p:cTn id="73" dur="500" fill="hold"/>
                                        <p:tgtEl>
                                          <p:spTgt spid="63502"/>
                                        </p:tgtEl>
                                        <p:attrNameLst>
                                          <p:attrName>ppt_x</p:attrName>
                                        </p:attrNameLst>
                                      </p:cBhvr>
                                      <p:tavLst>
                                        <p:tav tm="0">
                                          <p:val>
                                            <p:strVal val="#ppt_x"/>
                                          </p:val>
                                        </p:tav>
                                        <p:tav tm="100000">
                                          <p:val>
                                            <p:strVal val="#ppt_x"/>
                                          </p:val>
                                        </p:tav>
                                      </p:tavLst>
                                    </p:anim>
                                    <p:anim calcmode="lin" valueType="num">
                                      <p:cBhvr additive="base">
                                        <p:cTn id="74" dur="500" fill="hold"/>
                                        <p:tgtEl>
                                          <p:spTgt spid="63502"/>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8" presetClass="entr" presetSubtype="16" fill="hold" grpId="0" nodeType="clickEffect">
                                  <p:stCondLst>
                                    <p:cond delay="0"/>
                                  </p:stCondLst>
                                  <p:childTnLst>
                                    <p:set>
                                      <p:cBhvr>
                                        <p:cTn id="78" dur="1" fill="hold">
                                          <p:stCondLst>
                                            <p:cond delay="0"/>
                                          </p:stCondLst>
                                        </p:cTn>
                                        <p:tgtEl>
                                          <p:spTgt spid="63503"/>
                                        </p:tgtEl>
                                        <p:attrNameLst>
                                          <p:attrName>style.visibility</p:attrName>
                                        </p:attrNameLst>
                                      </p:cBhvr>
                                      <p:to>
                                        <p:strVal val="visible"/>
                                      </p:to>
                                    </p:set>
                                    <p:animEffect transition="in" filter="diamond(in)">
                                      <p:cBhvr>
                                        <p:cTn id="79" dur="2000"/>
                                        <p:tgtEl>
                                          <p:spTgt spid="63503"/>
                                        </p:tgtEl>
                                      </p:cBhvr>
                                    </p:animEffect>
                                  </p:childTnLst>
                                </p:cTn>
                              </p:par>
                              <p:par>
                                <p:cTn id="80" presetID="8" presetClass="entr" presetSubtype="16" fill="hold" grpId="0" nodeType="withEffect">
                                  <p:stCondLst>
                                    <p:cond delay="0"/>
                                  </p:stCondLst>
                                  <p:childTnLst>
                                    <p:set>
                                      <p:cBhvr>
                                        <p:cTn id="81" dur="1" fill="hold">
                                          <p:stCondLst>
                                            <p:cond delay="0"/>
                                          </p:stCondLst>
                                        </p:cTn>
                                        <p:tgtEl>
                                          <p:spTgt spid="63504"/>
                                        </p:tgtEl>
                                        <p:attrNameLst>
                                          <p:attrName>style.visibility</p:attrName>
                                        </p:attrNameLst>
                                      </p:cBhvr>
                                      <p:to>
                                        <p:strVal val="visible"/>
                                      </p:to>
                                    </p:set>
                                    <p:animEffect transition="in" filter="diamond(in)">
                                      <p:cBhvr>
                                        <p:cTn id="82" dur="2000"/>
                                        <p:tgtEl>
                                          <p:spTgt spid="635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7" grpId="0" animBg="1"/>
      <p:bldP spid="63498" grpId="0"/>
      <p:bldP spid="63499" grpId="0" animBg="1"/>
      <p:bldP spid="63500" grpId="0"/>
      <p:bldP spid="63501" grpId="0" animBg="1"/>
      <p:bldP spid="63502" grpId="0"/>
      <p:bldP spid="63503" grpId="0" animBg="1"/>
      <p:bldP spid="635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6562" name="Rectangle 2"/>
              <p:cNvSpPr>
                <a:spLocks noChangeArrowheads="1"/>
              </p:cNvSpPr>
              <p:nvPr/>
            </p:nvSpPr>
            <p:spPr bwMode="auto">
              <a:xfrm>
                <a:off x="611188" y="404813"/>
                <a:ext cx="8281987" cy="100806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anose="05000000000000000000" pitchFamily="2" charset="2"/>
                  <a:buChar char="l"/>
                </a:pPr>
                <a:r>
                  <a:rPr lang="zh-CN" altLang="en-US" sz="3200" b="1" dirty="0"/>
                  <a:t>数字系统的频率响应范围为（</a:t>
                </a:r>
                <a:r>
                  <a:rPr lang="en-US" altLang="zh-CN" sz="3200" b="1" dirty="0"/>
                  <a:t>0</a:t>
                </a:r>
                <a:r>
                  <a:rPr lang="zh-CN" altLang="en-US" sz="3200" b="1" dirty="0"/>
                  <a:t>，</a:t>
                </a:r>
                <a:r>
                  <a:rPr lang="el-GR" altLang="zh-CN" sz="3200" b="1" dirty="0"/>
                  <a:t> </a:t>
                </a:r>
                <a14:m>
                  <m:oMath xmlns:m="http://schemas.openxmlformats.org/officeDocument/2006/math">
                    <m:r>
                      <a:rPr lang="en-US" altLang="zh-CN" sz="3200" b="1" i="0" smtClean="0">
                        <a:latin typeface="Cambria Math"/>
                      </a:rPr>
                      <m:t>𝟐</m:t>
                    </m:r>
                    <m:r>
                      <a:rPr lang="el-GR" altLang="zh-CN" sz="3200" b="1" i="1" smtClean="0">
                        <a:latin typeface="Cambria Math"/>
                      </a:rPr>
                      <m:t>𝝅</m:t>
                    </m:r>
                    <m:r>
                      <a:rPr lang="el-GR" altLang="zh-CN" sz="3200" b="1" i="1" smtClean="0">
                        <a:latin typeface="Cambria Math"/>
                      </a:rPr>
                      <m:t> </m:t>
                    </m:r>
                  </m:oMath>
                </a14:m>
                <a:r>
                  <a:rPr lang="zh-CN" altLang="en-US" sz="3200" b="1" dirty="0"/>
                  <a:t>）；</a:t>
                </a:r>
                <a:endParaRPr lang="en-US" altLang="zh-CN" sz="3200" b="1" dirty="0"/>
              </a:p>
              <a:p>
                <a:pPr marL="609600" indent="-609600">
                  <a:spcBef>
                    <a:spcPct val="20000"/>
                  </a:spcBef>
                  <a:buClr>
                    <a:schemeClr val="tx1"/>
                  </a:buClr>
                  <a:buFont typeface="Wingdings" panose="05000000000000000000" pitchFamily="2" charset="2"/>
                  <a:buChar char="l"/>
                </a:pPr>
                <a:r>
                  <a:rPr lang="zh-CN" altLang="en-US" sz="3200" b="1" dirty="0"/>
                  <a:t>数字频率对应的实际模拟频率是多少？</a:t>
                </a:r>
                <a:endParaRPr lang="en-US" altLang="zh-CN" sz="3200" b="1" dirty="0"/>
              </a:p>
              <a:p>
                <a:pPr marL="609600" indent="-609600">
                  <a:spcBef>
                    <a:spcPct val="20000"/>
                  </a:spcBef>
                  <a:buClr>
                    <a:schemeClr val="tx1"/>
                  </a:buClr>
                  <a:buFont typeface="Wingdings" panose="05000000000000000000" pitchFamily="2" charset="2"/>
                  <a:buChar char="l"/>
                </a:pPr>
                <a:r>
                  <a:rPr lang="zh-CN" altLang="en-US" sz="3200" b="1" dirty="0"/>
                  <a:t>在数字滤波器设计中，必须给出采样频率。</a:t>
                </a:r>
              </a:p>
            </p:txBody>
          </p:sp>
        </mc:Choice>
        <mc:Fallback xmlns="">
          <p:sp>
            <p:nvSpPr>
              <p:cNvPr id="66562" name="Rectangle 2"/>
              <p:cNvSpPr>
                <a:spLocks noRot="1" noChangeAspect="1" noMove="1" noResize="1" noEditPoints="1" noAdjustHandles="1" noChangeArrowheads="1" noChangeShapeType="1" noTextEdit="1"/>
              </p:cNvSpPr>
              <p:nvPr/>
            </p:nvSpPr>
            <p:spPr bwMode="auto">
              <a:xfrm>
                <a:off x="611188" y="404813"/>
                <a:ext cx="8281987" cy="1008062"/>
              </a:xfrm>
              <a:prstGeom prst="rect">
                <a:avLst/>
              </a:prstGeom>
              <a:blipFill rotWithShape="1">
                <a:blip r:embed="rId3"/>
                <a:stretch>
                  <a:fillRect l="-1619" t="-9639" r="-5077" b="-9096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aphicFrame>
        <p:nvGraphicFramePr>
          <p:cNvPr id="66563" name="Object 3"/>
          <p:cNvGraphicFramePr>
            <a:graphicFrameLocks noChangeAspect="1"/>
          </p:cNvGraphicFramePr>
          <p:nvPr>
            <p:extLst>
              <p:ext uri="{D42A27DB-BD31-4B8C-83A1-F6EECF244321}">
                <p14:modId xmlns:p14="http://schemas.microsoft.com/office/powerpoint/2010/main" val="3614101285"/>
              </p:ext>
            </p:extLst>
          </p:nvPr>
        </p:nvGraphicFramePr>
        <p:xfrm>
          <a:off x="2182019" y="2224881"/>
          <a:ext cx="4997450" cy="1060450"/>
        </p:xfrm>
        <a:graphic>
          <a:graphicData uri="http://schemas.openxmlformats.org/presentationml/2006/ole">
            <mc:AlternateContent xmlns:mc="http://schemas.openxmlformats.org/markup-compatibility/2006">
              <mc:Choice xmlns:v="urn:schemas-microsoft-com:vml" Requires="v">
                <p:oleObj spid="_x0000_s7385" name="公式" r:id="rId4" imgW="2044700" imgH="431800" progId="Equation.3">
                  <p:embed/>
                </p:oleObj>
              </mc:Choice>
              <mc:Fallback>
                <p:oleObj name="公式" r:id="rId4" imgW="2044700" imgH="431800" progId="Equation.3">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182019" y="2224881"/>
                        <a:ext cx="4997450" cy="106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564" name="Rectangle 4"/>
          <p:cNvSpPr>
            <a:spLocks noChangeArrowheads="1"/>
          </p:cNvSpPr>
          <p:nvPr/>
        </p:nvSpPr>
        <p:spPr bwMode="auto">
          <a:xfrm>
            <a:off x="468313" y="4006056"/>
            <a:ext cx="842486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en-US" altLang="zh-CN" sz="3200" b="1">
                <a:sym typeface="Wingdings" pitchFamily="2" charset="2"/>
              </a:rPr>
              <a:t>		   	          </a:t>
            </a:r>
            <a:r>
              <a:rPr lang="zh-CN" altLang="en-US" sz="3200" b="1">
                <a:sym typeface="Wingdings" pitchFamily="2" charset="2"/>
              </a:rPr>
              <a:t>折叠频率		   	</a:t>
            </a:r>
            <a:endParaRPr lang="zh-CN" altLang="en-US" sz="3200" b="1"/>
          </a:p>
        </p:txBody>
      </p:sp>
      <p:graphicFrame>
        <p:nvGraphicFramePr>
          <p:cNvPr id="66565" name="Object 5"/>
          <p:cNvGraphicFramePr>
            <a:graphicFrameLocks noChangeAspect="1"/>
          </p:cNvGraphicFramePr>
          <p:nvPr>
            <p:extLst>
              <p:ext uri="{D42A27DB-BD31-4B8C-83A1-F6EECF244321}">
                <p14:modId xmlns:p14="http://schemas.microsoft.com/office/powerpoint/2010/main" val="3350638988"/>
              </p:ext>
            </p:extLst>
          </p:nvPr>
        </p:nvGraphicFramePr>
        <p:xfrm>
          <a:off x="2351088" y="3285331"/>
          <a:ext cx="500062" cy="588962"/>
        </p:xfrm>
        <a:graphic>
          <a:graphicData uri="http://schemas.openxmlformats.org/presentationml/2006/ole">
            <mc:AlternateContent xmlns:mc="http://schemas.openxmlformats.org/markup-compatibility/2006">
              <mc:Choice xmlns:v="urn:schemas-microsoft-com:vml" Requires="v">
                <p:oleObj spid="_x0000_s7386" name="公式" r:id="rId6" imgW="190500" imgH="228600" progId="Equation.3">
                  <p:embed/>
                </p:oleObj>
              </mc:Choice>
              <mc:Fallback>
                <p:oleObj name="公式" r:id="rId6" imgW="190500" imgH="228600" progId="Equation.3">
                  <p:embed/>
                  <p:pic>
                    <p:nvPicPr>
                      <p:cNvPr id="0" name="Object 5"/>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2351088" y="3285331"/>
                        <a:ext cx="500062" cy="588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566" name="Object 6"/>
          <p:cNvGraphicFramePr>
            <a:graphicFrameLocks noChangeAspect="1"/>
          </p:cNvGraphicFramePr>
          <p:nvPr>
            <p:extLst>
              <p:ext uri="{D42A27DB-BD31-4B8C-83A1-F6EECF244321}">
                <p14:modId xmlns:p14="http://schemas.microsoft.com/office/powerpoint/2010/main" val="3513935103"/>
              </p:ext>
            </p:extLst>
          </p:nvPr>
        </p:nvGraphicFramePr>
        <p:xfrm>
          <a:off x="7524750" y="3356768"/>
          <a:ext cx="530225" cy="401638"/>
        </p:xfrm>
        <a:graphic>
          <a:graphicData uri="http://schemas.openxmlformats.org/presentationml/2006/ole">
            <mc:AlternateContent xmlns:mc="http://schemas.openxmlformats.org/markup-compatibility/2006">
              <mc:Choice xmlns:v="urn:schemas-microsoft-com:vml" Requires="v">
                <p:oleObj spid="_x0000_s7387" name="公式" r:id="rId8" imgW="228402" imgH="177646" progId="Equation.3">
                  <p:embed/>
                </p:oleObj>
              </mc:Choice>
              <mc:Fallback>
                <p:oleObj name="公式" r:id="rId8" imgW="228402" imgH="177646" progId="Equation.3">
                  <p:embed/>
                  <p:pic>
                    <p:nvPicPr>
                      <p:cNvPr id="0" name="Object 6"/>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7524750" y="3356768"/>
                        <a:ext cx="530225" cy="401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567" name="Object 7"/>
          <p:cNvGraphicFramePr>
            <a:graphicFrameLocks noChangeAspect="1"/>
          </p:cNvGraphicFramePr>
          <p:nvPr>
            <p:extLst>
              <p:ext uri="{D42A27DB-BD31-4B8C-83A1-F6EECF244321}">
                <p14:modId xmlns:p14="http://schemas.microsoft.com/office/powerpoint/2010/main" val="1951942643"/>
              </p:ext>
            </p:extLst>
          </p:nvPr>
        </p:nvGraphicFramePr>
        <p:xfrm>
          <a:off x="2378075" y="3794918"/>
          <a:ext cx="600075" cy="1011238"/>
        </p:xfrm>
        <a:graphic>
          <a:graphicData uri="http://schemas.openxmlformats.org/presentationml/2006/ole">
            <mc:AlternateContent xmlns:mc="http://schemas.openxmlformats.org/markup-compatibility/2006">
              <mc:Choice xmlns:v="urn:schemas-microsoft-com:vml" Requires="v">
                <p:oleObj spid="_x0000_s7388" name="Equation" r:id="rId10" imgW="228501" imgH="393529" progId="Equation.DSMT4">
                  <p:embed/>
                </p:oleObj>
              </mc:Choice>
              <mc:Fallback>
                <p:oleObj name="Equation" r:id="rId10" imgW="228501" imgH="393529" progId="Equation.DSMT4">
                  <p:embed/>
                  <p:pic>
                    <p:nvPicPr>
                      <p:cNvPr id="0" name="Object 7"/>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2378075" y="3794918"/>
                        <a:ext cx="600075" cy="1011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568" name="Rectangle 8"/>
          <p:cNvSpPr>
            <a:spLocks noChangeArrowheads="1"/>
          </p:cNvSpPr>
          <p:nvPr/>
        </p:nvSpPr>
        <p:spPr bwMode="auto">
          <a:xfrm>
            <a:off x="539750" y="4797425"/>
            <a:ext cx="8424863" cy="86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200" b="1" dirty="0"/>
              <a:t>按照抽样定理，实际频率只能在以下范围</a:t>
            </a:r>
            <a:r>
              <a:rPr lang="zh-CN" altLang="en-US" sz="3200" b="1" dirty="0">
                <a:sym typeface="Wingdings" pitchFamily="2" charset="2"/>
              </a:rPr>
              <a:t>   	</a:t>
            </a:r>
            <a:endParaRPr lang="zh-CN" altLang="en-US" sz="3200" b="1" dirty="0"/>
          </a:p>
        </p:txBody>
      </p:sp>
      <p:graphicFrame>
        <p:nvGraphicFramePr>
          <p:cNvPr id="66569" name="Object 9"/>
          <p:cNvGraphicFramePr>
            <a:graphicFrameLocks noChangeAspect="1"/>
          </p:cNvGraphicFramePr>
          <p:nvPr>
            <p:extLst>
              <p:ext uri="{D42A27DB-BD31-4B8C-83A1-F6EECF244321}">
                <p14:modId xmlns:p14="http://schemas.microsoft.com/office/powerpoint/2010/main" val="3958764999"/>
              </p:ext>
            </p:extLst>
          </p:nvPr>
        </p:nvGraphicFramePr>
        <p:xfrm>
          <a:off x="1908175" y="5521325"/>
          <a:ext cx="1884363" cy="1006475"/>
        </p:xfrm>
        <a:graphic>
          <a:graphicData uri="http://schemas.openxmlformats.org/presentationml/2006/ole">
            <mc:AlternateContent xmlns:mc="http://schemas.openxmlformats.org/markup-compatibility/2006">
              <mc:Choice xmlns:v="urn:schemas-microsoft-com:vml" Requires="v">
                <p:oleObj spid="_x0000_s7389" name="Equation" r:id="rId12" imgW="723600" imgH="393480" progId="Equation.DSMT4">
                  <p:embed/>
                </p:oleObj>
              </mc:Choice>
              <mc:Fallback>
                <p:oleObj name="Equation" r:id="rId12" imgW="723600" imgH="393480" progId="Equation.DSMT4">
                  <p:embed/>
                  <p:pic>
                    <p:nvPicPr>
                      <p:cNvPr id="0" name="Object 9"/>
                      <p:cNvPicPr>
                        <a:picLocks noChangeAspect="1" noChangeArrowheads="1"/>
                      </p:cNvPicPr>
                      <p:nvPr/>
                    </p:nvPicPr>
                    <p:blipFill>
                      <a:blip r:embed="rId13">
                        <a:lum bright="-100000"/>
                      </a:blip>
                      <a:srcRect/>
                      <a:stretch>
                        <a:fillRect/>
                      </a:stretch>
                    </p:blipFill>
                    <p:spPr bwMode="auto">
                      <a:xfrm>
                        <a:off x="1908175" y="5521325"/>
                        <a:ext cx="1884363"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570" name="Rectangle 10"/>
          <p:cNvSpPr>
            <a:spLocks noChangeArrowheads="1"/>
          </p:cNvSpPr>
          <p:nvPr/>
        </p:nvSpPr>
        <p:spPr bwMode="auto">
          <a:xfrm>
            <a:off x="539750" y="3285331"/>
            <a:ext cx="1655763"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200" b="1"/>
              <a:t>式中，</a:t>
            </a:r>
          </a:p>
        </p:txBody>
      </p:sp>
      <p:sp>
        <p:nvSpPr>
          <p:cNvPr id="66571" name="Rectangle 11"/>
          <p:cNvSpPr>
            <a:spLocks noChangeArrowheads="1"/>
          </p:cNvSpPr>
          <p:nvPr/>
        </p:nvSpPr>
        <p:spPr bwMode="auto">
          <a:xfrm>
            <a:off x="2339975" y="3285331"/>
            <a:ext cx="6300788" cy="64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en-US" altLang="zh-CN" sz="3200" b="1"/>
              <a:t>	</a:t>
            </a:r>
            <a:r>
              <a:rPr lang="en-US" altLang="zh-CN" sz="3200" b="1">
                <a:sym typeface="Wingdings" pitchFamily="2" charset="2"/>
              </a:rPr>
              <a:t> </a:t>
            </a:r>
            <a:r>
              <a:rPr lang="zh-CN" altLang="en-US" sz="3200" b="1">
                <a:sym typeface="Wingdings" pitchFamily="2" charset="2"/>
              </a:rPr>
              <a:t>数字域抽样频率（即        ）</a:t>
            </a:r>
            <a:endParaRPr lang="zh-CN" altLang="en-US" sz="3200" b="1"/>
          </a:p>
        </p:txBody>
      </p:sp>
      <p:sp>
        <p:nvSpPr>
          <p:cNvPr id="7180"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7A6B979A-151C-4089-A04A-B004401A173C}" type="slidenum">
              <a:rPr lang="en-US" altLang="zh-CN" smtClean="0"/>
              <a:pPr eaLnBrk="1" hangingPunct="1"/>
              <a:t>6</a:t>
            </a:fld>
            <a:endParaRPr lang="en-US" altLang="zh-CN"/>
          </a:p>
        </p:txBody>
      </p:sp>
      <p:sp>
        <p:nvSpPr>
          <p:cNvPr id="2" name="动作按钮: 后退或前一项 1">
            <a:hlinkClick r:id="" action="ppaction://hlinkshowjump?jump=previousslide" highlightClick="1"/>
          </p:cNvPr>
          <p:cNvSpPr/>
          <p:nvPr/>
        </p:nvSpPr>
        <p:spPr>
          <a:xfrm>
            <a:off x="8460432" y="1124744"/>
            <a:ext cx="288032" cy="28813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4" name="Object 9"/>
          <p:cNvGraphicFramePr>
            <a:graphicFrameLocks noChangeAspect="1"/>
          </p:cNvGraphicFramePr>
          <p:nvPr>
            <p:extLst>
              <p:ext uri="{D42A27DB-BD31-4B8C-83A1-F6EECF244321}">
                <p14:modId xmlns:p14="http://schemas.microsoft.com/office/powerpoint/2010/main" val="2621273393"/>
              </p:ext>
            </p:extLst>
          </p:nvPr>
        </p:nvGraphicFramePr>
        <p:xfrm>
          <a:off x="5305425" y="5470525"/>
          <a:ext cx="1190625" cy="1006475"/>
        </p:xfrm>
        <a:graphic>
          <a:graphicData uri="http://schemas.openxmlformats.org/presentationml/2006/ole">
            <mc:AlternateContent xmlns:mc="http://schemas.openxmlformats.org/markup-compatibility/2006">
              <mc:Choice xmlns:v="urn:schemas-microsoft-com:vml" Requires="v">
                <p:oleObj spid="_x0000_s7390" name="Equation" r:id="rId14" imgW="457200" imgH="393480" progId="Equation.DSMT4">
                  <p:embed/>
                </p:oleObj>
              </mc:Choice>
              <mc:Fallback>
                <p:oleObj name="Equation" r:id="rId14" imgW="457200" imgH="393480" progId="Equation.DSMT4">
                  <p:embed/>
                  <p:pic>
                    <p:nvPicPr>
                      <p:cNvPr id="66569" name="Object 9"/>
                      <p:cNvPicPr>
                        <a:picLocks noChangeAspect="1" noChangeArrowheads="1"/>
                      </p:cNvPicPr>
                      <p:nvPr/>
                    </p:nvPicPr>
                    <p:blipFill>
                      <a:blip r:embed="rId15">
                        <a:lum bright="-100000"/>
                      </a:blip>
                      <a:srcRect/>
                      <a:stretch>
                        <a:fillRect/>
                      </a:stretch>
                    </p:blipFill>
                    <p:spPr bwMode="auto">
                      <a:xfrm>
                        <a:off x="5305425" y="5470525"/>
                        <a:ext cx="1190625"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anim calcmode="lin" valueType="num">
                                      <p:cBhvr additive="base">
                                        <p:cTn id="7" dur="500" fill="hold"/>
                                        <p:tgtEl>
                                          <p:spTgt spid="665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656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6562">
                                            <p:txEl>
                                              <p:pRg st="1" end="1"/>
                                            </p:txEl>
                                          </p:spTgt>
                                        </p:tgtEl>
                                        <p:attrNameLst>
                                          <p:attrName>style.visibility</p:attrName>
                                        </p:attrNameLst>
                                      </p:cBhvr>
                                      <p:to>
                                        <p:strVal val="visible"/>
                                      </p:to>
                                    </p:set>
                                    <p:anim calcmode="lin" valueType="num">
                                      <p:cBhvr additive="base">
                                        <p:cTn id="13" dur="500" fill="hold"/>
                                        <p:tgtEl>
                                          <p:spTgt spid="6656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656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6562">
                                            <p:txEl>
                                              <p:pRg st="2" end="2"/>
                                            </p:txEl>
                                          </p:spTgt>
                                        </p:tgtEl>
                                        <p:attrNameLst>
                                          <p:attrName>style.visibility</p:attrName>
                                        </p:attrNameLst>
                                      </p:cBhvr>
                                      <p:to>
                                        <p:strVal val="visible"/>
                                      </p:to>
                                    </p:set>
                                    <p:anim calcmode="lin" valueType="num">
                                      <p:cBhvr additive="base">
                                        <p:cTn id="19" dur="500" fill="hold"/>
                                        <p:tgtEl>
                                          <p:spTgt spid="6656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56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6563"/>
                                        </p:tgtEl>
                                        <p:attrNameLst>
                                          <p:attrName>style.visibility</p:attrName>
                                        </p:attrNameLst>
                                      </p:cBhvr>
                                      <p:to>
                                        <p:strVal val="visible"/>
                                      </p:to>
                                    </p:set>
                                    <p:anim calcmode="lin" valueType="num">
                                      <p:cBhvr additive="base">
                                        <p:cTn id="25" dur="500" fill="hold"/>
                                        <p:tgtEl>
                                          <p:spTgt spid="66563"/>
                                        </p:tgtEl>
                                        <p:attrNameLst>
                                          <p:attrName>ppt_x</p:attrName>
                                        </p:attrNameLst>
                                      </p:cBhvr>
                                      <p:tavLst>
                                        <p:tav tm="0">
                                          <p:val>
                                            <p:strVal val="#ppt_x"/>
                                          </p:val>
                                        </p:tav>
                                        <p:tav tm="100000">
                                          <p:val>
                                            <p:strVal val="#ppt_x"/>
                                          </p:val>
                                        </p:tav>
                                      </p:tavLst>
                                    </p:anim>
                                    <p:anim calcmode="lin" valueType="num">
                                      <p:cBhvr additive="base">
                                        <p:cTn id="26" dur="500" fill="hold"/>
                                        <p:tgtEl>
                                          <p:spTgt spid="6656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6570"/>
                                        </p:tgtEl>
                                        <p:attrNameLst>
                                          <p:attrName>style.visibility</p:attrName>
                                        </p:attrNameLst>
                                      </p:cBhvr>
                                      <p:to>
                                        <p:strVal val="visible"/>
                                      </p:to>
                                    </p:set>
                                    <p:anim calcmode="lin" valueType="num">
                                      <p:cBhvr additive="base">
                                        <p:cTn id="31" dur="500" fill="hold"/>
                                        <p:tgtEl>
                                          <p:spTgt spid="66570"/>
                                        </p:tgtEl>
                                        <p:attrNameLst>
                                          <p:attrName>ppt_x</p:attrName>
                                        </p:attrNameLst>
                                      </p:cBhvr>
                                      <p:tavLst>
                                        <p:tav tm="0">
                                          <p:val>
                                            <p:strVal val="#ppt_x"/>
                                          </p:val>
                                        </p:tav>
                                        <p:tav tm="100000">
                                          <p:val>
                                            <p:strVal val="#ppt_x"/>
                                          </p:val>
                                        </p:tav>
                                      </p:tavLst>
                                    </p:anim>
                                    <p:anim calcmode="lin" valueType="num">
                                      <p:cBhvr additive="base">
                                        <p:cTn id="32" dur="500" fill="hold"/>
                                        <p:tgtEl>
                                          <p:spTgt spid="6657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66565"/>
                                        </p:tgtEl>
                                        <p:attrNameLst>
                                          <p:attrName>style.visibility</p:attrName>
                                        </p:attrNameLst>
                                      </p:cBhvr>
                                      <p:to>
                                        <p:strVal val="visible"/>
                                      </p:to>
                                    </p:set>
                                    <p:animEffect transition="in" filter="box(in)">
                                      <p:cBhvr>
                                        <p:cTn id="37" dur="500"/>
                                        <p:tgtEl>
                                          <p:spTgt spid="66565"/>
                                        </p:tgtEl>
                                      </p:cBhvr>
                                    </p:animEffect>
                                  </p:childTnLst>
                                </p:cTn>
                              </p:par>
                              <p:par>
                                <p:cTn id="38" presetID="4" presetClass="entr" presetSubtype="16" fill="hold" nodeType="withEffect">
                                  <p:stCondLst>
                                    <p:cond delay="0"/>
                                  </p:stCondLst>
                                  <p:childTnLst>
                                    <p:set>
                                      <p:cBhvr>
                                        <p:cTn id="39" dur="1" fill="hold">
                                          <p:stCondLst>
                                            <p:cond delay="0"/>
                                          </p:stCondLst>
                                        </p:cTn>
                                        <p:tgtEl>
                                          <p:spTgt spid="66566"/>
                                        </p:tgtEl>
                                        <p:attrNameLst>
                                          <p:attrName>style.visibility</p:attrName>
                                        </p:attrNameLst>
                                      </p:cBhvr>
                                      <p:to>
                                        <p:strVal val="visible"/>
                                      </p:to>
                                    </p:set>
                                    <p:animEffect transition="in" filter="box(in)">
                                      <p:cBhvr>
                                        <p:cTn id="40" dur="500"/>
                                        <p:tgtEl>
                                          <p:spTgt spid="66566"/>
                                        </p:tgtEl>
                                      </p:cBhvr>
                                    </p:animEffect>
                                  </p:childTnLst>
                                </p:cTn>
                              </p:par>
                              <p:par>
                                <p:cTn id="41" presetID="4" presetClass="entr" presetSubtype="16" fill="hold" grpId="0" nodeType="withEffect">
                                  <p:stCondLst>
                                    <p:cond delay="0"/>
                                  </p:stCondLst>
                                  <p:childTnLst>
                                    <p:set>
                                      <p:cBhvr>
                                        <p:cTn id="42" dur="1" fill="hold">
                                          <p:stCondLst>
                                            <p:cond delay="0"/>
                                          </p:stCondLst>
                                        </p:cTn>
                                        <p:tgtEl>
                                          <p:spTgt spid="66571"/>
                                        </p:tgtEl>
                                        <p:attrNameLst>
                                          <p:attrName>style.visibility</p:attrName>
                                        </p:attrNameLst>
                                      </p:cBhvr>
                                      <p:to>
                                        <p:strVal val="visible"/>
                                      </p:to>
                                    </p:set>
                                    <p:animEffect transition="in" filter="box(in)">
                                      <p:cBhvr>
                                        <p:cTn id="43" dur="500"/>
                                        <p:tgtEl>
                                          <p:spTgt spid="6657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66564"/>
                                        </p:tgtEl>
                                        <p:attrNameLst>
                                          <p:attrName>style.visibility</p:attrName>
                                        </p:attrNameLst>
                                      </p:cBhvr>
                                      <p:to>
                                        <p:strVal val="visible"/>
                                      </p:to>
                                    </p:set>
                                    <p:anim calcmode="lin" valueType="num">
                                      <p:cBhvr additive="base">
                                        <p:cTn id="48" dur="500" fill="hold"/>
                                        <p:tgtEl>
                                          <p:spTgt spid="66564"/>
                                        </p:tgtEl>
                                        <p:attrNameLst>
                                          <p:attrName>ppt_x</p:attrName>
                                        </p:attrNameLst>
                                      </p:cBhvr>
                                      <p:tavLst>
                                        <p:tav tm="0">
                                          <p:val>
                                            <p:strVal val="#ppt_x"/>
                                          </p:val>
                                        </p:tav>
                                        <p:tav tm="100000">
                                          <p:val>
                                            <p:strVal val="#ppt_x"/>
                                          </p:val>
                                        </p:tav>
                                      </p:tavLst>
                                    </p:anim>
                                    <p:anim calcmode="lin" valueType="num">
                                      <p:cBhvr additive="base">
                                        <p:cTn id="49" dur="500" fill="hold"/>
                                        <p:tgtEl>
                                          <p:spTgt spid="66564"/>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66567"/>
                                        </p:tgtEl>
                                        <p:attrNameLst>
                                          <p:attrName>style.visibility</p:attrName>
                                        </p:attrNameLst>
                                      </p:cBhvr>
                                      <p:to>
                                        <p:strVal val="visible"/>
                                      </p:to>
                                    </p:set>
                                    <p:anim calcmode="lin" valueType="num">
                                      <p:cBhvr additive="base">
                                        <p:cTn id="52" dur="500" fill="hold"/>
                                        <p:tgtEl>
                                          <p:spTgt spid="66567"/>
                                        </p:tgtEl>
                                        <p:attrNameLst>
                                          <p:attrName>ppt_x</p:attrName>
                                        </p:attrNameLst>
                                      </p:cBhvr>
                                      <p:tavLst>
                                        <p:tav tm="0">
                                          <p:val>
                                            <p:strVal val="#ppt_x"/>
                                          </p:val>
                                        </p:tav>
                                        <p:tav tm="100000">
                                          <p:val>
                                            <p:strVal val="#ppt_x"/>
                                          </p:val>
                                        </p:tav>
                                      </p:tavLst>
                                    </p:anim>
                                    <p:anim calcmode="lin" valueType="num">
                                      <p:cBhvr additive="base">
                                        <p:cTn id="53" dur="500" fill="hold"/>
                                        <p:tgtEl>
                                          <p:spTgt spid="66567"/>
                                        </p:tgtEl>
                                        <p:attrNameLst>
                                          <p:attrName>ppt_y</p:attrName>
                                        </p:attrNameLst>
                                      </p:cBhvr>
                                      <p:tavLst>
                                        <p:tav tm="0">
                                          <p:val>
                                            <p:strVal val="1+#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4" presetClass="entr" presetSubtype="16" fill="hold" grpId="0" nodeType="clickEffect">
                                  <p:stCondLst>
                                    <p:cond delay="0"/>
                                  </p:stCondLst>
                                  <p:childTnLst>
                                    <p:set>
                                      <p:cBhvr>
                                        <p:cTn id="57" dur="1" fill="hold">
                                          <p:stCondLst>
                                            <p:cond delay="0"/>
                                          </p:stCondLst>
                                        </p:cTn>
                                        <p:tgtEl>
                                          <p:spTgt spid="66568"/>
                                        </p:tgtEl>
                                        <p:attrNameLst>
                                          <p:attrName>style.visibility</p:attrName>
                                        </p:attrNameLst>
                                      </p:cBhvr>
                                      <p:to>
                                        <p:strVal val="visible"/>
                                      </p:to>
                                    </p:set>
                                    <p:animEffect transition="in" filter="box(in)">
                                      <p:cBhvr>
                                        <p:cTn id="58" dur="500"/>
                                        <p:tgtEl>
                                          <p:spTgt spid="66568"/>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 presetClass="entr" presetSubtype="10" fill="hold" nodeType="clickEffect">
                                  <p:stCondLst>
                                    <p:cond delay="0"/>
                                  </p:stCondLst>
                                  <p:childTnLst>
                                    <p:set>
                                      <p:cBhvr>
                                        <p:cTn id="62" dur="1" fill="hold">
                                          <p:stCondLst>
                                            <p:cond delay="0"/>
                                          </p:stCondLst>
                                        </p:cTn>
                                        <p:tgtEl>
                                          <p:spTgt spid="66569"/>
                                        </p:tgtEl>
                                        <p:attrNameLst>
                                          <p:attrName>style.visibility</p:attrName>
                                        </p:attrNameLst>
                                      </p:cBhvr>
                                      <p:to>
                                        <p:strVal val="visible"/>
                                      </p:to>
                                    </p:set>
                                    <p:animEffect transition="in" filter="checkerboard(across)">
                                      <p:cBhvr>
                                        <p:cTn id="63" dur="500"/>
                                        <p:tgtEl>
                                          <p:spTgt spid="66569"/>
                                        </p:tgtEl>
                                      </p:cBhvr>
                                    </p:animEffect>
                                  </p:childTnLst>
                                </p:cTn>
                              </p:par>
                            </p:childTnLst>
                          </p:cTn>
                        </p:par>
                      </p:childTnLst>
                    </p:cTn>
                  </p:par>
                  <p:par>
                    <p:cTn id="64" fill="hold">
                      <p:stCondLst>
                        <p:cond delay="indefinite"/>
                      </p:stCondLst>
                      <p:childTnLst>
                        <p:par>
                          <p:cTn id="65" fill="hold">
                            <p:stCondLst>
                              <p:cond delay="0"/>
                            </p:stCondLst>
                            <p:childTnLst>
                              <p:par>
                                <p:cTn id="66" presetID="5" presetClass="entr" presetSubtype="10"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checkerboard(across)">
                                      <p:cBhvr>
                                        <p:cTn id="6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4" grpId="0"/>
      <p:bldP spid="66568" grpId="0"/>
      <p:bldP spid="66570" grpId="0"/>
      <p:bldP spid="6657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47" name="Group 35"/>
          <p:cNvGrpSpPr>
            <a:grpSpLocks/>
          </p:cNvGrpSpPr>
          <p:nvPr/>
        </p:nvGrpSpPr>
        <p:grpSpPr bwMode="auto">
          <a:xfrm>
            <a:off x="1187450" y="333375"/>
            <a:ext cx="6121400" cy="579438"/>
            <a:chOff x="748" y="210"/>
            <a:chExt cx="3856" cy="365"/>
          </a:xfrm>
        </p:grpSpPr>
        <p:sp>
          <p:nvSpPr>
            <p:cNvPr id="8228" name="Text Box 2"/>
            <p:cNvSpPr txBox="1">
              <a:spLocks noChangeArrowheads="1"/>
            </p:cNvSpPr>
            <p:nvPr/>
          </p:nvSpPr>
          <p:spPr bwMode="auto">
            <a:xfrm>
              <a:off x="748" y="210"/>
              <a:ext cx="385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a:latin typeface="Times New Roman" pitchFamily="18" charset="0"/>
                </a:rPr>
                <a:t>数字滤波器系统函数</a:t>
              </a:r>
            </a:p>
          </p:txBody>
        </p:sp>
        <p:graphicFrame>
          <p:nvGraphicFramePr>
            <p:cNvPr id="8229" name="Object 3"/>
            <p:cNvGraphicFramePr>
              <a:graphicFrameLocks noChangeAspect="1"/>
            </p:cNvGraphicFramePr>
            <p:nvPr/>
          </p:nvGraphicFramePr>
          <p:xfrm>
            <a:off x="3288" y="255"/>
            <a:ext cx="531" cy="292"/>
          </p:xfrm>
          <a:graphic>
            <a:graphicData uri="http://schemas.openxmlformats.org/presentationml/2006/ole">
              <mc:AlternateContent xmlns:mc="http://schemas.openxmlformats.org/markup-compatibility/2006">
                <mc:Choice xmlns:v="urn:schemas-microsoft-com:vml" Requires="v">
                  <p:oleObj spid="_x0000_s8641" name="Equation" r:id="rId3" imgW="368140" imgH="203112" progId="Equation.DSMT4">
                    <p:embed/>
                  </p:oleObj>
                </mc:Choice>
                <mc:Fallback>
                  <p:oleObj name="Equation" r:id="rId3" imgW="368140" imgH="203112" progId="Equation.DSMT4">
                    <p:embed/>
                    <p:pic>
                      <p:nvPicPr>
                        <p:cNvPr id="0" name="Object 3"/>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3288" y="255"/>
                          <a:ext cx="531"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4516" name="Text Box 4"/>
          <p:cNvSpPr txBox="1">
            <a:spLocks noChangeArrowheads="1"/>
          </p:cNvSpPr>
          <p:nvPr/>
        </p:nvSpPr>
        <p:spPr bwMode="auto">
          <a:xfrm>
            <a:off x="1258888" y="1125538"/>
            <a:ext cx="6121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a:latin typeface="Times New Roman" pitchFamily="18" charset="0"/>
              </a:rPr>
              <a:t>数字滤波器幅度频率响应</a:t>
            </a:r>
          </a:p>
        </p:txBody>
      </p:sp>
      <p:graphicFrame>
        <p:nvGraphicFramePr>
          <p:cNvPr id="64517" name="Object 5"/>
          <p:cNvGraphicFramePr>
            <a:graphicFrameLocks noChangeAspect="1"/>
          </p:cNvGraphicFramePr>
          <p:nvPr>
            <p:extLst>
              <p:ext uri="{D42A27DB-BD31-4B8C-83A1-F6EECF244321}">
                <p14:modId xmlns:p14="http://schemas.microsoft.com/office/powerpoint/2010/main" val="2915172486"/>
              </p:ext>
            </p:extLst>
          </p:nvPr>
        </p:nvGraphicFramePr>
        <p:xfrm>
          <a:off x="6156325" y="1125538"/>
          <a:ext cx="1220788" cy="638175"/>
        </p:xfrm>
        <a:graphic>
          <a:graphicData uri="http://schemas.openxmlformats.org/presentationml/2006/ole">
            <mc:AlternateContent xmlns:mc="http://schemas.openxmlformats.org/markup-compatibility/2006">
              <mc:Choice xmlns:v="urn:schemas-microsoft-com:vml" Requires="v">
                <p:oleObj spid="_x0000_s8642" name="Equation" r:id="rId5" imgW="533169" imgH="279279" progId="Equation.DSMT4">
                  <p:embed/>
                </p:oleObj>
              </mc:Choice>
              <mc:Fallback>
                <p:oleObj name="Equation" r:id="rId5" imgW="533169" imgH="279279" progId="Equation.DSMT4">
                  <p:embed/>
                  <p:pic>
                    <p:nvPicPr>
                      <p:cNvPr id="0" name="Object 5"/>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6156325" y="1125538"/>
                        <a:ext cx="1220788"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4548" name="Group 36"/>
          <p:cNvGrpSpPr>
            <a:grpSpLocks/>
          </p:cNvGrpSpPr>
          <p:nvPr/>
        </p:nvGrpSpPr>
        <p:grpSpPr bwMode="auto">
          <a:xfrm>
            <a:off x="2195513" y="2133600"/>
            <a:ext cx="6119812" cy="2079625"/>
            <a:chOff x="1383" y="1344"/>
            <a:chExt cx="3855" cy="1310"/>
          </a:xfrm>
        </p:grpSpPr>
        <p:sp>
          <p:nvSpPr>
            <p:cNvPr id="8215" name="Line 6"/>
            <p:cNvSpPr>
              <a:spLocks noChangeShapeType="1"/>
            </p:cNvSpPr>
            <p:nvPr/>
          </p:nvSpPr>
          <p:spPr bwMode="auto">
            <a:xfrm>
              <a:off x="2154" y="2341"/>
              <a:ext cx="263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16" name="Line 7"/>
            <p:cNvSpPr>
              <a:spLocks noChangeShapeType="1"/>
            </p:cNvSpPr>
            <p:nvPr/>
          </p:nvSpPr>
          <p:spPr bwMode="auto">
            <a:xfrm flipV="1">
              <a:off x="2154" y="1570"/>
              <a:ext cx="0" cy="77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17" name="Text Box 8"/>
            <p:cNvSpPr txBox="1">
              <a:spLocks noChangeArrowheads="1"/>
            </p:cNvSpPr>
            <p:nvPr/>
          </p:nvSpPr>
          <p:spPr bwMode="auto">
            <a:xfrm>
              <a:off x="2109" y="2404"/>
              <a:ext cx="1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2000" b="1">
                  <a:latin typeface="Times New Roman" pitchFamily="18" charset="0"/>
                </a:rPr>
                <a:t>0</a:t>
              </a:r>
            </a:p>
          </p:txBody>
        </p:sp>
        <p:sp>
          <p:nvSpPr>
            <p:cNvPr id="8218" name="Line 9"/>
            <p:cNvSpPr>
              <a:spLocks noChangeShapeType="1"/>
            </p:cNvSpPr>
            <p:nvPr/>
          </p:nvSpPr>
          <p:spPr bwMode="auto">
            <a:xfrm>
              <a:off x="2154" y="1797"/>
              <a:ext cx="40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19" name="Line 10"/>
            <p:cNvSpPr>
              <a:spLocks noChangeShapeType="1"/>
            </p:cNvSpPr>
            <p:nvPr/>
          </p:nvSpPr>
          <p:spPr bwMode="auto">
            <a:xfrm>
              <a:off x="2562" y="1797"/>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20" name="Line 11"/>
            <p:cNvSpPr>
              <a:spLocks noChangeShapeType="1"/>
            </p:cNvSpPr>
            <p:nvPr/>
          </p:nvSpPr>
          <p:spPr bwMode="auto">
            <a:xfrm flipV="1">
              <a:off x="3152" y="2296"/>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21" name="Line 12"/>
            <p:cNvSpPr>
              <a:spLocks noChangeShapeType="1"/>
            </p:cNvSpPr>
            <p:nvPr/>
          </p:nvSpPr>
          <p:spPr bwMode="auto">
            <a:xfrm flipV="1">
              <a:off x="3696" y="1797"/>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22" name="Line 13"/>
            <p:cNvSpPr>
              <a:spLocks noChangeShapeType="1"/>
            </p:cNvSpPr>
            <p:nvPr/>
          </p:nvSpPr>
          <p:spPr bwMode="auto">
            <a:xfrm>
              <a:off x="3696" y="1797"/>
              <a:ext cx="40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8223" name="Object 14"/>
            <p:cNvGraphicFramePr>
              <a:graphicFrameLocks noChangeAspect="1"/>
            </p:cNvGraphicFramePr>
            <p:nvPr/>
          </p:nvGraphicFramePr>
          <p:xfrm>
            <a:off x="3061" y="2432"/>
            <a:ext cx="182" cy="181"/>
          </p:xfrm>
          <a:graphic>
            <a:graphicData uri="http://schemas.openxmlformats.org/presentationml/2006/ole">
              <mc:AlternateContent xmlns:mc="http://schemas.openxmlformats.org/markup-compatibility/2006">
                <mc:Choice xmlns:v="urn:schemas-microsoft-com:vml" Requires="v">
                  <p:oleObj spid="_x0000_s8643" name="Equation" r:id="rId7" imgW="139700" imgH="139700" progId="Equation.DSMT4">
                    <p:embed/>
                  </p:oleObj>
                </mc:Choice>
                <mc:Fallback>
                  <p:oleObj name="Equation" r:id="rId7" imgW="139700" imgH="139700" progId="Equation.DSMT4">
                    <p:embed/>
                    <p:pic>
                      <p:nvPicPr>
                        <p:cNvPr id="0" name="Object 14"/>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3061" y="2432"/>
                          <a:ext cx="182"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24" name="Line 15"/>
            <p:cNvSpPr>
              <a:spLocks noChangeShapeType="1"/>
            </p:cNvSpPr>
            <p:nvPr/>
          </p:nvSpPr>
          <p:spPr bwMode="auto">
            <a:xfrm flipV="1">
              <a:off x="4105" y="2296"/>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8225" name="Object 16"/>
            <p:cNvGraphicFramePr>
              <a:graphicFrameLocks noChangeAspect="1"/>
            </p:cNvGraphicFramePr>
            <p:nvPr/>
          </p:nvGraphicFramePr>
          <p:xfrm>
            <a:off x="3957" y="2408"/>
            <a:ext cx="297" cy="230"/>
          </p:xfrm>
          <a:graphic>
            <a:graphicData uri="http://schemas.openxmlformats.org/presentationml/2006/ole">
              <mc:AlternateContent xmlns:mc="http://schemas.openxmlformats.org/markup-compatibility/2006">
                <mc:Choice xmlns:v="urn:schemas-microsoft-com:vml" Requires="v">
                  <p:oleObj spid="_x0000_s8644" name="Equation" r:id="rId9" imgW="228402" imgH="177646" progId="Equation.DSMT4">
                    <p:embed/>
                  </p:oleObj>
                </mc:Choice>
                <mc:Fallback>
                  <p:oleObj name="Equation" r:id="rId9" imgW="228402" imgH="177646" progId="Equation.DSMT4">
                    <p:embed/>
                    <p:pic>
                      <p:nvPicPr>
                        <p:cNvPr id="0" name="Object 16"/>
                        <p:cNvPicPr>
                          <a:picLocks noChangeAspect="1" noChangeArrowheads="1"/>
                        </p:cNvPicPr>
                        <p:nvPr/>
                      </p:nvPicPr>
                      <p:blipFill>
                        <a:blip r:embed="rId10">
                          <a:lum bright="-56000"/>
                          <a:extLst>
                            <a:ext uri="{28A0092B-C50C-407E-A947-70E740481C1C}">
                              <a14:useLocalDpi xmlns:a14="http://schemas.microsoft.com/office/drawing/2010/main" val="0"/>
                            </a:ext>
                          </a:extLst>
                        </a:blip>
                        <a:srcRect/>
                        <a:stretch>
                          <a:fillRect/>
                        </a:stretch>
                      </p:blipFill>
                      <p:spPr bwMode="auto">
                        <a:xfrm>
                          <a:off x="3957" y="2408"/>
                          <a:ext cx="297"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26" name="Object 17"/>
            <p:cNvGraphicFramePr>
              <a:graphicFrameLocks noChangeAspect="1"/>
            </p:cNvGraphicFramePr>
            <p:nvPr/>
          </p:nvGraphicFramePr>
          <p:xfrm>
            <a:off x="1383" y="1344"/>
            <a:ext cx="635" cy="332"/>
          </p:xfrm>
          <a:graphic>
            <a:graphicData uri="http://schemas.openxmlformats.org/presentationml/2006/ole">
              <mc:AlternateContent xmlns:mc="http://schemas.openxmlformats.org/markup-compatibility/2006">
                <mc:Choice xmlns:v="urn:schemas-microsoft-com:vml" Requires="v">
                  <p:oleObj spid="_x0000_s8645" name="Equation" r:id="rId11" imgW="533169" imgH="279279" progId="Equation.DSMT4">
                    <p:embed/>
                  </p:oleObj>
                </mc:Choice>
                <mc:Fallback>
                  <p:oleObj name="Equation" r:id="rId11" imgW="533169" imgH="279279" progId="Equation.DSMT4">
                    <p:embed/>
                    <p:pic>
                      <p:nvPicPr>
                        <p:cNvPr id="0" name="Object 17"/>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1383" y="1344"/>
                          <a:ext cx="635"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27" name="Object 18"/>
            <p:cNvGraphicFramePr>
              <a:graphicFrameLocks noChangeAspect="1"/>
            </p:cNvGraphicFramePr>
            <p:nvPr/>
          </p:nvGraphicFramePr>
          <p:xfrm>
            <a:off x="5057" y="2288"/>
            <a:ext cx="181" cy="166"/>
          </p:xfrm>
          <a:graphic>
            <a:graphicData uri="http://schemas.openxmlformats.org/presentationml/2006/ole">
              <mc:AlternateContent xmlns:mc="http://schemas.openxmlformats.org/markup-compatibility/2006">
                <mc:Choice xmlns:v="urn:schemas-microsoft-com:vml" Requires="v">
                  <p:oleObj spid="_x0000_s8646" name="Equation" r:id="rId12" imgW="152334" imgH="139639" progId="Equation.DSMT4">
                    <p:embed/>
                  </p:oleObj>
                </mc:Choice>
                <mc:Fallback>
                  <p:oleObj name="Equation" r:id="rId12" imgW="152334" imgH="139639" progId="Equation.DSMT4">
                    <p:embed/>
                    <p:pic>
                      <p:nvPicPr>
                        <p:cNvPr id="0" name="Object 18"/>
                        <p:cNvPicPr>
                          <a:picLocks noChangeAspect="1" noChangeArrowheads="1"/>
                        </p:cNvPicPr>
                        <p:nvPr/>
                      </p:nvPicPr>
                      <p:blipFill>
                        <a:blip r:embed="rId13">
                          <a:lum bright="-56000"/>
                          <a:extLst>
                            <a:ext uri="{28A0092B-C50C-407E-A947-70E740481C1C}">
                              <a14:useLocalDpi xmlns:a14="http://schemas.microsoft.com/office/drawing/2010/main" val="0"/>
                            </a:ext>
                          </a:extLst>
                        </a:blip>
                        <a:srcRect/>
                        <a:stretch>
                          <a:fillRect/>
                        </a:stretch>
                      </p:blipFill>
                      <p:spPr bwMode="auto">
                        <a:xfrm>
                          <a:off x="5057" y="2288"/>
                          <a:ext cx="181" cy="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4531" name="Text Box 19"/>
          <p:cNvSpPr txBox="1">
            <a:spLocks noChangeArrowheads="1"/>
          </p:cNvSpPr>
          <p:nvPr/>
        </p:nvSpPr>
        <p:spPr bwMode="auto">
          <a:xfrm>
            <a:off x="468313" y="2924175"/>
            <a:ext cx="160496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3200" b="1"/>
              <a:t>(a) </a:t>
            </a:r>
            <a:r>
              <a:rPr lang="zh-CN" altLang="en-US" sz="3200" b="1"/>
              <a:t>低通</a:t>
            </a:r>
          </a:p>
        </p:txBody>
      </p:sp>
      <p:sp>
        <p:nvSpPr>
          <p:cNvPr id="64543" name="Text Box 31"/>
          <p:cNvSpPr txBox="1">
            <a:spLocks noChangeArrowheads="1"/>
          </p:cNvSpPr>
          <p:nvPr/>
        </p:nvSpPr>
        <p:spPr bwMode="auto">
          <a:xfrm>
            <a:off x="468313" y="5229225"/>
            <a:ext cx="16271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3200" b="1"/>
              <a:t>(b) </a:t>
            </a:r>
            <a:r>
              <a:rPr lang="zh-CN" altLang="en-US" sz="3200" b="1"/>
              <a:t>高通</a:t>
            </a:r>
          </a:p>
        </p:txBody>
      </p:sp>
      <p:grpSp>
        <p:nvGrpSpPr>
          <p:cNvPr id="64549" name="Group 37"/>
          <p:cNvGrpSpPr>
            <a:grpSpLocks/>
          </p:cNvGrpSpPr>
          <p:nvPr/>
        </p:nvGrpSpPr>
        <p:grpSpPr bwMode="auto">
          <a:xfrm>
            <a:off x="2268538" y="4437063"/>
            <a:ext cx="6046787" cy="2081212"/>
            <a:chOff x="1429" y="2795"/>
            <a:chExt cx="3809" cy="1311"/>
          </a:xfrm>
        </p:grpSpPr>
        <p:sp>
          <p:nvSpPr>
            <p:cNvPr id="8202" name="Line 20"/>
            <p:cNvSpPr>
              <a:spLocks noChangeShapeType="1"/>
            </p:cNvSpPr>
            <p:nvPr/>
          </p:nvSpPr>
          <p:spPr bwMode="auto">
            <a:xfrm>
              <a:off x="2154" y="3793"/>
              <a:ext cx="263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03" name="Line 21"/>
            <p:cNvSpPr>
              <a:spLocks noChangeShapeType="1"/>
            </p:cNvSpPr>
            <p:nvPr/>
          </p:nvSpPr>
          <p:spPr bwMode="auto">
            <a:xfrm flipV="1">
              <a:off x="2154" y="3022"/>
              <a:ext cx="0" cy="77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04" name="Text Box 22"/>
            <p:cNvSpPr txBox="1">
              <a:spLocks noChangeArrowheads="1"/>
            </p:cNvSpPr>
            <p:nvPr/>
          </p:nvSpPr>
          <p:spPr bwMode="auto">
            <a:xfrm>
              <a:off x="2109" y="3856"/>
              <a:ext cx="1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2000" b="1">
                  <a:latin typeface="Times New Roman" pitchFamily="18" charset="0"/>
                </a:rPr>
                <a:t>0</a:t>
              </a:r>
            </a:p>
          </p:txBody>
        </p:sp>
        <p:sp>
          <p:nvSpPr>
            <p:cNvPr id="8205" name="Line 23"/>
            <p:cNvSpPr>
              <a:spLocks noChangeShapeType="1"/>
            </p:cNvSpPr>
            <p:nvPr/>
          </p:nvSpPr>
          <p:spPr bwMode="auto">
            <a:xfrm>
              <a:off x="3152" y="3249"/>
              <a:ext cx="40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06" name="Line 24"/>
            <p:cNvSpPr>
              <a:spLocks noChangeShapeType="1"/>
            </p:cNvSpPr>
            <p:nvPr/>
          </p:nvSpPr>
          <p:spPr bwMode="auto">
            <a:xfrm>
              <a:off x="3560" y="3249"/>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07" name="Line 25"/>
            <p:cNvSpPr>
              <a:spLocks noChangeShapeType="1"/>
            </p:cNvSpPr>
            <p:nvPr/>
          </p:nvSpPr>
          <p:spPr bwMode="auto">
            <a:xfrm flipV="1">
              <a:off x="3152" y="3748"/>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8208" name="Object 26"/>
            <p:cNvGraphicFramePr>
              <a:graphicFrameLocks noChangeAspect="1"/>
            </p:cNvGraphicFramePr>
            <p:nvPr/>
          </p:nvGraphicFramePr>
          <p:xfrm>
            <a:off x="3061" y="3884"/>
            <a:ext cx="182" cy="181"/>
          </p:xfrm>
          <a:graphic>
            <a:graphicData uri="http://schemas.openxmlformats.org/presentationml/2006/ole">
              <mc:AlternateContent xmlns:mc="http://schemas.openxmlformats.org/markup-compatibility/2006">
                <mc:Choice xmlns:v="urn:schemas-microsoft-com:vml" Requires="v">
                  <p:oleObj spid="_x0000_s8647" name="Equation" r:id="rId14" imgW="139700" imgH="139700" progId="Equation.DSMT4">
                    <p:embed/>
                  </p:oleObj>
                </mc:Choice>
                <mc:Fallback>
                  <p:oleObj name="Equation" r:id="rId14" imgW="139700" imgH="139700" progId="Equation.DSMT4">
                    <p:embed/>
                    <p:pic>
                      <p:nvPicPr>
                        <p:cNvPr id="0" name="Object 26"/>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3061" y="3884"/>
                          <a:ext cx="182"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09" name="Line 27"/>
            <p:cNvSpPr>
              <a:spLocks noChangeShapeType="1"/>
            </p:cNvSpPr>
            <p:nvPr/>
          </p:nvSpPr>
          <p:spPr bwMode="auto">
            <a:xfrm flipV="1">
              <a:off x="4105" y="3748"/>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8210" name="Object 28"/>
            <p:cNvGraphicFramePr>
              <a:graphicFrameLocks noChangeAspect="1"/>
            </p:cNvGraphicFramePr>
            <p:nvPr/>
          </p:nvGraphicFramePr>
          <p:xfrm>
            <a:off x="3957" y="3860"/>
            <a:ext cx="297" cy="230"/>
          </p:xfrm>
          <a:graphic>
            <a:graphicData uri="http://schemas.openxmlformats.org/presentationml/2006/ole">
              <mc:AlternateContent xmlns:mc="http://schemas.openxmlformats.org/markup-compatibility/2006">
                <mc:Choice xmlns:v="urn:schemas-microsoft-com:vml" Requires="v">
                  <p:oleObj spid="_x0000_s8648" name="Equation" r:id="rId15" imgW="228402" imgH="177646" progId="Equation.DSMT4">
                    <p:embed/>
                  </p:oleObj>
                </mc:Choice>
                <mc:Fallback>
                  <p:oleObj name="Equation" r:id="rId15" imgW="228402" imgH="177646" progId="Equation.DSMT4">
                    <p:embed/>
                    <p:pic>
                      <p:nvPicPr>
                        <p:cNvPr id="0" name="Object 28"/>
                        <p:cNvPicPr>
                          <a:picLocks noChangeAspect="1" noChangeArrowheads="1"/>
                        </p:cNvPicPr>
                        <p:nvPr/>
                      </p:nvPicPr>
                      <p:blipFill>
                        <a:blip r:embed="rId10">
                          <a:lum bright="-56000"/>
                          <a:extLst>
                            <a:ext uri="{28A0092B-C50C-407E-A947-70E740481C1C}">
                              <a14:useLocalDpi xmlns:a14="http://schemas.microsoft.com/office/drawing/2010/main" val="0"/>
                            </a:ext>
                          </a:extLst>
                        </a:blip>
                        <a:srcRect/>
                        <a:stretch>
                          <a:fillRect/>
                        </a:stretch>
                      </p:blipFill>
                      <p:spPr bwMode="auto">
                        <a:xfrm>
                          <a:off x="3957" y="3860"/>
                          <a:ext cx="297"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1" name="Object 29"/>
            <p:cNvGraphicFramePr>
              <a:graphicFrameLocks noChangeAspect="1"/>
            </p:cNvGraphicFramePr>
            <p:nvPr/>
          </p:nvGraphicFramePr>
          <p:xfrm>
            <a:off x="1429" y="2795"/>
            <a:ext cx="635" cy="332"/>
          </p:xfrm>
          <a:graphic>
            <a:graphicData uri="http://schemas.openxmlformats.org/presentationml/2006/ole">
              <mc:AlternateContent xmlns:mc="http://schemas.openxmlformats.org/markup-compatibility/2006">
                <mc:Choice xmlns:v="urn:schemas-microsoft-com:vml" Requires="v">
                  <p:oleObj spid="_x0000_s8649" name="Equation" r:id="rId16" imgW="533169" imgH="279279" progId="Equation.DSMT4">
                    <p:embed/>
                  </p:oleObj>
                </mc:Choice>
                <mc:Fallback>
                  <p:oleObj name="Equation" r:id="rId16" imgW="533169" imgH="279279" progId="Equation.DSMT4">
                    <p:embed/>
                    <p:pic>
                      <p:nvPicPr>
                        <p:cNvPr id="0" name="Object 29"/>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1429" y="2795"/>
                          <a:ext cx="635"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2" name="Object 30"/>
            <p:cNvGraphicFramePr>
              <a:graphicFrameLocks noChangeAspect="1"/>
            </p:cNvGraphicFramePr>
            <p:nvPr/>
          </p:nvGraphicFramePr>
          <p:xfrm>
            <a:off x="5057" y="3740"/>
            <a:ext cx="181" cy="166"/>
          </p:xfrm>
          <a:graphic>
            <a:graphicData uri="http://schemas.openxmlformats.org/presentationml/2006/ole">
              <mc:AlternateContent xmlns:mc="http://schemas.openxmlformats.org/markup-compatibility/2006">
                <mc:Choice xmlns:v="urn:schemas-microsoft-com:vml" Requires="v">
                  <p:oleObj spid="_x0000_s8650" name="Equation" r:id="rId17" imgW="152334" imgH="139639" progId="Equation.DSMT4">
                    <p:embed/>
                  </p:oleObj>
                </mc:Choice>
                <mc:Fallback>
                  <p:oleObj name="Equation" r:id="rId17" imgW="152334" imgH="139639" progId="Equation.DSMT4">
                    <p:embed/>
                    <p:pic>
                      <p:nvPicPr>
                        <p:cNvPr id="0" name="Object 30"/>
                        <p:cNvPicPr>
                          <a:picLocks noChangeAspect="1" noChangeArrowheads="1"/>
                        </p:cNvPicPr>
                        <p:nvPr/>
                      </p:nvPicPr>
                      <p:blipFill>
                        <a:blip r:embed="rId13">
                          <a:lum bright="-56000"/>
                          <a:extLst>
                            <a:ext uri="{28A0092B-C50C-407E-A947-70E740481C1C}">
                              <a14:useLocalDpi xmlns:a14="http://schemas.microsoft.com/office/drawing/2010/main" val="0"/>
                            </a:ext>
                          </a:extLst>
                        </a:blip>
                        <a:srcRect/>
                        <a:stretch>
                          <a:fillRect/>
                        </a:stretch>
                      </p:blipFill>
                      <p:spPr bwMode="auto">
                        <a:xfrm>
                          <a:off x="5057" y="3740"/>
                          <a:ext cx="181" cy="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13" name="Line 32"/>
            <p:cNvSpPr>
              <a:spLocks noChangeShapeType="1"/>
            </p:cNvSpPr>
            <p:nvPr/>
          </p:nvSpPr>
          <p:spPr bwMode="auto">
            <a:xfrm flipV="1">
              <a:off x="2789" y="3249"/>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14" name="Line 33"/>
            <p:cNvSpPr>
              <a:spLocks noChangeShapeType="1"/>
            </p:cNvSpPr>
            <p:nvPr/>
          </p:nvSpPr>
          <p:spPr bwMode="auto">
            <a:xfrm>
              <a:off x="2789" y="3249"/>
              <a:ext cx="40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820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203A8C4E-8672-49FE-AC00-122387350037}" type="slidenum">
              <a:rPr lang="en-US" altLang="zh-CN" smtClean="0"/>
              <a:pPr eaLnBrk="1" hangingPunct="1"/>
              <a:t>7</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4547"/>
                                        </p:tgtEl>
                                        <p:attrNameLst>
                                          <p:attrName>style.visibility</p:attrName>
                                        </p:attrNameLst>
                                      </p:cBhvr>
                                      <p:to>
                                        <p:strVal val="visible"/>
                                      </p:to>
                                    </p:set>
                                    <p:anim calcmode="lin" valueType="num">
                                      <p:cBhvr additive="base">
                                        <p:cTn id="7" dur="500" fill="hold"/>
                                        <p:tgtEl>
                                          <p:spTgt spid="64547"/>
                                        </p:tgtEl>
                                        <p:attrNameLst>
                                          <p:attrName>ppt_x</p:attrName>
                                        </p:attrNameLst>
                                      </p:cBhvr>
                                      <p:tavLst>
                                        <p:tav tm="0">
                                          <p:val>
                                            <p:strVal val="#ppt_x"/>
                                          </p:val>
                                        </p:tav>
                                        <p:tav tm="100000">
                                          <p:val>
                                            <p:strVal val="#ppt_x"/>
                                          </p:val>
                                        </p:tav>
                                      </p:tavLst>
                                    </p:anim>
                                    <p:anim calcmode="lin" valueType="num">
                                      <p:cBhvr additive="base">
                                        <p:cTn id="8" dur="500" fill="hold"/>
                                        <p:tgtEl>
                                          <p:spTgt spid="6454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64516"/>
                                        </p:tgtEl>
                                        <p:attrNameLst>
                                          <p:attrName>style.visibility</p:attrName>
                                        </p:attrNameLst>
                                      </p:cBhvr>
                                      <p:to>
                                        <p:strVal val="visible"/>
                                      </p:to>
                                    </p:set>
                                    <p:animEffect transition="in" filter="diamond(in)">
                                      <p:cBhvr>
                                        <p:cTn id="13" dur="2000"/>
                                        <p:tgtEl>
                                          <p:spTgt spid="64516"/>
                                        </p:tgtEl>
                                      </p:cBhvr>
                                    </p:animEffect>
                                  </p:childTnLst>
                                </p:cTn>
                              </p:par>
                              <p:par>
                                <p:cTn id="14" presetID="8" presetClass="entr" presetSubtype="16" fill="hold" nodeType="withEffect">
                                  <p:stCondLst>
                                    <p:cond delay="0"/>
                                  </p:stCondLst>
                                  <p:childTnLst>
                                    <p:set>
                                      <p:cBhvr>
                                        <p:cTn id="15" dur="1" fill="hold">
                                          <p:stCondLst>
                                            <p:cond delay="0"/>
                                          </p:stCondLst>
                                        </p:cTn>
                                        <p:tgtEl>
                                          <p:spTgt spid="64517"/>
                                        </p:tgtEl>
                                        <p:attrNameLst>
                                          <p:attrName>style.visibility</p:attrName>
                                        </p:attrNameLst>
                                      </p:cBhvr>
                                      <p:to>
                                        <p:strVal val="visible"/>
                                      </p:to>
                                    </p:set>
                                    <p:animEffect transition="in" filter="diamond(in)">
                                      <p:cBhvr>
                                        <p:cTn id="16" dur="2000"/>
                                        <p:tgtEl>
                                          <p:spTgt spid="6451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4531"/>
                                        </p:tgtEl>
                                        <p:attrNameLst>
                                          <p:attrName>style.visibility</p:attrName>
                                        </p:attrNameLst>
                                      </p:cBhvr>
                                      <p:to>
                                        <p:strVal val="visible"/>
                                      </p:to>
                                    </p:set>
                                    <p:anim calcmode="lin" valueType="num">
                                      <p:cBhvr additive="base">
                                        <p:cTn id="21" dur="500" fill="hold"/>
                                        <p:tgtEl>
                                          <p:spTgt spid="64531"/>
                                        </p:tgtEl>
                                        <p:attrNameLst>
                                          <p:attrName>ppt_x</p:attrName>
                                        </p:attrNameLst>
                                      </p:cBhvr>
                                      <p:tavLst>
                                        <p:tav tm="0">
                                          <p:val>
                                            <p:strVal val="#ppt_x"/>
                                          </p:val>
                                        </p:tav>
                                        <p:tav tm="100000">
                                          <p:val>
                                            <p:strVal val="#ppt_x"/>
                                          </p:val>
                                        </p:tav>
                                      </p:tavLst>
                                    </p:anim>
                                    <p:anim calcmode="lin" valueType="num">
                                      <p:cBhvr additive="base">
                                        <p:cTn id="22" dur="500" fill="hold"/>
                                        <p:tgtEl>
                                          <p:spTgt spid="64531"/>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nodeType="clickEffect">
                                  <p:stCondLst>
                                    <p:cond delay="0"/>
                                  </p:stCondLst>
                                  <p:childTnLst>
                                    <p:set>
                                      <p:cBhvr>
                                        <p:cTn id="26" dur="1" fill="hold">
                                          <p:stCondLst>
                                            <p:cond delay="0"/>
                                          </p:stCondLst>
                                        </p:cTn>
                                        <p:tgtEl>
                                          <p:spTgt spid="64548"/>
                                        </p:tgtEl>
                                        <p:attrNameLst>
                                          <p:attrName>style.visibility</p:attrName>
                                        </p:attrNameLst>
                                      </p:cBhvr>
                                      <p:to>
                                        <p:strVal val="visible"/>
                                      </p:to>
                                    </p:set>
                                    <p:animEffect transition="in" filter="diamond(in)">
                                      <p:cBhvr>
                                        <p:cTn id="27" dur="2000"/>
                                        <p:tgtEl>
                                          <p:spTgt spid="645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4543"/>
                                        </p:tgtEl>
                                        <p:attrNameLst>
                                          <p:attrName>style.visibility</p:attrName>
                                        </p:attrNameLst>
                                      </p:cBhvr>
                                      <p:to>
                                        <p:strVal val="visible"/>
                                      </p:to>
                                    </p:set>
                                    <p:anim calcmode="lin" valueType="num">
                                      <p:cBhvr additive="base">
                                        <p:cTn id="32" dur="500" fill="hold"/>
                                        <p:tgtEl>
                                          <p:spTgt spid="64543"/>
                                        </p:tgtEl>
                                        <p:attrNameLst>
                                          <p:attrName>ppt_x</p:attrName>
                                        </p:attrNameLst>
                                      </p:cBhvr>
                                      <p:tavLst>
                                        <p:tav tm="0">
                                          <p:val>
                                            <p:strVal val="#ppt_x"/>
                                          </p:val>
                                        </p:tav>
                                        <p:tav tm="100000">
                                          <p:val>
                                            <p:strVal val="#ppt_x"/>
                                          </p:val>
                                        </p:tav>
                                      </p:tavLst>
                                    </p:anim>
                                    <p:anim calcmode="lin" valueType="num">
                                      <p:cBhvr additive="base">
                                        <p:cTn id="33" dur="500" fill="hold"/>
                                        <p:tgtEl>
                                          <p:spTgt spid="64543"/>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8" presetClass="entr" presetSubtype="16" fill="hold" nodeType="clickEffect">
                                  <p:stCondLst>
                                    <p:cond delay="0"/>
                                  </p:stCondLst>
                                  <p:childTnLst>
                                    <p:set>
                                      <p:cBhvr>
                                        <p:cTn id="37" dur="1" fill="hold">
                                          <p:stCondLst>
                                            <p:cond delay="0"/>
                                          </p:stCondLst>
                                        </p:cTn>
                                        <p:tgtEl>
                                          <p:spTgt spid="64549"/>
                                        </p:tgtEl>
                                        <p:attrNameLst>
                                          <p:attrName>style.visibility</p:attrName>
                                        </p:attrNameLst>
                                      </p:cBhvr>
                                      <p:to>
                                        <p:strVal val="visible"/>
                                      </p:to>
                                    </p:set>
                                    <p:animEffect transition="in" filter="diamond(in)">
                                      <p:cBhvr>
                                        <p:cTn id="38" dur="2000"/>
                                        <p:tgtEl>
                                          <p:spTgt spid="645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6" grpId="0"/>
      <p:bldP spid="64531" grpId="0"/>
      <p:bldP spid="645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51" name="Text Box 15"/>
          <p:cNvSpPr txBox="1">
            <a:spLocks noChangeArrowheads="1"/>
          </p:cNvSpPr>
          <p:nvPr/>
        </p:nvSpPr>
        <p:spPr bwMode="auto">
          <a:xfrm>
            <a:off x="539750" y="1052513"/>
            <a:ext cx="16049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3200" b="1"/>
              <a:t>(c) </a:t>
            </a:r>
            <a:r>
              <a:rPr lang="zh-CN" altLang="en-US" sz="3200" b="1"/>
              <a:t>带通</a:t>
            </a:r>
          </a:p>
        </p:txBody>
      </p:sp>
      <p:grpSp>
        <p:nvGrpSpPr>
          <p:cNvPr id="65582" name="Group 46"/>
          <p:cNvGrpSpPr>
            <a:grpSpLocks/>
          </p:cNvGrpSpPr>
          <p:nvPr/>
        </p:nvGrpSpPr>
        <p:grpSpPr bwMode="auto">
          <a:xfrm>
            <a:off x="2339975" y="333375"/>
            <a:ext cx="6048375" cy="2008188"/>
            <a:chOff x="1474" y="210"/>
            <a:chExt cx="3810" cy="1265"/>
          </a:xfrm>
        </p:grpSpPr>
        <p:sp>
          <p:nvSpPr>
            <p:cNvPr id="9252" name="Line 2"/>
            <p:cNvSpPr>
              <a:spLocks noChangeShapeType="1"/>
            </p:cNvSpPr>
            <p:nvPr/>
          </p:nvSpPr>
          <p:spPr bwMode="auto">
            <a:xfrm>
              <a:off x="2200" y="1162"/>
              <a:ext cx="263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53" name="Line 3"/>
            <p:cNvSpPr>
              <a:spLocks noChangeShapeType="1"/>
            </p:cNvSpPr>
            <p:nvPr/>
          </p:nvSpPr>
          <p:spPr bwMode="auto">
            <a:xfrm flipV="1">
              <a:off x="2200" y="391"/>
              <a:ext cx="0" cy="77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54" name="Text Box 4"/>
            <p:cNvSpPr txBox="1">
              <a:spLocks noChangeArrowheads="1"/>
            </p:cNvSpPr>
            <p:nvPr/>
          </p:nvSpPr>
          <p:spPr bwMode="auto">
            <a:xfrm>
              <a:off x="2155" y="1225"/>
              <a:ext cx="1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2000" b="1">
                  <a:latin typeface="Times New Roman" pitchFamily="18" charset="0"/>
                </a:rPr>
                <a:t>0</a:t>
              </a:r>
            </a:p>
          </p:txBody>
        </p:sp>
        <p:sp>
          <p:nvSpPr>
            <p:cNvPr id="9255" name="Line 5"/>
            <p:cNvSpPr>
              <a:spLocks noChangeShapeType="1"/>
            </p:cNvSpPr>
            <p:nvPr/>
          </p:nvSpPr>
          <p:spPr bwMode="auto">
            <a:xfrm>
              <a:off x="2472" y="618"/>
              <a:ext cx="40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56" name="Line 6"/>
            <p:cNvSpPr>
              <a:spLocks noChangeShapeType="1"/>
            </p:cNvSpPr>
            <p:nvPr/>
          </p:nvSpPr>
          <p:spPr bwMode="auto">
            <a:xfrm>
              <a:off x="2472" y="618"/>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57" name="Line 7"/>
            <p:cNvSpPr>
              <a:spLocks noChangeShapeType="1"/>
            </p:cNvSpPr>
            <p:nvPr/>
          </p:nvSpPr>
          <p:spPr bwMode="auto">
            <a:xfrm flipV="1">
              <a:off x="3198" y="1117"/>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58" name="Line 8"/>
            <p:cNvSpPr>
              <a:spLocks noChangeShapeType="1"/>
            </p:cNvSpPr>
            <p:nvPr/>
          </p:nvSpPr>
          <p:spPr bwMode="auto">
            <a:xfrm flipV="1">
              <a:off x="3470" y="618"/>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59" name="Line 9"/>
            <p:cNvSpPr>
              <a:spLocks noChangeShapeType="1"/>
            </p:cNvSpPr>
            <p:nvPr/>
          </p:nvSpPr>
          <p:spPr bwMode="auto">
            <a:xfrm>
              <a:off x="3470" y="618"/>
              <a:ext cx="40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260" name="Object 10"/>
            <p:cNvGraphicFramePr>
              <a:graphicFrameLocks noChangeAspect="1"/>
            </p:cNvGraphicFramePr>
            <p:nvPr/>
          </p:nvGraphicFramePr>
          <p:xfrm>
            <a:off x="3107" y="1253"/>
            <a:ext cx="182" cy="181"/>
          </p:xfrm>
          <a:graphic>
            <a:graphicData uri="http://schemas.openxmlformats.org/presentationml/2006/ole">
              <mc:AlternateContent xmlns:mc="http://schemas.openxmlformats.org/markup-compatibility/2006">
                <mc:Choice xmlns:v="urn:schemas-microsoft-com:vml" Requires="v">
                  <p:oleObj spid="_x0000_s9771" name="Equation" r:id="rId3" imgW="139700" imgH="139700" progId="Equation.DSMT4">
                    <p:embed/>
                  </p:oleObj>
                </mc:Choice>
                <mc:Fallback>
                  <p:oleObj name="Equation" r:id="rId3" imgW="139700" imgH="139700" progId="Equation.DSMT4">
                    <p:embed/>
                    <p:pic>
                      <p:nvPicPr>
                        <p:cNvPr id="0" name="Object 10"/>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3107" y="1253"/>
                          <a:ext cx="182"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61" name="Line 11"/>
            <p:cNvSpPr>
              <a:spLocks noChangeShapeType="1"/>
            </p:cNvSpPr>
            <p:nvPr/>
          </p:nvSpPr>
          <p:spPr bwMode="auto">
            <a:xfrm flipV="1">
              <a:off x="4151" y="1117"/>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262" name="Object 12"/>
            <p:cNvGraphicFramePr>
              <a:graphicFrameLocks noChangeAspect="1"/>
            </p:cNvGraphicFramePr>
            <p:nvPr/>
          </p:nvGraphicFramePr>
          <p:xfrm>
            <a:off x="4003" y="1229"/>
            <a:ext cx="297" cy="230"/>
          </p:xfrm>
          <a:graphic>
            <a:graphicData uri="http://schemas.openxmlformats.org/presentationml/2006/ole">
              <mc:AlternateContent xmlns:mc="http://schemas.openxmlformats.org/markup-compatibility/2006">
                <mc:Choice xmlns:v="urn:schemas-microsoft-com:vml" Requires="v">
                  <p:oleObj spid="_x0000_s9772" name="Equation" r:id="rId5" imgW="228402" imgH="177646" progId="Equation.DSMT4">
                    <p:embed/>
                  </p:oleObj>
                </mc:Choice>
                <mc:Fallback>
                  <p:oleObj name="Equation" r:id="rId5" imgW="228402" imgH="177646" progId="Equation.DSMT4">
                    <p:embed/>
                    <p:pic>
                      <p:nvPicPr>
                        <p:cNvPr id="0" name="Object 12"/>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4003" y="1229"/>
                          <a:ext cx="297"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63" name="Object 13"/>
            <p:cNvGraphicFramePr>
              <a:graphicFrameLocks noChangeAspect="1"/>
            </p:cNvGraphicFramePr>
            <p:nvPr/>
          </p:nvGraphicFramePr>
          <p:xfrm>
            <a:off x="1474" y="210"/>
            <a:ext cx="635" cy="332"/>
          </p:xfrm>
          <a:graphic>
            <a:graphicData uri="http://schemas.openxmlformats.org/presentationml/2006/ole">
              <mc:AlternateContent xmlns:mc="http://schemas.openxmlformats.org/markup-compatibility/2006">
                <mc:Choice xmlns:v="urn:schemas-microsoft-com:vml" Requires="v">
                  <p:oleObj spid="_x0000_s9773" name="Equation" r:id="rId7" imgW="533169" imgH="279279" progId="Equation.DSMT4">
                    <p:embed/>
                  </p:oleObj>
                </mc:Choice>
                <mc:Fallback>
                  <p:oleObj name="Equation" r:id="rId7" imgW="533169" imgH="279279" progId="Equation.DSMT4">
                    <p:embed/>
                    <p:pic>
                      <p:nvPicPr>
                        <p:cNvPr id="0" name="Object 13"/>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1474" y="210"/>
                          <a:ext cx="635"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64" name="Object 14"/>
            <p:cNvGraphicFramePr>
              <a:graphicFrameLocks noChangeAspect="1"/>
            </p:cNvGraphicFramePr>
            <p:nvPr/>
          </p:nvGraphicFramePr>
          <p:xfrm>
            <a:off x="5103" y="1109"/>
            <a:ext cx="181" cy="166"/>
          </p:xfrm>
          <a:graphic>
            <a:graphicData uri="http://schemas.openxmlformats.org/presentationml/2006/ole">
              <mc:AlternateContent xmlns:mc="http://schemas.openxmlformats.org/markup-compatibility/2006">
                <mc:Choice xmlns:v="urn:schemas-microsoft-com:vml" Requires="v">
                  <p:oleObj spid="_x0000_s9774" name="Equation" r:id="rId9" imgW="152334" imgH="139639" progId="Equation.DSMT4">
                    <p:embed/>
                  </p:oleObj>
                </mc:Choice>
                <mc:Fallback>
                  <p:oleObj name="Equation" r:id="rId9" imgW="152334" imgH="139639" progId="Equation.DSMT4">
                    <p:embed/>
                    <p:pic>
                      <p:nvPicPr>
                        <p:cNvPr id="0" name="Object 14"/>
                        <p:cNvPicPr>
                          <a:picLocks noChangeAspect="1" noChangeArrowheads="1"/>
                        </p:cNvPicPr>
                        <p:nvPr/>
                      </p:nvPicPr>
                      <p:blipFill>
                        <a:blip r:embed="rId10">
                          <a:lum bright="-56000"/>
                          <a:extLst>
                            <a:ext uri="{28A0092B-C50C-407E-A947-70E740481C1C}">
                              <a14:useLocalDpi xmlns:a14="http://schemas.microsoft.com/office/drawing/2010/main" val="0"/>
                            </a:ext>
                          </a:extLst>
                        </a:blip>
                        <a:srcRect/>
                        <a:stretch>
                          <a:fillRect/>
                        </a:stretch>
                      </p:blipFill>
                      <p:spPr bwMode="auto">
                        <a:xfrm>
                          <a:off x="5103" y="1109"/>
                          <a:ext cx="181" cy="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65" name="Line 16"/>
            <p:cNvSpPr>
              <a:spLocks noChangeShapeType="1"/>
            </p:cNvSpPr>
            <p:nvPr/>
          </p:nvSpPr>
          <p:spPr bwMode="auto">
            <a:xfrm>
              <a:off x="2880" y="618"/>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66" name="Line 17"/>
            <p:cNvSpPr>
              <a:spLocks noChangeShapeType="1"/>
            </p:cNvSpPr>
            <p:nvPr/>
          </p:nvSpPr>
          <p:spPr bwMode="auto">
            <a:xfrm flipV="1">
              <a:off x="3878" y="618"/>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65565" name="Text Box 29"/>
          <p:cNvSpPr txBox="1">
            <a:spLocks noChangeArrowheads="1"/>
          </p:cNvSpPr>
          <p:nvPr/>
        </p:nvSpPr>
        <p:spPr bwMode="auto">
          <a:xfrm>
            <a:off x="611188" y="3213100"/>
            <a:ext cx="16271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3200" b="1"/>
              <a:t>(d) </a:t>
            </a:r>
            <a:r>
              <a:rPr lang="zh-CN" altLang="en-US" sz="3200" b="1"/>
              <a:t>带阻</a:t>
            </a:r>
          </a:p>
        </p:txBody>
      </p:sp>
      <p:grpSp>
        <p:nvGrpSpPr>
          <p:cNvPr id="65583" name="Group 47"/>
          <p:cNvGrpSpPr>
            <a:grpSpLocks/>
          </p:cNvGrpSpPr>
          <p:nvPr/>
        </p:nvGrpSpPr>
        <p:grpSpPr bwMode="auto">
          <a:xfrm>
            <a:off x="2339975" y="2492375"/>
            <a:ext cx="6048375" cy="2009775"/>
            <a:chOff x="1474" y="1570"/>
            <a:chExt cx="3810" cy="1266"/>
          </a:xfrm>
        </p:grpSpPr>
        <p:sp>
          <p:nvSpPr>
            <p:cNvPr id="9236" name="Line 18"/>
            <p:cNvSpPr>
              <a:spLocks noChangeShapeType="1"/>
            </p:cNvSpPr>
            <p:nvPr/>
          </p:nvSpPr>
          <p:spPr bwMode="auto">
            <a:xfrm>
              <a:off x="2200" y="2523"/>
              <a:ext cx="263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37" name="Line 19"/>
            <p:cNvSpPr>
              <a:spLocks noChangeShapeType="1"/>
            </p:cNvSpPr>
            <p:nvPr/>
          </p:nvSpPr>
          <p:spPr bwMode="auto">
            <a:xfrm flipV="1">
              <a:off x="2200" y="1752"/>
              <a:ext cx="0" cy="77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38" name="Text Box 20"/>
            <p:cNvSpPr txBox="1">
              <a:spLocks noChangeArrowheads="1"/>
            </p:cNvSpPr>
            <p:nvPr/>
          </p:nvSpPr>
          <p:spPr bwMode="auto">
            <a:xfrm>
              <a:off x="2155" y="2586"/>
              <a:ext cx="1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2000" b="1">
                  <a:latin typeface="Times New Roman" pitchFamily="18" charset="0"/>
                </a:rPr>
                <a:t>0</a:t>
              </a:r>
            </a:p>
          </p:txBody>
        </p:sp>
        <p:sp>
          <p:nvSpPr>
            <p:cNvPr id="9239" name="Line 21"/>
            <p:cNvSpPr>
              <a:spLocks noChangeShapeType="1"/>
            </p:cNvSpPr>
            <p:nvPr/>
          </p:nvSpPr>
          <p:spPr bwMode="auto">
            <a:xfrm>
              <a:off x="2200" y="1979"/>
              <a:ext cx="27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40" name="Line 22"/>
            <p:cNvSpPr>
              <a:spLocks noChangeShapeType="1"/>
            </p:cNvSpPr>
            <p:nvPr/>
          </p:nvSpPr>
          <p:spPr bwMode="auto">
            <a:xfrm>
              <a:off x="2472" y="1979"/>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41" name="Line 23"/>
            <p:cNvSpPr>
              <a:spLocks noChangeShapeType="1"/>
            </p:cNvSpPr>
            <p:nvPr/>
          </p:nvSpPr>
          <p:spPr bwMode="auto">
            <a:xfrm flipV="1">
              <a:off x="3198" y="2478"/>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242" name="Object 24"/>
            <p:cNvGraphicFramePr>
              <a:graphicFrameLocks noChangeAspect="1"/>
            </p:cNvGraphicFramePr>
            <p:nvPr/>
          </p:nvGraphicFramePr>
          <p:xfrm>
            <a:off x="3107" y="2614"/>
            <a:ext cx="182" cy="181"/>
          </p:xfrm>
          <a:graphic>
            <a:graphicData uri="http://schemas.openxmlformats.org/presentationml/2006/ole">
              <mc:AlternateContent xmlns:mc="http://schemas.openxmlformats.org/markup-compatibility/2006">
                <mc:Choice xmlns:v="urn:schemas-microsoft-com:vml" Requires="v">
                  <p:oleObj spid="_x0000_s9775" name="Equation" r:id="rId11" imgW="139700" imgH="139700" progId="Equation.DSMT4">
                    <p:embed/>
                  </p:oleObj>
                </mc:Choice>
                <mc:Fallback>
                  <p:oleObj name="Equation" r:id="rId11" imgW="139700" imgH="139700" progId="Equation.DSMT4">
                    <p:embed/>
                    <p:pic>
                      <p:nvPicPr>
                        <p:cNvPr id="0" name="Object 24"/>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3107" y="2614"/>
                          <a:ext cx="182"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43" name="Line 25"/>
            <p:cNvSpPr>
              <a:spLocks noChangeShapeType="1"/>
            </p:cNvSpPr>
            <p:nvPr/>
          </p:nvSpPr>
          <p:spPr bwMode="auto">
            <a:xfrm flipV="1">
              <a:off x="4151" y="2478"/>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244" name="Object 26"/>
            <p:cNvGraphicFramePr>
              <a:graphicFrameLocks noChangeAspect="1"/>
            </p:cNvGraphicFramePr>
            <p:nvPr/>
          </p:nvGraphicFramePr>
          <p:xfrm>
            <a:off x="4003" y="2590"/>
            <a:ext cx="297" cy="230"/>
          </p:xfrm>
          <a:graphic>
            <a:graphicData uri="http://schemas.openxmlformats.org/presentationml/2006/ole">
              <mc:AlternateContent xmlns:mc="http://schemas.openxmlformats.org/markup-compatibility/2006">
                <mc:Choice xmlns:v="urn:schemas-microsoft-com:vml" Requires="v">
                  <p:oleObj spid="_x0000_s9776" name="Equation" r:id="rId12" imgW="228402" imgH="177646" progId="Equation.DSMT4">
                    <p:embed/>
                  </p:oleObj>
                </mc:Choice>
                <mc:Fallback>
                  <p:oleObj name="Equation" r:id="rId12" imgW="228402" imgH="177646" progId="Equation.DSMT4">
                    <p:embed/>
                    <p:pic>
                      <p:nvPicPr>
                        <p:cNvPr id="0" name="Object 26"/>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4003" y="2590"/>
                          <a:ext cx="297"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45" name="Object 27"/>
            <p:cNvGraphicFramePr>
              <a:graphicFrameLocks noChangeAspect="1"/>
            </p:cNvGraphicFramePr>
            <p:nvPr/>
          </p:nvGraphicFramePr>
          <p:xfrm>
            <a:off x="1474" y="1570"/>
            <a:ext cx="635" cy="332"/>
          </p:xfrm>
          <a:graphic>
            <a:graphicData uri="http://schemas.openxmlformats.org/presentationml/2006/ole">
              <mc:AlternateContent xmlns:mc="http://schemas.openxmlformats.org/markup-compatibility/2006">
                <mc:Choice xmlns:v="urn:schemas-microsoft-com:vml" Requires="v">
                  <p:oleObj spid="_x0000_s9777" name="Equation" r:id="rId13" imgW="533169" imgH="279279" progId="Equation.DSMT4">
                    <p:embed/>
                  </p:oleObj>
                </mc:Choice>
                <mc:Fallback>
                  <p:oleObj name="Equation" r:id="rId13" imgW="533169" imgH="279279" progId="Equation.DSMT4">
                    <p:embed/>
                    <p:pic>
                      <p:nvPicPr>
                        <p:cNvPr id="0" name="Object 27"/>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1474" y="1570"/>
                          <a:ext cx="635"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46" name="Object 28"/>
            <p:cNvGraphicFramePr>
              <a:graphicFrameLocks noChangeAspect="1"/>
            </p:cNvGraphicFramePr>
            <p:nvPr/>
          </p:nvGraphicFramePr>
          <p:xfrm>
            <a:off x="5103" y="2470"/>
            <a:ext cx="181" cy="166"/>
          </p:xfrm>
          <a:graphic>
            <a:graphicData uri="http://schemas.openxmlformats.org/presentationml/2006/ole">
              <mc:AlternateContent xmlns:mc="http://schemas.openxmlformats.org/markup-compatibility/2006">
                <mc:Choice xmlns:v="urn:schemas-microsoft-com:vml" Requires="v">
                  <p:oleObj spid="_x0000_s9778" name="Equation" r:id="rId14" imgW="152334" imgH="139639" progId="Equation.DSMT4">
                    <p:embed/>
                  </p:oleObj>
                </mc:Choice>
                <mc:Fallback>
                  <p:oleObj name="Equation" r:id="rId14" imgW="152334" imgH="139639" progId="Equation.DSMT4">
                    <p:embed/>
                    <p:pic>
                      <p:nvPicPr>
                        <p:cNvPr id="0" name="Object 28"/>
                        <p:cNvPicPr>
                          <a:picLocks noChangeAspect="1" noChangeArrowheads="1"/>
                        </p:cNvPicPr>
                        <p:nvPr/>
                      </p:nvPicPr>
                      <p:blipFill>
                        <a:blip r:embed="rId10">
                          <a:lum bright="-56000"/>
                          <a:extLst>
                            <a:ext uri="{28A0092B-C50C-407E-A947-70E740481C1C}">
                              <a14:useLocalDpi xmlns:a14="http://schemas.microsoft.com/office/drawing/2010/main" val="0"/>
                            </a:ext>
                          </a:extLst>
                        </a:blip>
                        <a:srcRect/>
                        <a:stretch>
                          <a:fillRect/>
                        </a:stretch>
                      </p:blipFill>
                      <p:spPr bwMode="auto">
                        <a:xfrm>
                          <a:off x="5103" y="2470"/>
                          <a:ext cx="181" cy="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47" name="Line 30"/>
            <p:cNvSpPr>
              <a:spLocks noChangeShapeType="1"/>
            </p:cNvSpPr>
            <p:nvPr/>
          </p:nvSpPr>
          <p:spPr bwMode="auto">
            <a:xfrm>
              <a:off x="2925" y="1979"/>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48" name="Line 31"/>
            <p:cNvSpPr>
              <a:spLocks noChangeShapeType="1"/>
            </p:cNvSpPr>
            <p:nvPr/>
          </p:nvSpPr>
          <p:spPr bwMode="auto">
            <a:xfrm flipV="1">
              <a:off x="3878" y="1979"/>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49" name="Line 32"/>
            <p:cNvSpPr>
              <a:spLocks noChangeShapeType="1"/>
            </p:cNvSpPr>
            <p:nvPr/>
          </p:nvSpPr>
          <p:spPr bwMode="auto">
            <a:xfrm>
              <a:off x="2925" y="1979"/>
              <a:ext cx="54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50" name="Line 33"/>
            <p:cNvSpPr>
              <a:spLocks noChangeShapeType="1"/>
            </p:cNvSpPr>
            <p:nvPr/>
          </p:nvSpPr>
          <p:spPr bwMode="auto">
            <a:xfrm>
              <a:off x="3470" y="1979"/>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51" name="Line 34"/>
            <p:cNvSpPr>
              <a:spLocks noChangeShapeType="1"/>
            </p:cNvSpPr>
            <p:nvPr/>
          </p:nvSpPr>
          <p:spPr bwMode="auto">
            <a:xfrm>
              <a:off x="3878" y="1979"/>
              <a:ext cx="27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65584" name="Group 48"/>
          <p:cNvGrpSpPr>
            <a:grpSpLocks/>
          </p:cNvGrpSpPr>
          <p:nvPr/>
        </p:nvGrpSpPr>
        <p:grpSpPr bwMode="auto">
          <a:xfrm>
            <a:off x="2266950" y="4437063"/>
            <a:ext cx="6048375" cy="2009775"/>
            <a:chOff x="1428" y="2795"/>
            <a:chExt cx="3810" cy="1266"/>
          </a:xfrm>
        </p:grpSpPr>
        <p:sp>
          <p:nvSpPr>
            <p:cNvPr id="9226" name="Line 35"/>
            <p:cNvSpPr>
              <a:spLocks noChangeShapeType="1"/>
            </p:cNvSpPr>
            <p:nvPr/>
          </p:nvSpPr>
          <p:spPr bwMode="auto">
            <a:xfrm>
              <a:off x="2154" y="3748"/>
              <a:ext cx="263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27" name="Line 36"/>
            <p:cNvSpPr>
              <a:spLocks noChangeShapeType="1"/>
            </p:cNvSpPr>
            <p:nvPr/>
          </p:nvSpPr>
          <p:spPr bwMode="auto">
            <a:xfrm flipV="1">
              <a:off x="2154" y="2977"/>
              <a:ext cx="0" cy="77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28" name="Text Box 37"/>
            <p:cNvSpPr txBox="1">
              <a:spLocks noChangeArrowheads="1"/>
            </p:cNvSpPr>
            <p:nvPr/>
          </p:nvSpPr>
          <p:spPr bwMode="auto">
            <a:xfrm>
              <a:off x="2109" y="3811"/>
              <a:ext cx="1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2000" b="1">
                  <a:latin typeface="Times New Roman" pitchFamily="18" charset="0"/>
                </a:rPr>
                <a:t>0</a:t>
              </a:r>
            </a:p>
          </p:txBody>
        </p:sp>
        <p:sp>
          <p:nvSpPr>
            <p:cNvPr id="9229" name="Line 38"/>
            <p:cNvSpPr>
              <a:spLocks noChangeShapeType="1"/>
            </p:cNvSpPr>
            <p:nvPr/>
          </p:nvSpPr>
          <p:spPr bwMode="auto">
            <a:xfrm flipV="1">
              <a:off x="2154" y="3203"/>
              <a:ext cx="1951" cy="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30" name="Line 39"/>
            <p:cNvSpPr>
              <a:spLocks noChangeShapeType="1"/>
            </p:cNvSpPr>
            <p:nvPr/>
          </p:nvSpPr>
          <p:spPr bwMode="auto">
            <a:xfrm flipV="1">
              <a:off x="3152" y="3703"/>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231" name="Object 40"/>
            <p:cNvGraphicFramePr>
              <a:graphicFrameLocks noChangeAspect="1"/>
            </p:cNvGraphicFramePr>
            <p:nvPr/>
          </p:nvGraphicFramePr>
          <p:xfrm>
            <a:off x="3061" y="3839"/>
            <a:ext cx="182" cy="181"/>
          </p:xfrm>
          <a:graphic>
            <a:graphicData uri="http://schemas.openxmlformats.org/presentationml/2006/ole">
              <mc:AlternateContent xmlns:mc="http://schemas.openxmlformats.org/markup-compatibility/2006">
                <mc:Choice xmlns:v="urn:schemas-microsoft-com:vml" Requires="v">
                  <p:oleObj spid="_x0000_s9779" name="Equation" r:id="rId15" imgW="139700" imgH="139700" progId="Equation.DSMT4">
                    <p:embed/>
                  </p:oleObj>
                </mc:Choice>
                <mc:Fallback>
                  <p:oleObj name="Equation" r:id="rId15" imgW="139700" imgH="139700" progId="Equation.DSMT4">
                    <p:embed/>
                    <p:pic>
                      <p:nvPicPr>
                        <p:cNvPr id="0" name="Object 40"/>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3061" y="3839"/>
                          <a:ext cx="182"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32" name="Line 41"/>
            <p:cNvSpPr>
              <a:spLocks noChangeShapeType="1"/>
            </p:cNvSpPr>
            <p:nvPr/>
          </p:nvSpPr>
          <p:spPr bwMode="auto">
            <a:xfrm flipV="1">
              <a:off x="4105" y="3703"/>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233" name="Object 42"/>
            <p:cNvGraphicFramePr>
              <a:graphicFrameLocks noChangeAspect="1"/>
            </p:cNvGraphicFramePr>
            <p:nvPr/>
          </p:nvGraphicFramePr>
          <p:xfrm>
            <a:off x="3957" y="3815"/>
            <a:ext cx="297" cy="230"/>
          </p:xfrm>
          <a:graphic>
            <a:graphicData uri="http://schemas.openxmlformats.org/presentationml/2006/ole">
              <mc:AlternateContent xmlns:mc="http://schemas.openxmlformats.org/markup-compatibility/2006">
                <mc:Choice xmlns:v="urn:schemas-microsoft-com:vml" Requires="v">
                  <p:oleObj spid="_x0000_s9780" name="Equation" r:id="rId16" imgW="228402" imgH="177646" progId="Equation.DSMT4">
                    <p:embed/>
                  </p:oleObj>
                </mc:Choice>
                <mc:Fallback>
                  <p:oleObj name="Equation" r:id="rId16" imgW="228402" imgH="177646" progId="Equation.DSMT4">
                    <p:embed/>
                    <p:pic>
                      <p:nvPicPr>
                        <p:cNvPr id="0" name="Object 42"/>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3957" y="3815"/>
                          <a:ext cx="297"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34" name="Object 43"/>
            <p:cNvGraphicFramePr>
              <a:graphicFrameLocks noChangeAspect="1"/>
            </p:cNvGraphicFramePr>
            <p:nvPr/>
          </p:nvGraphicFramePr>
          <p:xfrm>
            <a:off x="1428" y="2795"/>
            <a:ext cx="635" cy="332"/>
          </p:xfrm>
          <a:graphic>
            <a:graphicData uri="http://schemas.openxmlformats.org/presentationml/2006/ole">
              <mc:AlternateContent xmlns:mc="http://schemas.openxmlformats.org/markup-compatibility/2006">
                <mc:Choice xmlns:v="urn:schemas-microsoft-com:vml" Requires="v">
                  <p:oleObj spid="_x0000_s9781" name="Equation" r:id="rId17" imgW="533169" imgH="279279" progId="Equation.DSMT4">
                    <p:embed/>
                  </p:oleObj>
                </mc:Choice>
                <mc:Fallback>
                  <p:oleObj name="Equation" r:id="rId17" imgW="533169" imgH="279279" progId="Equation.DSMT4">
                    <p:embed/>
                    <p:pic>
                      <p:nvPicPr>
                        <p:cNvPr id="0" name="Object 43"/>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1428" y="2795"/>
                          <a:ext cx="635"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35" name="Object 44"/>
            <p:cNvGraphicFramePr>
              <a:graphicFrameLocks noChangeAspect="1"/>
            </p:cNvGraphicFramePr>
            <p:nvPr/>
          </p:nvGraphicFramePr>
          <p:xfrm>
            <a:off x="5057" y="3695"/>
            <a:ext cx="181" cy="166"/>
          </p:xfrm>
          <a:graphic>
            <a:graphicData uri="http://schemas.openxmlformats.org/presentationml/2006/ole">
              <mc:AlternateContent xmlns:mc="http://schemas.openxmlformats.org/markup-compatibility/2006">
                <mc:Choice xmlns:v="urn:schemas-microsoft-com:vml" Requires="v">
                  <p:oleObj spid="_x0000_s9782" name="Equation" r:id="rId18" imgW="152334" imgH="139639" progId="Equation.DSMT4">
                    <p:embed/>
                  </p:oleObj>
                </mc:Choice>
                <mc:Fallback>
                  <p:oleObj name="Equation" r:id="rId18" imgW="152334" imgH="139639" progId="Equation.DSMT4">
                    <p:embed/>
                    <p:pic>
                      <p:nvPicPr>
                        <p:cNvPr id="0" name="Object 44"/>
                        <p:cNvPicPr>
                          <a:picLocks noChangeAspect="1" noChangeArrowheads="1"/>
                        </p:cNvPicPr>
                        <p:nvPr/>
                      </p:nvPicPr>
                      <p:blipFill>
                        <a:blip r:embed="rId10">
                          <a:lum bright="-56000"/>
                          <a:extLst>
                            <a:ext uri="{28A0092B-C50C-407E-A947-70E740481C1C}">
                              <a14:useLocalDpi xmlns:a14="http://schemas.microsoft.com/office/drawing/2010/main" val="0"/>
                            </a:ext>
                          </a:extLst>
                        </a:blip>
                        <a:srcRect/>
                        <a:stretch>
                          <a:fillRect/>
                        </a:stretch>
                      </p:blipFill>
                      <p:spPr bwMode="auto">
                        <a:xfrm>
                          <a:off x="5057" y="3695"/>
                          <a:ext cx="181" cy="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5581" name="Text Box 45"/>
          <p:cNvSpPr txBox="1">
            <a:spLocks noChangeArrowheads="1"/>
          </p:cNvSpPr>
          <p:nvPr/>
        </p:nvSpPr>
        <p:spPr bwMode="auto">
          <a:xfrm>
            <a:off x="684213" y="5157788"/>
            <a:ext cx="1604962"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3200" b="1"/>
              <a:t>(e) </a:t>
            </a:r>
            <a:r>
              <a:rPr lang="zh-CN" altLang="en-US" sz="3200" b="1"/>
              <a:t>全通</a:t>
            </a:r>
          </a:p>
        </p:txBody>
      </p:sp>
      <p:sp>
        <p:nvSpPr>
          <p:cNvPr id="65585" name="WordArt 49"/>
          <p:cNvSpPr>
            <a:spLocks noChangeArrowheads="1" noChangeShapeType="1" noTextEdit="1"/>
          </p:cNvSpPr>
          <p:nvPr/>
        </p:nvSpPr>
        <p:spPr bwMode="auto">
          <a:xfrm>
            <a:off x="1547813" y="1268413"/>
            <a:ext cx="6049962" cy="1584325"/>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pPr algn="ctr"/>
            <a:r>
              <a:rPr lang="zh-CN" altLang="en-US" sz="3600" kern="10" dirty="0">
                <a:ln w="9525">
                  <a:round/>
                  <a:headEnd/>
                  <a:tailEnd/>
                </a:ln>
                <a:gradFill rotWithShape="1">
                  <a:gsLst>
                    <a:gs pos="0">
                      <a:srgbClr val="FFE701"/>
                    </a:gs>
                    <a:gs pos="100000">
                      <a:srgbClr val="FE3E02"/>
                    </a:gs>
                  </a:gsLst>
                  <a:lin ang="5400000" scaled="1"/>
                </a:gradFill>
                <a:latin typeface="宋体"/>
                <a:ea typeface="宋体"/>
              </a:rPr>
              <a:t>为什么幅度频率响应是偶对称？</a:t>
            </a:r>
          </a:p>
        </p:txBody>
      </p:sp>
      <p:sp>
        <p:nvSpPr>
          <p:cNvPr id="9225"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185AF27A-D0E7-470A-A677-898485D238FF}" type="slidenum">
              <a:rPr lang="en-US" altLang="zh-CN" smtClean="0"/>
              <a:pPr eaLnBrk="1" hangingPunct="1"/>
              <a:t>8</a:t>
            </a:fld>
            <a:endParaRPr lang="en-US" altLang="zh-CN"/>
          </a:p>
        </p:txBody>
      </p:sp>
      <p:sp>
        <p:nvSpPr>
          <p:cNvPr id="51" name="WordArt 49"/>
          <p:cNvSpPr>
            <a:spLocks noChangeArrowheads="1" noChangeShapeType="1" noTextEdit="1"/>
          </p:cNvSpPr>
          <p:nvPr/>
        </p:nvSpPr>
        <p:spPr bwMode="auto">
          <a:xfrm>
            <a:off x="1619251" y="3313112"/>
            <a:ext cx="6049962" cy="1584325"/>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pPr algn="ctr"/>
            <a:r>
              <a:rPr lang="zh-CN" altLang="en-US" sz="3600" kern="10" dirty="0">
                <a:ln w="9525">
                  <a:round/>
                  <a:headEnd/>
                  <a:tailEnd/>
                </a:ln>
                <a:gradFill rotWithShape="1">
                  <a:gsLst>
                    <a:gs pos="0">
                      <a:srgbClr val="FFE701"/>
                    </a:gs>
                    <a:gs pos="100000">
                      <a:srgbClr val="FE3E02"/>
                    </a:gs>
                  </a:gsLst>
                  <a:lin ang="5400000" scaled="1"/>
                </a:gradFill>
                <a:latin typeface="宋体"/>
                <a:ea typeface="宋体"/>
              </a:rPr>
              <a:t>因为因果稳定系统的单位抽样响应</a:t>
            </a:r>
            <a:r>
              <a:rPr lang="en-US" altLang="zh-CN" sz="3600" kern="10" dirty="0">
                <a:ln w="9525">
                  <a:round/>
                  <a:headEnd/>
                  <a:tailEnd/>
                </a:ln>
                <a:gradFill rotWithShape="1">
                  <a:gsLst>
                    <a:gs pos="0">
                      <a:srgbClr val="FFE701"/>
                    </a:gs>
                    <a:gs pos="100000">
                      <a:srgbClr val="FE3E02"/>
                    </a:gs>
                  </a:gsLst>
                  <a:lin ang="5400000" scaled="1"/>
                </a:gradFill>
                <a:latin typeface="宋体"/>
                <a:ea typeface="宋体"/>
              </a:rPr>
              <a:t>h(n)</a:t>
            </a:r>
            <a:r>
              <a:rPr lang="zh-CN" altLang="en-US" sz="3600" kern="10" dirty="0">
                <a:ln w="9525">
                  <a:round/>
                  <a:headEnd/>
                  <a:tailEnd/>
                </a:ln>
                <a:gradFill rotWithShape="1">
                  <a:gsLst>
                    <a:gs pos="0">
                      <a:srgbClr val="FFE701"/>
                    </a:gs>
                    <a:gs pos="100000">
                      <a:srgbClr val="FE3E02"/>
                    </a:gs>
                  </a:gsLst>
                  <a:lin ang="5400000" scaled="1"/>
                </a:gradFill>
                <a:latin typeface="宋体"/>
                <a:ea typeface="宋体"/>
              </a:rPr>
              <a:t>是实数</a:t>
            </a:r>
          </a:p>
        </p:txBody>
      </p:sp>
      <p:sp>
        <p:nvSpPr>
          <p:cNvPr id="2" name="动作按钮: 前进或下一项 1">
            <a:hlinkClick r:id="rId19" action="ppaction://hlinksldjump" highlightClick="1"/>
          </p:cNvPr>
          <p:cNvSpPr/>
          <p:nvPr/>
        </p:nvSpPr>
        <p:spPr>
          <a:xfrm>
            <a:off x="8172400" y="476672"/>
            <a:ext cx="648072" cy="50440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551"/>
                                        </p:tgtEl>
                                        <p:attrNameLst>
                                          <p:attrName>style.visibility</p:attrName>
                                        </p:attrNameLst>
                                      </p:cBhvr>
                                      <p:to>
                                        <p:strVal val="visible"/>
                                      </p:to>
                                    </p:set>
                                    <p:animEffect transition="in" filter="blinds(horizontal)">
                                      <p:cBhvr>
                                        <p:cTn id="7" dur="500"/>
                                        <p:tgtEl>
                                          <p:spTgt spid="655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65582"/>
                                        </p:tgtEl>
                                        <p:attrNameLst>
                                          <p:attrName>style.visibility</p:attrName>
                                        </p:attrNameLst>
                                      </p:cBhvr>
                                      <p:to>
                                        <p:strVal val="visible"/>
                                      </p:to>
                                    </p:set>
                                    <p:anim calcmode="lin" valueType="num">
                                      <p:cBhvr additive="base">
                                        <p:cTn id="12" dur="500" fill="hold"/>
                                        <p:tgtEl>
                                          <p:spTgt spid="65582"/>
                                        </p:tgtEl>
                                        <p:attrNameLst>
                                          <p:attrName>ppt_x</p:attrName>
                                        </p:attrNameLst>
                                      </p:cBhvr>
                                      <p:tavLst>
                                        <p:tav tm="0">
                                          <p:val>
                                            <p:strVal val="#ppt_x"/>
                                          </p:val>
                                        </p:tav>
                                        <p:tav tm="100000">
                                          <p:val>
                                            <p:strVal val="#ppt_x"/>
                                          </p:val>
                                        </p:tav>
                                      </p:tavLst>
                                    </p:anim>
                                    <p:anim calcmode="lin" valueType="num">
                                      <p:cBhvr additive="base">
                                        <p:cTn id="13" dur="500" fill="hold"/>
                                        <p:tgtEl>
                                          <p:spTgt spid="65582"/>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65565"/>
                                        </p:tgtEl>
                                        <p:attrNameLst>
                                          <p:attrName>style.visibility</p:attrName>
                                        </p:attrNameLst>
                                      </p:cBhvr>
                                      <p:to>
                                        <p:strVal val="visible"/>
                                      </p:to>
                                    </p:set>
                                    <p:animEffect transition="in" filter="diamond(in)">
                                      <p:cBhvr>
                                        <p:cTn id="18" dur="2000"/>
                                        <p:tgtEl>
                                          <p:spTgt spid="6556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65583"/>
                                        </p:tgtEl>
                                        <p:attrNameLst>
                                          <p:attrName>style.visibility</p:attrName>
                                        </p:attrNameLst>
                                      </p:cBhvr>
                                      <p:to>
                                        <p:strVal val="visible"/>
                                      </p:to>
                                    </p:set>
                                    <p:animEffect transition="in" filter="checkerboard(across)">
                                      <p:cBhvr>
                                        <p:cTn id="23" dur="500"/>
                                        <p:tgtEl>
                                          <p:spTgt spid="6558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65581"/>
                                        </p:tgtEl>
                                        <p:attrNameLst>
                                          <p:attrName>style.visibility</p:attrName>
                                        </p:attrNameLst>
                                      </p:cBhvr>
                                      <p:to>
                                        <p:strVal val="visible"/>
                                      </p:to>
                                    </p:set>
                                    <p:anim calcmode="lin" valueType="num">
                                      <p:cBhvr additive="base">
                                        <p:cTn id="28" dur="500" fill="hold"/>
                                        <p:tgtEl>
                                          <p:spTgt spid="65581"/>
                                        </p:tgtEl>
                                        <p:attrNameLst>
                                          <p:attrName>ppt_x</p:attrName>
                                        </p:attrNameLst>
                                      </p:cBhvr>
                                      <p:tavLst>
                                        <p:tav tm="0">
                                          <p:val>
                                            <p:strVal val="#ppt_x"/>
                                          </p:val>
                                        </p:tav>
                                        <p:tav tm="100000">
                                          <p:val>
                                            <p:strVal val="#ppt_x"/>
                                          </p:val>
                                        </p:tav>
                                      </p:tavLst>
                                    </p:anim>
                                    <p:anim calcmode="lin" valueType="num">
                                      <p:cBhvr additive="base">
                                        <p:cTn id="29" dur="500" fill="hold"/>
                                        <p:tgtEl>
                                          <p:spTgt spid="65581"/>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fill="hold" nodeType="clickEffect">
                                  <p:stCondLst>
                                    <p:cond delay="0"/>
                                  </p:stCondLst>
                                  <p:childTnLst>
                                    <p:set>
                                      <p:cBhvr>
                                        <p:cTn id="33" dur="1" fill="hold">
                                          <p:stCondLst>
                                            <p:cond delay="0"/>
                                          </p:stCondLst>
                                        </p:cTn>
                                        <p:tgtEl>
                                          <p:spTgt spid="65584"/>
                                        </p:tgtEl>
                                        <p:attrNameLst>
                                          <p:attrName>style.visibility</p:attrName>
                                        </p:attrNameLst>
                                      </p:cBhvr>
                                      <p:to>
                                        <p:strVal val="visible"/>
                                      </p:to>
                                    </p:set>
                                    <p:animEffect transition="in" filter="box(in)">
                                      <p:cBhvr>
                                        <p:cTn id="34" dur="500"/>
                                        <p:tgtEl>
                                          <p:spTgt spid="6558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5585"/>
                                        </p:tgtEl>
                                        <p:attrNameLst>
                                          <p:attrName>style.visibility</p:attrName>
                                        </p:attrNameLst>
                                      </p:cBhvr>
                                      <p:to>
                                        <p:strVal val="visible"/>
                                      </p:to>
                                    </p:set>
                                    <p:anim calcmode="lin" valueType="num">
                                      <p:cBhvr additive="base">
                                        <p:cTn id="39" dur="500" fill="hold"/>
                                        <p:tgtEl>
                                          <p:spTgt spid="65585"/>
                                        </p:tgtEl>
                                        <p:attrNameLst>
                                          <p:attrName>ppt_x</p:attrName>
                                        </p:attrNameLst>
                                      </p:cBhvr>
                                      <p:tavLst>
                                        <p:tav tm="0">
                                          <p:val>
                                            <p:strVal val="#ppt_x"/>
                                          </p:val>
                                        </p:tav>
                                        <p:tav tm="100000">
                                          <p:val>
                                            <p:strVal val="#ppt_x"/>
                                          </p:val>
                                        </p:tav>
                                      </p:tavLst>
                                    </p:anim>
                                    <p:anim calcmode="lin" valueType="num">
                                      <p:cBhvr additive="base">
                                        <p:cTn id="40" dur="500" fill="hold"/>
                                        <p:tgtEl>
                                          <p:spTgt spid="6558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additive="base">
                                        <p:cTn id="45" dur="500" fill="hold"/>
                                        <p:tgtEl>
                                          <p:spTgt spid="51"/>
                                        </p:tgtEl>
                                        <p:attrNameLst>
                                          <p:attrName>ppt_x</p:attrName>
                                        </p:attrNameLst>
                                      </p:cBhvr>
                                      <p:tavLst>
                                        <p:tav tm="0">
                                          <p:val>
                                            <p:strVal val="#ppt_x"/>
                                          </p:val>
                                        </p:tav>
                                        <p:tav tm="100000">
                                          <p:val>
                                            <p:strVal val="#ppt_x"/>
                                          </p:val>
                                        </p:tav>
                                      </p:tavLst>
                                    </p:anim>
                                    <p:anim calcmode="lin" valueType="num">
                                      <p:cBhvr additive="base">
                                        <p:cTn id="46"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51" grpId="0"/>
      <p:bldP spid="65565" grpId="0"/>
      <p:bldP spid="65581" grpId="0"/>
      <p:bldP spid="65585" grpId="0" animBg="1"/>
      <p:bldP spid="5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type="body" idx="1"/>
          </p:nvPr>
        </p:nvSpPr>
        <p:spPr>
          <a:xfrm>
            <a:off x="468313" y="692150"/>
            <a:ext cx="8424862" cy="936625"/>
          </a:xfrm>
        </p:spPr>
        <p:txBody>
          <a:bodyPr/>
          <a:lstStyle/>
          <a:p>
            <a:pPr eaLnBrk="1" hangingPunct="1">
              <a:lnSpc>
                <a:spcPct val="90000"/>
              </a:lnSpc>
              <a:buClr>
                <a:schemeClr val="tx1"/>
              </a:buClr>
              <a:buFont typeface="Wingdings" pitchFamily="2" charset="2"/>
              <a:buChar char="l"/>
            </a:pPr>
            <a:r>
              <a:rPr lang="en-US" altLang="zh-CN" sz="3000" b="1"/>
              <a:t> </a:t>
            </a:r>
            <a:r>
              <a:rPr lang="zh-CN" altLang="en-US" sz="3000" b="1"/>
              <a:t>数字滤波器是一个线性移不变离散时间系统，设计步骤为四步：</a:t>
            </a:r>
          </a:p>
        </p:txBody>
      </p:sp>
      <p:sp>
        <p:nvSpPr>
          <p:cNvPr id="62468" name="Text Box 4"/>
          <p:cNvSpPr txBox="1">
            <a:spLocks noChangeArrowheads="1"/>
          </p:cNvSpPr>
          <p:nvPr/>
        </p:nvSpPr>
        <p:spPr bwMode="auto">
          <a:xfrm>
            <a:off x="827088" y="1916113"/>
            <a:ext cx="7940675" cy="39338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marL="457200" indent="-45720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buFontTx/>
              <a:buAutoNum type="arabicPeriod"/>
            </a:pPr>
            <a:r>
              <a:rPr kumimoji="1" lang="zh-CN" altLang="en-US" sz="3000" b="1">
                <a:latin typeface="Times New Roman" pitchFamily="18" charset="0"/>
              </a:rPr>
              <a:t>按照任务的要求，确定滤波器的性能要求；</a:t>
            </a:r>
          </a:p>
          <a:p>
            <a:pPr eaLnBrk="1" hangingPunct="1">
              <a:buFontTx/>
              <a:buAutoNum type="arabicPeriod"/>
            </a:pPr>
            <a:endParaRPr kumimoji="1" lang="zh-CN" altLang="en-US" sz="3000" b="1">
              <a:latin typeface="Times New Roman" pitchFamily="18" charset="0"/>
            </a:endParaRPr>
          </a:p>
          <a:p>
            <a:pPr eaLnBrk="1" hangingPunct="1">
              <a:buFontTx/>
              <a:buAutoNum type="arabicPeriod"/>
            </a:pPr>
            <a:r>
              <a:rPr kumimoji="1" lang="zh-CN" altLang="en-US" sz="3000" b="1">
                <a:latin typeface="Times New Roman" pitchFamily="18" charset="0"/>
              </a:rPr>
              <a:t>用一个因果稳定的离散线性移不变系统的系统函数去逼近这一性能要求。系统函数可以有两种形式：</a:t>
            </a:r>
          </a:p>
          <a:p>
            <a:pPr eaLnBrk="1" hangingPunct="1">
              <a:buFontTx/>
              <a:buAutoNum type="arabicPeriod"/>
            </a:pPr>
            <a:endParaRPr kumimoji="1" lang="zh-CN" altLang="en-US" sz="3000" b="1">
              <a:latin typeface="Times New Roman" pitchFamily="18" charset="0"/>
            </a:endParaRPr>
          </a:p>
          <a:p>
            <a:pPr eaLnBrk="1" hangingPunct="1">
              <a:lnSpc>
                <a:spcPct val="120000"/>
              </a:lnSpc>
            </a:pPr>
            <a:r>
              <a:rPr kumimoji="1" lang="zh-CN" altLang="en-US" sz="3000" b="1">
                <a:latin typeface="Times New Roman" pitchFamily="18" charset="0"/>
              </a:rPr>
              <a:t>	</a:t>
            </a:r>
            <a:r>
              <a:rPr kumimoji="1" lang="zh-CN" altLang="en-US" sz="3000" b="1">
                <a:latin typeface="Times New Roman" pitchFamily="18" charset="0"/>
                <a:sym typeface="Wingdings" pitchFamily="2" charset="2"/>
              </a:rPr>
              <a:t>  </a:t>
            </a:r>
            <a:r>
              <a:rPr kumimoji="1" lang="zh-CN" altLang="en-US" sz="3000" b="1">
                <a:latin typeface="Times New Roman" pitchFamily="18" charset="0"/>
              </a:rPr>
              <a:t>无限长单位冲激响应（</a:t>
            </a:r>
            <a:r>
              <a:rPr kumimoji="1" lang="en-US" altLang="zh-CN" sz="3000" b="1">
                <a:latin typeface="Times New Roman" pitchFamily="18" charset="0"/>
              </a:rPr>
              <a:t>IIR</a:t>
            </a:r>
            <a:r>
              <a:rPr kumimoji="1" lang="zh-CN" altLang="en-US" sz="3000" b="1">
                <a:latin typeface="Times New Roman" pitchFamily="18" charset="0"/>
              </a:rPr>
              <a:t>）系统函数</a:t>
            </a:r>
          </a:p>
          <a:p>
            <a:pPr eaLnBrk="1" hangingPunct="1">
              <a:lnSpc>
                <a:spcPct val="120000"/>
              </a:lnSpc>
            </a:pPr>
            <a:r>
              <a:rPr kumimoji="1" lang="zh-CN" altLang="en-US" sz="3000" b="1">
                <a:latin typeface="Times New Roman" pitchFamily="18" charset="0"/>
              </a:rPr>
              <a:t>	</a:t>
            </a:r>
            <a:r>
              <a:rPr kumimoji="1" lang="zh-CN" altLang="en-US" sz="3000" b="1">
                <a:latin typeface="Times New Roman" pitchFamily="18" charset="0"/>
                <a:sym typeface="Wingdings" pitchFamily="2" charset="2"/>
              </a:rPr>
              <a:t>  </a:t>
            </a:r>
            <a:r>
              <a:rPr kumimoji="1" lang="zh-CN" altLang="en-US" sz="3000" b="1">
                <a:latin typeface="Times New Roman" pitchFamily="18" charset="0"/>
              </a:rPr>
              <a:t>有限长单位冲激响应（</a:t>
            </a:r>
            <a:r>
              <a:rPr kumimoji="1" lang="en-US" altLang="zh-CN" sz="3000" b="1">
                <a:latin typeface="Times New Roman" pitchFamily="18" charset="0"/>
              </a:rPr>
              <a:t>FIR</a:t>
            </a:r>
            <a:r>
              <a:rPr kumimoji="1" lang="zh-CN" altLang="en-US" sz="3000" b="1">
                <a:latin typeface="Times New Roman" pitchFamily="18" charset="0"/>
              </a:rPr>
              <a:t>）系统函数</a:t>
            </a:r>
          </a:p>
        </p:txBody>
      </p:sp>
      <p:sp>
        <p:nvSpPr>
          <p:cNvPr id="10244" name="AutoShape 5">
            <a:hlinkClick r:id="rId2" action="ppaction://hlinksldjump" highlightClick="1"/>
          </p:cNvPr>
          <p:cNvSpPr>
            <a:spLocks noChangeArrowheads="1"/>
          </p:cNvSpPr>
          <p:nvPr/>
        </p:nvSpPr>
        <p:spPr bwMode="auto">
          <a:xfrm>
            <a:off x="8532813" y="6165850"/>
            <a:ext cx="611187" cy="404813"/>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245"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817D8492-8966-4F4D-B4DE-FC4BF8333E0E}" type="slidenum">
              <a:rPr lang="en-US" altLang="zh-CN" smtClean="0"/>
              <a:pPr eaLnBrk="1" hangingPunct="1"/>
              <a:t>9</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 calcmode="lin" valueType="num">
                                      <p:cBhvr additive="base">
                                        <p:cTn id="7" dur="500" fill="hold"/>
                                        <p:tgtEl>
                                          <p:spTgt spid="624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2468">
                                            <p:txEl>
                                              <p:pRg st="0" end="0"/>
                                            </p:txEl>
                                          </p:spTgt>
                                        </p:tgtEl>
                                        <p:attrNameLst>
                                          <p:attrName>style.visibility</p:attrName>
                                        </p:attrNameLst>
                                      </p:cBhvr>
                                      <p:to>
                                        <p:strVal val="visible"/>
                                      </p:to>
                                    </p:set>
                                    <p:anim calcmode="lin" valueType="num">
                                      <p:cBhvr additive="base">
                                        <p:cTn id="13" dur="500" fill="hold"/>
                                        <p:tgtEl>
                                          <p:spTgt spid="6246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4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nodeType="clickEffect">
                                  <p:stCondLst>
                                    <p:cond delay="0"/>
                                  </p:stCondLst>
                                  <p:childTnLst>
                                    <p:set>
                                      <p:cBhvr>
                                        <p:cTn id="18" dur="1" fill="hold">
                                          <p:stCondLst>
                                            <p:cond delay="0"/>
                                          </p:stCondLst>
                                        </p:cTn>
                                        <p:tgtEl>
                                          <p:spTgt spid="62468">
                                            <p:txEl>
                                              <p:pRg st="2" end="2"/>
                                            </p:txEl>
                                          </p:spTgt>
                                        </p:tgtEl>
                                        <p:attrNameLst>
                                          <p:attrName>style.visibility</p:attrName>
                                        </p:attrNameLst>
                                      </p:cBhvr>
                                      <p:to>
                                        <p:strVal val="visible"/>
                                      </p:to>
                                    </p:set>
                                    <p:animEffect transition="in" filter="box(in)">
                                      <p:cBhvr>
                                        <p:cTn id="19" dur="500"/>
                                        <p:tgtEl>
                                          <p:spTgt spid="62468">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8" presetClass="entr" presetSubtype="16" fill="hold" nodeType="clickEffect">
                                  <p:stCondLst>
                                    <p:cond delay="0"/>
                                  </p:stCondLst>
                                  <p:childTnLst>
                                    <p:set>
                                      <p:cBhvr>
                                        <p:cTn id="23" dur="1" fill="hold">
                                          <p:stCondLst>
                                            <p:cond delay="0"/>
                                          </p:stCondLst>
                                        </p:cTn>
                                        <p:tgtEl>
                                          <p:spTgt spid="62468">
                                            <p:txEl>
                                              <p:pRg st="4" end="4"/>
                                            </p:txEl>
                                          </p:spTgt>
                                        </p:tgtEl>
                                        <p:attrNameLst>
                                          <p:attrName>style.visibility</p:attrName>
                                        </p:attrNameLst>
                                      </p:cBhvr>
                                      <p:to>
                                        <p:strVal val="visible"/>
                                      </p:to>
                                    </p:set>
                                    <p:animEffect transition="in" filter="diamond(in)">
                                      <p:cBhvr>
                                        <p:cTn id="24" dur="2000"/>
                                        <p:tgtEl>
                                          <p:spTgt spid="62468">
                                            <p:txEl>
                                              <p:pRg st="4" end="4"/>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 presetClass="entr" presetSubtype="10" fill="hold" nodeType="clickEffect">
                                  <p:stCondLst>
                                    <p:cond delay="0"/>
                                  </p:stCondLst>
                                  <p:childTnLst>
                                    <p:set>
                                      <p:cBhvr>
                                        <p:cTn id="28" dur="1" fill="hold">
                                          <p:stCondLst>
                                            <p:cond delay="0"/>
                                          </p:stCondLst>
                                        </p:cTn>
                                        <p:tgtEl>
                                          <p:spTgt spid="62468">
                                            <p:txEl>
                                              <p:pRg st="5" end="5"/>
                                            </p:txEl>
                                          </p:spTgt>
                                        </p:tgtEl>
                                        <p:attrNameLst>
                                          <p:attrName>style.visibility</p:attrName>
                                        </p:attrNameLst>
                                      </p:cBhvr>
                                      <p:to>
                                        <p:strVal val="visible"/>
                                      </p:to>
                                    </p:set>
                                    <p:animEffect transition="in" filter="checkerboard(across)">
                                      <p:cBhvr>
                                        <p:cTn id="29" dur="500"/>
                                        <p:tgtEl>
                                          <p:spTgt spid="6246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468313" y="620713"/>
            <a:ext cx="8675687" cy="55848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marL="457200" indent="-45720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120000"/>
              </a:lnSpc>
              <a:buFontTx/>
              <a:buAutoNum type="arabicPeriod" startAt="3"/>
            </a:pPr>
            <a:r>
              <a:rPr kumimoji="1" lang="zh-CN" altLang="en-US" sz="3000" b="1">
                <a:latin typeface="Times New Roman" pitchFamily="18" charset="0"/>
              </a:rPr>
              <a:t>利用有限精度算法来实现该系统函数；</a:t>
            </a:r>
          </a:p>
          <a:p>
            <a:pPr eaLnBrk="1" hangingPunct="1">
              <a:lnSpc>
                <a:spcPct val="120000"/>
              </a:lnSpc>
            </a:pPr>
            <a:r>
              <a:rPr kumimoji="1" lang="zh-CN" altLang="en-US" sz="3000" b="1">
                <a:latin typeface="Times New Roman" pitchFamily="18" charset="0"/>
              </a:rPr>
              <a:t>	</a:t>
            </a:r>
            <a:r>
              <a:rPr kumimoji="1" lang="zh-CN" altLang="en-US" sz="3000" b="1">
                <a:latin typeface="Times New Roman" pitchFamily="18" charset="0"/>
                <a:sym typeface="Wingdings" pitchFamily="2" charset="2"/>
              </a:rPr>
              <a:t>选择结构（第五章）</a:t>
            </a:r>
          </a:p>
          <a:p>
            <a:pPr eaLnBrk="1" hangingPunct="1">
              <a:lnSpc>
                <a:spcPct val="120000"/>
              </a:lnSpc>
            </a:pPr>
            <a:r>
              <a:rPr kumimoji="1" lang="zh-CN" altLang="en-US" sz="3000" b="1">
                <a:latin typeface="Times New Roman" pitchFamily="18" charset="0"/>
                <a:sym typeface="Wingdings" pitchFamily="2" charset="2"/>
              </a:rPr>
              <a:t>	选择合适的字长（系数及变量量化，第九章）</a:t>
            </a:r>
          </a:p>
          <a:p>
            <a:pPr eaLnBrk="1" hangingPunct="1">
              <a:lnSpc>
                <a:spcPct val="120000"/>
              </a:lnSpc>
            </a:pPr>
            <a:r>
              <a:rPr kumimoji="1" lang="zh-CN" altLang="en-US" sz="3000" b="1">
                <a:latin typeface="Times New Roman" pitchFamily="18" charset="0"/>
                <a:sym typeface="Wingdings" pitchFamily="2" charset="2"/>
              </a:rPr>
              <a:t>	有效数字处理方法（舍入、截尾，第九章）</a:t>
            </a:r>
          </a:p>
          <a:p>
            <a:pPr eaLnBrk="1" hangingPunct="1">
              <a:lnSpc>
                <a:spcPct val="120000"/>
              </a:lnSpc>
            </a:pPr>
            <a:endParaRPr kumimoji="1" lang="zh-CN" altLang="en-US" sz="3000" b="1">
              <a:latin typeface="Times New Roman" pitchFamily="18" charset="0"/>
            </a:endParaRPr>
          </a:p>
          <a:p>
            <a:pPr eaLnBrk="1" hangingPunct="1">
              <a:lnSpc>
                <a:spcPct val="120000"/>
              </a:lnSpc>
              <a:buFontTx/>
              <a:buAutoNum type="arabicPeriod" startAt="4"/>
            </a:pPr>
            <a:r>
              <a:rPr kumimoji="1" lang="zh-CN" altLang="en-US" sz="3000" b="1">
                <a:latin typeface="Times New Roman" pitchFamily="18" charset="0"/>
              </a:rPr>
              <a:t>实际的技术实现</a:t>
            </a:r>
          </a:p>
          <a:p>
            <a:pPr eaLnBrk="1" hangingPunct="1">
              <a:lnSpc>
                <a:spcPct val="120000"/>
              </a:lnSpc>
            </a:pPr>
            <a:r>
              <a:rPr kumimoji="1" lang="zh-CN" altLang="en-US" sz="3000" b="1">
                <a:latin typeface="Times New Roman" pitchFamily="18" charset="0"/>
              </a:rPr>
              <a:t>	</a:t>
            </a:r>
            <a:r>
              <a:rPr kumimoji="1" lang="zh-CN" altLang="en-US" sz="3000" b="1">
                <a:latin typeface="Times New Roman" pitchFamily="18" charset="0"/>
                <a:sym typeface="Wingdings" pitchFamily="2" charset="2"/>
              </a:rPr>
              <a:t>通用计算机软件实现</a:t>
            </a:r>
          </a:p>
          <a:p>
            <a:pPr eaLnBrk="1" hangingPunct="1">
              <a:lnSpc>
                <a:spcPct val="120000"/>
              </a:lnSpc>
            </a:pPr>
            <a:r>
              <a:rPr kumimoji="1" lang="zh-CN" altLang="en-US" sz="3000" b="1">
                <a:latin typeface="Times New Roman" pitchFamily="18" charset="0"/>
                <a:sym typeface="Wingdings" pitchFamily="2" charset="2"/>
              </a:rPr>
              <a:t>	专用数字滤波器硬件实现</a:t>
            </a:r>
          </a:p>
          <a:p>
            <a:pPr eaLnBrk="1" hangingPunct="1">
              <a:lnSpc>
                <a:spcPct val="120000"/>
              </a:lnSpc>
            </a:pPr>
            <a:r>
              <a:rPr kumimoji="1" lang="zh-CN" altLang="en-US" sz="3000" b="1">
                <a:latin typeface="Times New Roman" pitchFamily="18" charset="0"/>
                <a:sym typeface="Wingdings" pitchFamily="2" charset="2"/>
              </a:rPr>
              <a:t>	专用数字信号处理器实现</a:t>
            </a:r>
          </a:p>
          <a:p>
            <a:pPr eaLnBrk="1" hangingPunct="1">
              <a:lnSpc>
                <a:spcPct val="120000"/>
              </a:lnSpc>
            </a:pPr>
            <a:r>
              <a:rPr kumimoji="1" lang="zh-CN" altLang="en-US" sz="3000" b="1">
                <a:latin typeface="Times New Roman" pitchFamily="18" charset="0"/>
                <a:sym typeface="Wingdings" pitchFamily="2" charset="2"/>
              </a:rPr>
              <a:t>	通用数字信号处理器实现</a:t>
            </a:r>
            <a:endParaRPr kumimoji="1" lang="zh-CN" altLang="en-US" sz="3000" b="1">
              <a:latin typeface="Times New Roman" pitchFamily="18" charset="0"/>
            </a:endParaRPr>
          </a:p>
        </p:txBody>
      </p:sp>
      <p:sp>
        <p:nvSpPr>
          <p:cNvPr id="1126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CDAD648D-1B02-41F7-B429-32BB79AFC1B5}" type="slidenum">
              <a:rPr lang="en-US" altLang="zh-CN" smtClean="0"/>
              <a:pPr eaLnBrk="1" hangingPunct="1"/>
              <a:t>10</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 calcmode="lin" valueType="num">
                                      <p:cBhvr additive="base">
                                        <p:cTn id="7" dur="500" fill="hold"/>
                                        <p:tgtEl>
                                          <p:spTgt spid="71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7170">
                                            <p:txEl>
                                              <p:pRg st="1" end="1"/>
                                            </p:txEl>
                                          </p:spTgt>
                                        </p:tgtEl>
                                        <p:attrNameLst>
                                          <p:attrName>style.visibility</p:attrName>
                                        </p:attrNameLst>
                                      </p:cBhvr>
                                      <p:to>
                                        <p:strVal val="visible"/>
                                      </p:to>
                                    </p:set>
                                    <p:animEffect transition="in" filter="box(in)">
                                      <p:cBhvr>
                                        <p:cTn id="13" dur="500"/>
                                        <p:tgtEl>
                                          <p:spTgt spid="7170">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7170">
                                            <p:txEl>
                                              <p:pRg st="2" end="2"/>
                                            </p:txEl>
                                          </p:spTgt>
                                        </p:tgtEl>
                                        <p:attrNameLst>
                                          <p:attrName>style.visibility</p:attrName>
                                        </p:attrNameLst>
                                      </p:cBhvr>
                                      <p:to>
                                        <p:strVal val="visible"/>
                                      </p:to>
                                    </p:set>
                                    <p:animEffect transition="in" filter="box(in)">
                                      <p:cBhvr>
                                        <p:cTn id="18" dur="500"/>
                                        <p:tgtEl>
                                          <p:spTgt spid="7170">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7170">
                                            <p:txEl>
                                              <p:pRg st="3" end="3"/>
                                            </p:txEl>
                                          </p:spTgt>
                                        </p:tgtEl>
                                        <p:attrNameLst>
                                          <p:attrName>style.visibility</p:attrName>
                                        </p:attrNameLst>
                                      </p:cBhvr>
                                      <p:to>
                                        <p:strVal val="visible"/>
                                      </p:to>
                                    </p:set>
                                    <p:animEffect transition="in" filter="blinds(horizontal)">
                                      <p:cBhvr>
                                        <p:cTn id="23" dur="500"/>
                                        <p:tgtEl>
                                          <p:spTgt spid="7170">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16" fill="hold" nodeType="clickEffect">
                                  <p:stCondLst>
                                    <p:cond delay="0"/>
                                  </p:stCondLst>
                                  <p:childTnLst>
                                    <p:set>
                                      <p:cBhvr>
                                        <p:cTn id="27" dur="1" fill="hold">
                                          <p:stCondLst>
                                            <p:cond delay="0"/>
                                          </p:stCondLst>
                                        </p:cTn>
                                        <p:tgtEl>
                                          <p:spTgt spid="7170">
                                            <p:txEl>
                                              <p:pRg st="5" end="5"/>
                                            </p:txEl>
                                          </p:spTgt>
                                        </p:tgtEl>
                                        <p:attrNameLst>
                                          <p:attrName>style.visibility</p:attrName>
                                        </p:attrNameLst>
                                      </p:cBhvr>
                                      <p:to>
                                        <p:strVal val="visible"/>
                                      </p:to>
                                    </p:set>
                                    <p:animEffect transition="in" filter="box(in)">
                                      <p:cBhvr>
                                        <p:cTn id="28" dur="500"/>
                                        <p:tgtEl>
                                          <p:spTgt spid="7170">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7170">
                                            <p:txEl>
                                              <p:pRg st="6" end="6"/>
                                            </p:txEl>
                                          </p:spTgt>
                                        </p:tgtEl>
                                        <p:attrNameLst>
                                          <p:attrName>style.visibility</p:attrName>
                                        </p:attrNameLst>
                                      </p:cBhvr>
                                      <p:to>
                                        <p:strVal val="visible"/>
                                      </p:to>
                                    </p:set>
                                    <p:anim calcmode="lin" valueType="num">
                                      <p:cBhvr additive="base">
                                        <p:cTn id="33" dur="500" fill="hold"/>
                                        <p:tgtEl>
                                          <p:spTgt spid="7170">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17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8" presetClass="entr" presetSubtype="16" fill="hold" nodeType="clickEffect">
                                  <p:stCondLst>
                                    <p:cond delay="0"/>
                                  </p:stCondLst>
                                  <p:childTnLst>
                                    <p:set>
                                      <p:cBhvr>
                                        <p:cTn id="38" dur="1" fill="hold">
                                          <p:stCondLst>
                                            <p:cond delay="0"/>
                                          </p:stCondLst>
                                        </p:cTn>
                                        <p:tgtEl>
                                          <p:spTgt spid="7170">
                                            <p:txEl>
                                              <p:pRg st="7" end="7"/>
                                            </p:txEl>
                                          </p:spTgt>
                                        </p:tgtEl>
                                        <p:attrNameLst>
                                          <p:attrName>style.visibility</p:attrName>
                                        </p:attrNameLst>
                                      </p:cBhvr>
                                      <p:to>
                                        <p:strVal val="visible"/>
                                      </p:to>
                                    </p:set>
                                    <p:animEffect transition="in" filter="diamond(in)">
                                      <p:cBhvr>
                                        <p:cTn id="39" dur="2000"/>
                                        <p:tgtEl>
                                          <p:spTgt spid="7170">
                                            <p:txEl>
                                              <p:pRg st="7" end="7"/>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5" presetClass="entr" presetSubtype="10" fill="hold" nodeType="clickEffect">
                                  <p:stCondLst>
                                    <p:cond delay="0"/>
                                  </p:stCondLst>
                                  <p:childTnLst>
                                    <p:set>
                                      <p:cBhvr>
                                        <p:cTn id="43" dur="1" fill="hold">
                                          <p:stCondLst>
                                            <p:cond delay="0"/>
                                          </p:stCondLst>
                                        </p:cTn>
                                        <p:tgtEl>
                                          <p:spTgt spid="7170">
                                            <p:txEl>
                                              <p:pRg st="8" end="8"/>
                                            </p:txEl>
                                          </p:spTgt>
                                        </p:tgtEl>
                                        <p:attrNameLst>
                                          <p:attrName>style.visibility</p:attrName>
                                        </p:attrNameLst>
                                      </p:cBhvr>
                                      <p:to>
                                        <p:strVal val="visible"/>
                                      </p:to>
                                    </p:set>
                                    <p:animEffect transition="in" filter="checkerboard(across)">
                                      <p:cBhvr>
                                        <p:cTn id="44" dur="500"/>
                                        <p:tgtEl>
                                          <p:spTgt spid="7170">
                                            <p:txEl>
                                              <p:pRg st="8" end="8"/>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7170">
                                            <p:txEl>
                                              <p:pRg st="9" end="9"/>
                                            </p:txEl>
                                          </p:spTgt>
                                        </p:tgtEl>
                                        <p:attrNameLst>
                                          <p:attrName>style.visibility</p:attrName>
                                        </p:attrNameLst>
                                      </p:cBhvr>
                                      <p:to>
                                        <p:strVal val="visible"/>
                                      </p:to>
                                    </p:set>
                                    <p:anim calcmode="lin" valueType="num">
                                      <p:cBhvr additive="base">
                                        <p:cTn id="49" dur="500" fill="hold"/>
                                        <p:tgtEl>
                                          <p:spTgt spid="7170">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170">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3"/>
          <p:cNvSpPr txBox="1">
            <a:spLocks noChangeArrowheads="1"/>
          </p:cNvSpPr>
          <p:nvPr/>
        </p:nvSpPr>
        <p:spPr bwMode="auto">
          <a:xfrm>
            <a:off x="684213" y="1196975"/>
            <a:ext cx="7416800" cy="20313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marL="457200" indent="-457200" eaLnBrk="0" hangingPunct="0">
              <a:defRPr>
                <a:solidFill>
                  <a:schemeClr val="tx1"/>
                </a:solidFill>
                <a:latin typeface="Arial" charset="0"/>
                <a:ea typeface="宋体" pitchFamily="2" charset="-122"/>
              </a:defRPr>
            </a:lvl1pPr>
            <a:lvl2pPr marL="914400" indent="-45720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140000"/>
              </a:lnSpc>
              <a:buFont typeface="Wingdings" pitchFamily="2" charset="2"/>
              <a:buChar char="l"/>
            </a:pPr>
            <a:r>
              <a:rPr kumimoji="1" lang="zh-CN" altLang="en-US" sz="3000" b="1" dirty="0" smtClean="0">
                <a:latin typeface="Times New Roman" pitchFamily="18" charset="0"/>
              </a:rPr>
              <a:t>本章重点</a:t>
            </a:r>
            <a:r>
              <a:rPr kumimoji="1" lang="zh-CN" altLang="en-US" sz="3000" b="1" dirty="0">
                <a:latin typeface="Times New Roman" pitchFamily="18" charset="0"/>
              </a:rPr>
              <a:t>学习第二个步骤，</a:t>
            </a:r>
          </a:p>
          <a:p>
            <a:pPr lvl="1" eaLnBrk="1" hangingPunct="1">
              <a:lnSpc>
                <a:spcPct val="140000"/>
              </a:lnSpc>
              <a:buFont typeface="Wingdings" pitchFamily="2" charset="2"/>
              <a:buChar char="l"/>
            </a:pPr>
            <a:r>
              <a:rPr kumimoji="1" lang="zh-CN" altLang="en-US" sz="3000" b="1" dirty="0">
                <a:latin typeface="Times New Roman" pitchFamily="18" charset="0"/>
              </a:rPr>
              <a:t>即数字滤波器的逼近</a:t>
            </a:r>
            <a:r>
              <a:rPr kumimoji="1" lang="zh-CN" altLang="en-US" sz="3000" b="1" dirty="0" smtClean="0">
                <a:latin typeface="Times New Roman" pitchFamily="18" charset="0"/>
              </a:rPr>
              <a:t>性能问题</a:t>
            </a:r>
            <a:r>
              <a:rPr kumimoji="1" lang="zh-CN" altLang="en-US" sz="3000" b="1" dirty="0">
                <a:latin typeface="Times New Roman" pitchFamily="18" charset="0"/>
              </a:rPr>
              <a:t>，</a:t>
            </a:r>
          </a:p>
          <a:p>
            <a:pPr lvl="1" eaLnBrk="1" hangingPunct="1">
              <a:lnSpc>
                <a:spcPct val="140000"/>
              </a:lnSpc>
              <a:buFont typeface="Wingdings" pitchFamily="2" charset="2"/>
              <a:buChar char="l"/>
            </a:pPr>
            <a:r>
              <a:rPr kumimoji="1" lang="zh-CN" altLang="en-US" sz="3000" b="1" dirty="0">
                <a:latin typeface="Times New Roman" pitchFamily="18" charset="0"/>
              </a:rPr>
              <a:t>或系统函数（</a:t>
            </a:r>
            <a:r>
              <a:rPr kumimoji="1" lang="en-US" altLang="zh-CN" sz="3000" b="1" dirty="0">
                <a:latin typeface="Times New Roman" pitchFamily="18" charset="0"/>
              </a:rPr>
              <a:t>IIR/FIR</a:t>
            </a:r>
            <a:r>
              <a:rPr kumimoji="1" lang="zh-CN" altLang="en-US" sz="3000" b="1" dirty="0">
                <a:latin typeface="Times New Roman" pitchFamily="18" charset="0"/>
              </a:rPr>
              <a:t>）的设计问题。</a:t>
            </a:r>
          </a:p>
        </p:txBody>
      </p:sp>
      <p:sp>
        <p:nvSpPr>
          <p:cNvPr id="12291" name="AutoShape 7">
            <a:hlinkClick r:id="rId2" action="ppaction://hlinksldjump" highlightClick="1"/>
          </p:cNvPr>
          <p:cNvSpPr>
            <a:spLocks noChangeArrowheads="1"/>
          </p:cNvSpPr>
          <p:nvPr/>
        </p:nvSpPr>
        <p:spPr bwMode="auto">
          <a:xfrm>
            <a:off x="304163" y="2564904"/>
            <a:ext cx="611188"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01" name="Text Box 9"/>
          <p:cNvSpPr txBox="1">
            <a:spLocks noChangeArrowheads="1"/>
          </p:cNvSpPr>
          <p:nvPr/>
        </p:nvSpPr>
        <p:spPr bwMode="auto">
          <a:xfrm>
            <a:off x="468313" y="3789363"/>
            <a:ext cx="7056437" cy="10064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marL="457200" indent="-45720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buFont typeface="Wingdings" pitchFamily="2" charset="2"/>
              <a:buChar char="l"/>
            </a:pPr>
            <a:r>
              <a:rPr kumimoji="1" lang="zh-CN" altLang="en-US" sz="3000" b="1">
                <a:latin typeface="Times New Roman" pitchFamily="18" charset="0"/>
              </a:rPr>
              <a:t>滤波器的性能要求一般用其频率响应的幅度特性的允许误差来表征。</a:t>
            </a:r>
          </a:p>
        </p:txBody>
      </p:sp>
      <p:sp>
        <p:nvSpPr>
          <p:cNvPr id="12293"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F0E12F63-2B52-4A19-AC58-CF062B8855D3}" type="slidenum">
              <a:rPr lang="en-US" altLang="zh-CN" smtClean="0"/>
              <a:pPr eaLnBrk="1" hangingPunct="1"/>
              <a:t>11</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Effect transition="in" filter="diamond(in)">
                                      <p:cBhvr>
                                        <p:cTn id="13" dur="2000"/>
                                        <p:tgtEl>
                                          <p:spTgt spid="8195">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nodeType="clickEffect">
                                  <p:stCondLst>
                                    <p:cond delay="0"/>
                                  </p:stCondLst>
                                  <p:childTnLst>
                                    <p:set>
                                      <p:cBhvr>
                                        <p:cTn id="17" dur="1" fill="hold">
                                          <p:stCondLst>
                                            <p:cond delay="0"/>
                                          </p:stCondLst>
                                        </p:cTn>
                                        <p:tgtEl>
                                          <p:spTgt spid="8195">
                                            <p:txEl>
                                              <p:pRg st="2" end="2"/>
                                            </p:txEl>
                                          </p:spTgt>
                                        </p:tgtEl>
                                        <p:attrNameLst>
                                          <p:attrName>style.visibility</p:attrName>
                                        </p:attrNameLst>
                                      </p:cBhvr>
                                      <p:to>
                                        <p:strVal val="visible"/>
                                      </p:to>
                                    </p:set>
                                    <p:animEffect transition="in" filter="checkerboard(across)">
                                      <p:cBhvr>
                                        <p:cTn id="18" dur="500"/>
                                        <p:tgtEl>
                                          <p:spTgt spid="8195">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201"/>
                                        </p:tgtEl>
                                        <p:attrNameLst>
                                          <p:attrName>style.visibility</p:attrName>
                                        </p:attrNameLst>
                                      </p:cBhvr>
                                      <p:to>
                                        <p:strVal val="visible"/>
                                      </p:to>
                                    </p:set>
                                    <p:anim calcmode="lin" valueType="num">
                                      <p:cBhvr additive="base">
                                        <p:cTn id="23" dur="500" fill="hold"/>
                                        <p:tgtEl>
                                          <p:spTgt spid="8201"/>
                                        </p:tgtEl>
                                        <p:attrNameLst>
                                          <p:attrName>ppt_x</p:attrName>
                                        </p:attrNameLst>
                                      </p:cBhvr>
                                      <p:tavLst>
                                        <p:tav tm="0">
                                          <p:val>
                                            <p:strVal val="#ppt_x"/>
                                          </p:val>
                                        </p:tav>
                                        <p:tav tm="100000">
                                          <p:val>
                                            <p:strVal val="#ppt_x"/>
                                          </p:val>
                                        </p:tav>
                                      </p:tavLst>
                                    </p:anim>
                                    <p:anim calcmode="lin" valueType="num">
                                      <p:cBhvr additive="base">
                                        <p:cTn id="24" dur="500" fill="hold"/>
                                        <p:tgtEl>
                                          <p:spTgt spid="82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468313" y="333375"/>
            <a:ext cx="8207375" cy="273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Char char="l"/>
            </a:pPr>
            <a:r>
              <a:rPr lang="zh-CN" altLang="en-US" sz="3200" b="1"/>
              <a:t>理想低通滤波器的三个范围：</a:t>
            </a:r>
          </a:p>
          <a:p>
            <a:pPr marL="609600" indent="-609600">
              <a:spcBef>
                <a:spcPct val="20000"/>
              </a:spcBef>
              <a:buClr>
                <a:schemeClr val="tx1"/>
              </a:buClr>
              <a:buFont typeface="Wingdings" pitchFamily="2" charset="2"/>
              <a:buChar char="à"/>
            </a:pPr>
            <a:r>
              <a:rPr lang="zh-CN" altLang="en-US" sz="3200" b="1"/>
              <a:t>通带</a:t>
            </a:r>
          </a:p>
          <a:p>
            <a:pPr marL="609600" indent="-609600">
              <a:spcBef>
                <a:spcPct val="20000"/>
              </a:spcBef>
              <a:buClr>
                <a:schemeClr val="tx1"/>
              </a:buClr>
              <a:buFont typeface="Wingdings" pitchFamily="2" charset="2"/>
              <a:buChar char="à"/>
            </a:pPr>
            <a:r>
              <a:rPr lang="zh-CN" altLang="en-US" sz="3200" b="1"/>
              <a:t>阻带  </a:t>
            </a:r>
          </a:p>
          <a:p>
            <a:pPr marL="609600" indent="-609600">
              <a:spcBef>
                <a:spcPct val="20000"/>
              </a:spcBef>
              <a:buClr>
                <a:schemeClr val="tx1"/>
              </a:buClr>
              <a:buFont typeface="Wingdings" pitchFamily="2" charset="2"/>
              <a:buChar char="à"/>
            </a:pPr>
            <a:r>
              <a:rPr lang="zh-CN" altLang="en-US" sz="3200" b="1"/>
              <a:t>具有陡截止的通带、阻带    </a:t>
            </a:r>
          </a:p>
        </p:txBody>
      </p:sp>
      <p:grpSp>
        <p:nvGrpSpPr>
          <p:cNvPr id="9231" name="Group 15"/>
          <p:cNvGrpSpPr>
            <a:grpSpLocks/>
          </p:cNvGrpSpPr>
          <p:nvPr/>
        </p:nvGrpSpPr>
        <p:grpSpPr bwMode="auto">
          <a:xfrm>
            <a:off x="2195513" y="3213100"/>
            <a:ext cx="3089275" cy="2663825"/>
            <a:chOff x="3696" y="255"/>
            <a:chExt cx="1946" cy="1678"/>
          </a:xfrm>
        </p:grpSpPr>
        <p:sp>
          <p:nvSpPr>
            <p:cNvPr id="13325" name="Line 4"/>
            <p:cNvSpPr>
              <a:spLocks noChangeShapeType="1"/>
            </p:cNvSpPr>
            <p:nvPr/>
          </p:nvSpPr>
          <p:spPr bwMode="auto">
            <a:xfrm>
              <a:off x="3696" y="1570"/>
              <a:ext cx="181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3326" name="Line 5"/>
            <p:cNvSpPr>
              <a:spLocks noChangeShapeType="1"/>
            </p:cNvSpPr>
            <p:nvPr/>
          </p:nvSpPr>
          <p:spPr bwMode="auto">
            <a:xfrm>
              <a:off x="4014" y="391"/>
              <a:ext cx="0" cy="1497"/>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3327" name="Line 6"/>
            <p:cNvSpPr>
              <a:spLocks noChangeShapeType="1"/>
            </p:cNvSpPr>
            <p:nvPr/>
          </p:nvSpPr>
          <p:spPr bwMode="auto">
            <a:xfrm>
              <a:off x="4014" y="935"/>
              <a:ext cx="59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3328" name="Line 7"/>
            <p:cNvSpPr>
              <a:spLocks noChangeShapeType="1"/>
            </p:cNvSpPr>
            <p:nvPr/>
          </p:nvSpPr>
          <p:spPr bwMode="auto">
            <a:xfrm>
              <a:off x="4604" y="935"/>
              <a:ext cx="0" cy="63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13329" name="Object 8"/>
            <p:cNvGraphicFramePr>
              <a:graphicFrameLocks noChangeAspect="1"/>
            </p:cNvGraphicFramePr>
            <p:nvPr/>
          </p:nvGraphicFramePr>
          <p:xfrm>
            <a:off x="4105" y="255"/>
            <a:ext cx="616" cy="259"/>
          </p:xfrm>
          <a:graphic>
            <a:graphicData uri="http://schemas.openxmlformats.org/presentationml/2006/ole">
              <mc:AlternateContent xmlns:mc="http://schemas.openxmlformats.org/markup-compatibility/2006">
                <mc:Choice xmlns:v="urn:schemas-microsoft-com:vml" Requires="v">
                  <p:oleObj spid="_x0000_s13540" name="公式" r:id="rId3" imgW="533169" imgH="228501" progId="Equation.3">
                    <p:embed/>
                  </p:oleObj>
                </mc:Choice>
                <mc:Fallback>
                  <p:oleObj name="公式" r:id="rId3" imgW="533169" imgH="228501" progId="Equation.3">
                    <p:embed/>
                    <p:pic>
                      <p:nvPicPr>
                        <p:cNvPr id="0" name="Object 8"/>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4105" y="255"/>
                          <a:ext cx="616" cy="2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30" name="Object 9"/>
            <p:cNvGraphicFramePr>
              <a:graphicFrameLocks noChangeAspect="1"/>
            </p:cNvGraphicFramePr>
            <p:nvPr/>
          </p:nvGraphicFramePr>
          <p:xfrm>
            <a:off x="5420" y="1661"/>
            <a:ext cx="222" cy="200"/>
          </p:xfrm>
          <a:graphic>
            <a:graphicData uri="http://schemas.openxmlformats.org/presentationml/2006/ole">
              <mc:AlternateContent xmlns:mc="http://schemas.openxmlformats.org/markup-compatibility/2006">
                <mc:Choice xmlns:v="urn:schemas-microsoft-com:vml" Requires="v">
                  <p:oleObj spid="_x0000_s13541" name="公式" r:id="rId5" imgW="152334" imgH="139639" progId="Equation.3">
                    <p:embed/>
                  </p:oleObj>
                </mc:Choice>
                <mc:Fallback>
                  <p:oleObj name="公式" r:id="rId5" imgW="152334" imgH="139639" progId="Equation.3">
                    <p:embed/>
                    <p:pic>
                      <p:nvPicPr>
                        <p:cNvPr id="0" name="Object 9"/>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5420" y="1661"/>
                          <a:ext cx="222"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31" name="Object 10"/>
            <p:cNvGraphicFramePr>
              <a:graphicFrameLocks noChangeAspect="1"/>
            </p:cNvGraphicFramePr>
            <p:nvPr/>
          </p:nvGraphicFramePr>
          <p:xfrm>
            <a:off x="4464" y="1616"/>
            <a:ext cx="269" cy="317"/>
          </p:xfrm>
          <a:graphic>
            <a:graphicData uri="http://schemas.openxmlformats.org/presentationml/2006/ole">
              <mc:AlternateContent xmlns:mc="http://schemas.openxmlformats.org/markup-compatibility/2006">
                <mc:Choice xmlns:v="urn:schemas-microsoft-com:vml" Requires="v">
                  <p:oleObj spid="_x0000_s13542" name="公式" r:id="rId7" imgW="190500" imgH="228600" progId="Equation.3">
                    <p:embed/>
                  </p:oleObj>
                </mc:Choice>
                <mc:Fallback>
                  <p:oleObj name="公式" r:id="rId7" imgW="190500" imgH="228600" progId="Equation.3">
                    <p:embed/>
                    <p:pic>
                      <p:nvPicPr>
                        <p:cNvPr id="0" name="Object 10"/>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4464" y="1616"/>
                          <a:ext cx="269"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32" name="Object 11"/>
            <p:cNvGraphicFramePr>
              <a:graphicFrameLocks noChangeAspect="1"/>
            </p:cNvGraphicFramePr>
            <p:nvPr/>
          </p:nvGraphicFramePr>
          <p:xfrm>
            <a:off x="5012" y="1661"/>
            <a:ext cx="204" cy="200"/>
          </p:xfrm>
          <a:graphic>
            <a:graphicData uri="http://schemas.openxmlformats.org/presentationml/2006/ole">
              <mc:AlternateContent xmlns:mc="http://schemas.openxmlformats.org/markup-compatibility/2006">
                <mc:Choice xmlns:v="urn:schemas-microsoft-com:vml" Requires="v">
                  <p:oleObj spid="_x0000_s13543" name="公式" r:id="rId9" imgW="139700" imgH="139700" progId="Equation.3">
                    <p:embed/>
                  </p:oleObj>
                </mc:Choice>
                <mc:Fallback>
                  <p:oleObj name="公式" r:id="rId9" imgW="139700" imgH="139700" progId="Equation.3">
                    <p:embed/>
                    <p:pic>
                      <p:nvPicPr>
                        <p:cNvPr id="0" name="Object 11"/>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5012" y="1661"/>
                          <a:ext cx="204"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33" name="Line 13"/>
            <p:cNvSpPr>
              <a:spLocks noChangeShapeType="1"/>
            </p:cNvSpPr>
            <p:nvPr/>
          </p:nvSpPr>
          <p:spPr bwMode="auto">
            <a:xfrm flipV="1">
              <a:off x="5103" y="1525"/>
              <a:ext cx="0" cy="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3334" name="Object 14"/>
            <p:cNvGraphicFramePr>
              <a:graphicFrameLocks noChangeAspect="1"/>
            </p:cNvGraphicFramePr>
            <p:nvPr/>
          </p:nvGraphicFramePr>
          <p:xfrm>
            <a:off x="3787" y="1651"/>
            <a:ext cx="179" cy="246"/>
          </p:xfrm>
          <a:graphic>
            <a:graphicData uri="http://schemas.openxmlformats.org/presentationml/2006/ole">
              <mc:AlternateContent xmlns:mc="http://schemas.openxmlformats.org/markup-compatibility/2006">
                <mc:Choice xmlns:v="urn:schemas-microsoft-com:vml" Requires="v">
                  <p:oleObj spid="_x0000_s13544" name="Equation" r:id="rId11" imgW="126725" imgH="177415" progId="Equation.DSMT4">
                    <p:embed/>
                  </p:oleObj>
                </mc:Choice>
                <mc:Fallback>
                  <p:oleObj name="Equation" r:id="rId11" imgW="126725" imgH="177415" progId="Equation.DSMT4">
                    <p:embed/>
                    <p:pic>
                      <p:nvPicPr>
                        <p:cNvPr id="0" name="Object 14"/>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3787" y="1651"/>
                          <a:ext cx="179" cy="2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9234" name="Rectangle 18"/>
          <p:cNvSpPr>
            <a:spLocks noChangeArrowheads="1"/>
          </p:cNvSpPr>
          <p:nvPr/>
        </p:nvSpPr>
        <p:spPr bwMode="auto">
          <a:xfrm>
            <a:off x="2700338" y="4292600"/>
            <a:ext cx="936625" cy="10080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9238" name="Group 22"/>
          <p:cNvGrpSpPr>
            <a:grpSpLocks/>
          </p:cNvGrpSpPr>
          <p:nvPr/>
        </p:nvGrpSpPr>
        <p:grpSpPr bwMode="auto">
          <a:xfrm>
            <a:off x="2555875" y="5229225"/>
            <a:ext cx="898525" cy="1411288"/>
            <a:chOff x="1610" y="3294"/>
            <a:chExt cx="566" cy="889"/>
          </a:xfrm>
        </p:grpSpPr>
        <p:sp>
          <p:nvSpPr>
            <p:cNvPr id="13323" name="Line 19"/>
            <p:cNvSpPr>
              <a:spLocks noChangeShapeType="1"/>
            </p:cNvSpPr>
            <p:nvPr/>
          </p:nvSpPr>
          <p:spPr bwMode="auto">
            <a:xfrm>
              <a:off x="1837" y="3294"/>
              <a:ext cx="136" cy="4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4" name="Text Box 20"/>
            <p:cNvSpPr txBox="1">
              <a:spLocks noChangeArrowheads="1"/>
            </p:cNvSpPr>
            <p:nvPr/>
          </p:nvSpPr>
          <p:spPr bwMode="auto">
            <a:xfrm>
              <a:off x="1610" y="3856"/>
              <a:ext cx="5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800" b="1"/>
                <a:t>通带</a:t>
              </a:r>
            </a:p>
          </p:txBody>
        </p:sp>
      </p:grpSp>
      <p:sp>
        <p:nvSpPr>
          <p:cNvPr id="9237" name="Line 21"/>
          <p:cNvSpPr>
            <a:spLocks noChangeShapeType="1"/>
          </p:cNvSpPr>
          <p:nvPr/>
        </p:nvSpPr>
        <p:spPr bwMode="auto">
          <a:xfrm>
            <a:off x="4427538" y="4292600"/>
            <a:ext cx="0" cy="1008063"/>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9241" name="Group 25"/>
          <p:cNvGrpSpPr>
            <a:grpSpLocks/>
          </p:cNvGrpSpPr>
          <p:nvPr/>
        </p:nvGrpSpPr>
        <p:grpSpPr bwMode="auto">
          <a:xfrm>
            <a:off x="3779838" y="5229225"/>
            <a:ext cx="898525" cy="1411288"/>
            <a:chOff x="1610" y="3294"/>
            <a:chExt cx="566" cy="889"/>
          </a:xfrm>
        </p:grpSpPr>
        <p:sp>
          <p:nvSpPr>
            <p:cNvPr id="13321" name="Line 26"/>
            <p:cNvSpPr>
              <a:spLocks noChangeShapeType="1"/>
            </p:cNvSpPr>
            <p:nvPr/>
          </p:nvSpPr>
          <p:spPr bwMode="auto">
            <a:xfrm>
              <a:off x="1837" y="3294"/>
              <a:ext cx="136" cy="4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2" name="Text Box 27"/>
            <p:cNvSpPr txBox="1">
              <a:spLocks noChangeArrowheads="1"/>
            </p:cNvSpPr>
            <p:nvPr/>
          </p:nvSpPr>
          <p:spPr bwMode="auto">
            <a:xfrm>
              <a:off x="1610" y="3856"/>
              <a:ext cx="5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800" b="1"/>
                <a:t>阻带</a:t>
              </a:r>
            </a:p>
          </p:txBody>
        </p:sp>
      </p:grpSp>
      <p:sp>
        <p:nvSpPr>
          <p:cNvPr id="13320"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03FB4F7E-D949-486B-AFB7-EAF1645EB101}" type="slidenum">
              <a:rPr lang="en-US" altLang="zh-CN" smtClean="0"/>
              <a:pPr eaLnBrk="1" hangingPunct="1"/>
              <a:t>12</a:t>
            </a:fld>
            <a:endParaRPr lang="en-US" altLang="zh-CN"/>
          </a:p>
        </p:txBody>
      </p:sp>
      <p:sp>
        <p:nvSpPr>
          <p:cNvPr id="2" name="动作按钮: 前进或下一项 1">
            <a:hlinkClick r:id="" action="ppaction://hlinkshowjump?jump=nextslide" highlightClick="1"/>
          </p:cNvPr>
          <p:cNvSpPr/>
          <p:nvPr/>
        </p:nvSpPr>
        <p:spPr>
          <a:xfrm>
            <a:off x="6948264" y="4437224"/>
            <a:ext cx="360040"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 calcmode="lin" valueType="num">
                                      <p:cBhvr additive="base">
                                        <p:cTn id="7" dur="500" fill="hold"/>
                                        <p:tgtEl>
                                          <p:spTgt spid="92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9218">
                                            <p:txEl>
                                              <p:pRg st="1" end="1"/>
                                            </p:txEl>
                                          </p:spTgt>
                                        </p:tgtEl>
                                        <p:attrNameLst>
                                          <p:attrName>style.visibility</p:attrName>
                                        </p:attrNameLst>
                                      </p:cBhvr>
                                      <p:to>
                                        <p:strVal val="visible"/>
                                      </p:to>
                                    </p:set>
                                    <p:anim calcmode="lin" valueType="num">
                                      <p:cBhvr additive="base">
                                        <p:cTn id="13" dur="500" fill="hold"/>
                                        <p:tgtEl>
                                          <p:spTgt spid="921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8" presetClass="entr" presetSubtype="16" fill="hold" nodeType="clickEffect">
                                  <p:stCondLst>
                                    <p:cond delay="0"/>
                                  </p:stCondLst>
                                  <p:childTnLst>
                                    <p:set>
                                      <p:cBhvr>
                                        <p:cTn id="18" dur="1" fill="hold">
                                          <p:stCondLst>
                                            <p:cond delay="0"/>
                                          </p:stCondLst>
                                        </p:cTn>
                                        <p:tgtEl>
                                          <p:spTgt spid="9218">
                                            <p:txEl>
                                              <p:pRg st="2" end="2"/>
                                            </p:txEl>
                                          </p:spTgt>
                                        </p:tgtEl>
                                        <p:attrNameLst>
                                          <p:attrName>style.visibility</p:attrName>
                                        </p:attrNameLst>
                                      </p:cBhvr>
                                      <p:to>
                                        <p:strVal val="visible"/>
                                      </p:to>
                                    </p:set>
                                    <p:animEffect transition="in" filter="diamond(in)">
                                      <p:cBhvr>
                                        <p:cTn id="19" dur="2000"/>
                                        <p:tgtEl>
                                          <p:spTgt spid="9218">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nodeType="clickEffect">
                                  <p:stCondLst>
                                    <p:cond delay="0"/>
                                  </p:stCondLst>
                                  <p:childTnLst>
                                    <p:set>
                                      <p:cBhvr>
                                        <p:cTn id="23" dur="1" fill="hold">
                                          <p:stCondLst>
                                            <p:cond delay="0"/>
                                          </p:stCondLst>
                                        </p:cTn>
                                        <p:tgtEl>
                                          <p:spTgt spid="9218">
                                            <p:txEl>
                                              <p:pRg st="3" end="3"/>
                                            </p:txEl>
                                          </p:spTgt>
                                        </p:tgtEl>
                                        <p:attrNameLst>
                                          <p:attrName>style.visibility</p:attrName>
                                        </p:attrNameLst>
                                      </p:cBhvr>
                                      <p:to>
                                        <p:strVal val="visible"/>
                                      </p:to>
                                    </p:set>
                                    <p:animEffect transition="in" filter="checkerboard(across)">
                                      <p:cBhvr>
                                        <p:cTn id="24" dur="500"/>
                                        <p:tgtEl>
                                          <p:spTgt spid="9218">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9231"/>
                                        </p:tgtEl>
                                        <p:attrNameLst>
                                          <p:attrName>style.visibility</p:attrName>
                                        </p:attrNameLst>
                                      </p:cBhvr>
                                      <p:to>
                                        <p:strVal val="visible"/>
                                      </p:to>
                                    </p:set>
                                    <p:anim calcmode="lin" valueType="num">
                                      <p:cBhvr additive="base">
                                        <p:cTn id="29" dur="500" fill="hold"/>
                                        <p:tgtEl>
                                          <p:spTgt spid="9231"/>
                                        </p:tgtEl>
                                        <p:attrNameLst>
                                          <p:attrName>ppt_x</p:attrName>
                                        </p:attrNameLst>
                                      </p:cBhvr>
                                      <p:tavLst>
                                        <p:tav tm="0">
                                          <p:val>
                                            <p:strVal val="#ppt_x"/>
                                          </p:val>
                                        </p:tav>
                                        <p:tav tm="100000">
                                          <p:val>
                                            <p:strVal val="#ppt_x"/>
                                          </p:val>
                                        </p:tav>
                                      </p:tavLst>
                                    </p:anim>
                                    <p:anim calcmode="lin" valueType="num">
                                      <p:cBhvr additive="base">
                                        <p:cTn id="30" dur="500" fill="hold"/>
                                        <p:tgtEl>
                                          <p:spTgt spid="9231"/>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234"/>
                                        </p:tgtEl>
                                        <p:attrNameLst>
                                          <p:attrName>style.visibility</p:attrName>
                                        </p:attrNameLst>
                                      </p:cBhvr>
                                      <p:to>
                                        <p:strVal val="visible"/>
                                      </p:to>
                                    </p:set>
                                    <p:anim calcmode="lin" valueType="num">
                                      <p:cBhvr additive="base">
                                        <p:cTn id="35" dur="500" fill="hold"/>
                                        <p:tgtEl>
                                          <p:spTgt spid="9234"/>
                                        </p:tgtEl>
                                        <p:attrNameLst>
                                          <p:attrName>ppt_x</p:attrName>
                                        </p:attrNameLst>
                                      </p:cBhvr>
                                      <p:tavLst>
                                        <p:tav tm="0">
                                          <p:val>
                                            <p:strVal val="#ppt_x"/>
                                          </p:val>
                                        </p:tav>
                                        <p:tav tm="100000">
                                          <p:val>
                                            <p:strVal val="#ppt_x"/>
                                          </p:val>
                                        </p:tav>
                                      </p:tavLst>
                                    </p:anim>
                                    <p:anim calcmode="lin" valueType="num">
                                      <p:cBhvr additive="base">
                                        <p:cTn id="36" dur="500" fill="hold"/>
                                        <p:tgtEl>
                                          <p:spTgt spid="9234"/>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9238"/>
                                        </p:tgtEl>
                                        <p:attrNameLst>
                                          <p:attrName>style.visibility</p:attrName>
                                        </p:attrNameLst>
                                      </p:cBhvr>
                                      <p:to>
                                        <p:strVal val="visible"/>
                                      </p:to>
                                    </p:set>
                                    <p:anim calcmode="lin" valueType="num">
                                      <p:cBhvr additive="base">
                                        <p:cTn id="41" dur="500" fill="hold"/>
                                        <p:tgtEl>
                                          <p:spTgt spid="9238"/>
                                        </p:tgtEl>
                                        <p:attrNameLst>
                                          <p:attrName>ppt_x</p:attrName>
                                        </p:attrNameLst>
                                      </p:cBhvr>
                                      <p:tavLst>
                                        <p:tav tm="0">
                                          <p:val>
                                            <p:strVal val="#ppt_x"/>
                                          </p:val>
                                        </p:tav>
                                        <p:tav tm="100000">
                                          <p:val>
                                            <p:strVal val="#ppt_x"/>
                                          </p:val>
                                        </p:tav>
                                      </p:tavLst>
                                    </p:anim>
                                    <p:anim calcmode="lin" valueType="num">
                                      <p:cBhvr additive="base">
                                        <p:cTn id="42" dur="500" fill="hold"/>
                                        <p:tgtEl>
                                          <p:spTgt spid="9238"/>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9237"/>
                                        </p:tgtEl>
                                        <p:attrNameLst>
                                          <p:attrName>style.visibility</p:attrName>
                                        </p:attrNameLst>
                                      </p:cBhvr>
                                      <p:to>
                                        <p:strVal val="visible"/>
                                      </p:to>
                                    </p:set>
                                    <p:anim calcmode="lin" valueType="num">
                                      <p:cBhvr additive="base">
                                        <p:cTn id="47" dur="500" fill="hold"/>
                                        <p:tgtEl>
                                          <p:spTgt spid="9237"/>
                                        </p:tgtEl>
                                        <p:attrNameLst>
                                          <p:attrName>ppt_x</p:attrName>
                                        </p:attrNameLst>
                                      </p:cBhvr>
                                      <p:tavLst>
                                        <p:tav tm="0">
                                          <p:val>
                                            <p:strVal val="#ppt_x"/>
                                          </p:val>
                                        </p:tav>
                                        <p:tav tm="100000">
                                          <p:val>
                                            <p:strVal val="#ppt_x"/>
                                          </p:val>
                                        </p:tav>
                                      </p:tavLst>
                                    </p:anim>
                                    <p:anim calcmode="lin" valueType="num">
                                      <p:cBhvr additive="base">
                                        <p:cTn id="48" dur="500" fill="hold"/>
                                        <p:tgtEl>
                                          <p:spTgt spid="9237"/>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9241"/>
                                        </p:tgtEl>
                                        <p:attrNameLst>
                                          <p:attrName>style.visibility</p:attrName>
                                        </p:attrNameLst>
                                      </p:cBhvr>
                                      <p:to>
                                        <p:strVal val="visible"/>
                                      </p:to>
                                    </p:set>
                                    <p:anim calcmode="lin" valueType="num">
                                      <p:cBhvr additive="base">
                                        <p:cTn id="53" dur="500" fill="hold"/>
                                        <p:tgtEl>
                                          <p:spTgt spid="9241"/>
                                        </p:tgtEl>
                                        <p:attrNameLst>
                                          <p:attrName>ppt_x</p:attrName>
                                        </p:attrNameLst>
                                      </p:cBhvr>
                                      <p:tavLst>
                                        <p:tav tm="0">
                                          <p:val>
                                            <p:strVal val="#ppt_x"/>
                                          </p:val>
                                        </p:tav>
                                        <p:tav tm="100000">
                                          <p:val>
                                            <p:strVal val="#ppt_x"/>
                                          </p:val>
                                        </p:tav>
                                      </p:tavLst>
                                    </p:anim>
                                    <p:anim calcmode="lin" valueType="num">
                                      <p:cBhvr additive="base">
                                        <p:cTn id="54" dur="500" fill="hold"/>
                                        <p:tgtEl>
                                          <p:spTgt spid="92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4" grpId="0" animBg="1"/>
      <p:bldP spid="92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ChangeArrowheads="1"/>
          </p:cNvSpPr>
          <p:nvPr/>
        </p:nvSpPr>
        <p:spPr bwMode="auto">
          <a:xfrm>
            <a:off x="323850" y="333375"/>
            <a:ext cx="8207375"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200" b="1"/>
              <a:t>实际低通滤波器的三个范围：</a:t>
            </a:r>
          </a:p>
          <a:p>
            <a:pPr marL="609600" indent="-609600">
              <a:spcBef>
                <a:spcPct val="20000"/>
              </a:spcBef>
              <a:buClr>
                <a:schemeClr val="tx1"/>
              </a:buClr>
              <a:buFont typeface="Wingdings" pitchFamily="2" charset="2"/>
              <a:buChar char="à"/>
            </a:pPr>
            <a:r>
              <a:rPr lang="zh-CN" altLang="en-US" sz="3200" b="1"/>
              <a:t>通带</a:t>
            </a:r>
          </a:p>
          <a:p>
            <a:pPr marL="609600" indent="-609600">
              <a:spcBef>
                <a:spcPct val="20000"/>
              </a:spcBef>
              <a:buClr>
                <a:schemeClr val="tx1"/>
              </a:buClr>
              <a:buFont typeface="Wingdings" pitchFamily="2" charset="2"/>
              <a:buChar char="à"/>
            </a:pPr>
            <a:r>
              <a:rPr lang="zh-CN" altLang="en-US" sz="3200" b="1"/>
              <a:t>过渡带</a:t>
            </a:r>
          </a:p>
          <a:p>
            <a:pPr marL="609600" indent="-609600">
              <a:spcBef>
                <a:spcPct val="20000"/>
              </a:spcBef>
              <a:buClr>
                <a:schemeClr val="tx1"/>
              </a:buClr>
              <a:buFont typeface="Wingdings" pitchFamily="2" charset="2"/>
              <a:buChar char="à"/>
            </a:pPr>
            <a:r>
              <a:rPr lang="zh-CN" altLang="en-US" sz="3200" b="1"/>
              <a:t>阻带      </a:t>
            </a:r>
          </a:p>
        </p:txBody>
      </p:sp>
      <p:sp>
        <p:nvSpPr>
          <p:cNvPr id="69671" name="Text Box 39"/>
          <p:cNvSpPr txBox="1">
            <a:spLocks noChangeArrowheads="1"/>
          </p:cNvSpPr>
          <p:nvPr/>
        </p:nvSpPr>
        <p:spPr bwMode="auto">
          <a:xfrm>
            <a:off x="3419475" y="3644900"/>
            <a:ext cx="479425" cy="107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90000"/>
              </a:lnSpc>
              <a:spcBef>
                <a:spcPct val="50000"/>
              </a:spcBef>
            </a:pPr>
            <a:r>
              <a:rPr lang="zh-CN" altLang="en-US" sz="2800" b="1">
                <a:latin typeface="Times New Roman" pitchFamily="18" charset="0"/>
              </a:rPr>
              <a:t>通</a:t>
            </a:r>
          </a:p>
          <a:p>
            <a:pPr eaLnBrk="1" hangingPunct="1">
              <a:lnSpc>
                <a:spcPct val="90000"/>
              </a:lnSpc>
              <a:spcBef>
                <a:spcPct val="50000"/>
              </a:spcBef>
            </a:pPr>
            <a:r>
              <a:rPr lang="zh-CN" altLang="en-US" sz="2800" b="1">
                <a:latin typeface="Times New Roman" pitchFamily="18" charset="0"/>
              </a:rPr>
              <a:t>带</a:t>
            </a:r>
          </a:p>
        </p:txBody>
      </p:sp>
      <p:sp>
        <p:nvSpPr>
          <p:cNvPr id="69672" name="Text Box 40"/>
          <p:cNvSpPr txBox="1">
            <a:spLocks noChangeArrowheads="1"/>
          </p:cNvSpPr>
          <p:nvPr/>
        </p:nvSpPr>
        <p:spPr bwMode="auto">
          <a:xfrm>
            <a:off x="4427538" y="3429000"/>
            <a:ext cx="382587" cy="167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90000"/>
              </a:lnSpc>
              <a:spcBef>
                <a:spcPct val="50000"/>
              </a:spcBef>
            </a:pPr>
            <a:r>
              <a:rPr lang="zh-CN" altLang="en-US" sz="2800" b="1">
                <a:latin typeface="Times New Roman" pitchFamily="18" charset="0"/>
              </a:rPr>
              <a:t>过</a:t>
            </a:r>
          </a:p>
          <a:p>
            <a:pPr eaLnBrk="1" hangingPunct="1">
              <a:lnSpc>
                <a:spcPct val="90000"/>
              </a:lnSpc>
              <a:spcBef>
                <a:spcPct val="50000"/>
              </a:spcBef>
            </a:pPr>
            <a:r>
              <a:rPr lang="zh-CN" altLang="en-US" sz="2800" b="1">
                <a:latin typeface="Times New Roman" pitchFamily="18" charset="0"/>
              </a:rPr>
              <a:t>渡</a:t>
            </a:r>
          </a:p>
          <a:p>
            <a:pPr eaLnBrk="1" hangingPunct="1">
              <a:lnSpc>
                <a:spcPct val="90000"/>
              </a:lnSpc>
              <a:spcBef>
                <a:spcPct val="50000"/>
              </a:spcBef>
            </a:pPr>
            <a:r>
              <a:rPr lang="zh-CN" altLang="en-US" sz="2800" b="1">
                <a:latin typeface="Times New Roman" pitchFamily="18" charset="0"/>
              </a:rPr>
              <a:t>带</a:t>
            </a:r>
          </a:p>
        </p:txBody>
      </p:sp>
      <p:sp>
        <p:nvSpPr>
          <p:cNvPr id="69673" name="Text Box 41"/>
          <p:cNvSpPr txBox="1">
            <a:spLocks noChangeArrowheads="1"/>
          </p:cNvSpPr>
          <p:nvPr/>
        </p:nvSpPr>
        <p:spPr bwMode="auto">
          <a:xfrm>
            <a:off x="5364163" y="3789363"/>
            <a:ext cx="766762" cy="107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90000"/>
              </a:lnSpc>
              <a:spcBef>
                <a:spcPct val="50000"/>
              </a:spcBef>
            </a:pPr>
            <a:r>
              <a:rPr lang="zh-CN" altLang="en-US" sz="2800" b="1">
                <a:latin typeface="Times New Roman" pitchFamily="18" charset="0"/>
              </a:rPr>
              <a:t>阻</a:t>
            </a:r>
          </a:p>
          <a:p>
            <a:pPr eaLnBrk="1" hangingPunct="1">
              <a:lnSpc>
                <a:spcPct val="90000"/>
              </a:lnSpc>
              <a:spcBef>
                <a:spcPct val="50000"/>
              </a:spcBef>
            </a:pPr>
            <a:r>
              <a:rPr lang="zh-CN" altLang="en-US" sz="2800" b="1">
                <a:latin typeface="Times New Roman" pitchFamily="18" charset="0"/>
              </a:rPr>
              <a:t>带</a:t>
            </a:r>
          </a:p>
        </p:txBody>
      </p:sp>
      <p:sp>
        <p:nvSpPr>
          <p:cNvPr id="69684" name="Line 52"/>
          <p:cNvSpPr>
            <a:spLocks noChangeShapeType="1"/>
          </p:cNvSpPr>
          <p:nvPr/>
        </p:nvSpPr>
        <p:spPr bwMode="auto">
          <a:xfrm flipV="1">
            <a:off x="5724525" y="2349500"/>
            <a:ext cx="576263" cy="3587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9685" name="Text Box 53"/>
          <p:cNvSpPr txBox="1">
            <a:spLocks noChangeArrowheads="1"/>
          </p:cNvSpPr>
          <p:nvPr/>
        </p:nvSpPr>
        <p:spPr bwMode="auto">
          <a:xfrm>
            <a:off x="6443663" y="1773238"/>
            <a:ext cx="201612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90000"/>
              </a:lnSpc>
              <a:spcBef>
                <a:spcPct val="50000"/>
              </a:spcBef>
            </a:pPr>
            <a:r>
              <a:rPr lang="zh-CN" altLang="en-US" sz="2800" b="1">
                <a:latin typeface="Times New Roman" pitchFamily="18" charset="0"/>
              </a:rPr>
              <a:t>通带衰减</a:t>
            </a:r>
          </a:p>
        </p:txBody>
      </p:sp>
      <p:sp>
        <p:nvSpPr>
          <p:cNvPr id="69686" name="Line 54"/>
          <p:cNvSpPr>
            <a:spLocks noChangeShapeType="1"/>
          </p:cNvSpPr>
          <p:nvPr/>
        </p:nvSpPr>
        <p:spPr bwMode="auto">
          <a:xfrm flipV="1">
            <a:off x="7380288" y="4076700"/>
            <a:ext cx="0" cy="7191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9687" name="Text Box 55"/>
          <p:cNvSpPr txBox="1">
            <a:spLocks noChangeArrowheads="1"/>
          </p:cNvSpPr>
          <p:nvPr/>
        </p:nvSpPr>
        <p:spPr bwMode="auto">
          <a:xfrm>
            <a:off x="6804025" y="3284538"/>
            <a:ext cx="201612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90000"/>
              </a:lnSpc>
              <a:spcBef>
                <a:spcPct val="50000"/>
              </a:spcBef>
            </a:pPr>
            <a:r>
              <a:rPr lang="zh-CN" altLang="en-US" sz="2800" b="1">
                <a:latin typeface="Times New Roman" pitchFamily="18" charset="0"/>
              </a:rPr>
              <a:t>阻带衰减</a:t>
            </a:r>
          </a:p>
        </p:txBody>
      </p:sp>
      <p:sp>
        <p:nvSpPr>
          <p:cNvPr id="14346" name="AutoShape 56">
            <a:hlinkClick r:id="rId3" action="ppaction://hlinksldjump" highlightClick="1"/>
          </p:cNvPr>
          <p:cNvSpPr>
            <a:spLocks noChangeArrowheads="1"/>
          </p:cNvSpPr>
          <p:nvPr/>
        </p:nvSpPr>
        <p:spPr bwMode="auto">
          <a:xfrm>
            <a:off x="8172450" y="6237288"/>
            <a:ext cx="720725" cy="620712"/>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9695" name="Group 63"/>
          <p:cNvGrpSpPr>
            <a:grpSpLocks/>
          </p:cNvGrpSpPr>
          <p:nvPr/>
        </p:nvGrpSpPr>
        <p:grpSpPr bwMode="auto">
          <a:xfrm>
            <a:off x="2124075" y="1628775"/>
            <a:ext cx="6480175" cy="4803775"/>
            <a:chOff x="1338" y="1026"/>
            <a:chExt cx="4082" cy="3026"/>
          </a:xfrm>
        </p:grpSpPr>
        <p:grpSp>
          <p:nvGrpSpPr>
            <p:cNvPr id="14349" name="Group 51"/>
            <p:cNvGrpSpPr>
              <a:grpSpLocks/>
            </p:cNvGrpSpPr>
            <p:nvPr/>
          </p:nvGrpSpPr>
          <p:grpSpPr bwMode="auto">
            <a:xfrm>
              <a:off x="1338" y="1434"/>
              <a:ext cx="4082" cy="2618"/>
              <a:chOff x="1338" y="1434"/>
              <a:chExt cx="4082" cy="2618"/>
            </a:xfrm>
          </p:grpSpPr>
          <p:sp>
            <p:nvSpPr>
              <p:cNvPr id="14351" name="Line 18"/>
              <p:cNvSpPr>
                <a:spLocks noChangeShapeType="1"/>
              </p:cNvSpPr>
              <p:nvPr/>
            </p:nvSpPr>
            <p:spPr bwMode="auto">
              <a:xfrm flipV="1">
                <a:off x="1950" y="1434"/>
                <a:ext cx="0" cy="2570"/>
              </a:xfrm>
              <a:prstGeom prst="line">
                <a:avLst/>
              </a:prstGeom>
              <a:noFill/>
              <a:ln w="412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2" name="Line 19"/>
              <p:cNvSpPr>
                <a:spLocks noChangeShapeType="1"/>
              </p:cNvSpPr>
              <p:nvPr/>
            </p:nvSpPr>
            <p:spPr bwMode="auto">
              <a:xfrm>
                <a:off x="1678" y="3505"/>
                <a:ext cx="3399" cy="0"/>
              </a:xfrm>
              <a:prstGeom prst="line">
                <a:avLst/>
              </a:prstGeom>
              <a:noFill/>
              <a:ln w="412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3" name="Freeform 20"/>
              <p:cNvSpPr>
                <a:spLocks/>
              </p:cNvSpPr>
              <p:nvPr/>
            </p:nvSpPr>
            <p:spPr bwMode="auto">
              <a:xfrm>
                <a:off x="1950" y="1708"/>
                <a:ext cx="816" cy="297"/>
              </a:xfrm>
              <a:custGeom>
                <a:avLst/>
                <a:gdLst>
                  <a:gd name="T0" fmla="*/ 0 w 576"/>
                  <a:gd name="T1" fmla="*/ 441 h 200"/>
                  <a:gd name="T2" fmla="*/ 193 w 576"/>
                  <a:gd name="T3" fmla="*/ 18 h 200"/>
                  <a:gd name="T4" fmla="*/ 385 w 576"/>
                  <a:gd name="T5" fmla="*/ 336 h 200"/>
                  <a:gd name="T6" fmla="*/ 578 w 576"/>
                  <a:gd name="T7" fmla="*/ 18 h 200"/>
                  <a:gd name="T8" fmla="*/ 771 w 576"/>
                  <a:gd name="T9" fmla="*/ 336 h 200"/>
                  <a:gd name="T10" fmla="*/ 963 w 576"/>
                  <a:gd name="T11" fmla="*/ 18 h 200"/>
                  <a:gd name="T12" fmla="*/ 1156 w 576"/>
                  <a:gd name="T13" fmla="*/ 229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4" name="Line 21"/>
              <p:cNvSpPr>
                <a:spLocks noChangeShapeType="1"/>
              </p:cNvSpPr>
              <p:nvPr/>
            </p:nvSpPr>
            <p:spPr bwMode="auto">
              <a:xfrm>
                <a:off x="1950" y="1719"/>
                <a:ext cx="1223" cy="0"/>
              </a:xfrm>
              <a:prstGeom prst="line">
                <a:avLst/>
              </a:prstGeom>
              <a:noFill/>
              <a:ln w="254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5" name="Line 22"/>
              <p:cNvSpPr>
                <a:spLocks noChangeShapeType="1"/>
              </p:cNvSpPr>
              <p:nvPr/>
            </p:nvSpPr>
            <p:spPr bwMode="auto">
              <a:xfrm>
                <a:off x="1958" y="1965"/>
                <a:ext cx="1359" cy="0"/>
              </a:xfrm>
              <a:prstGeom prst="line">
                <a:avLst/>
              </a:prstGeom>
              <a:noFill/>
              <a:ln w="254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6" name="Freeform 23"/>
              <p:cNvSpPr>
                <a:spLocks/>
              </p:cNvSpPr>
              <p:nvPr/>
            </p:nvSpPr>
            <p:spPr bwMode="auto">
              <a:xfrm>
                <a:off x="2766" y="1862"/>
                <a:ext cx="407" cy="1643"/>
              </a:xfrm>
              <a:custGeom>
                <a:avLst/>
                <a:gdLst>
                  <a:gd name="T0" fmla="*/ 0 w 288"/>
                  <a:gd name="T1" fmla="*/ 0 h 1104"/>
                  <a:gd name="T2" fmla="*/ 575 w 288"/>
                  <a:gd name="T3" fmla="*/ 2445 h 1104"/>
                  <a:gd name="T4" fmla="*/ 0 60000 65536"/>
                  <a:gd name="T5" fmla="*/ 0 60000 65536"/>
                </a:gdLst>
                <a:ahLst/>
                <a:cxnLst>
                  <a:cxn ang="T4">
                    <a:pos x="T0" y="T1"/>
                  </a:cxn>
                  <a:cxn ang="T5">
                    <a:pos x="T2" y="T3"/>
                  </a:cxn>
                </a:cxnLst>
                <a:rect l="0" t="0" r="r" b="b"/>
                <a:pathLst>
                  <a:path w="288" h="1104">
                    <a:moveTo>
                      <a:pt x="0" y="0"/>
                    </a:moveTo>
                    <a:cubicBezTo>
                      <a:pt x="120" y="460"/>
                      <a:pt x="240" y="920"/>
                      <a:pt x="288" y="1104"/>
                    </a:cubicBezTo>
                  </a:path>
                </a:pathLst>
              </a:custGeom>
              <a:noFill/>
              <a:ln w="412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7" name="Freeform 24"/>
              <p:cNvSpPr>
                <a:spLocks/>
              </p:cNvSpPr>
              <p:nvPr/>
            </p:nvSpPr>
            <p:spPr bwMode="auto">
              <a:xfrm>
                <a:off x="3173" y="3290"/>
                <a:ext cx="883" cy="215"/>
              </a:xfrm>
              <a:custGeom>
                <a:avLst/>
                <a:gdLst>
                  <a:gd name="T0" fmla="*/ 0 w 576"/>
                  <a:gd name="T1" fmla="*/ 231 h 200"/>
                  <a:gd name="T2" fmla="*/ 225 w 576"/>
                  <a:gd name="T3" fmla="*/ 10 h 200"/>
                  <a:gd name="T4" fmla="*/ 451 w 576"/>
                  <a:gd name="T5" fmla="*/ 175 h 200"/>
                  <a:gd name="T6" fmla="*/ 678 w 576"/>
                  <a:gd name="T7" fmla="*/ 10 h 200"/>
                  <a:gd name="T8" fmla="*/ 903 w 576"/>
                  <a:gd name="T9" fmla="*/ 175 h 200"/>
                  <a:gd name="T10" fmla="*/ 1128 w 576"/>
                  <a:gd name="T11" fmla="*/ 10 h 200"/>
                  <a:gd name="T12" fmla="*/ 1354 w 576"/>
                  <a:gd name="T13" fmla="*/ 120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412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8" name="Line 25"/>
              <p:cNvSpPr>
                <a:spLocks noChangeShapeType="1"/>
              </p:cNvSpPr>
              <p:nvPr/>
            </p:nvSpPr>
            <p:spPr bwMode="auto">
              <a:xfrm>
                <a:off x="1950" y="3290"/>
                <a:ext cx="2515" cy="0"/>
              </a:xfrm>
              <a:prstGeom prst="line">
                <a:avLst/>
              </a:prstGeom>
              <a:noFill/>
              <a:ln w="254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59" name="Line 26"/>
              <p:cNvSpPr>
                <a:spLocks noChangeShapeType="1"/>
              </p:cNvSpPr>
              <p:nvPr/>
            </p:nvSpPr>
            <p:spPr bwMode="auto">
              <a:xfrm>
                <a:off x="2758" y="1929"/>
                <a:ext cx="0" cy="1571"/>
              </a:xfrm>
              <a:prstGeom prst="line">
                <a:avLst/>
              </a:prstGeom>
              <a:noFill/>
              <a:ln w="254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60" name="Line 27"/>
              <p:cNvSpPr>
                <a:spLocks noChangeShapeType="1"/>
              </p:cNvSpPr>
              <p:nvPr/>
            </p:nvSpPr>
            <p:spPr bwMode="auto">
              <a:xfrm>
                <a:off x="3106" y="2648"/>
                <a:ext cx="0" cy="857"/>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61" name="Text Box 28"/>
              <p:cNvSpPr txBox="1">
                <a:spLocks noChangeArrowheads="1"/>
              </p:cNvSpPr>
              <p:nvPr/>
            </p:nvSpPr>
            <p:spPr bwMode="auto">
              <a:xfrm>
                <a:off x="2984" y="3511"/>
                <a:ext cx="693" cy="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80000"/>
                  </a:lnSpc>
                  <a:spcBef>
                    <a:spcPct val="50000"/>
                  </a:spcBef>
                </a:pPr>
                <a:r>
                  <a:rPr kumimoji="1" lang="en-US" altLang="zh-CN" sz="2400" b="1" dirty="0" err="1">
                    <a:latin typeface="Times New Roman" pitchFamily="18" charset="0"/>
                  </a:rPr>
                  <a:t>f</a:t>
                </a:r>
                <a:r>
                  <a:rPr kumimoji="1" lang="en-US" altLang="zh-CN" sz="2400" b="1" baseline="-25000" dirty="0" err="1">
                    <a:latin typeface="Times New Roman" pitchFamily="18" charset="0"/>
                  </a:rPr>
                  <a:t>st</a:t>
                </a:r>
                <a:endParaRPr kumimoji="1" lang="en-US" altLang="zh-CN" sz="2400" b="1" baseline="-25000" dirty="0">
                  <a:latin typeface="Times New Roman" pitchFamily="18" charset="0"/>
                </a:endParaRPr>
              </a:p>
              <a:p>
                <a:pPr eaLnBrk="1" hangingPunct="1">
                  <a:lnSpc>
                    <a:spcPct val="80000"/>
                  </a:lnSpc>
                  <a:spcBef>
                    <a:spcPct val="50000"/>
                  </a:spcBef>
                </a:pPr>
                <a:r>
                  <a:rPr kumimoji="1" lang="en-US" altLang="zh-CN" sz="2400" b="1" dirty="0" err="1">
                    <a:latin typeface="仿宋_GB2312" pitchFamily="49" charset="-122"/>
                    <a:cs typeface="Times New Roman" pitchFamily="18" charset="0"/>
                  </a:rPr>
                  <a:t>ω</a:t>
                </a:r>
                <a:r>
                  <a:rPr kumimoji="1" lang="en-US" altLang="zh-CN" sz="2400" b="1" baseline="-25000" dirty="0" err="1">
                    <a:latin typeface="Times New Roman" pitchFamily="18" charset="0"/>
                  </a:rPr>
                  <a:t>st</a:t>
                </a:r>
                <a:endParaRPr kumimoji="1" lang="en-US" altLang="zh-CN" sz="2400" b="1" baseline="-25000" dirty="0">
                  <a:latin typeface="Times New Roman" pitchFamily="18" charset="0"/>
                </a:endParaRPr>
              </a:p>
            </p:txBody>
          </p:sp>
          <p:sp>
            <p:nvSpPr>
              <p:cNvPr id="14362" name="Text Box 29"/>
              <p:cNvSpPr txBox="1">
                <a:spLocks noChangeArrowheads="1"/>
              </p:cNvSpPr>
              <p:nvPr/>
            </p:nvSpPr>
            <p:spPr bwMode="auto">
              <a:xfrm>
                <a:off x="2494" y="3576"/>
                <a:ext cx="543" cy="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60000"/>
                  </a:lnSpc>
                  <a:spcBef>
                    <a:spcPct val="50000"/>
                  </a:spcBef>
                </a:pPr>
                <a:r>
                  <a:rPr kumimoji="1" lang="en-US" altLang="zh-CN" sz="2400" b="1" dirty="0">
                    <a:latin typeface="Times New Roman" pitchFamily="18" charset="0"/>
                  </a:rPr>
                  <a:t>f</a:t>
                </a:r>
                <a:r>
                  <a:rPr kumimoji="1" lang="en-US" altLang="zh-CN" sz="2400" b="1" baseline="-25000" dirty="0">
                    <a:latin typeface="Times New Roman" pitchFamily="18" charset="0"/>
                  </a:rPr>
                  <a:t>c</a:t>
                </a:r>
              </a:p>
              <a:p>
                <a:pPr eaLnBrk="1" hangingPunct="1">
                  <a:lnSpc>
                    <a:spcPct val="60000"/>
                  </a:lnSpc>
                  <a:spcBef>
                    <a:spcPct val="50000"/>
                  </a:spcBef>
                </a:pPr>
                <a:r>
                  <a:rPr kumimoji="1" lang="en-US" altLang="zh-CN" sz="2400" b="1" dirty="0" err="1">
                    <a:latin typeface="仿宋_GB2312" pitchFamily="49" charset="-122"/>
                    <a:cs typeface="Times New Roman" pitchFamily="18" charset="0"/>
                  </a:rPr>
                  <a:t>ω</a:t>
                </a:r>
                <a:r>
                  <a:rPr kumimoji="1" lang="en-US" altLang="zh-CN" sz="2400" b="1" baseline="-25000" dirty="0" err="1">
                    <a:latin typeface="Times New Roman" pitchFamily="18" charset="0"/>
                  </a:rPr>
                  <a:t>c</a:t>
                </a:r>
                <a:endParaRPr kumimoji="1" lang="en-US" altLang="zh-CN" sz="2400" b="1" baseline="-25000" dirty="0">
                  <a:latin typeface="Times New Roman" pitchFamily="18" charset="0"/>
                </a:endParaRPr>
              </a:p>
            </p:txBody>
          </p:sp>
          <p:sp>
            <p:nvSpPr>
              <p:cNvPr id="14363" name="Text Box 32"/>
              <p:cNvSpPr txBox="1">
                <a:spLocks noChangeArrowheads="1"/>
              </p:cNvSpPr>
              <p:nvPr/>
            </p:nvSpPr>
            <p:spPr bwMode="auto">
              <a:xfrm>
                <a:off x="1609" y="1434"/>
                <a:ext cx="54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1</a:t>
                </a:r>
              </a:p>
            </p:txBody>
          </p:sp>
          <p:sp>
            <p:nvSpPr>
              <p:cNvPr id="14364" name="Line 33"/>
              <p:cNvSpPr>
                <a:spLocks noChangeShapeType="1"/>
              </p:cNvSpPr>
              <p:nvPr/>
            </p:nvSpPr>
            <p:spPr bwMode="auto">
              <a:xfrm>
                <a:off x="3037" y="1434"/>
                <a:ext cx="0" cy="285"/>
              </a:xfrm>
              <a:prstGeom prst="line">
                <a:avLst/>
              </a:prstGeom>
              <a:noFill/>
              <a:ln w="317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65" name="Line 34"/>
              <p:cNvSpPr>
                <a:spLocks noChangeShapeType="1"/>
              </p:cNvSpPr>
              <p:nvPr/>
            </p:nvSpPr>
            <p:spPr bwMode="auto">
              <a:xfrm flipV="1">
                <a:off x="3037" y="1934"/>
                <a:ext cx="0" cy="286"/>
              </a:xfrm>
              <a:prstGeom prst="line">
                <a:avLst/>
              </a:prstGeom>
              <a:noFill/>
              <a:ln w="254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66" name="Text Box 35"/>
              <p:cNvSpPr txBox="1">
                <a:spLocks noChangeArrowheads="1"/>
              </p:cNvSpPr>
              <p:nvPr/>
            </p:nvSpPr>
            <p:spPr bwMode="auto">
              <a:xfrm>
                <a:off x="3309" y="1577"/>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800" b="1">
                    <a:latin typeface="Times New Roman" pitchFamily="18" charset="0"/>
                  </a:rPr>
                  <a:t>A</a:t>
                </a:r>
                <a:r>
                  <a:rPr kumimoji="1" lang="en-US" altLang="zh-CN" sz="2800" b="1" baseline="-25000">
                    <a:latin typeface="Times New Roman" pitchFamily="18" charset="0"/>
                  </a:rPr>
                  <a:t>p</a:t>
                </a:r>
              </a:p>
            </p:txBody>
          </p:sp>
          <p:sp>
            <p:nvSpPr>
              <p:cNvPr id="14367" name="Line 36"/>
              <p:cNvSpPr>
                <a:spLocks noChangeShapeType="1"/>
              </p:cNvSpPr>
              <p:nvPr/>
            </p:nvSpPr>
            <p:spPr bwMode="auto">
              <a:xfrm>
                <a:off x="4329" y="2862"/>
                <a:ext cx="0" cy="428"/>
              </a:xfrm>
              <a:prstGeom prst="line">
                <a:avLst/>
              </a:prstGeom>
              <a:noFill/>
              <a:ln w="317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68" name="Line 37"/>
              <p:cNvSpPr>
                <a:spLocks noChangeShapeType="1"/>
              </p:cNvSpPr>
              <p:nvPr/>
            </p:nvSpPr>
            <p:spPr bwMode="auto">
              <a:xfrm flipV="1">
                <a:off x="4329" y="3505"/>
                <a:ext cx="0" cy="428"/>
              </a:xfrm>
              <a:prstGeom prst="line">
                <a:avLst/>
              </a:prstGeom>
              <a:noFill/>
              <a:ln w="317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69" name="Text Box 38"/>
              <p:cNvSpPr txBox="1">
                <a:spLocks noChangeArrowheads="1"/>
              </p:cNvSpPr>
              <p:nvPr/>
            </p:nvSpPr>
            <p:spPr bwMode="auto">
              <a:xfrm>
                <a:off x="4465" y="3076"/>
                <a:ext cx="54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800" b="1">
                    <a:latin typeface="Times New Roman" pitchFamily="18" charset="0"/>
                  </a:rPr>
                  <a:t>A</a:t>
                </a:r>
                <a:r>
                  <a:rPr kumimoji="1" lang="en-US" altLang="zh-CN" sz="2800" b="1" baseline="-25000">
                    <a:latin typeface="Times New Roman" pitchFamily="18" charset="0"/>
                  </a:rPr>
                  <a:t>s</a:t>
                </a:r>
              </a:p>
            </p:txBody>
          </p:sp>
          <p:sp>
            <p:nvSpPr>
              <p:cNvPr id="14370" name="Text Box 42"/>
              <p:cNvSpPr txBox="1">
                <a:spLocks noChangeArrowheads="1"/>
              </p:cNvSpPr>
              <p:nvPr/>
            </p:nvSpPr>
            <p:spPr bwMode="auto">
              <a:xfrm>
                <a:off x="3848" y="3511"/>
                <a:ext cx="408" cy="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90000"/>
                  </a:lnSpc>
                  <a:spcBef>
                    <a:spcPct val="50000"/>
                  </a:spcBef>
                </a:pPr>
                <a:r>
                  <a:rPr lang="en-US" altLang="zh-CN" sz="2800" b="1">
                    <a:latin typeface="Times New Roman" pitchFamily="18" charset="0"/>
                    <a:cs typeface="Times New Roman" pitchFamily="18" charset="0"/>
                  </a:rPr>
                  <a:t>π</a:t>
                </a:r>
                <a:endParaRPr lang="en-US" altLang="zh-CN" sz="2800" b="1">
                  <a:latin typeface="Times New Roman" pitchFamily="18" charset="0"/>
                </a:endParaRPr>
              </a:p>
            </p:txBody>
          </p:sp>
          <p:graphicFrame>
            <p:nvGraphicFramePr>
              <p:cNvPr id="14371" name="Object 46"/>
              <p:cNvGraphicFramePr>
                <a:graphicFrameLocks noChangeAspect="1"/>
              </p:cNvGraphicFramePr>
              <p:nvPr/>
            </p:nvGraphicFramePr>
            <p:xfrm>
              <a:off x="5233" y="3437"/>
              <a:ext cx="187" cy="181"/>
            </p:xfrm>
            <a:graphic>
              <a:graphicData uri="http://schemas.openxmlformats.org/presentationml/2006/ole">
                <mc:AlternateContent xmlns:mc="http://schemas.openxmlformats.org/markup-compatibility/2006">
                  <mc:Choice xmlns:v="urn:schemas-microsoft-com:vml" Requires="v">
                    <p:oleObj spid="_x0000_s14542" name="Equation" r:id="rId4" imgW="152334" imgH="139639" progId="Equation.DSMT4">
                      <p:embed/>
                    </p:oleObj>
                  </mc:Choice>
                  <mc:Fallback>
                    <p:oleObj name="Equation" r:id="rId4" imgW="152334" imgH="139639" progId="Equation.DSMT4">
                      <p:embed/>
                      <p:pic>
                        <p:nvPicPr>
                          <p:cNvPr id="0" name="Object 46"/>
                          <p:cNvPicPr>
                            <a:picLocks noChangeAspect="1" noChangeArrowheads="1"/>
                          </p:cNvPicPr>
                          <p:nvPr/>
                        </p:nvPicPr>
                        <p:blipFill>
                          <a:blip r:embed="rId5">
                            <a:lum bright="-68000"/>
                            <a:extLst>
                              <a:ext uri="{28A0092B-C50C-407E-A947-70E740481C1C}">
                                <a14:useLocalDpi xmlns:a14="http://schemas.microsoft.com/office/drawing/2010/main" val="0"/>
                              </a:ext>
                            </a:extLst>
                          </a:blip>
                          <a:srcRect/>
                          <a:stretch>
                            <a:fillRect/>
                          </a:stretch>
                        </p:blipFill>
                        <p:spPr bwMode="auto">
                          <a:xfrm>
                            <a:off x="5233" y="3437"/>
                            <a:ext cx="187"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72" name="Object 49"/>
              <p:cNvGraphicFramePr>
                <a:graphicFrameLocks noChangeAspect="1"/>
              </p:cNvGraphicFramePr>
              <p:nvPr>
                <p:extLst>
                  <p:ext uri="{D42A27DB-BD31-4B8C-83A1-F6EECF244321}">
                    <p14:modId xmlns:p14="http://schemas.microsoft.com/office/powerpoint/2010/main" val="3125636499"/>
                  </p:ext>
                </p:extLst>
              </p:nvPr>
            </p:nvGraphicFramePr>
            <p:xfrm>
              <a:off x="1338" y="1797"/>
              <a:ext cx="532" cy="361"/>
            </p:xfrm>
            <a:graphic>
              <a:graphicData uri="http://schemas.openxmlformats.org/presentationml/2006/ole">
                <mc:AlternateContent xmlns:mc="http://schemas.openxmlformats.org/markup-compatibility/2006">
                  <mc:Choice xmlns:v="urn:schemas-microsoft-com:vml" Requires="v">
                    <p:oleObj spid="_x0000_s14543" name="Equation" r:id="rId6" imgW="355320" imgH="228600" progId="Equation.DSMT4">
                      <p:embed/>
                    </p:oleObj>
                  </mc:Choice>
                  <mc:Fallback>
                    <p:oleObj name="Equation" r:id="rId6" imgW="355320" imgH="228600" progId="Equation.DSMT4">
                      <p:embed/>
                      <p:pic>
                        <p:nvPicPr>
                          <p:cNvPr id="0" name="Object 49"/>
                          <p:cNvPicPr>
                            <a:picLocks noChangeAspect="1" noChangeArrowheads="1"/>
                          </p:cNvPicPr>
                          <p:nvPr/>
                        </p:nvPicPr>
                        <p:blipFill>
                          <a:blip r:embed="rId7">
                            <a:lum bright="-68000"/>
                          </a:blip>
                          <a:srcRect/>
                          <a:stretch>
                            <a:fillRect/>
                          </a:stretch>
                        </p:blipFill>
                        <p:spPr bwMode="auto">
                          <a:xfrm>
                            <a:off x="1338" y="1797"/>
                            <a:ext cx="532"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73" name="Object 50"/>
              <p:cNvGraphicFramePr>
                <a:graphicFrameLocks noChangeAspect="1"/>
              </p:cNvGraphicFramePr>
              <p:nvPr/>
            </p:nvGraphicFramePr>
            <p:xfrm>
              <a:off x="1474" y="3113"/>
              <a:ext cx="285" cy="361"/>
            </p:xfrm>
            <a:graphic>
              <a:graphicData uri="http://schemas.openxmlformats.org/presentationml/2006/ole">
                <mc:AlternateContent xmlns:mc="http://schemas.openxmlformats.org/markup-compatibility/2006">
                  <mc:Choice xmlns:v="urn:schemas-microsoft-com:vml" Requires="v">
                    <p:oleObj spid="_x0000_s14544" name="Equation" r:id="rId8" imgW="190500" imgH="228600" progId="Equation.DSMT4">
                      <p:embed/>
                    </p:oleObj>
                  </mc:Choice>
                  <mc:Fallback>
                    <p:oleObj name="Equation" r:id="rId8" imgW="190500" imgH="228600" progId="Equation.DSMT4">
                      <p:embed/>
                      <p:pic>
                        <p:nvPicPr>
                          <p:cNvPr id="0" name="Object 50"/>
                          <p:cNvPicPr>
                            <a:picLocks noChangeAspect="1" noChangeArrowheads="1"/>
                          </p:cNvPicPr>
                          <p:nvPr/>
                        </p:nvPicPr>
                        <p:blipFill>
                          <a:blip r:embed="rId9">
                            <a:lum bright="-68000"/>
                            <a:extLst>
                              <a:ext uri="{28A0092B-C50C-407E-A947-70E740481C1C}">
                                <a14:useLocalDpi xmlns:a14="http://schemas.microsoft.com/office/drawing/2010/main" val="0"/>
                              </a:ext>
                            </a:extLst>
                          </a:blip>
                          <a:srcRect/>
                          <a:stretch>
                            <a:fillRect/>
                          </a:stretch>
                        </p:blipFill>
                        <p:spPr bwMode="auto">
                          <a:xfrm>
                            <a:off x="1474" y="3113"/>
                            <a:ext cx="285"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4350" name="Object 61"/>
            <p:cNvGraphicFramePr>
              <a:graphicFrameLocks noChangeAspect="1"/>
            </p:cNvGraphicFramePr>
            <p:nvPr>
              <p:extLst>
                <p:ext uri="{D42A27DB-BD31-4B8C-83A1-F6EECF244321}">
                  <p14:modId xmlns:p14="http://schemas.microsoft.com/office/powerpoint/2010/main" val="3293516937"/>
                </p:ext>
              </p:extLst>
            </p:nvPr>
          </p:nvGraphicFramePr>
          <p:xfrm>
            <a:off x="1882" y="1026"/>
            <a:ext cx="923" cy="354"/>
          </p:xfrm>
          <a:graphic>
            <a:graphicData uri="http://schemas.openxmlformats.org/presentationml/2006/ole">
              <mc:AlternateContent xmlns:mc="http://schemas.openxmlformats.org/markup-compatibility/2006">
                <mc:Choice xmlns:v="urn:schemas-microsoft-com:vml" Requires="v">
                  <p:oleObj spid="_x0000_s14545" name="Equation" r:id="rId10" imgW="583947" imgH="228501" progId="Equation.DSMT4">
                    <p:embed/>
                  </p:oleObj>
                </mc:Choice>
                <mc:Fallback>
                  <p:oleObj name="Equation" r:id="rId10" imgW="583947" imgH="228501" progId="Equation.DSMT4">
                    <p:embed/>
                    <p:pic>
                      <p:nvPicPr>
                        <p:cNvPr id="0" name="Object 61"/>
                        <p:cNvPicPr>
                          <a:picLocks noChangeAspect="1" noChangeArrowheads="1"/>
                        </p:cNvPicPr>
                        <p:nvPr/>
                      </p:nvPicPr>
                      <p:blipFill>
                        <a:blip r:embed="rId11">
                          <a:lum bright="-68000"/>
                          <a:extLst>
                            <a:ext uri="{28A0092B-C50C-407E-A947-70E740481C1C}">
                              <a14:useLocalDpi xmlns:a14="http://schemas.microsoft.com/office/drawing/2010/main" val="0"/>
                            </a:ext>
                          </a:extLst>
                        </a:blip>
                        <a:srcRect/>
                        <a:stretch>
                          <a:fillRect/>
                        </a:stretch>
                      </p:blipFill>
                      <p:spPr bwMode="auto">
                        <a:xfrm>
                          <a:off x="1882" y="1026"/>
                          <a:ext cx="923"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4348"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2542FBD3-CCA0-4D7F-AAE4-396D4238504E}" type="slidenum">
              <a:rPr lang="en-US" altLang="zh-CN" smtClean="0"/>
              <a:pPr eaLnBrk="1" hangingPunct="1"/>
              <a:t>13</a:t>
            </a:fld>
            <a:endParaRPr lang="en-US" altLang="zh-CN"/>
          </a:p>
        </p:txBody>
      </p:sp>
      <p:sp>
        <p:nvSpPr>
          <p:cNvPr id="2" name="动作按钮: 后退或前一项 1">
            <a:hlinkClick r:id="" action="ppaction://hlinkshowjump?jump=previousslide" highlightClick="1"/>
          </p:cNvPr>
          <p:cNvSpPr/>
          <p:nvPr/>
        </p:nvSpPr>
        <p:spPr>
          <a:xfrm>
            <a:off x="467544" y="2945461"/>
            <a:ext cx="504056" cy="429419"/>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AutoShape 56">
            <a:hlinkClick r:id="rId12" action="ppaction://hlinksldjump" highlightClick="1"/>
          </p:cNvPr>
          <p:cNvSpPr>
            <a:spLocks noChangeArrowheads="1"/>
          </p:cNvSpPr>
          <p:nvPr/>
        </p:nvSpPr>
        <p:spPr bwMode="auto">
          <a:xfrm>
            <a:off x="7967849" y="672615"/>
            <a:ext cx="720725" cy="620712"/>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 calcmode="lin" valueType="num">
                                      <p:cBhvr additive="base">
                                        <p:cTn id="7" dur="500" fill="hold"/>
                                        <p:tgtEl>
                                          <p:spTgt spid="696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96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69635">
                                            <p:txEl>
                                              <p:pRg st="1" end="1"/>
                                            </p:txEl>
                                          </p:spTgt>
                                        </p:tgtEl>
                                        <p:attrNameLst>
                                          <p:attrName>style.visibility</p:attrName>
                                        </p:attrNameLst>
                                      </p:cBhvr>
                                      <p:to>
                                        <p:strVal val="visible"/>
                                      </p:to>
                                    </p:set>
                                    <p:animEffect transition="in" filter="box(in)">
                                      <p:cBhvr>
                                        <p:cTn id="13" dur="500"/>
                                        <p:tgtEl>
                                          <p:spTgt spid="69635">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69635">
                                            <p:txEl>
                                              <p:pRg st="2" end="2"/>
                                            </p:txEl>
                                          </p:spTgt>
                                        </p:tgtEl>
                                        <p:attrNameLst>
                                          <p:attrName>style.visibility</p:attrName>
                                        </p:attrNameLst>
                                      </p:cBhvr>
                                      <p:to>
                                        <p:strVal val="visible"/>
                                      </p:to>
                                    </p:set>
                                    <p:animEffect transition="in" filter="box(in)">
                                      <p:cBhvr>
                                        <p:cTn id="18" dur="500"/>
                                        <p:tgtEl>
                                          <p:spTgt spid="69635">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8" presetClass="entr" presetSubtype="16" fill="hold" nodeType="clickEffect">
                                  <p:stCondLst>
                                    <p:cond delay="0"/>
                                  </p:stCondLst>
                                  <p:childTnLst>
                                    <p:set>
                                      <p:cBhvr>
                                        <p:cTn id="22" dur="1" fill="hold">
                                          <p:stCondLst>
                                            <p:cond delay="0"/>
                                          </p:stCondLst>
                                        </p:cTn>
                                        <p:tgtEl>
                                          <p:spTgt spid="69635">
                                            <p:txEl>
                                              <p:pRg st="3" end="3"/>
                                            </p:txEl>
                                          </p:spTgt>
                                        </p:tgtEl>
                                        <p:attrNameLst>
                                          <p:attrName>style.visibility</p:attrName>
                                        </p:attrNameLst>
                                      </p:cBhvr>
                                      <p:to>
                                        <p:strVal val="visible"/>
                                      </p:to>
                                    </p:set>
                                    <p:animEffect transition="in" filter="diamond(in)">
                                      <p:cBhvr>
                                        <p:cTn id="23" dur="2000"/>
                                        <p:tgtEl>
                                          <p:spTgt spid="69635">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69695"/>
                                        </p:tgtEl>
                                        <p:attrNameLst>
                                          <p:attrName>style.visibility</p:attrName>
                                        </p:attrNameLst>
                                      </p:cBhvr>
                                      <p:to>
                                        <p:strVal val="visible"/>
                                      </p:to>
                                    </p:set>
                                    <p:anim calcmode="lin" valueType="num">
                                      <p:cBhvr additive="base">
                                        <p:cTn id="28" dur="500" fill="hold"/>
                                        <p:tgtEl>
                                          <p:spTgt spid="69695"/>
                                        </p:tgtEl>
                                        <p:attrNameLst>
                                          <p:attrName>ppt_x</p:attrName>
                                        </p:attrNameLst>
                                      </p:cBhvr>
                                      <p:tavLst>
                                        <p:tav tm="0">
                                          <p:val>
                                            <p:strVal val="#ppt_x"/>
                                          </p:val>
                                        </p:tav>
                                        <p:tav tm="100000">
                                          <p:val>
                                            <p:strVal val="#ppt_x"/>
                                          </p:val>
                                        </p:tav>
                                      </p:tavLst>
                                    </p:anim>
                                    <p:anim calcmode="lin" valueType="num">
                                      <p:cBhvr additive="base">
                                        <p:cTn id="29" dur="500" fill="hold"/>
                                        <p:tgtEl>
                                          <p:spTgt spid="69695"/>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69671"/>
                                        </p:tgtEl>
                                        <p:attrNameLst>
                                          <p:attrName>style.visibility</p:attrName>
                                        </p:attrNameLst>
                                      </p:cBhvr>
                                      <p:to>
                                        <p:strVal val="visible"/>
                                      </p:to>
                                    </p:set>
                                    <p:anim calcmode="lin" valueType="num">
                                      <p:cBhvr additive="base">
                                        <p:cTn id="34" dur="500" fill="hold"/>
                                        <p:tgtEl>
                                          <p:spTgt spid="69671"/>
                                        </p:tgtEl>
                                        <p:attrNameLst>
                                          <p:attrName>ppt_x</p:attrName>
                                        </p:attrNameLst>
                                      </p:cBhvr>
                                      <p:tavLst>
                                        <p:tav tm="0">
                                          <p:val>
                                            <p:strVal val="#ppt_x"/>
                                          </p:val>
                                        </p:tav>
                                        <p:tav tm="100000">
                                          <p:val>
                                            <p:strVal val="#ppt_x"/>
                                          </p:val>
                                        </p:tav>
                                      </p:tavLst>
                                    </p:anim>
                                    <p:anim calcmode="lin" valueType="num">
                                      <p:cBhvr additive="base">
                                        <p:cTn id="35" dur="500" fill="hold"/>
                                        <p:tgtEl>
                                          <p:spTgt spid="69671"/>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8" presetClass="entr" presetSubtype="16" fill="hold" grpId="0" nodeType="clickEffect">
                                  <p:stCondLst>
                                    <p:cond delay="0"/>
                                  </p:stCondLst>
                                  <p:childTnLst>
                                    <p:set>
                                      <p:cBhvr>
                                        <p:cTn id="39" dur="1" fill="hold">
                                          <p:stCondLst>
                                            <p:cond delay="0"/>
                                          </p:stCondLst>
                                        </p:cTn>
                                        <p:tgtEl>
                                          <p:spTgt spid="69672"/>
                                        </p:tgtEl>
                                        <p:attrNameLst>
                                          <p:attrName>style.visibility</p:attrName>
                                        </p:attrNameLst>
                                      </p:cBhvr>
                                      <p:to>
                                        <p:strVal val="visible"/>
                                      </p:to>
                                    </p:set>
                                    <p:animEffect transition="in" filter="diamond(in)">
                                      <p:cBhvr>
                                        <p:cTn id="40" dur="2000"/>
                                        <p:tgtEl>
                                          <p:spTgt spid="6967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69673"/>
                                        </p:tgtEl>
                                        <p:attrNameLst>
                                          <p:attrName>style.visibility</p:attrName>
                                        </p:attrNameLst>
                                      </p:cBhvr>
                                      <p:to>
                                        <p:strVal val="visible"/>
                                      </p:to>
                                    </p:set>
                                    <p:animEffect transition="in" filter="checkerboard(across)">
                                      <p:cBhvr>
                                        <p:cTn id="45" dur="500"/>
                                        <p:tgtEl>
                                          <p:spTgt spid="6967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69685"/>
                                        </p:tgtEl>
                                        <p:attrNameLst>
                                          <p:attrName>style.visibility</p:attrName>
                                        </p:attrNameLst>
                                      </p:cBhvr>
                                      <p:to>
                                        <p:strVal val="visible"/>
                                      </p:to>
                                    </p:set>
                                    <p:anim calcmode="lin" valueType="num">
                                      <p:cBhvr additive="base">
                                        <p:cTn id="50" dur="500" fill="hold"/>
                                        <p:tgtEl>
                                          <p:spTgt spid="69685"/>
                                        </p:tgtEl>
                                        <p:attrNameLst>
                                          <p:attrName>ppt_x</p:attrName>
                                        </p:attrNameLst>
                                      </p:cBhvr>
                                      <p:tavLst>
                                        <p:tav tm="0">
                                          <p:val>
                                            <p:strVal val="#ppt_x"/>
                                          </p:val>
                                        </p:tav>
                                        <p:tav tm="100000">
                                          <p:val>
                                            <p:strVal val="#ppt_x"/>
                                          </p:val>
                                        </p:tav>
                                      </p:tavLst>
                                    </p:anim>
                                    <p:anim calcmode="lin" valueType="num">
                                      <p:cBhvr additive="base">
                                        <p:cTn id="51" dur="500" fill="hold"/>
                                        <p:tgtEl>
                                          <p:spTgt spid="6968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69684"/>
                                        </p:tgtEl>
                                        <p:attrNameLst>
                                          <p:attrName>style.visibility</p:attrName>
                                        </p:attrNameLst>
                                      </p:cBhvr>
                                      <p:to>
                                        <p:strVal val="visible"/>
                                      </p:to>
                                    </p:set>
                                    <p:anim calcmode="lin" valueType="num">
                                      <p:cBhvr additive="base">
                                        <p:cTn id="54" dur="500" fill="hold"/>
                                        <p:tgtEl>
                                          <p:spTgt spid="69684"/>
                                        </p:tgtEl>
                                        <p:attrNameLst>
                                          <p:attrName>ppt_x</p:attrName>
                                        </p:attrNameLst>
                                      </p:cBhvr>
                                      <p:tavLst>
                                        <p:tav tm="0">
                                          <p:val>
                                            <p:strVal val="#ppt_x"/>
                                          </p:val>
                                        </p:tav>
                                        <p:tav tm="100000">
                                          <p:val>
                                            <p:strVal val="#ppt_x"/>
                                          </p:val>
                                        </p:tav>
                                      </p:tavLst>
                                    </p:anim>
                                    <p:anim calcmode="lin" valueType="num">
                                      <p:cBhvr additive="base">
                                        <p:cTn id="55" dur="500" fill="hold"/>
                                        <p:tgtEl>
                                          <p:spTgt spid="69684"/>
                                        </p:tgtEl>
                                        <p:attrNameLst>
                                          <p:attrName>ppt_y</p:attrName>
                                        </p:attrNameLst>
                                      </p:cBhvr>
                                      <p:tavLst>
                                        <p:tav tm="0">
                                          <p:val>
                                            <p:strVal val="1+#ppt_h/2"/>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69687"/>
                                        </p:tgtEl>
                                        <p:attrNameLst>
                                          <p:attrName>style.visibility</p:attrName>
                                        </p:attrNameLst>
                                      </p:cBhvr>
                                      <p:to>
                                        <p:strVal val="visible"/>
                                      </p:to>
                                    </p:set>
                                    <p:anim calcmode="lin" valueType="num">
                                      <p:cBhvr additive="base">
                                        <p:cTn id="60" dur="500" fill="hold"/>
                                        <p:tgtEl>
                                          <p:spTgt spid="69687"/>
                                        </p:tgtEl>
                                        <p:attrNameLst>
                                          <p:attrName>ppt_x</p:attrName>
                                        </p:attrNameLst>
                                      </p:cBhvr>
                                      <p:tavLst>
                                        <p:tav tm="0">
                                          <p:val>
                                            <p:strVal val="#ppt_x"/>
                                          </p:val>
                                        </p:tav>
                                        <p:tav tm="100000">
                                          <p:val>
                                            <p:strVal val="#ppt_x"/>
                                          </p:val>
                                        </p:tav>
                                      </p:tavLst>
                                    </p:anim>
                                    <p:anim calcmode="lin" valueType="num">
                                      <p:cBhvr additive="base">
                                        <p:cTn id="61" dur="500" fill="hold"/>
                                        <p:tgtEl>
                                          <p:spTgt spid="69687"/>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69686"/>
                                        </p:tgtEl>
                                        <p:attrNameLst>
                                          <p:attrName>style.visibility</p:attrName>
                                        </p:attrNameLst>
                                      </p:cBhvr>
                                      <p:to>
                                        <p:strVal val="visible"/>
                                      </p:to>
                                    </p:set>
                                    <p:anim calcmode="lin" valueType="num">
                                      <p:cBhvr additive="base">
                                        <p:cTn id="64" dur="500" fill="hold"/>
                                        <p:tgtEl>
                                          <p:spTgt spid="69686"/>
                                        </p:tgtEl>
                                        <p:attrNameLst>
                                          <p:attrName>ppt_x</p:attrName>
                                        </p:attrNameLst>
                                      </p:cBhvr>
                                      <p:tavLst>
                                        <p:tav tm="0">
                                          <p:val>
                                            <p:strVal val="#ppt_x"/>
                                          </p:val>
                                        </p:tav>
                                        <p:tav tm="100000">
                                          <p:val>
                                            <p:strVal val="#ppt_x"/>
                                          </p:val>
                                        </p:tav>
                                      </p:tavLst>
                                    </p:anim>
                                    <p:anim calcmode="lin" valueType="num">
                                      <p:cBhvr additive="base">
                                        <p:cTn id="65" dur="500" fill="hold"/>
                                        <p:tgtEl>
                                          <p:spTgt spid="696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71" grpId="0"/>
      <p:bldP spid="69672" grpId="0"/>
      <p:bldP spid="69673" grpId="0"/>
      <p:bldP spid="69684" grpId="0" animBg="1"/>
      <p:bldP spid="69685" grpId="0"/>
      <p:bldP spid="69686" grpId="0" animBg="1"/>
      <p:bldP spid="6968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457200"/>
            <a:ext cx="8001000" cy="685800"/>
          </a:xfrm>
        </p:spPr>
        <p:txBody>
          <a:bodyPr/>
          <a:lstStyle/>
          <a:p>
            <a:pPr algn="l" eaLnBrk="1" hangingPunct="1"/>
            <a:r>
              <a:rPr lang="en-US" altLang="zh-CN" b="1" i="1">
                <a:solidFill>
                  <a:schemeClr val="tx1"/>
                </a:solidFill>
                <a:latin typeface="隶书" pitchFamily="49" charset="-122"/>
                <a:ea typeface="隶书" pitchFamily="49" charset="-122"/>
              </a:rPr>
              <a:t>1)</a:t>
            </a:r>
            <a:r>
              <a:rPr lang="zh-CN" altLang="en-US" b="1" i="1">
                <a:solidFill>
                  <a:schemeClr val="tx1"/>
                </a:solidFill>
                <a:latin typeface="隶书" pitchFamily="49" charset="-122"/>
                <a:ea typeface="隶书" pitchFamily="49" charset="-122"/>
              </a:rPr>
              <a:t>、低通滤波器的性能指标</a:t>
            </a:r>
            <a:endParaRPr lang="zh-CN" altLang="zh-CN" b="1" i="1">
              <a:solidFill>
                <a:schemeClr val="tx1"/>
              </a:solidFill>
              <a:latin typeface="隶书" pitchFamily="49" charset="-122"/>
              <a:ea typeface="隶书" pitchFamily="49" charset="-122"/>
            </a:endParaRPr>
          </a:p>
        </p:txBody>
      </p:sp>
      <p:sp>
        <p:nvSpPr>
          <p:cNvPr id="15363" name="Text Box 3"/>
          <p:cNvSpPr txBox="1">
            <a:spLocks noChangeArrowheads="1"/>
          </p:cNvSpPr>
          <p:nvPr/>
        </p:nvSpPr>
        <p:spPr bwMode="auto">
          <a:xfrm>
            <a:off x="3069431" y="1676400"/>
            <a:ext cx="3276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dirty="0">
                <a:latin typeface="Times New Roman" pitchFamily="18" charset="0"/>
              </a:rPr>
              <a:t>    ：</a:t>
            </a:r>
            <a:r>
              <a:rPr kumimoji="1" lang="zh-CN" altLang="zh-CN" sz="3200" b="1" dirty="0">
                <a:latin typeface="Times New Roman" pitchFamily="18" charset="0"/>
              </a:rPr>
              <a:t>通带容限</a:t>
            </a:r>
            <a:endParaRPr kumimoji="1" lang="zh-CN" altLang="en-US" sz="3200" b="1" dirty="0">
              <a:latin typeface="Times New Roman" pitchFamily="18" charset="0"/>
            </a:endParaRPr>
          </a:p>
        </p:txBody>
      </p:sp>
      <p:sp>
        <p:nvSpPr>
          <p:cNvPr id="15364" name="Text Box 4"/>
          <p:cNvSpPr txBox="1">
            <a:spLocks noChangeArrowheads="1"/>
          </p:cNvSpPr>
          <p:nvPr/>
        </p:nvSpPr>
        <p:spPr bwMode="auto">
          <a:xfrm>
            <a:off x="5715000" y="1676400"/>
            <a:ext cx="2961456"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3200" b="1" dirty="0">
                <a:latin typeface="Times New Roman" pitchFamily="18" charset="0"/>
              </a:rPr>
              <a:t>       </a:t>
            </a:r>
            <a:r>
              <a:rPr kumimoji="1" lang="zh-CN" altLang="en-US" sz="3200" b="1" dirty="0">
                <a:latin typeface="Times New Roman" pitchFamily="18" charset="0"/>
              </a:rPr>
              <a:t>：</a:t>
            </a:r>
            <a:r>
              <a:rPr kumimoji="1" lang="zh-CN" altLang="zh-CN" sz="3200" b="1" dirty="0">
                <a:latin typeface="Times New Roman" pitchFamily="18" charset="0"/>
              </a:rPr>
              <a:t>阻带容限</a:t>
            </a:r>
            <a:r>
              <a:rPr kumimoji="1" lang="en-US" altLang="zh-CN" sz="3200" b="1" dirty="0">
                <a:latin typeface="Times New Roman" pitchFamily="18" charset="0"/>
              </a:rPr>
              <a:t> </a:t>
            </a:r>
            <a:endParaRPr kumimoji="1" lang="zh-CN" altLang="en-US" sz="3200" b="1" dirty="0">
              <a:latin typeface="Times New Roman" pitchFamily="18" charset="0"/>
            </a:endParaRPr>
          </a:p>
        </p:txBody>
      </p:sp>
      <p:sp>
        <p:nvSpPr>
          <p:cNvPr id="15365" name="Text Box 5"/>
          <p:cNvSpPr txBox="1">
            <a:spLocks noChangeArrowheads="1"/>
          </p:cNvSpPr>
          <p:nvPr/>
        </p:nvSpPr>
        <p:spPr bwMode="auto">
          <a:xfrm>
            <a:off x="5580063" y="2133600"/>
            <a:ext cx="3563937"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a:latin typeface="仿宋_GB2312" pitchFamily="49" charset="-122"/>
                <a:ea typeface="仿宋_GB2312" pitchFamily="49" charset="-122"/>
              </a:rPr>
              <a:t>通带截止频率：</a:t>
            </a:r>
            <a:r>
              <a:rPr kumimoji="1" lang="en-US" altLang="zh-CN" sz="3200" b="1">
                <a:latin typeface="仿宋_GB2312" pitchFamily="49" charset="-122"/>
                <a:ea typeface="仿宋_GB2312" pitchFamily="49" charset="-122"/>
              </a:rPr>
              <a:t>f</a:t>
            </a:r>
            <a:r>
              <a:rPr kumimoji="1" lang="en-US" altLang="zh-CN" sz="3200" b="1" baseline="-25000">
                <a:latin typeface="仿宋_GB2312" pitchFamily="49" charset="-122"/>
                <a:ea typeface="仿宋_GB2312" pitchFamily="49" charset="-122"/>
              </a:rPr>
              <a:t>c</a:t>
            </a:r>
            <a:r>
              <a:rPr kumimoji="1" lang="en-US" altLang="zh-CN" sz="3200" b="1">
                <a:latin typeface="仿宋_GB2312" pitchFamily="49" charset="-122"/>
                <a:ea typeface="仿宋_GB2312" pitchFamily="49" charset="-122"/>
              </a:rPr>
              <a:t>(</a:t>
            </a:r>
            <a:r>
              <a:rPr kumimoji="1" lang="en-US" altLang="zh-CN" sz="3200" b="1">
                <a:latin typeface="仿宋_GB2312" pitchFamily="49" charset="-122"/>
                <a:cs typeface="Times New Roman" pitchFamily="18" charset="0"/>
                <a:sym typeface="Symbol" pitchFamily="18" charset="2"/>
              </a:rPr>
              <a:t></a:t>
            </a:r>
            <a:r>
              <a:rPr kumimoji="1" lang="en-US" altLang="zh-CN" sz="3200" b="1" baseline="-25000">
                <a:latin typeface="仿宋_GB2312" pitchFamily="49" charset="-122"/>
                <a:ea typeface="仿宋_GB2312" pitchFamily="49" charset="-122"/>
              </a:rPr>
              <a:t>c</a:t>
            </a:r>
            <a:r>
              <a:rPr kumimoji="1" lang="en-US" altLang="zh-CN" sz="3200" b="1">
                <a:latin typeface="仿宋_GB2312" pitchFamily="49" charset="-122"/>
                <a:ea typeface="仿宋_GB2312" pitchFamily="49" charset="-122"/>
              </a:rPr>
              <a:t>)</a:t>
            </a:r>
            <a:r>
              <a:rPr kumimoji="1" lang="zh-CN" altLang="en-US" sz="3200" b="1">
                <a:latin typeface="仿宋_GB2312" pitchFamily="49" charset="-122"/>
                <a:ea typeface="仿宋_GB2312" pitchFamily="49" charset="-122"/>
              </a:rPr>
              <a:t>又称为通带上限频率。</a:t>
            </a:r>
          </a:p>
          <a:p>
            <a:pPr eaLnBrk="1" hangingPunct="1">
              <a:spcBef>
                <a:spcPct val="50000"/>
              </a:spcBef>
            </a:pPr>
            <a:r>
              <a:rPr kumimoji="1" lang="zh-CN" altLang="en-US" sz="3200" b="1">
                <a:latin typeface="仿宋_GB2312" pitchFamily="49" charset="-122"/>
                <a:ea typeface="仿宋_GB2312" pitchFamily="49" charset="-122"/>
              </a:rPr>
              <a:t>通带衰减：</a:t>
            </a:r>
            <a:r>
              <a:rPr kumimoji="1" lang="en-US" altLang="zh-CN" sz="3200" b="1">
                <a:latin typeface="仿宋_GB2312" pitchFamily="49" charset="-122"/>
                <a:ea typeface="仿宋_GB2312" pitchFamily="49" charset="-122"/>
              </a:rPr>
              <a:t>A</a:t>
            </a:r>
            <a:r>
              <a:rPr kumimoji="1" lang="en-US" altLang="zh-CN" sz="3200" b="1" baseline="-25000">
                <a:latin typeface="仿宋_GB2312" pitchFamily="49" charset="-122"/>
                <a:ea typeface="仿宋_GB2312" pitchFamily="49" charset="-122"/>
              </a:rPr>
              <a:t>p</a:t>
            </a:r>
          </a:p>
          <a:p>
            <a:pPr eaLnBrk="1" hangingPunct="1">
              <a:spcBef>
                <a:spcPct val="50000"/>
              </a:spcBef>
            </a:pPr>
            <a:r>
              <a:rPr kumimoji="1" lang="zh-CN" altLang="en-US" sz="3200" b="1">
                <a:latin typeface="仿宋_GB2312" pitchFamily="49" charset="-122"/>
                <a:ea typeface="仿宋_GB2312" pitchFamily="49" charset="-122"/>
              </a:rPr>
              <a:t>阻带截止频率</a:t>
            </a:r>
            <a:r>
              <a:rPr kumimoji="1" lang="zh-CN" altLang="zh-CN" sz="3200" b="1">
                <a:latin typeface="仿宋_GB2312" pitchFamily="49" charset="-122"/>
                <a:ea typeface="仿宋_GB2312" pitchFamily="49" charset="-122"/>
              </a:rPr>
              <a:t>：</a:t>
            </a:r>
            <a:r>
              <a:rPr kumimoji="1" lang="en-US" altLang="zh-CN" sz="3200" b="1">
                <a:latin typeface="仿宋_GB2312" pitchFamily="49" charset="-122"/>
                <a:ea typeface="仿宋_GB2312" pitchFamily="49" charset="-122"/>
              </a:rPr>
              <a:t>f</a:t>
            </a:r>
            <a:r>
              <a:rPr kumimoji="1" lang="en-US" altLang="zh-CN" sz="3200" b="1" baseline="-25000">
                <a:latin typeface="仿宋_GB2312" pitchFamily="49" charset="-122"/>
                <a:ea typeface="仿宋_GB2312" pitchFamily="49" charset="-122"/>
              </a:rPr>
              <a:t>st</a:t>
            </a:r>
            <a:r>
              <a:rPr kumimoji="1" lang="en-US" altLang="zh-CN" sz="3200" b="1">
                <a:latin typeface="仿宋_GB2312" pitchFamily="49" charset="-122"/>
                <a:ea typeface="仿宋_GB2312" pitchFamily="49" charset="-122"/>
              </a:rPr>
              <a:t>(</a:t>
            </a:r>
            <a:r>
              <a:rPr kumimoji="1" lang="en-US" altLang="zh-CN" sz="3200" b="1">
                <a:latin typeface="仿宋_GB2312" pitchFamily="49" charset="-122"/>
                <a:cs typeface="Times New Roman" pitchFamily="18" charset="0"/>
                <a:sym typeface="Symbol" pitchFamily="18" charset="2"/>
              </a:rPr>
              <a:t></a:t>
            </a:r>
            <a:r>
              <a:rPr kumimoji="1" lang="en-US" altLang="zh-CN" sz="3200" b="1" baseline="-25000">
                <a:latin typeface="仿宋_GB2312" pitchFamily="49" charset="-122"/>
                <a:ea typeface="仿宋_GB2312" pitchFamily="49" charset="-122"/>
              </a:rPr>
              <a:t>st</a:t>
            </a:r>
            <a:r>
              <a:rPr kumimoji="1" lang="en-US" altLang="zh-CN" sz="3200" b="1">
                <a:latin typeface="仿宋_GB2312" pitchFamily="49" charset="-122"/>
                <a:ea typeface="仿宋_GB2312" pitchFamily="49" charset="-122"/>
              </a:rPr>
              <a:t>)</a:t>
            </a:r>
            <a:r>
              <a:rPr kumimoji="1" lang="zh-CN" altLang="zh-CN" sz="3200" b="1">
                <a:latin typeface="仿宋_GB2312" pitchFamily="49" charset="-122"/>
                <a:ea typeface="仿宋_GB2312" pitchFamily="49" charset="-122"/>
              </a:rPr>
              <a:t>又称阻带下限截止频率。</a:t>
            </a:r>
          </a:p>
          <a:p>
            <a:pPr eaLnBrk="1" hangingPunct="1">
              <a:spcBef>
                <a:spcPct val="50000"/>
              </a:spcBef>
            </a:pPr>
            <a:r>
              <a:rPr kumimoji="1" lang="zh-CN" altLang="zh-CN" sz="3200" b="1">
                <a:latin typeface="仿宋_GB2312" pitchFamily="49" charset="-122"/>
                <a:ea typeface="仿宋_GB2312" pitchFamily="49" charset="-122"/>
              </a:rPr>
              <a:t>阻带衰减：A</a:t>
            </a:r>
            <a:r>
              <a:rPr kumimoji="1" lang="zh-CN" altLang="zh-CN" sz="3200" b="1" baseline="-25000">
                <a:latin typeface="仿宋_GB2312" pitchFamily="49" charset="-122"/>
                <a:ea typeface="仿宋_GB2312" pitchFamily="49" charset="-122"/>
              </a:rPr>
              <a:t>s</a:t>
            </a:r>
            <a:endParaRPr kumimoji="1" lang="en-US" altLang="zh-CN" sz="3200" b="1" baseline="-25000">
              <a:latin typeface="仿宋_GB2312" pitchFamily="49" charset="-122"/>
              <a:ea typeface="仿宋_GB2312" pitchFamily="49" charset="-122"/>
            </a:endParaRPr>
          </a:p>
        </p:txBody>
      </p:sp>
      <p:sp>
        <p:nvSpPr>
          <p:cNvPr id="15366" name="Text Box 6"/>
          <p:cNvSpPr txBox="1">
            <a:spLocks noChangeArrowheads="1"/>
          </p:cNvSpPr>
          <p:nvPr/>
        </p:nvSpPr>
        <p:spPr bwMode="auto">
          <a:xfrm>
            <a:off x="4987925" y="5116513"/>
            <a:ext cx="663575" cy="78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70000"/>
              </a:lnSpc>
              <a:spcBef>
                <a:spcPct val="50000"/>
              </a:spcBef>
            </a:pPr>
            <a:r>
              <a:rPr kumimoji="1" lang="en-US" altLang="zh-CN" sz="2400" b="1">
                <a:latin typeface="Times New Roman" pitchFamily="18" charset="0"/>
              </a:rPr>
              <a:t>f</a:t>
            </a:r>
          </a:p>
          <a:p>
            <a:pPr eaLnBrk="1" hangingPunct="1">
              <a:lnSpc>
                <a:spcPct val="70000"/>
              </a:lnSpc>
              <a:spcBef>
                <a:spcPct val="50000"/>
              </a:spcBef>
            </a:pPr>
            <a:r>
              <a:rPr kumimoji="1" lang="en-US" altLang="zh-CN" sz="2400" b="1">
                <a:latin typeface="仿宋_GB2312" pitchFamily="49" charset="-122"/>
                <a:cs typeface="Times New Roman" pitchFamily="18" charset="0"/>
              </a:rPr>
              <a:t>ω</a:t>
            </a:r>
          </a:p>
        </p:txBody>
      </p:sp>
      <p:sp>
        <p:nvSpPr>
          <p:cNvPr id="15367" name="Text Box 7"/>
          <p:cNvSpPr txBox="1">
            <a:spLocks noChangeArrowheads="1"/>
          </p:cNvSpPr>
          <p:nvPr/>
        </p:nvSpPr>
        <p:spPr bwMode="auto">
          <a:xfrm>
            <a:off x="323850" y="1628775"/>
            <a:ext cx="30686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800">
                <a:latin typeface="Times New Roman" pitchFamily="18" charset="0"/>
              </a:rPr>
              <a:t>|</a:t>
            </a:r>
            <a:r>
              <a:rPr kumimoji="1" lang="en-US" altLang="zh-CN" sz="2800" b="1">
                <a:latin typeface="Times New Roman" pitchFamily="18" charset="0"/>
              </a:rPr>
              <a:t>H(e</a:t>
            </a:r>
            <a:r>
              <a:rPr kumimoji="1" lang="en-US" altLang="zh-CN" sz="2800" b="1" baseline="30000">
                <a:latin typeface="Times New Roman" pitchFamily="18" charset="0"/>
              </a:rPr>
              <a:t>j</a:t>
            </a:r>
            <a:r>
              <a:rPr kumimoji="1" lang="en-US" altLang="zh-CN" sz="2800" b="1" baseline="30000">
                <a:latin typeface="Times New Roman" pitchFamily="18" charset="0"/>
                <a:cs typeface="Times New Roman" pitchFamily="18" charset="0"/>
              </a:rPr>
              <a:t>ω</a:t>
            </a:r>
            <a:r>
              <a:rPr kumimoji="1" lang="en-US" altLang="zh-CN" sz="2800" b="1">
                <a:latin typeface="Times New Roman" pitchFamily="18" charset="0"/>
              </a:rPr>
              <a:t>)|</a:t>
            </a:r>
            <a:r>
              <a:rPr kumimoji="1" lang="zh-CN" altLang="en-US" sz="2800" b="1">
                <a:latin typeface="Times New Roman" pitchFamily="18" charset="0"/>
              </a:rPr>
              <a:t>或</a:t>
            </a:r>
            <a:r>
              <a:rPr kumimoji="1" lang="en-US" altLang="zh-CN" sz="2800" b="1">
                <a:latin typeface="Times New Roman" pitchFamily="18" charset="0"/>
              </a:rPr>
              <a:t>|H(f)|</a:t>
            </a:r>
          </a:p>
        </p:txBody>
      </p:sp>
      <p:sp>
        <p:nvSpPr>
          <p:cNvPr id="15368" name="Line 9"/>
          <p:cNvSpPr>
            <a:spLocks noChangeShapeType="1"/>
          </p:cNvSpPr>
          <p:nvPr/>
        </p:nvSpPr>
        <p:spPr bwMode="auto">
          <a:xfrm flipV="1">
            <a:off x="1055688" y="2265363"/>
            <a:ext cx="0" cy="3421062"/>
          </a:xfrm>
          <a:prstGeom prst="line">
            <a:avLst/>
          </a:prstGeom>
          <a:noFill/>
          <a:ln w="412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69" name="Line 10"/>
          <p:cNvSpPr>
            <a:spLocks noChangeShapeType="1"/>
          </p:cNvSpPr>
          <p:nvPr/>
        </p:nvSpPr>
        <p:spPr bwMode="auto">
          <a:xfrm>
            <a:off x="671513" y="5021263"/>
            <a:ext cx="4795837" cy="0"/>
          </a:xfrm>
          <a:prstGeom prst="line">
            <a:avLst/>
          </a:prstGeom>
          <a:noFill/>
          <a:ln w="412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70" name="Freeform 11"/>
          <p:cNvSpPr>
            <a:spLocks/>
          </p:cNvSpPr>
          <p:nvPr/>
        </p:nvSpPr>
        <p:spPr bwMode="auto">
          <a:xfrm>
            <a:off x="1055688" y="2630488"/>
            <a:ext cx="1150937" cy="395287"/>
          </a:xfrm>
          <a:custGeom>
            <a:avLst/>
            <a:gdLst>
              <a:gd name="T0" fmla="*/ 0 w 576"/>
              <a:gd name="T1" fmla="*/ 781259062 h 200"/>
              <a:gd name="T2" fmla="*/ 383291993 w 576"/>
              <a:gd name="T3" fmla="*/ 31249414 h 200"/>
              <a:gd name="T4" fmla="*/ 766583987 w 576"/>
              <a:gd name="T5" fmla="*/ 593756650 h 200"/>
              <a:gd name="T6" fmla="*/ 1149875980 w 576"/>
              <a:gd name="T7" fmla="*/ 31249414 h 200"/>
              <a:gd name="T8" fmla="*/ 1533165975 w 576"/>
              <a:gd name="T9" fmla="*/ 593756650 h 200"/>
              <a:gd name="T10" fmla="*/ 1916457968 w 576"/>
              <a:gd name="T11" fmla="*/ 31249414 h 200"/>
              <a:gd name="T12" fmla="*/ 2147483647 w 576"/>
              <a:gd name="T13" fmla="*/ 406254238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71" name="Line 12"/>
          <p:cNvSpPr>
            <a:spLocks noChangeShapeType="1"/>
          </p:cNvSpPr>
          <p:nvPr/>
        </p:nvSpPr>
        <p:spPr bwMode="auto">
          <a:xfrm>
            <a:off x="1055688" y="2644775"/>
            <a:ext cx="1725612" cy="0"/>
          </a:xfrm>
          <a:prstGeom prst="line">
            <a:avLst/>
          </a:prstGeom>
          <a:noFill/>
          <a:ln w="254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72" name="Line 13"/>
          <p:cNvSpPr>
            <a:spLocks noChangeShapeType="1"/>
          </p:cNvSpPr>
          <p:nvPr/>
        </p:nvSpPr>
        <p:spPr bwMode="auto">
          <a:xfrm>
            <a:off x="1066800" y="2971800"/>
            <a:ext cx="1917700" cy="0"/>
          </a:xfrm>
          <a:prstGeom prst="line">
            <a:avLst/>
          </a:prstGeom>
          <a:noFill/>
          <a:ln w="254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73" name="Freeform 14"/>
          <p:cNvSpPr>
            <a:spLocks/>
          </p:cNvSpPr>
          <p:nvPr/>
        </p:nvSpPr>
        <p:spPr bwMode="auto">
          <a:xfrm>
            <a:off x="2206625" y="2835275"/>
            <a:ext cx="574675" cy="2185988"/>
          </a:xfrm>
          <a:custGeom>
            <a:avLst/>
            <a:gdLst>
              <a:gd name="T0" fmla="*/ 0 w 288"/>
              <a:gd name="T1" fmla="*/ 0 h 1104"/>
              <a:gd name="T2" fmla="*/ 1146706096 w 288"/>
              <a:gd name="T3" fmla="*/ 2147483647 h 1104"/>
              <a:gd name="T4" fmla="*/ 0 60000 65536"/>
              <a:gd name="T5" fmla="*/ 0 60000 65536"/>
            </a:gdLst>
            <a:ahLst/>
            <a:cxnLst>
              <a:cxn ang="T4">
                <a:pos x="T0" y="T1"/>
              </a:cxn>
              <a:cxn ang="T5">
                <a:pos x="T2" y="T3"/>
              </a:cxn>
            </a:cxnLst>
            <a:rect l="0" t="0" r="r" b="b"/>
            <a:pathLst>
              <a:path w="288" h="1104">
                <a:moveTo>
                  <a:pt x="0" y="0"/>
                </a:moveTo>
                <a:cubicBezTo>
                  <a:pt x="120" y="460"/>
                  <a:pt x="240" y="920"/>
                  <a:pt x="288" y="1104"/>
                </a:cubicBezTo>
              </a:path>
            </a:pathLst>
          </a:custGeom>
          <a:noFill/>
          <a:ln w="412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74" name="Freeform 15"/>
          <p:cNvSpPr>
            <a:spLocks/>
          </p:cNvSpPr>
          <p:nvPr/>
        </p:nvSpPr>
        <p:spPr bwMode="auto">
          <a:xfrm>
            <a:off x="2781300" y="4735513"/>
            <a:ext cx="1246188" cy="285750"/>
          </a:xfrm>
          <a:custGeom>
            <a:avLst/>
            <a:gdLst>
              <a:gd name="T0" fmla="*/ 0 w 576"/>
              <a:gd name="T1" fmla="*/ 408265313 h 200"/>
              <a:gd name="T2" fmla="*/ 449358950 w 576"/>
              <a:gd name="T3" fmla="*/ 16330613 h 200"/>
              <a:gd name="T4" fmla="*/ 898717900 w 576"/>
              <a:gd name="T5" fmla="*/ 310281638 h 200"/>
              <a:gd name="T6" fmla="*/ 1348076850 w 576"/>
              <a:gd name="T7" fmla="*/ 16330613 h 200"/>
              <a:gd name="T8" fmla="*/ 1797435800 w 576"/>
              <a:gd name="T9" fmla="*/ 310281638 h 200"/>
              <a:gd name="T10" fmla="*/ 2147483647 w 576"/>
              <a:gd name="T11" fmla="*/ 16330613 h 200"/>
              <a:gd name="T12" fmla="*/ 2147483647 w 576"/>
              <a:gd name="T13" fmla="*/ 212297963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412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75" name="Line 16"/>
          <p:cNvSpPr>
            <a:spLocks noChangeShapeType="1"/>
          </p:cNvSpPr>
          <p:nvPr/>
        </p:nvSpPr>
        <p:spPr bwMode="auto">
          <a:xfrm>
            <a:off x="1055688" y="4735513"/>
            <a:ext cx="3548062" cy="0"/>
          </a:xfrm>
          <a:prstGeom prst="line">
            <a:avLst/>
          </a:prstGeom>
          <a:noFill/>
          <a:ln w="254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76" name="Line 17"/>
          <p:cNvSpPr>
            <a:spLocks noChangeShapeType="1"/>
          </p:cNvSpPr>
          <p:nvPr/>
        </p:nvSpPr>
        <p:spPr bwMode="auto">
          <a:xfrm>
            <a:off x="2195513" y="2924175"/>
            <a:ext cx="0" cy="2090738"/>
          </a:xfrm>
          <a:prstGeom prst="line">
            <a:avLst/>
          </a:prstGeom>
          <a:noFill/>
          <a:ln w="254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77" name="Line 18"/>
          <p:cNvSpPr>
            <a:spLocks noChangeShapeType="1"/>
          </p:cNvSpPr>
          <p:nvPr/>
        </p:nvSpPr>
        <p:spPr bwMode="auto">
          <a:xfrm>
            <a:off x="2686050" y="3881438"/>
            <a:ext cx="0" cy="1139825"/>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78" name="Text Box 19"/>
          <p:cNvSpPr txBox="1">
            <a:spLocks noChangeArrowheads="1"/>
          </p:cNvSpPr>
          <p:nvPr/>
        </p:nvSpPr>
        <p:spPr bwMode="auto">
          <a:xfrm>
            <a:off x="2514600" y="5029200"/>
            <a:ext cx="977900" cy="85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80000"/>
              </a:lnSpc>
              <a:spcBef>
                <a:spcPct val="50000"/>
              </a:spcBef>
            </a:pPr>
            <a:r>
              <a:rPr kumimoji="1" lang="en-US" altLang="zh-CN" sz="2400" b="1">
                <a:latin typeface="Times New Roman" pitchFamily="18" charset="0"/>
              </a:rPr>
              <a:t>f</a:t>
            </a:r>
            <a:r>
              <a:rPr kumimoji="1" lang="en-US" altLang="zh-CN" sz="2400" b="1" baseline="-25000">
                <a:latin typeface="Times New Roman" pitchFamily="18" charset="0"/>
              </a:rPr>
              <a:t>st</a:t>
            </a:r>
          </a:p>
          <a:p>
            <a:pPr eaLnBrk="1" hangingPunct="1">
              <a:lnSpc>
                <a:spcPct val="80000"/>
              </a:lnSpc>
              <a:spcBef>
                <a:spcPct val="50000"/>
              </a:spcBef>
            </a:pPr>
            <a:r>
              <a:rPr kumimoji="1" lang="en-US" altLang="zh-CN" sz="2400" b="1">
                <a:latin typeface="仿宋_GB2312" pitchFamily="49" charset="-122"/>
                <a:cs typeface="Times New Roman" pitchFamily="18" charset="0"/>
              </a:rPr>
              <a:t>ω</a:t>
            </a:r>
            <a:r>
              <a:rPr kumimoji="1" lang="en-US" altLang="zh-CN" sz="2400" b="1" baseline="-25000">
                <a:latin typeface="Times New Roman" pitchFamily="18" charset="0"/>
              </a:rPr>
              <a:t>st</a:t>
            </a:r>
          </a:p>
        </p:txBody>
      </p:sp>
      <p:sp>
        <p:nvSpPr>
          <p:cNvPr id="15379" name="Text Box 20"/>
          <p:cNvSpPr txBox="1">
            <a:spLocks noChangeArrowheads="1"/>
          </p:cNvSpPr>
          <p:nvPr/>
        </p:nvSpPr>
        <p:spPr bwMode="auto">
          <a:xfrm>
            <a:off x="1822450" y="5116513"/>
            <a:ext cx="766763" cy="71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60000"/>
              </a:lnSpc>
              <a:spcBef>
                <a:spcPct val="50000"/>
              </a:spcBef>
            </a:pPr>
            <a:r>
              <a:rPr kumimoji="1" lang="en-US" altLang="zh-CN" sz="2400" b="1">
                <a:latin typeface="Times New Roman" pitchFamily="18" charset="0"/>
              </a:rPr>
              <a:t>f</a:t>
            </a:r>
            <a:r>
              <a:rPr kumimoji="1" lang="en-US" altLang="zh-CN" sz="2400" b="1" baseline="-25000">
                <a:latin typeface="Times New Roman" pitchFamily="18" charset="0"/>
              </a:rPr>
              <a:t>c</a:t>
            </a:r>
          </a:p>
          <a:p>
            <a:pPr eaLnBrk="1" hangingPunct="1">
              <a:lnSpc>
                <a:spcPct val="60000"/>
              </a:lnSpc>
              <a:spcBef>
                <a:spcPct val="50000"/>
              </a:spcBef>
            </a:pPr>
            <a:r>
              <a:rPr kumimoji="1" lang="en-US" altLang="zh-CN" sz="2400" b="1">
                <a:latin typeface="仿宋_GB2312" pitchFamily="49" charset="-122"/>
                <a:cs typeface="Times New Roman" pitchFamily="18" charset="0"/>
              </a:rPr>
              <a:t>ω</a:t>
            </a:r>
            <a:r>
              <a:rPr kumimoji="1" lang="en-US" altLang="zh-CN" sz="2400" b="1" baseline="-25000">
                <a:latin typeface="Times New Roman" pitchFamily="18" charset="0"/>
              </a:rPr>
              <a:t>c</a:t>
            </a:r>
          </a:p>
        </p:txBody>
      </p:sp>
      <p:sp>
        <p:nvSpPr>
          <p:cNvPr id="15380" name="Text Box 23"/>
          <p:cNvSpPr txBox="1">
            <a:spLocks noChangeArrowheads="1"/>
          </p:cNvSpPr>
          <p:nvPr/>
        </p:nvSpPr>
        <p:spPr bwMode="auto">
          <a:xfrm>
            <a:off x="574675" y="2265363"/>
            <a:ext cx="768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1</a:t>
            </a:r>
          </a:p>
        </p:txBody>
      </p:sp>
      <p:sp>
        <p:nvSpPr>
          <p:cNvPr id="15381" name="Line 24"/>
          <p:cNvSpPr>
            <a:spLocks noChangeShapeType="1"/>
          </p:cNvSpPr>
          <p:nvPr/>
        </p:nvSpPr>
        <p:spPr bwMode="auto">
          <a:xfrm>
            <a:off x="2589213" y="2265363"/>
            <a:ext cx="0" cy="379412"/>
          </a:xfrm>
          <a:prstGeom prst="line">
            <a:avLst/>
          </a:prstGeom>
          <a:noFill/>
          <a:ln w="317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82" name="Line 25"/>
          <p:cNvSpPr>
            <a:spLocks noChangeShapeType="1"/>
          </p:cNvSpPr>
          <p:nvPr/>
        </p:nvSpPr>
        <p:spPr bwMode="auto">
          <a:xfrm flipV="1">
            <a:off x="2589213" y="2930525"/>
            <a:ext cx="0" cy="381000"/>
          </a:xfrm>
          <a:prstGeom prst="line">
            <a:avLst/>
          </a:prstGeom>
          <a:noFill/>
          <a:ln w="254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83" name="Text Box 26"/>
          <p:cNvSpPr txBox="1">
            <a:spLocks noChangeArrowheads="1"/>
          </p:cNvSpPr>
          <p:nvPr/>
        </p:nvSpPr>
        <p:spPr bwMode="auto">
          <a:xfrm>
            <a:off x="2973388" y="2455863"/>
            <a:ext cx="11509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800" b="1">
                <a:latin typeface="Times New Roman" pitchFamily="18" charset="0"/>
              </a:rPr>
              <a:t>A</a:t>
            </a:r>
            <a:r>
              <a:rPr kumimoji="1" lang="en-US" altLang="zh-CN" sz="2800" b="1" baseline="-25000">
                <a:latin typeface="Times New Roman" pitchFamily="18" charset="0"/>
              </a:rPr>
              <a:t>p</a:t>
            </a:r>
          </a:p>
        </p:txBody>
      </p:sp>
      <p:sp>
        <p:nvSpPr>
          <p:cNvPr id="15384" name="Line 27"/>
          <p:cNvSpPr>
            <a:spLocks noChangeShapeType="1"/>
          </p:cNvSpPr>
          <p:nvPr/>
        </p:nvSpPr>
        <p:spPr bwMode="auto">
          <a:xfrm>
            <a:off x="4411663" y="4165600"/>
            <a:ext cx="0" cy="569913"/>
          </a:xfrm>
          <a:prstGeom prst="line">
            <a:avLst/>
          </a:prstGeom>
          <a:noFill/>
          <a:ln w="317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85" name="Line 28"/>
          <p:cNvSpPr>
            <a:spLocks noChangeShapeType="1"/>
          </p:cNvSpPr>
          <p:nvPr/>
        </p:nvSpPr>
        <p:spPr bwMode="auto">
          <a:xfrm flipV="1">
            <a:off x="4411663" y="5021263"/>
            <a:ext cx="0" cy="569912"/>
          </a:xfrm>
          <a:prstGeom prst="line">
            <a:avLst/>
          </a:prstGeom>
          <a:noFill/>
          <a:ln w="317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86" name="Text Box 29"/>
          <p:cNvSpPr txBox="1">
            <a:spLocks noChangeArrowheads="1"/>
          </p:cNvSpPr>
          <p:nvPr/>
        </p:nvSpPr>
        <p:spPr bwMode="auto">
          <a:xfrm>
            <a:off x="4603750" y="4451350"/>
            <a:ext cx="7667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800" b="1">
                <a:latin typeface="Times New Roman" pitchFamily="18" charset="0"/>
              </a:rPr>
              <a:t>A</a:t>
            </a:r>
            <a:r>
              <a:rPr kumimoji="1" lang="en-US" altLang="zh-CN" sz="2800" b="1" baseline="-25000">
                <a:latin typeface="Times New Roman" pitchFamily="18" charset="0"/>
              </a:rPr>
              <a:t>s</a:t>
            </a:r>
          </a:p>
        </p:txBody>
      </p:sp>
      <p:sp>
        <p:nvSpPr>
          <p:cNvPr id="15387" name="Text Box 30"/>
          <p:cNvSpPr txBox="1">
            <a:spLocks noChangeArrowheads="1"/>
          </p:cNvSpPr>
          <p:nvPr/>
        </p:nvSpPr>
        <p:spPr bwMode="auto">
          <a:xfrm>
            <a:off x="1150938" y="3500438"/>
            <a:ext cx="479425" cy="107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90000"/>
              </a:lnSpc>
              <a:spcBef>
                <a:spcPct val="50000"/>
              </a:spcBef>
            </a:pPr>
            <a:r>
              <a:rPr lang="zh-CN" altLang="en-US" sz="2800" b="1">
                <a:latin typeface="Times New Roman" pitchFamily="18" charset="0"/>
              </a:rPr>
              <a:t>通</a:t>
            </a:r>
          </a:p>
          <a:p>
            <a:pPr eaLnBrk="1" hangingPunct="1">
              <a:lnSpc>
                <a:spcPct val="90000"/>
              </a:lnSpc>
              <a:spcBef>
                <a:spcPct val="50000"/>
              </a:spcBef>
            </a:pPr>
            <a:r>
              <a:rPr lang="zh-CN" altLang="en-US" sz="2800" b="1">
                <a:latin typeface="Times New Roman" pitchFamily="18" charset="0"/>
              </a:rPr>
              <a:t>带</a:t>
            </a:r>
          </a:p>
        </p:txBody>
      </p:sp>
      <p:sp>
        <p:nvSpPr>
          <p:cNvPr id="15388" name="Text Box 31"/>
          <p:cNvSpPr txBox="1">
            <a:spLocks noChangeArrowheads="1"/>
          </p:cNvSpPr>
          <p:nvPr/>
        </p:nvSpPr>
        <p:spPr bwMode="auto">
          <a:xfrm>
            <a:off x="2195513" y="3213100"/>
            <a:ext cx="382587" cy="167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90000"/>
              </a:lnSpc>
              <a:spcBef>
                <a:spcPct val="50000"/>
              </a:spcBef>
            </a:pPr>
            <a:r>
              <a:rPr lang="zh-CN" altLang="en-US" sz="2800" b="1">
                <a:latin typeface="Times New Roman" pitchFamily="18" charset="0"/>
              </a:rPr>
              <a:t>过</a:t>
            </a:r>
          </a:p>
          <a:p>
            <a:pPr eaLnBrk="1" hangingPunct="1">
              <a:lnSpc>
                <a:spcPct val="90000"/>
              </a:lnSpc>
              <a:spcBef>
                <a:spcPct val="50000"/>
              </a:spcBef>
            </a:pPr>
            <a:r>
              <a:rPr lang="zh-CN" altLang="en-US" sz="2800" b="1">
                <a:latin typeface="Times New Roman" pitchFamily="18" charset="0"/>
              </a:rPr>
              <a:t>渡</a:t>
            </a:r>
          </a:p>
          <a:p>
            <a:pPr eaLnBrk="1" hangingPunct="1">
              <a:lnSpc>
                <a:spcPct val="90000"/>
              </a:lnSpc>
              <a:spcBef>
                <a:spcPct val="50000"/>
              </a:spcBef>
            </a:pPr>
            <a:r>
              <a:rPr lang="zh-CN" altLang="en-US" sz="2800" b="1">
                <a:latin typeface="Times New Roman" pitchFamily="18" charset="0"/>
              </a:rPr>
              <a:t>带</a:t>
            </a:r>
          </a:p>
        </p:txBody>
      </p:sp>
      <p:sp>
        <p:nvSpPr>
          <p:cNvPr id="15389" name="Text Box 32"/>
          <p:cNvSpPr txBox="1">
            <a:spLocks noChangeArrowheads="1"/>
          </p:cNvSpPr>
          <p:nvPr/>
        </p:nvSpPr>
        <p:spPr bwMode="auto">
          <a:xfrm>
            <a:off x="2973388" y="3500438"/>
            <a:ext cx="766762" cy="107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90000"/>
              </a:lnSpc>
              <a:spcBef>
                <a:spcPct val="50000"/>
              </a:spcBef>
            </a:pPr>
            <a:r>
              <a:rPr lang="zh-CN" altLang="en-US" sz="2800" b="1">
                <a:latin typeface="Times New Roman" pitchFamily="18" charset="0"/>
              </a:rPr>
              <a:t>阻</a:t>
            </a:r>
          </a:p>
          <a:p>
            <a:pPr eaLnBrk="1" hangingPunct="1">
              <a:lnSpc>
                <a:spcPct val="90000"/>
              </a:lnSpc>
              <a:spcBef>
                <a:spcPct val="50000"/>
              </a:spcBef>
            </a:pPr>
            <a:r>
              <a:rPr lang="zh-CN" altLang="en-US" sz="2800" b="1">
                <a:latin typeface="Times New Roman" pitchFamily="18" charset="0"/>
              </a:rPr>
              <a:t>带</a:t>
            </a:r>
          </a:p>
        </p:txBody>
      </p:sp>
      <p:sp>
        <p:nvSpPr>
          <p:cNvPr id="15390" name="Text Box 33"/>
          <p:cNvSpPr txBox="1">
            <a:spLocks noChangeArrowheads="1"/>
          </p:cNvSpPr>
          <p:nvPr/>
        </p:nvSpPr>
        <p:spPr bwMode="auto">
          <a:xfrm>
            <a:off x="3733800" y="5029200"/>
            <a:ext cx="5746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90000"/>
              </a:lnSpc>
              <a:spcBef>
                <a:spcPct val="50000"/>
              </a:spcBef>
            </a:pPr>
            <a:r>
              <a:rPr lang="en-US" altLang="zh-CN" sz="2800" b="1">
                <a:latin typeface="Times New Roman" pitchFamily="18" charset="0"/>
                <a:cs typeface="Times New Roman" pitchFamily="18" charset="0"/>
              </a:rPr>
              <a:t>π</a:t>
            </a:r>
            <a:endParaRPr lang="en-US" altLang="zh-CN" sz="2800" b="1">
              <a:latin typeface="Times New Roman" pitchFamily="18" charset="0"/>
            </a:endParaRPr>
          </a:p>
        </p:txBody>
      </p:sp>
      <p:graphicFrame>
        <p:nvGraphicFramePr>
          <p:cNvPr id="15391" name="Object 35"/>
          <p:cNvGraphicFramePr>
            <a:graphicFrameLocks noChangeAspect="1"/>
          </p:cNvGraphicFramePr>
          <p:nvPr/>
        </p:nvGraphicFramePr>
        <p:xfrm>
          <a:off x="395288" y="4508500"/>
          <a:ext cx="504825" cy="469900"/>
        </p:xfrm>
        <a:graphic>
          <a:graphicData uri="http://schemas.openxmlformats.org/presentationml/2006/ole">
            <mc:AlternateContent xmlns:mc="http://schemas.openxmlformats.org/markup-compatibility/2006">
              <mc:Choice xmlns:v="urn:schemas-microsoft-com:vml" Requires="v">
                <p:oleObj spid="_x0000_s15560" name="Equation" r:id="rId4" imgW="241300" imgH="228600" progId="Equation.DSMT4">
                  <p:embed/>
                </p:oleObj>
              </mc:Choice>
              <mc:Fallback>
                <p:oleObj name="Equation" r:id="rId4" imgW="241300" imgH="228600" progId="Equation.DSMT4">
                  <p:embed/>
                  <p:pic>
                    <p:nvPicPr>
                      <p:cNvPr id="0" name="Object 35"/>
                      <p:cNvPicPr>
                        <a:picLocks noChangeAspect="1" noChangeArrowheads="1"/>
                      </p:cNvPicPr>
                      <p:nvPr/>
                    </p:nvPicPr>
                    <p:blipFill>
                      <a:blip r:embed="rId5">
                        <a:lum bright="-68000"/>
                        <a:extLst>
                          <a:ext uri="{28A0092B-C50C-407E-A947-70E740481C1C}">
                            <a14:useLocalDpi xmlns:a14="http://schemas.microsoft.com/office/drawing/2010/main" val="0"/>
                          </a:ext>
                        </a:extLst>
                      </a:blip>
                      <a:srcRect/>
                      <a:stretch>
                        <a:fillRect/>
                      </a:stretch>
                    </p:blipFill>
                    <p:spPr bwMode="auto">
                      <a:xfrm>
                        <a:off x="395288" y="4508500"/>
                        <a:ext cx="504825"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92" name="Object 36"/>
          <p:cNvGraphicFramePr>
            <a:graphicFrameLocks noChangeAspect="1"/>
          </p:cNvGraphicFramePr>
          <p:nvPr/>
        </p:nvGraphicFramePr>
        <p:xfrm>
          <a:off x="250825" y="2781300"/>
          <a:ext cx="849313" cy="469900"/>
        </p:xfrm>
        <a:graphic>
          <a:graphicData uri="http://schemas.openxmlformats.org/presentationml/2006/ole">
            <mc:AlternateContent xmlns:mc="http://schemas.openxmlformats.org/markup-compatibility/2006">
              <mc:Choice xmlns:v="urn:schemas-microsoft-com:vml" Requires="v">
                <p:oleObj spid="_x0000_s15561" name="Equation" r:id="rId6" imgW="406224" imgH="228501" progId="Equation.DSMT4">
                  <p:embed/>
                </p:oleObj>
              </mc:Choice>
              <mc:Fallback>
                <p:oleObj name="Equation" r:id="rId6" imgW="406224" imgH="228501" progId="Equation.DSMT4">
                  <p:embed/>
                  <p:pic>
                    <p:nvPicPr>
                      <p:cNvPr id="0" name="Object 36"/>
                      <p:cNvPicPr>
                        <a:picLocks noChangeAspect="1" noChangeArrowheads="1"/>
                      </p:cNvPicPr>
                      <p:nvPr/>
                    </p:nvPicPr>
                    <p:blipFill>
                      <a:blip r:embed="rId7">
                        <a:lum bright="-68000"/>
                        <a:extLst>
                          <a:ext uri="{28A0092B-C50C-407E-A947-70E740481C1C}">
                            <a14:useLocalDpi xmlns:a14="http://schemas.microsoft.com/office/drawing/2010/main" val="0"/>
                          </a:ext>
                        </a:extLst>
                      </a:blip>
                      <a:srcRect/>
                      <a:stretch>
                        <a:fillRect/>
                      </a:stretch>
                    </p:blipFill>
                    <p:spPr bwMode="auto">
                      <a:xfrm>
                        <a:off x="250825" y="2781300"/>
                        <a:ext cx="849313"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93"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A80EC599-F6BF-4812-98C1-6AF31C43C462}" type="slidenum">
              <a:rPr lang="en-US" altLang="zh-CN" smtClean="0"/>
              <a:pPr eaLnBrk="1" hangingPunct="1"/>
              <a:t>14</a:t>
            </a:fld>
            <a:endParaRPr lang="en-US" altLang="zh-CN"/>
          </a:p>
        </p:txBody>
      </p:sp>
      <p:graphicFrame>
        <p:nvGraphicFramePr>
          <p:cNvPr id="35" name="Object 61"/>
          <p:cNvGraphicFramePr>
            <a:graphicFrameLocks noChangeAspect="1"/>
          </p:cNvGraphicFramePr>
          <p:nvPr>
            <p:extLst>
              <p:ext uri="{D42A27DB-BD31-4B8C-83A1-F6EECF244321}">
                <p14:modId xmlns:p14="http://schemas.microsoft.com/office/powerpoint/2010/main" val="982734199"/>
              </p:ext>
            </p:extLst>
          </p:nvPr>
        </p:nvGraphicFramePr>
        <p:xfrm>
          <a:off x="3122902" y="1663821"/>
          <a:ext cx="446088" cy="561975"/>
        </p:xfrm>
        <a:graphic>
          <a:graphicData uri="http://schemas.openxmlformats.org/presentationml/2006/ole">
            <mc:AlternateContent xmlns:mc="http://schemas.openxmlformats.org/markup-compatibility/2006">
              <mc:Choice xmlns:v="urn:schemas-microsoft-com:vml" Requires="v">
                <p:oleObj spid="_x0000_s15562" name="Equation" r:id="rId8" imgW="177480" imgH="228600" progId="Equation.DSMT4">
                  <p:embed/>
                </p:oleObj>
              </mc:Choice>
              <mc:Fallback>
                <p:oleObj name="Equation" r:id="rId8" imgW="177480" imgH="228600" progId="Equation.DSMT4">
                  <p:embed/>
                  <p:pic>
                    <p:nvPicPr>
                      <p:cNvPr id="0" name=""/>
                      <p:cNvPicPr>
                        <a:picLocks noChangeAspect="1" noChangeArrowheads="1"/>
                      </p:cNvPicPr>
                      <p:nvPr/>
                    </p:nvPicPr>
                    <p:blipFill>
                      <a:blip r:embed="rId9">
                        <a:lum bright="-68000"/>
                      </a:blip>
                      <a:srcRect/>
                      <a:stretch>
                        <a:fillRect/>
                      </a:stretch>
                    </p:blipFill>
                    <p:spPr bwMode="auto">
                      <a:xfrm>
                        <a:off x="3122902" y="1663821"/>
                        <a:ext cx="446088"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 name="Object 61"/>
          <p:cNvGraphicFramePr>
            <a:graphicFrameLocks noChangeAspect="1"/>
          </p:cNvGraphicFramePr>
          <p:nvPr>
            <p:extLst>
              <p:ext uri="{D42A27DB-BD31-4B8C-83A1-F6EECF244321}">
                <p14:modId xmlns:p14="http://schemas.microsoft.com/office/powerpoint/2010/main" val="3743605569"/>
              </p:ext>
            </p:extLst>
          </p:nvPr>
        </p:nvGraphicFramePr>
        <p:xfrm>
          <a:off x="5973763" y="1676400"/>
          <a:ext cx="477837" cy="561975"/>
        </p:xfrm>
        <a:graphic>
          <a:graphicData uri="http://schemas.openxmlformats.org/presentationml/2006/ole">
            <mc:AlternateContent xmlns:mc="http://schemas.openxmlformats.org/markup-compatibility/2006">
              <mc:Choice xmlns:v="urn:schemas-microsoft-com:vml" Requires="v">
                <p:oleObj spid="_x0000_s15563" name="Equation" r:id="rId10" imgW="190440" imgH="228600" progId="Equation.DSMT4">
                  <p:embed/>
                </p:oleObj>
              </mc:Choice>
              <mc:Fallback>
                <p:oleObj name="Equation" r:id="rId10" imgW="190440" imgH="228600" progId="Equation.DSMT4">
                  <p:embed/>
                  <p:pic>
                    <p:nvPicPr>
                      <p:cNvPr id="0" name=""/>
                      <p:cNvPicPr>
                        <a:picLocks noChangeAspect="1" noChangeArrowheads="1"/>
                      </p:cNvPicPr>
                      <p:nvPr/>
                    </p:nvPicPr>
                    <p:blipFill>
                      <a:blip r:embed="rId11">
                        <a:lum bright="-68000"/>
                      </a:blip>
                      <a:srcRect/>
                      <a:stretch>
                        <a:fillRect/>
                      </a:stretch>
                    </p:blipFill>
                    <p:spPr bwMode="auto">
                      <a:xfrm>
                        <a:off x="5973763" y="1676400"/>
                        <a:ext cx="477837"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19125" y="350838"/>
            <a:ext cx="8067675" cy="990600"/>
          </a:xfrm>
        </p:spPr>
        <p:txBody>
          <a:bodyPr/>
          <a:lstStyle/>
          <a:p>
            <a:pPr algn="l" eaLnBrk="1" hangingPunct="1"/>
            <a:r>
              <a:rPr lang="en-US" altLang="zh-CN" b="1" i="1">
                <a:solidFill>
                  <a:schemeClr val="tx1"/>
                </a:solidFill>
                <a:latin typeface="隶书" pitchFamily="49" charset="-122"/>
                <a:ea typeface="隶书" pitchFamily="49" charset="-122"/>
              </a:rPr>
              <a:t>2)</a:t>
            </a:r>
            <a:r>
              <a:rPr lang="zh-CN" altLang="en-US" b="1" i="1">
                <a:solidFill>
                  <a:schemeClr val="tx1"/>
                </a:solidFill>
                <a:latin typeface="隶书" pitchFamily="49" charset="-122"/>
                <a:ea typeface="隶书" pitchFamily="49" charset="-122"/>
              </a:rPr>
              <a:t>、高通滤波器的性能指标</a:t>
            </a:r>
            <a:endParaRPr lang="zh-CN" altLang="zh-CN" b="1" i="1">
              <a:solidFill>
                <a:schemeClr val="tx1"/>
              </a:solidFill>
              <a:latin typeface="隶书" pitchFamily="49" charset="-122"/>
              <a:ea typeface="隶书" pitchFamily="49" charset="-122"/>
            </a:endParaRPr>
          </a:p>
        </p:txBody>
      </p:sp>
      <p:sp>
        <p:nvSpPr>
          <p:cNvPr id="16387" name="Line 3"/>
          <p:cNvSpPr>
            <a:spLocks noChangeShapeType="1"/>
          </p:cNvSpPr>
          <p:nvPr/>
        </p:nvSpPr>
        <p:spPr bwMode="auto">
          <a:xfrm flipV="1">
            <a:off x="781050" y="2589213"/>
            <a:ext cx="0" cy="3125787"/>
          </a:xfrm>
          <a:prstGeom prst="line">
            <a:avLst/>
          </a:prstGeom>
          <a:noFill/>
          <a:ln w="412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8" name="Line 4"/>
          <p:cNvSpPr>
            <a:spLocks noChangeShapeType="1"/>
          </p:cNvSpPr>
          <p:nvPr/>
        </p:nvSpPr>
        <p:spPr bwMode="auto">
          <a:xfrm>
            <a:off x="400050" y="5106988"/>
            <a:ext cx="4762500" cy="0"/>
          </a:xfrm>
          <a:prstGeom prst="line">
            <a:avLst/>
          </a:prstGeom>
          <a:noFill/>
          <a:ln w="4127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89" name="Freeform 5"/>
          <p:cNvSpPr>
            <a:spLocks/>
          </p:cNvSpPr>
          <p:nvPr/>
        </p:nvSpPr>
        <p:spPr bwMode="auto">
          <a:xfrm>
            <a:off x="2400300" y="2849563"/>
            <a:ext cx="1143000" cy="361950"/>
          </a:xfrm>
          <a:custGeom>
            <a:avLst/>
            <a:gdLst>
              <a:gd name="T0" fmla="*/ 0 w 576"/>
              <a:gd name="T1" fmla="*/ 655039013 h 200"/>
              <a:gd name="T2" fmla="*/ 378023438 w 576"/>
              <a:gd name="T3" fmla="*/ 26201561 h 200"/>
              <a:gd name="T4" fmla="*/ 756046875 w 576"/>
              <a:gd name="T5" fmla="*/ 497829650 h 200"/>
              <a:gd name="T6" fmla="*/ 1134070313 w 576"/>
              <a:gd name="T7" fmla="*/ 26201561 h 200"/>
              <a:gd name="T8" fmla="*/ 1512093750 w 576"/>
              <a:gd name="T9" fmla="*/ 497829650 h 200"/>
              <a:gd name="T10" fmla="*/ 1890117188 w 576"/>
              <a:gd name="T11" fmla="*/ 26201561 h 200"/>
              <a:gd name="T12" fmla="*/ 2147483647 w 576"/>
              <a:gd name="T13" fmla="*/ 340620287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412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0" name="Line 6"/>
          <p:cNvSpPr>
            <a:spLocks noChangeShapeType="1"/>
          </p:cNvSpPr>
          <p:nvPr/>
        </p:nvSpPr>
        <p:spPr bwMode="auto">
          <a:xfrm>
            <a:off x="876300" y="2849563"/>
            <a:ext cx="2952750" cy="0"/>
          </a:xfrm>
          <a:prstGeom prst="line">
            <a:avLst/>
          </a:prstGeom>
          <a:noFill/>
          <a:ln w="412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1" name="Line 7"/>
          <p:cNvSpPr>
            <a:spLocks noChangeShapeType="1"/>
          </p:cNvSpPr>
          <p:nvPr/>
        </p:nvSpPr>
        <p:spPr bwMode="auto">
          <a:xfrm>
            <a:off x="781050" y="3109913"/>
            <a:ext cx="3048000" cy="0"/>
          </a:xfrm>
          <a:prstGeom prst="line">
            <a:avLst/>
          </a:prstGeom>
          <a:noFill/>
          <a:ln w="412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2" name="Freeform 8"/>
          <p:cNvSpPr>
            <a:spLocks/>
          </p:cNvSpPr>
          <p:nvPr/>
        </p:nvSpPr>
        <p:spPr bwMode="auto">
          <a:xfrm flipV="1">
            <a:off x="1924050" y="3109913"/>
            <a:ext cx="476250" cy="1997075"/>
          </a:xfrm>
          <a:custGeom>
            <a:avLst/>
            <a:gdLst>
              <a:gd name="T0" fmla="*/ 0 w 288"/>
              <a:gd name="T1" fmla="*/ 0 h 1104"/>
              <a:gd name="T2" fmla="*/ 787548828 w 288"/>
              <a:gd name="T3" fmla="*/ 2147483647 h 1104"/>
              <a:gd name="T4" fmla="*/ 0 60000 65536"/>
              <a:gd name="T5" fmla="*/ 0 60000 65536"/>
            </a:gdLst>
            <a:ahLst/>
            <a:cxnLst>
              <a:cxn ang="T4">
                <a:pos x="T0" y="T1"/>
              </a:cxn>
              <a:cxn ang="T5">
                <a:pos x="T2" y="T3"/>
              </a:cxn>
            </a:cxnLst>
            <a:rect l="0" t="0" r="r" b="b"/>
            <a:pathLst>
              <a:path w="288" h="1104">
                <a:moveTo>
                  <a:pt x="0" y="0"/>
                </a:moveTo>
                <a:cubicBezTo>
                  <a:pt x="120" y="460"/>
                  <a:pt x="240" y="920"/>
                  <a:pt x="288" y="1104"/>
                </a:cubicBezTo>
              </a:path>
            </a:pathLst>
          </a:custGeom>
          <a:noFill/>
          <a:ln w="412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3" name="Freeform 9"/>
          <p:cNvSpPr>
            <a:spLocks/>
          </p:cNvSpPr>
          <p:nvPr/>
        </p:nvSpPr>
        <p:spPr bwMode="auto">
          <a:xfrm flipH="1">
            <a:off x="781050" y="4759325"/>
            <a:ext cx="1143000" cy="347663"/>
          </a:xfrm>
          <a:custGeom>
            <a:avLst/>
            <a:gdLst>
              <a:gd name="T0" fmla="*/ 0 w 576"/>
              <a:gd name="T1" fmla="*/ 604347808 h 200"/>
              <a:gd name="T2" fmla="*/ 378023438 w 576"/>
              <a:gd name="T3" fmla="*/ 24174747 h 200"/>
              <a:gd name="T4" fmla="*/ 756046875 w 576"/>
              <a:gd name="T5" fmla="*/ 459304543 h 200"/>
              <a:gd name="T6" fmla="*/ 1134070313 w 576"/>
              <a:gd name="T7" fmla="*/ 24174747 h 200"/>
              <a:gd name="T8" fmla="*/ 1512093750 w 576"/>
              <a:gd name="T9" fmla="*/ 459304543 h 200"/>
              <a:gd name="T10" fmla="*/ 1890117188 w 576"/>
              <a:gd name="T11" fmla="*/ 24174747 h 200"/>
              <a:gd name="T12" fmla="*/ 2147483647 w 576"/>
              <a:gd name="T13" fmla="*/ 314261277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412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4" name="Line 10"/>
          <p:cNvSpPr>
            <a:spLocks noChangeShapeType="1"/>
          </p:cNvSpPr>
          <p:nvPr/>
        </p:nvSpPr>
        <p:spPr bwMode="auto">
          <a:xfrm>
            <a:off x="781050" y="4759325"/>
            <a:ext cx="3524250" cy="0"/>
          </a:xfrm>
          <a:prstGeom prst="line">
            <a:avLst/>
          </a:prstGeom>
          <a:noFill/>
          <a:ln w="412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5" name="Line 11"/>
          <p:cNvSpPr>
            <a:spLocks noChangeShapeType="1"/>
          </p:cNvSpPr>
          <p:nvPr/>
        </p:nvSpPr>
        <p:spPr bwMode="auto">
          <a:xfrm>
            <a:off x="2495550" y="3109913"/>
            <a:ext cx="0" cy="1997075"/>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6" name="Line 12"/>
          <p:cNvSpPr>
            <a:spLocks noChangeShapeType="1"/>
          </p:cNvSpPr>
          <p:nvPr/>
        </p:nvSpPr>
        <p:spPr bwMode="auto">
          <a:xfrm>
            <a:off x="2019300" y="4759325"/>
            <a:ext cx="0" cy="347663"/>
          </a:xfrm>
          <a:prstGeom prst="line">
            <a:avLst/>
          </a:prstGeom>
          <a:noFill/>
          <a:ln w="38100">
            <a:solidFill>
              <a:srgbClr val="FFFF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397" name="Text Box 13"/>
          <p:cNvSpPr txBox="1">
            <a:spLocks noChangeArrowheads="1"/>
          </p:cNvSpPr>
          <p:nvPr/>
        </p:nvSpPr>
        <p:spPr bwMode="auto">
          <a:xfrm>
            <a:off x="1828800" y="5181600"/>
            <a:ext cx="762000" cy="85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80000"/>
              </a:lnSpc>
              <a:spcBef>
                <a:spcPct val="50000"/>
              </a:spcBef>
            </a:pPr>
            <a:r>
              <a:rPr kumimoji="1" lang="en-US" altLang="zh-CN" sz="2400" b="1">
                <a:latin typeface="Times New Roman" pitchFamily="18" charset="0"/>
              </a:rPr>
              <a:t>f</a:t>
            </a:r>
            <a:r>
              <a:rPr kumimoji="1" lang="en-US" altLang="zh-CN" sz="2400" b="1" baseline="-25000">
                <a:latin typeface="Times New Roman" pitchFamily="18" charset="0"/>
              </a:rPr>
              <a:t>s</a:t>
            </a:r>
          </a:p>
          <a:p>
            <a:pPr eaLnBrk="1" hangingPunct="1">
              <a:lnSpc>
                <a:spcPct val="80000"/>
              </a:lnSpc>
              <a:spcBef>
                <a:spcPct val="50000"/>
              </a:spcBef>
            </a:pPr>
            <a:r>
              <a:rPr kumimoji="1" lang="en-US" altLang="zh-CN" sz="2400" b="1">
                <a:latin typeface="Times New Roman" pitchFamily="18" charset="0"/>
                <a:cs typeface="Times New Roman" pitchFamily="18" charset="0"/>
              </a:rPr>
              <a:t>ω</a:t>
            </a:r>
            <a:r>
              <a:rPr kumimoji="1" lang="en-US" altLang="zh-CN" sz="2400" b="1" baseline="-25000">
                <a:latin typeface="Times New Roman" pitchFamily="18" charset="0"/>
              </a:rPr>
              <a:t>s</a:t>
            </a:r>
          </a:p>
        </p:txBody>
      </p:sp>
      <p:sp>
        <p:nvSpPr>
          <p:cNvPr id="16398" name="Text Box 14"/>
          <p:cNvSpPr txBox="1">
            <a:spLocks noChangeArrowheads="1"/>
          </p:cNvSpPr>
          <p:nvPr/>
        </p:nvSpPr>
        <p:spPr bwMode="auto">
          <a:xfrm>
            <a:off x="2411413" y="5300663"/>
            <a:ext cx="762000" cy="71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60000"/>
              </a:lnSpc>
              <a:spcBef>
                <a:spcPct val="50000"/>
              </a:spcBef>
            </a:pPr>
            <a:r>
              <a:rPr kumimoji="1" lang="en-US" altLang="zh-CN" sz="2400" b="1">
                <a:latin typeface="Times New Roman" pitchFamily="18" charset="0"/>
              </a:rPr>
              <a:t>f</a:t>
            </a:r>
            <a:r>
              <a:rPr kumimoji="1" lang="en-US" altLang="zh-CN" sz="2400" b="1" baseline="-25000">
                <a:latin typeface="Times New Roman" pitchFamily="18" charset="0"/>
              </a:rPr>
              <a:t>p</a:t>
            </a:r>
          </a:p>
          <a:p>
            <a:pPr eaLnBrk="1" hangingPunct="1">
              <a:lnSpc>
                <a:spcPct val="60000"/>
              </a:lnSpc>
              <a:spcBef>
                <a:spcPct val="50000"/>
              </a:spcBef>
            </a:pPr>
            <a:r>
              <a:rPr kumimoji="1" lang="en-US" altLang="zh-CN" sz="2400" b="1">
                <a:latin typeface="Times New Roman" pitchFamily="18" charset="0"/>
                <a:cs typeface="Times New Roman" pitchFamily="18" charset="0"/>
              </a:rPr>
              <a:t>ω</a:t>
            </a:r>
            <a:r>
              <a:rPr kumimoji="1" lang="en-US" altLang="zh-CN" sz="2400" b="1" baseline="-25000">
                <a:latin typeface="Times New Roman" pitchFamily="18" charset="0"/>
              </a:rPr>
              <a:t>p</a:t>
            </a:r>
          </a:p>
        </p:txBody>
      </p:sp>
      <p:sp>
        <p:nvSpPr>
          <p:cNvPr id="16399" name="Text Box 15"/>
          <p:cNvSpPr txBox="1">
            <a:spLocks noChangeArrowheads="1"/>
          </p:cNvSpPr>
          <p:nvPr/>
        </p:nvSpPr>
        <p:spPr bwMode="auto">
          <a:xfrm>
            <a:off x="304800" y="2589213"/>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1</a:t>
            </a:r>
          </a:p>
        </p:txBody>
      </p:sp>
      <p:sp>
        <p:nvSpPr>
          <p:cNvPr id="16400" name="Line 16"/>
          <p:cNvSpPr>
            <a:spLocks noChangeShapeType="1"/>
          </p:cNvSpPr>
          <p:nvPr/>
        </p:nvSpPr>
        <p:spPr bwMode="auto">
          <a:xfrm>
            <a:off x="3733800" y="2501900"/>
            <a:ext cx="0" cy="347663"/>
          </a:xfrm>
          <a:prstGeom prst="line">
            <a:avLst/>
          </a:prstGeom>
          <a:noFill/>
          <a:ln w="25400">
            <a:solidFill>
              <a:schemeClr val="hlink"/>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401" name="Line 17"/>
          <p:cNvSpPr>
            <a:spLocks noChangeShapeType="1"/>
          </p:cNvSpPr>
          <p:nvPr/>
        </p:nvSpPr>
        <p:spPr bwMode="auto">
          <a:xfrm flipV="1">
            <a:off x="3733800" y="3109913"/>
            <a:ext cx="0" cy="319087"/>
          </a:xfrm>
          <a:prstGeom prst="line">
            <a:avLst/>
          </a:prstGeom>
          <a:noFill/>
          <a:ln w="25400">
            <a:solidFill>
              <a:schemeClr val="hlink"/>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402" name="Text Box 18"/>
          <p:cNvSpPr txBox="1">
            <a:spLocks noChangeArrowheads="1"/>
          </p:cNvSpPr>
          <p:nvPr/>
        </p:nvSpPr>
        <p:spPr bwMode="auto">
          <a:xfrm>
            <a:off x="3162300" y="2154238"/>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A</a:t>
            </a:r>
            <a:r>
              <a:rPr kumimoji="1" lang="en-US" altLang="zh-CN" sz="2400" b="1" baseline="-25000">
                <a:latin typeface="Times New Roman" pitchFamily="18" charset="0"/>
              </a:rPr>
              <a:t>p</a:t>
            </a:r>
          </a:p>
        </p:txBody>
      </p:sp>
      <p:sp>
        <p:nvSpPr>
          <p:cNvPr id="16403" name="Line 19"/>
          <p:cNvSpPr>
            <a:spLocks noChangeShapeType="1"/>
          </p:cNvSpPr>
          <p:nvPr/>
        </p:nvSpPr>
        <p:spPr bwMode="auto">
          <a:xfrm>
            <a:off x="4114800" y="4267200"/>
            <a:ext cx="0" cy="520700"/>
          </a:xfrm>
          <a:prstGeom prst="line">
            <a:avLst/>
          </a:prstGeom>
          <a:noFill/>
          <a:ln w="28575">
            <a:solidFill>
              <a:schemeClr val="hlink"/>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404" name="Line 20"/>
          <p:cNvSpPr>
            <a:spLocks noChangeShapeType="1"/>
          </p:cNvSpPr>
          <p:nvPr/>
        </p:nvSpPr>
        <p:spPr bwMode="auto">
          <a:xfrm flipV="1">
            <a:off x="4114800" y="5106988"/>
            <a:ext cx="0" cy="520700"/>
          </a:xfrm>
          <a:prstGeom prst="line">
            <a:avLst/>
          </a:prstGeom>
          <a:noFill/>
          <a:ln w="25400">
            <a:solidFill>
              <a:schemeClr val="hlink"/>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405" name="Text Box 21"/>
          <p:cNvSpPr txBox="1">
            <a:spLocks noChangeArrowheads="1"/>
          </p:cNvSpPr>
          <p:nvPr/>
        </p:nvSpPr>
        <p:spPr bwMode="auto">
          <a:xfrm>
            <a:off x="4305300" y="4586288"/>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A</a:t>
            </a:r>
            <a:r>
              <a:rPr kumimoji="1" lang="en-US" altLang="zh-CN" sz="2400" b="1" baseline="-25000">
                <a:latin typeface="Times New Roman" pitchFamily="18" charset="0"/>
              </a:rPr>
              <a:t>s</a:t>
            </a:r>
          </a:p>
        </p:txBody>
      </p:sp>
      <p:sp>
        <p:nvSpPr>
          <p:cNvPr id="16406" name="Text Box 22"/>
          <p:cNvSpPr txBox="1">
            <a:spLocks noChangeArrowheads="1"/>
          </p:cNvSpPr>
          <p:nvPr/>
        </p:nvSpPr>
        <p:spPr bwMode="auto">
          <a:xfrm>
            <a:off x="4686300" y="5194300"/>
            <a:ext cx="571500"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70000"/>
              </a:lnSpc>
              <a:spcBef>
                <a:spcPct val="50000"/>
              </a:spcBef>
            </a:pPr>
            <a:r>
              <a:rPr kumimoji="1" lang="en-US" altLang="zh-CN" sz="2400" b="1">
                <a:latin typeface="Times New Roman" pitchFamily="18" charset="0"/>
              </a:rPr>
              <a:t>f</a:t>
            </a:r>
          </a:p>
          <a:p>
            <a:pPr eaLnBrk="1" hangingPunct="1">
              <a:lnSpc>
                <a:spcPct val="70000"/>
              </a:lnSpc>
              <a:spcBef>
                <a:spcPct val="50000"/>
              </a:spcBef>
            </a:pPr>
            <a:r>
              <a:rPr kumimoji="1" lang="en-US" altLang="zh-CN" sz="2400" b="1">
                <a:latin typeface="Times New Roman" pitchFamily="18" charset="0"/>
                <a:cs typeface="Times New Roman" pitchFamily="18" charset="0"/>
              </a:rPr>
              <a:t>ω</a:t>
            </a:r>
            <a:endParaRPr kumimoji="1" lang="en-US" altLang="zh-CN" sz="2400" b="1">
              <a:latin typeface="Times New Roman" pitchFamily="18" charset="0"/>
            </a:endParaRPr>
          </a:p>
        </p:txBody>
      </p:sp>
      <p:sp>
        <p:nvSpPr>
          <p:cNvPr id="16407" name="Text Box 23"/>
          <p:cNvSpPr txBox="1">
            <a:spLocks noChangeArrowheads="1"/>
          </p:cNvSpPr>
          <p:nvPr/>
        </p:nvSpPr>
        <p:spPr bwMode="auto">
          <a:xfrm>
            <a:off x="381000" y="1981200"/>
            <a:ext cx="32543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800" b="1">
                <a:latin typeface="Times New Roman" pitchFamily="18" charset="0"/>
              </a:rPr>
              <a:t>|H(e</a:t>
            </a:r>
            <a:r>
              <a:rPr kumimoji="1" lang="en-US" altLang="zh-CN" sz="2800" b="1" baseline="30000">
                <a:latin typeface="Times New Roman" pitchFamily="18" charset="0"/>
              </a:rPr>
              <a:t>j</a:t>
            </a:r>
            <a:r>
              <a:rPr kumimoji="1" lang="en-US" altLang="zh-CN" sz="2800" b="1" baseline="30000">
                <a:latin typeface="隶书" pitchFamily="49" charset="-122"/>
                <a:cs typeface="Times New Roman" pitchFamily="18" charset="0"/>
              </a:rPr>
              <a:t>ω</a:t>
            </a:r>
            <a:r>
              <a:rPr kumimoji="1" lang="en-US" altLang="zh-CN" sz="2800" b="1">
                <a:latin typeface="Times New Roman" pitchFamily="18" charset="0"/>
              </a:rPr>
              <a:t>)|</a:t>
            </a:r>
            <a:r>
              <a:rPr kumimoji="1" lang="zh-CN" altLang="en-US" sz="2800" b="1">
                <a:latin typeface="Times New Roman" pitchFamily="18" charset="0"/>
              </a:rPr>
              <a:t>或</a:t>
            </a:r>
            <a:r>
              <a:rPr kumimoji="1" lang="en-US" altLang="zh-CN" sz="2800" b="1">
                <a:latin typeface="Times New Roman" pitchFamily="18" charset="0"/>
              </a:rPr>
              <a:t>|H(f)|</a:t>
            </a:r>
          </a:p>
        </p:txBody>
      </p:sp>
      <p:sp>
        <p:nvSpPr>
          <p:cNvPr id="16408" name="Text Box 24"/>
          <p:cNvSpPr txBox="1">
            <a:spLocks noChangeArrowheads="1"/>
          </p:cNvSpPr>
          <p:nvPr/>
        </p:nvSpPr>
        <p:spPr bwMode="auto">
          <a:xfrm>
            <a:off x="5334000" y="1752600"/>
            <a:ext cx="38100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a:latin typeface="楷体_GB2312" pitchFamily="49" charset="-122"/>
                <a:ea typeface="楷体_GB2312" pitchFamily="49" charset="-122"/>
              </a:rPr>
              <a:t>通带截止频率：</a:t>
            </a:r>
            <a:r>
              <a:rPr kumimoji="1" lang="en-US" altLang="zh-CN" sz="3200" b="1">
                <a:latin typeface="楷体_GB2312" pitchFamily="49" charset="-122"/>
                <a:ea typeface="楷体_GB2312" pitchFamily="49" charset="-122"/>
              </a:rPr>
              <a:t>f</a:t>
            </a:r>
            <a:r>
              <a:rPr kumimoji="1" lang="en-US" altLang="zh-CN" sz="3200" b="1" baseline="-25000">
                <a:latin typeface="楷体_GB2312" pitchFamily="49" charset="-122"/>
                <a:ea typeface="楷体_GB2312" pitchFamily="49" charset="-122"/>
              </a:rPr>
              <a:t>p</a:t>
            </a:r>
            <a:r>
              <a:rPr kumimoji="1" lang="en-US" altLang="zh-CN" sz="3200" b="1">
                <a:latin typeface="楷体_GB2312" pitchFamily="49" charset="-122"/>
                <a:ea typeface="楷体_GB2312" pitchFamily="49" charset="-122"/>
              </a:rPr>
              <a:t>(</a:t>
            </a:r>
            <a:r>
              <a:rPr kumimoji="1" lang="en-US" altLang="zh-CN" sz="3200" b="1">
                <a:latin typeface="楷体_GB2312" pitchFamily="49" charset="-122"/>
                <a:ea typeface="楷体_GB2312" pitchFamily="49" charset="-122"/>
                <a:sym typeface="Symbol" pitchFamily="18" charset="2"/>
              </a:rPr>
              <a:t></a:t>
            </a:r>
            <a:r>
              <a:rPr kumimoji="1" lang="en-US" altLang="zh-CN" sz="3200" b="1" baseline="-25000">
                <a:latin typeface="楷体_GB2312" pitchFamily="49" charset="-122"/>
                <a:ea typeface="楷体_GB2312" pitchFamily="49" charset="-122"/>
              </a:rPr>
              <a:t>p</a:t>
            </a:r>
            <a:r>
              <a:rPr kumimoji="1" lang="en-US" altLang="zh-CN" sz="3200" b="1">
                <a:latin typeface="楷体_GB2312" pitchFamily="49" charset="-122"/>
                <a:ea typeface="楷体_GB2312" pitchFamily="49" charset="-122"/>
              </a:rPr>
              <a:t>)</a:t>
            </a:r>
            <a:r>
              <a:rPr kumimoji="1" lang="zh-CN" altLang="en-US" sz="3200" b="1">
                <a:latin typeface="楷体_GB2312" pitchFamily="49" charset="-122"/>
                <a:ea typeface="楷体_GB2312" pitchFamily="49" charset="-122"/>
              </a:rPr>
              <a:t>又称为通带下限频率。</a:t>
            </a:r>
          </a:p>
          <a:p>
            <a:pPr eaLnBrk="1" hangingPunct="1">
              <a:spcBef>
                <a:spcPct val="50000"/>
              </a:spcBef>
            </a:pPr>
            <a:r>
              <a:rPr kumimoji="1" lang="zh-CN" altLang="en-US" sz="3200" b="1">
                <a:latin typeface="楷体_GB2312" pitchFamily="49" charset="-122"/>
                <a:ea typeface="楷体_GB2312" pitchFamily="49" charset="-122"/>
              </a:rPr>
              <a:t>通带衰减：</a:t>
            </a:r>
            <a:r>
              <a:rPr kumimoji="1" lang="en-US" altLang="zh-CN" sz="3200" b="1">
                <a:latin typeface="楷体_GB2312" pitchFamily="49" charset="-122"/>
                <a:ea typeface="楷体_GB2312" pitchFamily="49" charset="-122"/>
              </a:rPr>
              <a:t>A</a:t>
            </a:r>
            <a:r>
              <a:rPr kumimoji="1" lang="en-US" altLang="zh-CN" sz="3200" b="1" baseline="-25000">
                <a:latin typeface="楷体_GB2312" pitchFamily="49" charset="-122"/>
                <a:ea typeface="楷体_GB2312" pitchFamily="49" charset="-122"/>
              </a:rPr>
              <a:t>p</a:t>
            </a:r>
          </a:p>
          <a:p>
            <a:pPr eaLnBrk="1" hangingPunct="1">
              <a:spcBef>
                <a:spcPct val="50000"/>
              </a:spcBef>
            </a:pPr>
            <a:r>
              <a:rPr kumimoji="1" lang="zh-CN" altLang="en-US" sz="3200" b="1">
                <a:latin typeface="楷体_GB2312" pitchFamily="49" charset="-122"/>
                <a:ea typeface="楷体_GB2312" pitchFamily="49" charset="-122"/>
              </a:rPr>
              <a:t>阻带截止频率</a:t>
            </a:r>
            <a:r>
              <a:rPr kumimoji="1" lang="zh-CN" altLang="zh-CN" sz="3200" b="1">
                <a:latin typeface="楷体_GB2312" pitchFamily="49" charset="-122"/>
                <a:ea typeface="楷体_GB2312" pitchFamily="49" charset="-122"/>
              </a:rPr>
              <a:t>：</a:t>
            </a:r>
            <a:r>
              <a:rPr kumimoji="1" lang="en-US" altLang="zh-CN" sz="3200" b="1">
                <a:latin typeface="楷体_GB2312" pitchFamily="49" charset="-122"/>
                <a:ea typeface="楷体_GB2312" pitchFamily="49" charset="-122"/>
              </a:rPr>
              <a:t>f</a:t>
            </a:r>
            <a:r>
              <a:rPr kumimoji="1" lang="en-US" altLang="zh-CN" sz="3200" b="1" baseline="-25000">
                <a:latin typeface="楷体_GB2312" pitchFamily="49" charset="-122"/>
                <a:ea typeface="楷体_GB2312" pitchFamily="49" charset="-122"/>
              </a:rPr>
              <a:t>s</a:t>
            </a:r>
            <a:r>
              <a:rPr kumimoji="1" lang="en-US" altLang="zh-CN" sz="3200" b="1">
                <a:latin typeface="楷体_GB2312" pitchFamily="49" charset="-122"/>
                <a:ea typeface="楷体_GB2312" pitchFamily="49" charset="-122"/>
              </a:rPr>
              <a:t>(</a:t>
            </a:r>
            <a:r>
              <a:rPr kumimoji="1" lang="en-US" altLang="zh-CN" sz="3200" b="1">
                <a:latin typeface="楷体_GB2312" pitchFamily="49" charset="-122"/>
                <a:ea typeface="楷体_GB2312" pitchFamily="49" charset="-122"/>
                <a:sym typeface="Symbol" pitchFamily="18" charset="2"/>
              </a:rPr>
              <a:t></a:t>
            </a:r>
            <a:r>
              <a:rPr kumimoji="1" lang="en-US" altLang="zh-CN" sz="3200" b="1" baseline="-25000">
                <a:latin typeface="楷体_GB2312" pitchFamily="49" charset="-122"/>
                <a:ea typeface="楷体_GB2312" pitchFamily="49" charset="-122"/>
              </a:rPr>
              <a:t>s</a:t>
            </a:r>
            <a:r>
              <a:rPr kumimoji="1" lang="en-US" altLang="zh-CN" sz="3200" b="1">
                <a:latin typeface="楷体_GB2312" pitchFamily="49" charset="-122"/>
                <a:ea typeface="楷体_GB2312" pitchFamily="49" charset="-122"/>
              </a:rPr>
              <a:t>)</a:t>
            </a:r>
            <a:r>
              <a:rPr kumimoji="1" lang="zh-CN" altLang="zh-CN" sz="3200" b="1">
                <a:latin typeface="楷体_GB2312" pitchFamily="49" charset="-122"/>
                <a:ea typeface="楷体_GB2312" pitchFamily="49" charset="-122"/>
              </a:rPr>
              <a:t>又称阻带上限截止频率。</a:t>
            </a:r>
          </a:p>
          <a:p>
            <a:pPr eaLnBrk="1" hangingPunct="1">
              <a:spcBef>
                <a:spcPct val="50000"/>
              </a:spcBef>
            </a:pPr>
            <a:r>
              <a:rPr kumimoji="1" lang="zh-CN" altLang="zh-CN" sz="3200" b="1">
                <a:latin typeface="楷体_GB2312" pitchFamily="49" charset="-122"/>
                <a:ea typeface="楷体_GB2312" pitchFamily="49" charset="-122"/>
              </a:rPr>
              <a:t>阻带衰减：A</a:t>
            </a:r>
            <a:r>
              <a:rPr kumimoji="1" lang="zh-CN" altLang="zh-CN" sz="3200" b="1" baseline="-25000">
                <a:latin typeface="楷体_GB2312" pitchFamily="49" charset="-122"/>
                <a:ea typeface="楷体_GB2312" pitchFamily="49" charset="-122"/>
              </a:rPr>
              <a:t>s</a:t>
            </a:r>
            <a:endParaRPr kumimoji="1" lang="en-US" altLang="zh-CN" sz="3200" b="1" baseline="-25000">
              <a:latin typeface="楷体_GB2312" pitchFamily="49" charset="-122"/>
              <a:ea typeface="楷体_GB2312" pitchFamily="49" charset="-122"/>
            </a:endParaRPr>
          </a:p>
        </p:txBody>
      </p:sp>
      <p:graphicFrame>
        <p:nvGraphicFramePr>
          <p:cNvPr id="16409" name="Object 25"/>
          <p:cNvGraphicFramePr>
            <a:graphicFrameLocks noChangeAspect="1"/>
          </p:cNvGraphicFramePr>
          <p:nvPr/>
        </p:nvGraphicFramePr>
        <p:xfrm>
          <a:off x="250825" y="4508500"/>
          <a:ext cx="504825" cy="469900"/>
        </p:xfrm>
        <a:graphic>
          <a:graphicData uri="http://schemas.openxmlformats.org/presentationml/2006/ole">
            <mc:AlternateContent xmlns:mc="http://schemas.openxmlformats.org/markup-compatibility/2006">
              <mc:Choice xmlns:v="urn:schemas-microsoft-com:vml" Requires="v">
                <p:oleObj spid="_x0000_s16492" name="Equation" r:id="rId4" imgW="241300" imgH="228600" progId="Equation.DSMT4">
                  <p:embed/>
                </p:oleObj>
              </mc:Choice>
              <mc:Fallback>
                <p:oleObj name="Equation" r:id="rId4" imgW="241300" imgH="228600" progId="Equation.DSMT4">
                  <p:embed/>
                  <p:pic>
                    <p:nvPicPr>
                      <p:cNvPr id="0" name="Object 25"/>
                      <p:cNvPicPr>
                        <a:picLocks noChangeAspect="1" noChangeArrowheads="1"/>
                      </p:cNvPicPr>
                      <p:nvPr/>
                    </p:nvPicPr>
                    <p:blipFill>
                      <a:blip r:embed="rId5">
                        <a:lum bright="-68000"/>
                        <a:extLst>
                          <a:ext uri="{28A0092B-C50C-407E-A947-70E740481C1C}">
                            <a14:useLocalDpi xmlns:a14="http://schemas.microsoft.com/office/drawing/2010/main" val="0"/>
                          </a:ext>
                        </a:extLst>
                      </a:blip>
                      <a:srcRect/>
                      <a:stretch>
                        <a:fillRect/>
                      </a:stretch>
                    </p:blipFill>
                    <p:spPr bwMode="auto">
                      <a:xfrm>
                        <a:off x="250825" y="4508500"/>
                        <a:ext cx="504825"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410" name="Object 26"/>
          <p:cNvGraphicFramePr>
            <a:graphicFrameLocks noChangeAspect="1"/>
          </p:cNvGraphicFramePr>
          <p:nvPr/>
        </p:nvGraphicFramePr>
        <p:xfrm>
          <a:off x="0" y="2997200"/>
          <a:ext cx="849313" cy="469900"/>
        </p:xfrm>
        <a:graphic>
          <a:graphicData uri="http://schemas.openxmlformats.org/presentationml/2006/ole">
            <mc:AlternateContent xmlns:mc="http://schemas.openxmlformats.org/markup-compatibility/2006">
              <mc:Choice xmlns:v="urn:schemas-microsoft-com:vml" Requires="v">
                <p:oleObj spid="_x0000_s16493" name="Equation" r:id="rId6" imgW="406224" imgH="228501" progId="Equation.DSMT4">
                  <p:embed/>
                </p:oleObj>
              </mc:Choice>
              <mc:Fallback>
                <p:oleObj name="Equation" r:id="rId6" imgW="406224" imgH="228501" progId="Equation.DSMT4">
                  <p:embed/>
                  <p:pic>
                    <p:nvPicPr>
                      <p:cNvPr id="0" name="Object 26"/>
                      <p:cNvPicPr>
                        <a:picLocks noChangeAspect="1" noChangeArrowheads="1"/>
                      </p:cNvPicPr>
                      <p:nvPr/>
                    </p:nvPicPr>
                    <p:blipFill>
                      <a:blip r:embed="rId7">
                        <a:lum bright="-68000"/>
                        <a:extLst>
                          <a:ext uri="{28A0092B-C50C-407E-A947-70E740481C1C}">
                            <a14:useLocalDpi xmlns:a14="http://schemas.microsoft.com/office/drawing/2010/main" val="0"/>
                          </a:ext>
                        </a:extLst>
                      </a:blip>
                      <a:srcRect/>
                      <a:stretch>
                        <a:fillRect/>
                      </a:stretch>
                    </p:blipFill>
                    <p:spPr bwMode="auto">
                      <a:xfrm>
                        <a:off x="0" y="2997200"/>
                        <a:ext cx="849313"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1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38BBFDFF-2B8F-40DC-BBF8-D76DB8C7C249}" type="slidenum">
              <a:rPr lang="en-US" altLang="zh-CN" smtClean="0"/>
              <a:pPr eaLnBrk="1" hangingPunct="1"/>
              <a:t>15</a:t>
            </a:fld>
            <a:endParaRPr lang="en-US" altLang="zh-CN"/>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19125" y="350838"/>
            <a:ext cx="8067675" cy="762000"/>
          </a:xfrm>
        </p:spPr>
        <p:txBody>
          <a:bodyPr/>
          <a:lstStyle/>
          <a:p>
            <a:pPr algn="l" eaLnBrk="1" hangingPunct="1"/>
            <a:r>
              <a:rPr lang="en-US" altLang="zh-CN" b="1" i="1">
                <a:solidFill>
                  <a:schemeClr val="tx1"/>
                </a:solidFill>
                <a:latin typeface="隶书" pitchFamily="49" charset="-122"/>
                <a:ea typeface="隶书" pitchFamily="49" charset="-122"/>
              </a:rPr>
              <a:t>3)</a:t>
            </a:r>
            <a:r>
              <a:rPr lang="zh-CN" altLang="en-US" b="1" i="1">
                <a:solidFill>
                  <a:schemeClr val="tx1"/>
                </a:solidFill>
                <a:latin typeface="隶书" pitchFamily="49" charset="-122"/>
                <a:ea typeface="隶书" pitchFamily="49" charset="-122"/>
              </a:rPr>
              <a:t>、带通滤波器的性能指标</a:t>
            </a:r>
            <a:endParaRPr lang="zh-CN" altLang="zh-CN" b="1" i="1">
              <a:solidFill>
                <a:schemeClr val="tx1"/>
              </a:solidFill>
              <a:latin typeface="隶书" pitchFamily="49" charset="-122"/>
              <a:ea typeface="隶书" pitchFamily="49" charset="-122"/>
            </a:endParaRPr>
          </a:p>
        </p:txBody>
      </p:sp>
      <p:sp>
        <p:nvSpPr>
          <p:cNvPr id="17411" name="Text Box 3"/>
          <p:cNvSpPr txBox="1">
            <a:spLocks noChangeArrowheads="1"/>
          </p:cNvSpPr>
          <p:nvPr/>
        </p:nvSpPr>
        <p:spPr bwMode="auto">
          <a:xfrm>
            <a:off x="5105400" y="1158875"/>
            <a:ext cx="3859213" cy="569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a:latin typeface="楷体_GB2312" pitchFamily="49" charset="-122"/>
                <a:ea typeface="楷体_GB2312" pitchFamily="49" charset="-122"/>
              </a:rPr>
              <a:t>通带截止频率：上限截止频率</a:t>
            </a:r>
            <a:r>
              <a:rPr kumimoji="1" lang="en-US" altLang="zh-CN" sz="3200" b="1">
                <a:latin typeface="楷体_GB2312" pitchFamily="49" charset="-122"/>
                <a:ea typeface="楷体_GB2312" pitchFamily="49" charset="-122"/>
              </a:rPr>
              <a:t>f</a:t>
            </a:r>
            <a:r>
              <a:rPr kumimoji="1" lang="en-US" altLang="zh-CN" sz="3200" b="1" baseline="-25000">
                <a:latin typeface="楷体_GB2312" pitchFamily="49" charset="-122"/>
                <a:ea typeface="楷体_GB2312" pitchFamily="49" charset="-122"/>
              </a:rPr>
              <a:t>p2</a:t>
            </a:r>
            <a:r>
              <a:rPr kumimoji="1" lang="en-US" altLang="zh-CN" sz="3200" b="1">
                <a:latin typeface="楷体_GB2312" pitchFamily="49" charset="-122"/>
                <a:ea typeface="楷体_GB2312" pitchFamily="49" charset="-122"/>
              </a:rPr>
              <a:t>(</a:t>
            </a:r>
            <a:r>
              <a:rPr kumimoji="1" lang="en-US" altLang="zh-CN" sz="3200" b="1">
                <a:latin typeface="楷体_GB2312" pitchFamily="49" charset="-122"/>
                <a:ea typeface="楷体_GB2312" pitchFamily="49" charset="-122"/>
                <a:sym typeface="Symbol" pitchFamily="18" charset="2"/>
              </a:rPr>
              <a:t></a:t>
            </a:r>
            <a:r>
              <a:rPr kumimoji="1" lang="en-US" altLang="zh-CN" sz="3200" b="1" baseline="-25000">
                <a:latin typeface="楷体_GB2312" pitchFamily="49" charset="-122"/>
                <a:ea typeface="楷体_GB2312" pitchFamily="49" charset="-122"/>
              </a:rPr>
              <a:t>p2</a:t>
            </a:r>
            <a:r>
              <a:rPr kumimoji="1" lang="en-US" altLang="zh-CN" sz="3200" b="1">
                <a:latin typeface="楷体_GB2312" pitchFamily="49" charset="-122"/>
                <a:ea typeface="楷体_GB2312" pitchFamily="49" charset="-122"/>
              </a:rPr>
              <a:t>)</a:t>
            </a:r>
            <a:r>
              <a:rPr kumimoji="1" lang="zh-CN" altLang="en-US" sz="3200" b="1">
                <a:latin typeface="楷体_GB2312" pitchFamily="49" charset="-122"/>
                <a:ea typeface="楷体_GB2312" pitchFamily="49" charset="-122"/>
              </a:rPr>
              <a:t>，</a:t>
            </a:r>
            <a:r>
              <a:rPr kumimoji="1" lang="zh-CN" altLang="zh-CN" sz="3200" b="1">
                <a:latin typeface="楷体_GB2312" pitchFamily="49" charset="-122"/>
                <a:ea typeface="楷体_GB2312" pitchFamily="49" charset="-122"/>
              </a:rPr>
              <a:t>下限截止频率</a:t>
            </a:r>
            <a:r>
              <a:rPr kumimoji="1" lang="en-US" altLang="zh-CN" sz="3200" b="1">
                <a:latin typeface="楷体_GB2312" pitchFamily="49" charset="-122"/>
                <a:ea typeface="楷体_GB2312" pitchFamily="49" charset="-122"/>
              </a:rPr>
              <a:t>f</a:t>
            </a:r>
            <a:r>
              <a:rPr kumimoji="1" lang="en-US" altLang="zh-CN" sz="3200" b="1" baseline="-25000">
                <a:latin typeface="楷体_GB2312" pitchFamily="49" charset="-122"/>
                <a:ea typeface="楷体_GB2312" pitchFamily="49" charset="-122"/>
              </a:rPr>
              <a:t>p1</a:t>
            </a:r>
            <a:r>
              <a:rPr kumimoji="1" lang="en-US" altLang="zh-CN" sz="3200" b="1">
                <a:latin typeface="楷体_GB2312" pitchFamily="49" charset="-122"/>
                <a:ea typeface="楷体_GB2312" pitchFamily="49" charset="-122"/>
              </a:rPr>
              <a:t>(</a:t>
            </a:r>
            <a:r>
              <a:rPr kumimoji="1" lang="en-US" altLang="zh-CN" sz="3200" b="1">
                <a:latin typeface="楷体_GB2312" pitchFamily="49" charset="-122"/>
                <a:ea typeface="楷体_GB2312" pitchFamily="49" charset="-122"/>
                <a:sym typeface="Symbol" pitchFamily="18" charset="2"/>
              </a:rPr>
              <a:t></a:t>
            </a:r>
            <a:r>
              <a:rPr kumimoji="1" lang="en-US" altLang="zh-CN" sz="3200" b="1" baseline="-25000">
                <a:latin typeface="楷体_GB2312" pitchFamily="49" charset="-122"/>
                <a:ea typeface="楷体_GB2312" pitchFamily="49" charset="-122"/>
              </a:rPr>
              <a:t>p1</a:t>
            </a:r>
            <a:r>
              <a:rPr kumimoji="1" lang="en-US" altLang="zh-CN" sz="3200" b="1">
                <a:latin typeface="楷体_GB2312" pitchFamily="49" charset="-122"/>
                <a:ea typeface="楷体_GB2312" pitchFamily="49" charset="-122"/>
              </a:rPr>
              <a:t>)</a:t>
            </a:r>
            <a:r>
              <a:rPr kumimoji="1" lang="zh-CN" altLang="en-US" sz="3200" b="1">
                <a:latin typeface="楷体_GB2312" pitchFamily="49" charset="-122"/>
                <a:ea typeface="楷体_GB2312" pitchFamily="49" charset="-122"/>
              </a:rPr>
              <a:t>。</a:t>
            </a:r>
          </a:p>
          <a:p>
            <a:pPr eaLnBrk="1" hangingPunct="1">
              <a:spcBef>
                <a:spcPct val="50000"/>
              </a:spcBef>
            </a:pPr>
            <a:r>
              <a:rPr kumimoji="1" lang="zh-CN" altLang="en-US" sz="3200" b="1">
                <a:latin typeface="楷体_GB2312" pitchFamily="49" charset="-122"/>
                <a:ea typeface="楷体_GB2312" pitchFamily="49" charset="-122"/>
              </a:rPr>
              <a:t>通带衰减：</a:t>
            </a:r>
            <a:r>
              <a:rPr kumimoji="1" lang="en-US" altLang="zh-CN" sz="3200" b="1">
                <a:latin typeface="楷体_GB2312" pitchFamily="49" charset="-122"/>
                <a:ea typeface="楷体_GB2312" pitchFamily="49" charset="-122"/>
              </a:rPr>
              <a:t>A</a:t>
            </a:r>
            <a:r>
              <a:rPr kumimoji="1" lang="en-US" altLang="zh-CN" sz="3200" b="1" baseline="-25000">
                <a:latin typeface="楷体_GB2312" pitchFamily="49" charset="-122"/>
                <a:ea typeface="楷体_GB2312" pitchFamily="49" charset="-122"/>
              </a:rPr>
              <a:t>p</a:t>
            </a:r>
          </a:p>
          <a:p>
            <a:pPr eaLnBrk="1" hangingPunct="1">
              <a:spcBef>
                <a:spcPct val="50000"/>
              </a:spcBef>
            </a:pPr>
            <a:r>
              <a:rPr kumimoji="1" lang="zh-CN" altLang="en-US" sz="3200" b="1">
                <a:latin typeface="楷体_GB2312" pitchFamily="49" charset="-122"/>
                <a:ea typeface="楷体_GB2312" pitchFamily="49" charset="-122"/>
              </a:rPr>
              <a:t>阻带截止频率</a:t>
            </a:r>
            <a:r>
              <a:rPr kumimoji="1" lang="zh-CN" altLang="zh-CN" sz="3200" b="1">
                <a:latin typeface="楷体_GB2312" pitchFamily="49" charset="-122"/>
                <a:ea typeface="楷体_GB2312" pitchFamily="49" charset="-122"/>
              </a:rPr>
              <a:t>：</a:t>
            </a:r>
            <a:r>
              <a:rPr kumimoji="1" lang="zh-CN" altLang="en-US" sz="3200" b="1">
                <a:latin typeface="楷体_GB2312" pitchFamily="49" charset="-122"/>
                <a:ea typeface="楷体_GB2312" pitchFamily="49" charset="-122"/>
              </a:rPr>
              <a:t>上限截止频率</a:t>
            </a:r>
            <a:r>
              <a:rPr kumimoji="1" lang="en-US" altLang="zh-CN" sz="3200" b="1">
                <a:latin typeface="楷体_GB2312" pitchFamily="49" charset="-122"/>
                <a:ea typeface="楷体_GB2312" pitchFamily="49" charset="-122"/>
              </a:rPr>
              <a:t>f</a:t>
            </a:r>
            <a:r>
              <a:rPr kumimoji="1" lang="en-US" altLang="zh-CN" sz="3200" b="1" baseline="-25000">
                <a:latin typeface="楷体_GB2312" pitchFamily="49" charset="-122"/>
                <a:ea typeface="楷体_GB2312" pitchFamily="49" charset="-122"/>
              </a:rPr>
              <a:t>s2</a:t>
            </a:r>
            <a:r>
              <a:rPr kumimoji="1" lang="en-US" altLang="zh-CN" sz="3200" b="1">
                <a:latin typeface="楷体_GB2312" pitchFamily="49" charset="-122"/>
                <a:ea typeface="楷体_GB2312" pitchFamily="49" charset="-122"/>
              </a:rPr>
              <a:t>(</a:t>
            </a:r>
            <a:r>
              <a:rPr kumimoji="1" lang="en-US" altLang="zh-CN" sz="3200" b="1">
                <a:latin typeface="楷体_GB2312" pitchFamily="49" charset="-122"/>
                <a:ea typeface="楷体_GB2312" pitchFamily="49" charset="-122"/>
                <a:sym typeface="Symbol" pitchFamily="18" charset="2"/>
              </a:rPr>
              <a:t></a:t>
            </a:r>
            <a:r>
              <a:rPr kumimoji="1" lang="en-US" altLang="zh-CN" sz="3200" b="1" baseline="-25000">
                <a:latin typeface="楷体_GB2312" pitchFamily="49" charset="-122"/>
                <a:ea typeface="楷体_GB2312" pitchFamily="49" charset="-122"/>
              </a:rPr>
              <a:t>s2</a:t>
            </a:r>
            <a:r>
              <a:rPr kumimoji="1" lang="en-US" altLang="zh-CN" sz="3200" b="1">
                <a:latin typeface="楷体_GB2312" pitchFamily="49" charset="-122"/>
                <a:ea typeface="楷体_GB2312" pitchFamily="49" charset="-122"/>
              </a:rPr>
              <a:t>)</a:t>
            </a:r>
            <a:r>
              <a:rPr kumimoji="1" lang="zh-CN" altLang="en-US" sz="3200" b="1">
                <a:latin typeface="楷体_GB2312" pitchFamily="49" charset="-122"/>
                <a:ea typeface="楷体_GB2312" pitchFamily="49" charset="-122"/>
              </a:rPr>
              <a:t>，</a:t>
            </a:r>
            <a:r>
              <a:rPr kumimoji="1" lang="zh-CN" altLang="zh-CN" sz="3200" b="1">
                <a:latin typeface="楷体_GB2312" pitchFamily="49" charset="-122"/>
                <a:ea typeface="楷体_GB2312" pitchFamily="49" charset="-122"/>
              </a:rPr>
              <a:t>下限截止频率</a:t>
            </a:r>
            <a:r>
              <a:rPr kumimoji="1" lang="en-US" altLang="zh-CN" sz="3200" b="1">
                <a:latin typeface="楷体_GB2312" pitchFamily="49" charset="-122"/>
                <a:ea typeface="楷体_GB2312" pitchFamily="49" charset="-122"/>
              </a:rPr>
              <a:t>f</a:t>
            </a:r>
            <a:r>
              <a:rPr kumimoji="1" lang="en-US" altLang="zh-CN" sz="3200" b="1" baseline="-25000">
                <a:latin typeface="楷体_GB2312" pitchFamily="49" charset="-122"/>
                <a:ea typeface="楷体_GB2312" pitchFamily="49" charset="-122"/>
              </a:rPr>
              <a:t>s1</a:t>
            </a:r>
            <a:r>
              <a:rPr kumimoji="1" lang="en-US" altLang="zh-CN" sz="3200" b="1">
                <a:latin typeface="楷体_GB2312" pitchFamily="49" charset="-122"/>
                <a:ea typeface="楷体_GB2312" pitchFamily="49" charset="-122"/>
              </a:rPr>
              <a:t>(</a:t>
            </a:r>
            <a:r>
              <a:rPr kumimoji="1" lang="en-US" altLang="zh-CN" sz="3200" b="1">
                <a:latin typeface="楷体_GB2312" pitchFamily="49" charset="-122"/>
                <a:ea typeface="楷体_GB2312" pitchFamily="49" charset="-122"/>
                <a:sym typeface="Symbol" pitchFamily="18" charset="2"/>
              </a:rPr>
              <a:t></a:t>
            </a:r>
            <a:r>
              <a:rPr kumimoji="1" lang="en-US" altLang="zh-CN" sz="3200" b="1" baseline="-25000">
                <a:latin typeface="楷体_GB2312" pitchFamily="49" charset="-122"/>
                <a:ea typeface="楷体_GB2312" pitchFamily="49" charset="-122"/>
              </a:rPr>
              <a:t>s1</a:t>
            </a:r>
            <a:r>
              <a:rPr kumimoji="1" lang="en-US" altLang="zh-CN" sz="3200" b="1">
                <a:latin typeface="楷体_GB2312" pitchFamily="49" charset="-122"/>
                <a:ea typeface="楷体_GB2312" pitchFamily="49" charset="-122"/>
              </a:rPr>
              <a:t>)</a:t>
            </a:r>
            <a:r>
              <a:rPr kumimoji="1" lang="zh-CN" altLang="en-US" sz="3200" b="1">
                <a:latin typeface="楷体_GB2312" pitchFamily="49" charset="-122"/>
                <a:ea typeface="楷体_GB2312" pitchFamily="49" charset="-122"/>
              </a:rPr>
              <a:t>。</a:t>
            </a:r>
          </a:p>
          <a:p>
            <a:pPr eaLnBrk="1" hangingPunct="1">
              <a:spcBef>
                <a:spcPct val="50000"/>
              </a:spcBef>
            </a:pPr>
            <a:r>
              <a:rPr kumimoji="1" lang="zh-CN" altLang="zh-CN" sz="3200" b="1">
                <a:latin typeface="楷体_GB2312" pitchFamily="49" charset="-122"/>
                <a:ea typeface="楷体_GB2312" pitchFamily="49" charset="-122"/>
              </a:rPr>
              <a:t>阻带衰减：A</a:t>
            </a:r>
            <a:r>
              <a:rPr kumimoji="1" lang="zh-CN" altLang="zh-CN" sz="3200" b="1" baseline="-25000">
                <a:latin typeface="楷体_GB2312" pitchFamily="49" charset="-122"/>
                <a:ea typeface="楷体_GB2312" pitchFamily="49" charset="-122"/>
              </a:rPr>
              <a:t>s</a:t>
            </a:r>
            <a:endParaRPr kumimoji="1" lang="en-US" altLang="zh-CN" sz="3200" b="1" baseline="-25000">
              <a:latin typeface="楷体_GB2312" pitchFamily="49" charset="-122"/>
              <a:ea typeface="楷体_GB2312" pitchFamily="49" charset="-122"/>
            </a:endParaRPr>
          </a:p>
        </p:txBody>
      </p:sp>
      <p:sp>
        <p:nvSpPr>
          <p:cNvPr id="17412" name="Line 4"/>
          <p:cNvSpPr>
            <a:spLocks noChangeShapeType="1"/>
          </p:cNvSpPr>
          <p:nvPr/>
        </p:nvSpPr>
        <p:spPr bwMode="auto">
          <a:xfrm flipV="1">
            <a:off x="842963" y="2216150"/>
            <a:ext cx="0" cy="3163888"/>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13" name="Line 5"/>
          <p:cNvSpPr>
            <a:spLocks noChangeShapeType="1"/>
          </p:cNvSpPr>
          <p:nvPr/>
        </p:nvSpPr>
        <p:spPr bwMode="auto">
          <a:xfrm>
            <a:off x="457200" y="4800600"/>
            <a:ext cx="4616450" cy="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14" name="Freeform 6"/>
          <p:cNvSpPr>
            <a:spLocks/>
          </p:cNvSpPr>
          <p:nvPr/>
        </p:nvSpPr>
        <p:spPr bwMode="auto">
          <a:xfrm>
            <a:off x="1857375" y="2479675"/>
            <a:ext cx="831850" cy="277813"/>
          </a:xfrm>
          <a:custGeom>
            <a:avLst/>
            <a:gdLst>
              <a:gd name="T0" fmla="*/ 0 w 576"/>
              <a:gd name="T1" fmla="*/ 385900315 h 200"/>
              <a:gd name="T2" fmla="*/ 200224562 w 576"/>
              <a:gd name="T3" fmla="*/ 15436679 h 200"/>
              <a:gd name="T4" fmla="*/ 400447680 w 576"/>
              <a:gd name="T5" fmla="*/ 293284406 h 200"/>
              <a:gd name="T6" fmla="*/ 600672242 w 576"/>
              <a:gd name="T7" fmla="*/ 15436679 h 200"/>
              <a:gd name="T8" fmla="*/ 800896804 w 576"/>
              <a:gd name="T9" fmla="*/ 293284406 h 200"/>
              <a:gd name="T10" fmla="*/ 1001119922 w 576"/>
              <a:gd name="T11" fmla="*/ 15436679 h 200"/>
              <a:gd name="T12" fmla="*/ 1201344484 w 576"/>
              <a:gd name="T13" fmla="*/ 200668497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15" name="Line 7"/>
          <p:cNvSpPr>
            <a:spLocks noChangeShapeType="1"/>
          </p:cNvSpPr>
          <p:nvPr/>
        </p:nvSpPr>
        <p:spPr bwMode="auto">
          <a:xfrm>
            <a:off x="935038" y="2479675"/>
            <a:ext cx="2862262" cy="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16" name="Line 8"/>
          <p:cNvSpPr>
            <a:spLocks noChangeShapeType="1"/>
          </p:cNvSpPr>
          <p:nvPr/>
        </p:nvSpPr>
        <p:spPr bwMode="auto">
          <a:xfrm>
            <a:off x="842963" y="2743200"/>
            <a:ext cx="2954337" cy="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17" name="Freeform 9"/>
          <p:cNvSpPr>
            <a:spLocks/>
          </p:cNvSpPr>
          <p:nvPr/>
        </p:nvSpPr>
        <p:spPr bwMode="auto">
          <a:xfrm flipV="1">
            <a:off x="1581150" y="2655888"/>
            <a:ext cx="276225" cy="2020887"/>
          </a:xfrm>
          <a:custGeom>
            <a:avLst/>
            <a:gdLst>
              <a:gd name="T0" fmla="*/ 0 w 288"/>
              <a:gd name="T1" fmla="*/ 0 h 1104"/>
              <a:gd name="T2" fmla="*/ 264931426 w 288"/>
              <a:gd name="T3" fmla="*/ 2147483647 h 1104"/>
              <a:gd name="T4" fmla="*/ 0 60000 65536"/>
              <a:gd name="T5" fmla="*/ 0 60000 65536"/>
            </a:gdLst>
            <a:ahLst/>
            <a:cxnLst>
              <a:cxn ang="T4">
                <a:pos x="T0" y="T1"/>
              </a:cxn>
              <a:cxn ang="T5">
                <a:pos x="T2" y="T3"/>
              </a:cxn>
            </a:cxnLst>
            <a:rect l="0" t="0" r="r" b="b"/>
            <a:pathLst>
              <a:path w="288" h="1104">
                <a:moveTo>
                  <a:pt x="0" y="0"/>
                </a:moveTo>
                <a:cubicBezTo>
                  <a:pt x="120" y="460"/>
                  <a:pt x="240" y="920"/>
                  <a:pt x="288" y="1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18" name="Freeform 10"/>
          <p:cNvSpPr>
            <a:spLocks/>
          </p:cNvSpPr>
          <p:nvPr/>
        </p:nvSpPr>
        <p:spPr bwMode="auto">
          <a:xfrm flipH="1">
            <a:off x="842963" y="4413250"/>
            <a:ext cx="738187" cy="352425"/>
          </a:xfrm>
          <a:custGeom>
            <a:avLst/>
            <a:gdLst>
              <a:gd name="T0" fmla="*/ 0 w 576"/>
              <a:gd name="T1" fmla="*/ 621016903 h 200"/>
              <a:gd name="T2" fmla="*/ 157673411 w 576"/>
              <a:gd name="T3" fmla="*/ 24840676 h 200"/>
              <a:gd name="T4" fmla="*/ 315346822 w 576"/>
              <a:gd name="T5" fmla="*/ 471972846 h 200"/>
              <a:gd name="T6" fmla="*/ 473021515 w 576"/>
              <a:gd name="T7" fmla="*/ 24840676 h 200"/>
              <a:gd name="T8" fmla="*/ 630694926 w 576"/>
              <a:gd name="T9" fmla="*/ 471972846 h 200"/>
              <a:gd name="T10" fmla="*/ 788368337 w 576"/>
              <a:gd name="T11" fmla="*/ 24840676 h 200"/>
              <a:gd name="T12" fmla="*/ 946041748 w 576"/>
              <a:gd name="T13" fmla="*/ 322928790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19" name="Line 11"/>
          <p:cNvSpPr>
            <a:spLocks noChangeShapeType="1"/>
          </p:cNvSpPr>
          <p:nvPr/>
        </p:nvSpPr>
        <p:spPr bwMode="auto">
          <a:xfrm>
            <a:off x="842963" y="4413250"/>
            <a:ext cx="3414712" cy="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20" name="Line 12"/>
          <p:cNvSpPr>
            <a:spLocks noChangeShapeType="1"/>
          </p:cNvSpPr>
          <p:nvPr/>
        </p:nvSpPr>
        <p:spPr bwMode="auto">
          <a:xfrm>
            <a:off x="1857375" y="2743200"/>
            <a:ext cx="0" cy="2022475"/>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21" name="Line 13"/>
          <p:cNvSpPr>
            <a:spLocks noChangeShapeType="1"/>
          </p:cNvSpPr>
          <p:nvPr/>
        </p:nvSpPr>
        <p:spPr bwMode="auto">
          <a:xfrm>
            <a:off x="1673225" y="4413250"/>
            <a:ext cx="0" cy="352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22" name="Text Box 14"/>
          <p:cNvSpPr txBox="1">
            <a:spLocks noChangeArrowheads="1"/>
          </p:cNvSpPr>
          <p:nvPr/>
        </p:nvSpPr>
        <p:spPr bwMode="auto">
          <a:xfrm>
            <a:off x="1143000" y="4953000"/>
            <a:ext cx="738188"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80000"/>
              </a:lnSpc>
              <a:spcBef>
                <a:spcPct val="50000"/>
              </a:spcBef>
            </a:pPr>
            <a:r>
              <a:rPr kumimoji="1" lang="en-US" altLang="zh-CN" sz="2000" b="1">
                <a:latin typeface="Times New Roman" pitchFamily="18" charset="0"/>
              </a:rPr>
              <a:t>f</a:t>
            </a:r>
            <a:r>
              <a:rPr kumimoji="1" lang="en-US" altLang="zh-CN" sz="2000" b="1" baseline="-25000">
                <a:latin typeface="Times New Roman" pitchFamily="18" charset="0"/>
              </a:rPr>
              <a:t>s1</a:t>
            </a:r>
          </a:p>
          <a:p>
            <a:pPr eaLnBrk="1" hangingPunct="1">
              <a:lnSpc>
                <a:spcPct val="80000"/>
              </a:lnSpc>
              <a:spcBef>
                <a:spcPct val="50000"/>
              </a:spcBef>
            </a:pPr>
            <a:r>
              <a:rPr kumimoji="1" lang="en-US" altLang="zh-CN" sz="2000" b="1">
                <a:latin typeface="Times New Roman" pitchFamily="18" charset="0"/>
                <a:cs typeface="Times New Roman" pitchFamily="18" charset="0"/>
              </a:rPr>
              <a:t>ω</a:t>
            </a:r>
            <a:r>
              <a:rPr kumimoji="1" lang="en-US" altLang="zh-CN" sz="2000" b="1" baseline="-25000">
                <a:latin typeface="Times New Roman" pitchFamily="18" charset="0"/>
              </a:rPr>
              <a:t>s1</a:t>
            </a:r>
          </a:p>
        </p:txBody>
      </p:sp>
      <p:sp>
        <p:nvSpPr>
          <p:cNvPr id="17423" name="Text Box 15"/>
          <p:cNvSpPr txBox="1">
            <a:spLocks noChangeArrowheads="1"/>
          </p:cNvSpPr>
          <p:nvPr/>
        </p:nvSpPr>
        <p:spPr bwMode="auto">
          <a:xfrm>
            <a:off x="1828800" y="5029200"/>
            <a:ext cx="657225"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60000"/>
              </a:lnSpc>
              <a:spcBef>
                <a:spcPct val="50000"/>
              </a:spcBef>
            </a:pPr>
            <a:r>
              <a:rPr kumimoji="1" lang="en-US" altLang="zh-CN" sz="2400" b="1">
                <a:latin typeface="Times New Roman" pitchFamily="18" charset="0"/>
              </a:rPr>
              <a:t>f</a:t>
            </a:r>
            <a:r>
              <a:rPr kumimoji="1" lang="en-US" altLang="zh-CN" sz="2400" b="1" baseline="-25000">
                <a:latin typeface="Times New Roman" pitchFamily="18" charset="0"/>
              </a:rPr>
              <a:t>p1</a:t>
            </a:r>
          </a:p>
          <a:p>
            <a:pPr eaLnBrk="1" hangingPunct="1">
              <a:lnSpc>
                <a:spcPct val="60000"/>
              </a:lnSpc>
              <a:spcBef>
                <a:spcPct val="50000"/>
              </a:spcBef>
            </a:pPr>
            <a:r>
              <a:rPr kumimoji="1" lang="en-US" altLang="zh-CN" sz="2400" b="1">
                <a:latin typeface="Times New Roman" pitchFamily="18" charset="0"/>
                <a:cs typeface="Times New Roman" pitchFamily="18" charset="0"/>
              </a:rPr>
              <a:t>ω</a:t>
            </a:r>
            <a:r>
              <a:rPr kumimoji="1" lang="en-US" altLang="zh-CN" b="1" baseline="-25000">
                <a:latin typeface="Times New Roman" pitchFamily="18" charset="0"/>
              </a:rPr>
              <a:t>p1</a:t>
            </a:r>
          </a:p>
        </p:txBody>
      </p:sp>
      <p:sp>
        <p:nvSpPr>
          <p:cNvPr id="17424" name="Text Box 16"/>
          <p:cNvSpPr txBox="1">
            <a:spLocks noChangeArrowheads="1"/>
          </p:cNvSpPr>
          <p:nvPr/>
        </p:nvSpPr>
        <p:spPr bwMode="auto">
          <a:xfrm>
            <a:off x="381000" y="2216150"/>
            <a:ext cx="738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1</a:t>
            </a:r>
          </a:p>
        </p:txBody>
      </p:sp>
      <p:sp>
        <p:nvSpPr>
          <p:cNvPr id="17425" name="Line 17"/>
          <p:cNvSpPr>
            <a:spLocks noChangeShapeType="1"/>
          </p:cNvSpPr>
          <p:nvPr/>
        </p:nvSpPr>
        <p:spPr bwMode="auto">
          <a:xfrm>
            <a:off x="3705225" y="2127250"/>
            <a:ext cx="0" cy="352425"/>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26" name="Line 18"/>
          <p:cNvSpPr>
            <a:spLocks noChangeShapeType="1"/>
          </p:cNvSpPr>
          <p:nvPr/>
        </p:nvSpPr>
        <p:spPr bwMode="auto">
          <a:xfrm flipV="1">
            <a:off x="3705225" y="2743200"/>
            <a:ext cx="0" cy="350838"/>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27" name="Text Box 19"/>
          <p:cNvSpPr txBox="1">
            <a:spLocks noChangeArrowheads="1"/>
          </p:cNvSpPr>
          <p:nvPr/>
        </p:nvSpPr>
        <p:spPr bwMode="auto">
          <a:xfrm>
            <a:off x="3151188" y="1776413"/>
            <a:ext cx="1106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A</a:t>
            </a:r>
            <a:r>
              <a:rPr kumimoji="1" lang="en-US" altLang="zh-CN" sz="2400" b="1" baseline="-25000">
                <a:latin typeface="Times New Roman" pitchFamily="18" charset="0"/>
              </a:rPr>
              <a:t>p</a:t>
            </a:r>
          </a:p>
        </p:txBody>
      </p:sp>
      <p:sp>
        <p:nvSpPr>
          <p:cNvPr id="17428" name="Line 20"/>
          <p:cNvSpPr>
            <a:spLocks noChangeShapeType="1"/>
          </p:cNvSpPr>
          <p:nvPr/>
        </p:nvSpPr>
        <p:spPr bwMode="auto">
          <a:xfrm>
            <a:off x="4067175" y="3860800"/>
            <a:ext cx="0" cy="528638"/>
          </a:xfrm>
          <a:prstGeom prst="line">
            <a:avLst/>
          </a:prstGeom>
          <a:noFill/>
          <a:ln w="25400">
            <a:solidFill>
              <a:schemeClr val="hlink"/>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29" name="Line 21"/>
          <p:cNvSpPr>
            <a:spLocks noChangeShapeType="1"/>
          </p:cNvSpPr>
          <p:nvPr/>
        </p:nvSpPr>
        <p:spPr bwMode="auto">
          <a:xfrm flipV="1">
            <a:off x="4073525" y="4765675"/>
            <a:ext cx="0" cy="527050"/>
          </a:xfrm>
          <a:prstGeom prst="line">
            <a:avLst/>
          </a:prstGeom>
          <a:noFill/>
          <a:ln w="349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30" name="Text Box 22"/>
          <p:cNvSpPr txBox="1">
            <a:spLocks noChangeArrowheads="1"/>
          </p:cNvSpPr>
          <p:nvPr/>
        </p:nvSpPr>
        <p:spPr bwMode="auto">
          <a:xfrm>
            <a:off x="4257675" y="4237038"/>
            <a:ext cx="739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As</a:t>
            </a:r>
          </a:p>
        </p:txBody>
      </p:sp>
      <p:sp>
        <p:nvSpPr>
          <p:cNvPr id="17431" name="Text Box 23"/>
          <p:cNvSpPr txBox="1">
            <a:spLocks noChangeArrowheads="1"/>
          </p:cNvSpPr>
          <p:nvPr/>
        </p:nvSpPr>
        <p:spPr bwMode="auto">
          <a:xfrm>
            <a:off x="4627563" y="4852988"/>
            <a:ext cx="554037" cy="78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70000"/>
              </a:lnSpc>
              <a:spcBef>
                <a:spcPct val="50000"/>
              </a:spcBef>
            </a:pPr>
            <a:r>
              <a:rPr kumimoji="1" lang="en-US" altLang="zh-CN" sz="2400" b="1">
                <a:latin typeface="Times New Roman" pitchFamily="18" charset="0"/>
              </a:rPr>
              <a:t>f</a:t>
            </a:r>
          </a:p>
          <a:p>
            <a:pPr eaLnBrk="1" hangingPunct="1">
              <a:lnSpc>
                <a:spcPct val="70000"/>
              </a:lnSpc>
              <a:spcBef>
                <a:spcPct val="50000"/>
              </a:spcBef>
            </a:pPr>
            <a:r>
              <a:rPr kumimoji="1" lang="en-US" altLang="zh-CN" sz="2400" b="1">
                <a:latin typeface="Times New Roman" pitchFamily="18" charset="0"/>
                <a:cs typeface="Times New Roman" pitchFamily="18" charset="0"/>
              </a:rPr>
              <a:t>ω</a:t>
            </a:r>
            <a:endParaRPr kumimoji="1" lang="en-US" altLang="zh-CN" sz="2400" b="1">
              <a:latin typeface="Times New Roman" pitchFamily="18" charset="0"/>
            </a:endParaRPr>
          </a:p>
        </p:txBody>
      </p:sp>
      <p:sp>
        <p:nvSpPr>
          <p:cNvPr id="17432" name="Text Box 24"/>
          <p:cNvSpPr txBox="1">
            <a:spLocks noChangeArrowheads="1"/>
          </p:cNvSpPr>
          <p:nvPr/>
        </p:nvSpPr>
        <p:spPr bwMode="auto">
          <a:xfrm>
            <a:off x="838200" y="1600200"/>
            <a:ext cx="2954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800" b="1">
                <a:latin typeface="Times New Roman" pitchFamily="18" charset="0"/>
              </a:rPr>
              <a:t>|H(e</a:t>
            </a:r>
            <a:r>
              <a:rPr kumimoji="1" lang="en-US" altLang="zh-CN" sz="2800" b="1" baseline="30000">
                <a:latin typeface="Times New Roman" pitchFamily="18" charset="0"/>
              </a:rPr>
              <a:t>j</a:t>
            </a:r>
            <a:r>
              <a:rPr kumimoji="1" lang="en-US" altLang="zh-CN" sz="2800" b="1" baseline="30000">
                <a:latin typeface="Times New Roman" pitchFamily="18" charset="0"/>
                <a:cs typeface="Times New Roman" pitchFamily="18" charset="0"/>
              </a:rPr>
              <a:t>ω</a:t>
            </a:r>
            <a:r>
              <a:rPr kumimoji="1" lang="en-US" altLang="zh-CN" sz="2800" b="1">
                <a:latin typeface="Times New Roman" pitchFamily="18" charset="0"/>
              </a:rPr>
              <a:t>)|</a:t>
            </a:r>
            <a:r>
              <a:rPr kumimoji="1" lang="zh-CN" altLang="en-US" sz="2800" b="1">
                <a:latin typeface="Times New Roman" pitchFamily="18" charset="0"/>
              </a:rPr>
              <a:t>或</a:t>
            </a:r>
            <a:r>
              <a:rPr kumimoji="1" lang="en-US" altLang="zh-CN" sz="2800" b="1">
                <a:latin typeface="Times New Roman" pitchFamily="18" charset="0"/>
              </a:rPr>
              <a:t>|H(f)|</a:t>
            </a:r>
          </a:p>
        </p:txBody>
      </p:sp>
      <p:sp>
        <p:nvSpPr>
          <p:cNvPr id="17433" name="Freeform 25"/>
          <p:cNvSpPr>
            <a:spLocks/>
          </p:cNvSpPr>
          <p:nvPr/>
        </p:nvSpPr>
        <p:spPr bwMode="auto">
          <a:xfrm>
            <a:off x="2411413" y="2479675"/>
            <a:ext cx="831850" cy="277813"/>
          </a:xfrm>
          <a:custGeom>
            <a:avLst/>
            <a:gdLst>
              <a:gd name="T0" fmla="*/ 0 w 576"/>
              <a:gd name="T1" fmla="*/ 385900315 h 200"/>
              <a:gd name="T2" fmla="*/ 200224562 w 576"/>
              <a:gd name="T3" fmla="*/ 15436679 h 200"/>
              <a:gd name="T4" fmla="*/ 400447680 w 576"/>
              <a:gd name="T5" fmla="*/ 293284406 h 200"/>
              <a:gd name="T6" fmla="*/ 600672242 w 576"/>
              <a:gd name="T7" fmla="*/ 15436679 h 200"/>
              <a:gd name="T8" fmla="*/ 800896804 w 576"/>
              <a:gd name="T9" fmla="*/ 293284406 h 200"/>
              <a:gd name="T10" fmla="*/ 1001119922 w 576"/>
              <a:gd name="T11" fmla="*/ 15436679 h 200"/>
              <a:gd name="T12" fmla="*/ 1201344484 w 576"/>
              <a:gd name="T13" fmla="*/ 200668497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34" name="Freeform 26"/>
          <p:cNvSpPr>
            <a:spLocks/>
          </p:cNvSpPr>
          <p:nvPr/>
        </p:nvSpPr>
        <p:spPr bwMode="auto">
          <a:xfrm flipH="1" flipV="1">
            <a:off x="3243263" y="2566988"/>
            <a:ext cx="368300" cy="2109787"/>
          </a:xfrm>
          <a:custGeom>
            <a:avLst/>
            <a:gdLst>
              <a:gd name="T0" fmla="*/ 0 w 288"/>
              <a:gd name="T1" fmla="*/ 0 h 1104"/>
              <a:gd name="T2" fmla="*/ 470989201 w 288"/>
              <a:gd name="T3" fmla="*/ 2147483647 h 1104"/>
              <a:gd name="T4" fmla="*/ 0 60000 65536"/>
              <a:gd name="T5" fmla="*/ 0 60000 65536"/>
            </a:gdLst>
            <a:ahLst/>
            <a:cxnLst>
              <a:cxn ang="T4">
                <a:pos x="T0" y="T1"/>
              </a:cxn>
              <a:cxn ang="T5">
                <a:pos x="T2" y="T3"/>
              </a:cxn>
            </a:cxnLst>
            <a:rect l="0" t="0" r="r" b="b"/>
            <a:pathLst>
              <a:path w="288" h="1104">
                <a:moveTo>
                  <a:pt x="0" y="0"/>
                </a:moveTo>
                <a:cubicBezTo>
                  <a:pt x="120" y="460"/>
                  <a:pt x="240" y="920"/>
                  <a:pt x="288" y="1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35" name="Freeform 27"/>
          <p:cNvSpPr>
            <a:spLocks/>
          </p:cNvSpPr>
          <p:nvPr/>
        </p:nvSpPr>
        <p:spPr bwMode="auto">
          <a:xfrm>
            <a:off x="3611563" y="4413250"/>
            <a:ext cx="739775" cy="352425"/>
          </a:xfrm>
          <a:custGeom>
            <a:avLst/>
            <a:gdLst>
              <a:gd name="T0" fmla="*/ 0 w 576"/>
              <a:gd name="T1" fmla="*/ 621016903 h 200"/>
              <a:gd name="T2" fmla="*/ 158352949 w 576"/>
              <a:gd name="T3" fmla="*/ 24840676 h 200"/>
              <a:gd name="T4" fmla="*/ 316705897 w 576"/>
              <a:gd name="T5" fmla="*/ 471972846 h 200"/>
              <a:gd name="T6" fmla="*/ 475058846 w 576"/>
              <a:gd name="T7" fmla="*/ 24840676 h 200"/>
              <a:gd name="T8" fmla="*/ 633410510 w 576"/>
              <a:gd name="T9" fmla="*/ 471972846 h 200"/>
              <a:gd name="T10" fmla="*/ 791763459 w 576"/>
              <a:gd name="T11" fmla="*/ 24840676 h 200"/>
              <a:gd name="T12" fmla="*/ 950116407 w 576"/>
              <a:gd name="T13" fmla="*/ 322928790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36" name="Text Box 28"/>
          <p:cNvSpPr txBox="1">
            <a:spLocks noChangeArrowheads="1"/>
          </p:cNvSpPr>
          <p:nvPr/>
        </p:nvSpPr>
        <p:spPr bwMode="auto">
          <a:xfrm>
            <a:off x="2819400" y="5029200"/>
            <a:ext cx="922338"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60000"/>
              </a:lnSpc>
              <a:spcBef>
                <a:spcPct val="50000"/>
              </a:spcBef>
            </a:pPr>
            <a:r>
              <a:rPr kumimoji="1" lang="en-US" altLang="zh-CN" sz="2400" b="1">
                <a:latin typeface="Times New Roman" pitchFamily="18" charset="0"/>
              </a:rPr>
              <a:t>f</a:t>
            </a:r>
            <a:r>
              <a:rPr kumimoji="1" lang="en-US" altLang="zh-CN" sz="2400" b="1" baseline="-25000">
                <a:latin typeface="Times New Roman" pitchFamily="18" charset="0"/>
              </a:rPr>
              <a:t>p2</a:t>
            </a:r>
          </a:p>
          <a:p>
            <a:pPr eaLnBrk="1" hangingPunct="1">
              <a:lnSpc>
                <a:spcPct val="60000"/>
              </a:lnSpc>
              <a:spcBef>
                <a:spcPct val="50000"/>
              </a:spcBef>
            </a:pPr>
            <a:r>
              <a:rPr kumimoji="1" lang="en-US" altLang="zh-CN" sz="2400" b="1">
                <a:latin typeface="Times New Roman" pitchFamily="18" charset="0"/>
                <a:cs typeface="Times New Roman" pitchFamily="18" charset="0"/>
              </a:rPr>
              <a:t>ω</a:t>
            </a:r>
            <a:r>
              <a:rPr kumimoji="1" lang="en-US" altLang="zh-CN" b="1" baseline="-25000">
                <a:latin typeface="Times New Roman" pitchFamily="18" charset="0"/>
              </a:rPr>
              <a:t>p2</a:t>
            </a:r>
          </a:p>
        </p:txBody>
      </p:sp>
      <p:sp>
        <p:nvSpPr>
          <p:cNvPr id="17437" name="Text Box 29"/>
          <p:cNvSpPr txBox="1">
            <a:spLocks noChangeArrowheads="1"/>
          </p:cNvSpPr>
          <p:nvPr/>
        </p:nvSpPr>
        <p:spPr bwMode="auto">
          <a:xfrm>
            <a:off x="3429000" y="4953000"/>
            <a:ext cx="738188" cy="85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80000"/>
              </a:lnSpc>
              <a:spcBef>
                <a:spcPct val="50000"/>
              </a:spcBef>
            </a:pPr>
            <a:r>
              <a:rPr kumimoji="1" lang="en-US" altLang="zh-CN" sz="2400" b="1">
                <a:latin typeface="Times New Roman" pitchFamily="18" charset="0"/>
              </a:rPr>
              <a:t>f</a:t>
            </a:r>
            <a:r>
              <a:rPr kumimoji="1" lang="en-US" altLang="zh-CN" sz="2400" b="1" baseline="-25000">
                <a:latin typeface="Times New Roman" pitchFamily="18" charset="0"/>
              </a:rPr>
              <a:t>s2</a:t>
            </a:r>
          </a:p>
          <a:p>
            <a:pPr eaLnBrk="1" hangingPunct="1">
              <a:lnSpc>
                <a:spcPct val="80000"/>
              </a:lnSpc>
              <a:spcBef>
                <a:spcPct val="50000"/>
              </a:spcBef>
            </a:pPr>
            <a:r>
              <a:rPr kumimoji="1" lang="en-US" altLang="zh-CN" sz="2400" b="1">
                <a:latin typeface="Times New Roman" pitchFamily="18" charset="0"/>
                <a:cs typeface="Times New Roman" pitchFamily="18" charset="0"/>
              </a:rPr>
              <a:t>ω</a:t>
            </a:r>
            <a:r>
              <a:rPr kumimoji="1" lang="en-US" altLang="zh-CN" b="1" baseline="-25000">
                <a:latin typeface="Times New Roman" pitchFamily="18" charset="0"/>
              </a:rPr>
              <a:t>s2</a:t>
            </a:r>
          </a:p>
        </p:txBody>
      </p:sp>
      <p:sp>
        <p:nvSpPr>
          <p:cNvPr id="17438" name="Line 30"/>
          <p:cNvSpPr>
            <a:spLocks noChangeShapeType="1"/>
          </p:cNvSpPr>
          <p:nvPr/>
        </p:nvSpPr>
        <p:spPr bwMode="auto">
          <a:xfrm>
            <a:off x="3243263" y="2743200"/>
            <a:ext cx="0" cy="2022475"/>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439" name="Line 31"/>
          <p:cNvSpPr>
            <a:spLocks noChangeShapeType="1"/>
          </p:cNvSpPr>
          <p:nvPr/>
        </p:nvSpPr>
        <p:spPr bwMode="auto">
          <a:xfrm>
            <a:off x="3519488" y="4413250"/>
            <a:ext cx="0" cy="352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7440" name="Object 32"/>
          <p:cNvGraphicFramePr>
            <a:graphicFrameLocks noChangeAspect="1"/>
          </p:cNvGraphicFramePr>
          <p:nvPr/>
        </p:nvGraphicFramePr>
        <p:xfrm>
          <a:off x="179388" y="4149725"/>
          <a:ext cx="504825" cy="469900"/>
        </p:xfrm>
        <a:graphic>
          <a:graphicData uri="http://schemas.openxmlformats.org/presentationml/2006/ole">
            <mc:AlternateContent xmlns:mc="http://schemas.openxmlformats.org/markup-compatibility/2006">
              <mc:Choice xmlns:v="urn:schemas-microsoft-com:vml" Requires="v">
                <p:oleObj spid="_x0000_s17523" name="Equation" r:id="rId4" imgW="241300" imgH="228600" progId="Equation.DSMT4">
                  <p:embed/>
                </p:oleObj>
              </mc:Choice>
              <mc:Fallback>
                <p:oleObj name="Equation" r:id="rId4" imgW="241300" imgH="228600" progId="Equation.DSMT4">
                  <p:embed/>
                  <p:pic>
                    <p:nvPicPr>
                      <p:cNvPr id="0" name="Object 32"/>
                      <p:cNvPicPr>
                        <a:picLocks noChangeAspect="1" noChangeArrowheads="1"/>
                      </p:cNvPicPr>
                      <p:nvPr/>
                    </p:nvPicPr>
                    <p:blipFill>
                      <a:blip r:embed="rId5">
                        <a:lum bright="-68000"/>
                        <a:extLst>
                          <a:ext uri="{28A0092B-C50C-407E-A947-70E740481C1C}">
                            <a14:useLocalDpi xmlns:a14="http://schemas.microsoft.com/office/drawing/2010/main" val="0"/>
                          </a:ext>
                        </a:extLst>
                      </a:blip>
                      <a:srcRect/>
                      <a:stretch>
                        <a:fillRect/>
                      </a:stretch>
                    </p:blipFill>
                    <p:spPr bwMode="auto">
                      <a:xfrm>
                        <a:off x="179388" y="4149725"/>
                        <a:ext cx="504825"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41" name="Object 33"/>
          <p:cNvGraphicFramePr>
            <a:graphicFrameLocks noChangeAspect="1"/>
          </p:cNvGraphicFramePr>
          <p:nvPr/>
        </p:nvGraphicFramePr>
        <p:xfrm>
          <a:off x="0" y="2636838"/>
          <a:ext cx="849313" cy="469900"/>
        </p:xfrm>
        <a:graphic>
          <a:graphicData uri="http://schemas.openxmlformats.org/presentationml/2006/ole">
            <mc:AlternateContent xmlns:mc="http://schemas.openxmlformats.org/markup-compatibility/2006">
              <mc:Choice xmlns:v="urn:schemas-microsoft-com:vml" Requires="v">
                <p:oleObj spid="_x0000_s17524" name="Equation" r:id="rId6" imgW="406224" imgH="228501" progId="Equation.DSMT4">
                  <p:embed/>
                </p:oleObj>
              </mc:Choice>
              <mc:Fallback>
                <p:oleObj name="Equation" r:id="rId6" imgW="406224" imgH="228501" progId="Equation.DSMT4">
                  <p:embed/>
                  <p:pic>
                    <p:nvPicPr>
                      <p:cNvPr id="0" name="Object 33"/>
                      <p:cNvPicPr>
                        <a:picLocks noChangeAspect="1" noChangeArrowheads="1"/>
                      </p:cNvPicPr>
                      <p:nvPr/>
                    </p:nvPicPr>
                    <p:blipFill>
                      <a:blip r:embed="rId7">
                        <a:lum bright="-68000"/>
                        <a:extLst>
                          <a:ext uri="{28A0092B-C50C-407E-A947-70E740481C1C}">
                            <a14:useLocalDpi xmlns:a14="http://schemas.microsoft.com/office/drawing/2010/main" val="0"/>
                          </a:ext>
                        </a:extLst>
                      </a:blip>
                      <a:srcRect/>
                      <a:stretch>
                        <a:fillRect/>
                      </a:stretch>
                    </p:blipFill>
                    <p:spPr bwMode="auto">
                      <a:xfrm>
                        <a:off x="0" y="2636838"/>
                        <a:ext cx="849313"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42"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01B997B6-54F6-40E7-8782-D3FE83973BB8}" type="slidenum">
              <a:rPr lang="en-US" altLang="zh-CN" smtClean="0"/>
              <a:pPr eaLnBrk="1" hangingPunct="1"/>
              <a:t>16</a:t>
            </a:fld>
            <a:endParaRPr lang="en-US" altLang="zh-CN"/>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19125" y="350838"/>
            <a:ext cx="8067675" cy="762000"/>
          </a:xfrm>
        </p:spPr>
        <p:txBody>
          <a:bodyPr/>
          <a:lstStyle/>
          <a:p>
            <a:pPr algn="l" eaLnBrk="1" hangingPunct="1"/>
            <a:r>
              <a:rPr lang="en-US" altLang="zh-CN" b="1" i="1">
                <a:solidFill>
                  <a:schemeClr val="tx1"/>
                </a:solidFill>
                <a:latin typeface="隶书" pitchFamily="49" charset="-122"/>
                <a:ea typeface="隶书" pitchFamily="49" charset="-122"/>
              </a:rPr>
              <a:t>4)</a:t>
            </a:r>
            <a:r>
              <a:rPr lang="zh-CN" altLang="en-US" b="1" i="1">
                <a:solidFill>
                  <a:schemeClr val="tx1"/>
                </a:solidFill>
                <a:latin typeface="隶书" pitchFamily="49" charset="-122"/>
                <a:ea typeface="隶书" pitchFamily="49" charset="-122"/>
              </a:rPr>
              <a:t>、带阻滤波器的性能指标</a:t>
            </a:r>
            <a:endParaRPr lang="zh-CN" altLang="zh-CN" b="1" i="1">
              <a:solidFill>
                <a:schemeClr val="tx1"/>
              </a:solidFill>
              <a:latin typeface="隶书" pitchFamily="49" charset="-122"/>
              <a:ea typeface="隶书" pitchFamily="49" charset="-122"/>
            </a:endParaRPr>
          </a:p>
        </p:txBody>
      </p:sp>
      <p:sp>
        <p:nvSpPr>
          <p:cNvPr id="18435" name="Text Box 3"/>
          <p:cNvSpPr txBox="1">
            <a:spLocks noChangeArrowheads="1"/>
          </p:cNvSpPr>
          <p:nvPr/>
        </p:nvSpPr>
        <p:spPr bwMode="auto">
          <a:xfrm>
            <a:off x="4932363" y="1158875"/>
            <a:ext cx="4211637"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a:latin typeface="宋体" pitchFamily="2" charset="-122"/>
              </a:rPr>
              <a:t>通带截止频率：上限截止频率</a:t>
            </a:r>
            <a:r>
              <a:rPr kumimoji="1" lang="en-US" altLang="zh-CN" sz="3200" b="1">
                <a:latin typeface="宋体" pitchFamily="2" charset="-122"/>
              </a:rPr>
              <a:t>f</a:t>
            </a:r>
            <a:r>
              <a:rPr kumimoji="1" lang="en-US" altLang="zh-CN" sz="3200" b="1" baseline="-25000">
                <a:latin typeface="宋体" pitchFamily="2" charset="-122"/>
              </a:rPr>
              <a:t>p2</a:t>
            </a:r>
            <a:r>
              <a:rPr kumimoji="1" lang="en-US" altLang="zh-CN" sz="3200" b="1">
                <a:latin typeface="宋体" pitchFamily="2" charset="-122"/>
              </a:rPr>
              <a:t>(</a:t>
            </a:r>
            <a:r>
              <a:rPr kumimoji="1" lang="en-US" altLang="zh-CN" sz="3200" b="1">
                <a:latin typeface="宋体" pitchFamily="2" charset="-122"/>
                <a:sym typeface="Symbol" pitchFamily="18" charset="2"/>
              </a:rPr>
              <a:t></a:t>
            </a:r>
            <a:r>
              <a:rPr kumimoji="1" lang="en-US" altLang="zh-CN" sz="3200" b="1" baseline="-25000">
                <a:latin typeface="宋体" pitchFamily="2" charset="-122"/>
              </a:rPr>
              <a:t>p2</a:t>
            </a:r>
            <a:r>
              <a:rPr kumimoji="1" lang="en-US" altLang="zh-CN" sz="3200" b="1">
                <a:latin typeface="宋体" pitchFamily="2" charset="-122"/>
              </a:rPr>
              <a:t>)</a:t>
            </a:r>
            <a:r>
              <a:rPr kumimoji="1" lang="zh-CN" altLang="en-US" sz="3200" b="1">
                <a:latin typeface="宋体" pitchFamily="2" charset="-122"/>
              </a:rPr>
              <a:t>，</a:t>
            </a:r>
            <a:r>
              <a:rPr kumimoji="1" lang="zh-CN" altLang="zh-CN" sz="3200" b="1">
                <a:latin typeface="宋体" pitchFamily="2" charset="-122"/>
              </a:rPr>
              <a:t>下限截止频率</a:t>
            </a:r>
            <a:r>
              <a:rPr kumimoji="1" lang="en-US" altLang="zh-CN" sz="3200" b="1">
                <a:latin typeface="宋体" pitchFamily="2" charset="-122"/>
              </a:rPr>
              <a:t>f</a:t>
            </a:r>
            <a:r>
              <a:rPr kumimoji="1" lang="en-US" altLang="zh-CN" sz="3200" b="1" baseline="-25000">
                <a:latin typeface="宋体" pitchFamily="2" charset="-122"/>
              </a:rPr>
              <a:t>p1</a:t>
            </a:r>
            <a:r>
              <a:rPr kumimoji="1" lang="en-US" altLang="zh-CN" sz="3200" b="1">
                <a:latin typeface="宋体" pitchFamily="2" charset="-122"/>
              </a:rPr>
              <a:t>(</a:t>
            </a:r>
            <a:r>
              <a:rPr kumimoji="1" lang="en-US" altLang="zh-CN" sz="3200" b="1">
                <a:latin typeface="Times New Roman" pitchFamily="18" charset="0"/>
                <a:sym typeface="Symbol" pitchFamily="18" charset="2"/>
              </a:rPr>
              <a:t></a:t>
            </a:r>
            <a:r>
              <a:rPr kumimoji="1" lang="en-US" altLang="zh-CN" sz="3200" b="1" baseline="-25000">
                <a:latin typeface="宋体" pitchFamily="2" charset="-122"/>
              </a:rPr>
              <a:t>p1</a:t>
            </a:r>
            <a:r>
              <a:rPr kumimoji="1" lang="en-US" altLang="zh-CN" sz="3200" b="1">
                <a:latin typeface="宋体" pitchFamily="2" charset="-122"/>
              </a:rPr>
              <a:t>)</a:t>
            </a:r>
            <a:r>
              <a:rPr kumimoji="1" lang="zh-CN" altLang="en-US" sz="3200" b="1">
                <a:latin typeface="宋体" pitchFamily="2" charset="-122"/>
              </a:rPr>
              <a:t>。</a:t>
            </a:r>
          </a:p>
          <a:p>
            <a:pPr eaLnBrk="1" hangingPunct="1">
              <a:spcBef>
                <a:spcPct val="50000"/>
              </a:spcBef>
            </a:pPr>
            <a:r>
              <a:rPr kumimoji="1" lang="zh-CN" altLang="en-US" sz="3200" b="1">
                <a:latin typeface="宋体" pitchFamily="2" charset="-122"/>
              </a:rPr>
              <a:t>通带衰减：</a:t>
            </a:r>
            <a:r>
              <a:rPr kumimoji="1" lang="en-US" altLang="zh-CN" sz="3200" b="1">
                <a:latin typeface="宋体" pitchFamily="2" charset="-122"/>
              </a:rPr>
              <a:t>A</a:t>
            </a:r>
            <a:r>
              <a:rPr kumimoji="1" lang="en-US" altLang="zh-CN" sz="3200" b="1" baseline="-25000">
                <a:latin typeface="宋体" pitchFamily="2" charset="-122"/>
              </a:rPr>
              <a:t>p</a:t>
            </a:r>
          </a:p>
          <a:p>
            <a:pPr eaLnBrk="1" hangingPunct="1">
              <a:spcBef>
                <a:spcPct val="50000"/>
              </a:spcBef>
            </a:pPr>
            <a:r>
              <a:rPr kumimoji="1" lang="zh-CN" altLang="en-US" sz="3200" b="1">
                <a:latin typeface="宋体" pitchFamily="2" charset="-122"/>
              </a:rPr>
              <a:t>阻带截止频率</a:t>
            </a:r>
            <a:r>
              <a:rPr kumimoji="1" lang="zh-CN" altLang="zh-CN" sz="3200" b="1">
                <a:latin typeface="宋体" pitchFamily="2" charset="-122"/>
              </a:rPr>
              <a:t>：</a:t>
            </a:r>
            <a:r>
              <a:rPr kumimoji="1" lang="zh-CN" altLang="en-US" sz="3200" b="1">
                <a:latin typeface="宋体" pitchFamily="2" charset="-122"/>
              </a:rPr>
              <a:t>上限截止频率</a:t>
            </a:r>
            <a:r>
              <a:rPr kumimoji="1" lang="en-US" altLang="zh-CN" sz="3200" b="1">
                <a:latin typeface="宋体" pitchFamily="2" charset="-122"/>
              </a:rPr>
              <a:t>f</a:t>
            </a:r>
            <a:r>
              <a:rPr kumimoji="1" lang="en-US" altLang="zh-CN" sz="3200" b="1" baseline="-25000">
                <a:latin typeface="宋体" pitchFamily="2" charset="-122"/>
              </a:rPr>
              <a:t>s2</a:t>
            </a:r>
            <a:r>
              <a:rPr kumimoji="1" lang="en-US" altLang="zh-CN" sz="3200" b="1">
                <a:latin typeface="宋体" pitchFamily="2" charset="-122"/>
              </a:rPr>
              <a:t>(</a:t>
            </a:r>
            <a:r>
              <a:rPr kumimoji="1" lang="en-US" altLang="zh-CN" sz="3200" b="1">
                <a:latin typeface="宋体" pitchFamily="2" charset="-122"/>
                <a:sym typeface="Symbol" pitchFamily="18" charset="2"/>
              </a:rPr>
              <a:t></a:t>
            </a:r>
            <a:r>
              <a:rPr kumimoji="1" lang="en-US" altLang="zh-CN" sz="3200" b="1" baseline="-25000">
                <a:latin typeface="宋体" pitchFamily="2" charset="-122"/>
              </a:rPr>
              <a:t>s2</a:t>
            </a:r>
            <a:r>
              <a:rPr kumimoji="1" lang="en-US" altLang="zh-CN" sz="3200" b="1">
                <a:latin typeface="宋体" pitchFamily="2" charset="-122"/>
              </a:rPr>
              <a:t>)</a:t>
            </a:r>
            <a:r>
              <a:rPr kumimoji="1" lang="zh-CN" altLang="en-US" sz="3200" b="1">
                <a:latin typeface="宋体" pitchFamily="2" charset="-122"/>
              </a:rPr>
              <a:t>，</a:t>
            </a:r>
            <a:r>
              <a:rPr kumimoji="1" lang="zh-CN" altLang="zh-CN" sz="3200" b="1">
                <a:latin typeface="宋体" pitchFamily="2" charset="-122"/>
              </a:rPr>
              <a:t>下限截止频率</a:t>
            </a:r>
            <a:r>
              <a:rPr kumimoji="1" lang="en-US" altLang="zh-CN" sz="3200" b="1">
                <a:latin typeface="宋体" pitchFamily="2" charset="-122"/>
              </a:rPr>
              <a:t>f</a:t>
            </a:r>
            <a:r>
              <a:rPr kumimoji="1" lang="en-US" altLang="zh-CN" sz="3200" b="1" baseline="-25000">
                <a:latin typeface="宋体" pitchFamily="2" charset="-122"/>
              </a:rPr>
              <a:t>s1</a:t>
            </a:r>
            <a:r>
              <a:rPr kumimoji="1" lang="en-US" altLang="zh-CN" sz="3200" b="1">
                <a:latin typeface="宋体" pitchFamily="2" charset="-122"/>
              </a:rPr>
              <a:t>(</a:t>
            </a:r>
            <a:r>
              <a:rPr kumimoji="1" lang="en-US" altLang="zh-CN" sz="3200" b="1">
                <a:latin typeface="宋体" pitchFamily="2" charset="-122"/>
                <a:sym typeface="Symbol" pitchFamily="18" charset="2"/>
              </a:rPr>
              <a:t></a:t>
            </a:r>
            <a:r>
              <a:rPr kumimoji="1" lang="en-US" altLang="zh-CN" sz="3200" b="1" baseline="-25000">
                <a:latin typeface="宋体" pitchFamily="2" charset="-122"/>
              </a:rPr>
              <a:t>s1</a:t>
            </a:r>
            <a:r>
              <a:rPr kumimoji="1" lang="en-US" altLang="zh-CN" sz="3200" b="1">
                <a:latin typeface="宋体" pitchFamily="2" charset="-122"/>
              </a:rPr>
              <a:t>)</a:t>
            </a:r>
            <a:r>
              <a:rPr kumimoji="1" lang="zh-CN" altLang="en-US" sz="3200" b="1">
                <a:latin typeface="宋体" pitchFamily="2" charset="-122"/>
              </a:rPr>
              <a:t>。</a:t>
            </a:r>
          </a:p>
          <a:p>
            <a:pPr eaLnBrk="1" hangingPunct="1">
              <a:spcBef>
                <a:spcPct val="50000"/>
              </a:spcBef>
            </a:pPr>
            <a:r>
              <a:rPr kumimoji="1" lang="zh-CN" altLang="zh-CN" sz="3200" b="1">
                <a:latin typeface="宋体" pitchFamily="2" charset="-122"/>
              </a:rPr>
              <a:t>阻带衰减：A</a:t>
            </a:r>
            <a:r>
              <a:rPr kumimoji="1" lang="zh-CN" altLang="zh-CN" sz="3200" b="1" baseline="-25000">
                <a:latin typeface="宋体" pitchFamily="2" charset="-122"/>
              </a:rPr>
              <a:t>s</a:t>
            </a:r>
            <a:endParaRPr kumimoji="1" lang="en-US" altLang="zh-CN" sz="3200" b="1" baseline="-25000">
              <a:latin typeface="宋体" pitchFamily="2" charset="-122"/>
            </a:endParaRPr>
          </a:p>
        </p:txBody>
      </p:sp>
      <p:sp>
        <p:nvSpPr>
          <p:cNvPr id="18436" name="Line 4"/>
          <p:cNvSpPr>
            <a:spLocks noChangeShapeType="1"/>
          </p:cNvSpPr>
          <p:nvPr/>
        </p:nvSpPr>
        <p:spPr bwMode="auto">
          <a:xfrm flipV="1">
            <a:off x="820738" y="2225675"/>
            <a:ext cx="0" cy="321945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37" name="Line 5"/>
          <p:cNvSpPr>
            <a:spLocks noChangeShapeType="1"/>
          </p:cNvSpPr>
          <p:nvPr/>
        </p:nvSpPr>
        <p:spPr bwMode="auto">
          <a:xfrm>
            <a:off x="468313" y="4819650"/>
            <a:ext cx="4397375" cy="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38" name="Freeform 6"/>
          <p:cNvSpPr>
            <a:spLocks/>
          </p:cNvSpPr>
          <p:nvPr/>
        </p:nvSpPr>
        <p:spPr bwMode="auto">
          <a:xfrm>
            <a:off x="1876425" y="4462463"/>
            <a:ext cx="790575" cy="282575"/>
          </a:xfrm>
          <a:custGeom>
            <a:avLst/>
            <a:gdLst>
              <a:gd name="T0" fmla="*/ 0 w 576"/>
              <a:gd name="T1" fmla="*/ 399243153 h 200"/>
              <a:gd name="T2" fmla="*/ 180848149 w 576"/>
              <a:gd name="T3" fmla="*/ 15969726 h 200"/>
              <a:gd name="T4" fmla="*/ 361694925 w 576"/>
              <a:gd name="T5" fmla="*/ 303424796 h 200"/>
              <a:gd name="T6" fmla="*/ 542543074 w 576"/>
              <a:gd name="T7" fmla="*/ 15969726 h 200"/>
              <a:gd name="T8" fmla="*/ 723389850 w 576"/>
              <a:gd name="T9" fmla="*/ 303424796 h 200"/>
              <a:gd name="T10" fmla="*/ 904237999 w 576"/>
              <a:gd name="T11" fmla="*/ 15969726 h 200"/>
              <a:gd name="T12" fmla="*/ 1085084775 w 576"/>
              <a:gd name="T13" fmla="*/ 207606440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39" name="Line 7"/>
          <p:cNvSpPr>
            <a:spLocks noChangeShapeType="1"/>
          </p:cNvSpPr>
          <p:nvPr/>
        </p:nvSpPr>
        <p:spPr bwMode="auto">
          <a:xfrm>
            <a:off x="908050" y="2405063"/>
            <a:ext cx="3429000" cy="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40" name="Line 8"/>
          <p:cNvSpPr>
            <a:spLocks noChangeShapeType="1"/>
          </p:cNvSpPr>
          <p:nvPr/>
        </p:nvSpPr>
        <p:spPr bwMode="auto">
          <a:xfrm>
            <a:off x="820738" y="2673350"/>
            <a:ext cx="3516312" cy="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41" name="Freeform 9"/>
          <p:cNvSpPr>
            <a:spLocks/>
          </p:cNvSpPr>
          <p:nvPr/>
        </p:nvSpPr>
        <p:spPr bwMode="auto">
          <a:xfrm flipV="1">
            <a:off x="3194050" y="2673350"/>
            <a:ext cx="263525" cy="2057400"/>
          </a:xfrm>
          <a:custGeom>
            <a:avLst/>
            <a:gdLst>
              <a:gd name="T0" fmla="*/ 0 w 288"/>
              <a:gd name="T1" fmla="*/ 0 h 1104"/>
              <a:gd name="T2" fmla="*/ 241129950 w 288"/>
              <a:gd name="T3" fmla="*/ 2147483647 h 1104"/>
              <a:gd name="T4" fmla="*/ 0 60000 65536"/>
              <a:gd name="T5" fmla="*/ 0 60000 65536"/>
            </a:gdLst>
            <a:ahLst/>
            <a:cxnLst>
              <a:cxn ang="T4">
                <a:pos x="T0" y="T1"/>
              </a:cxn>
              <a:cxn ang="T5">
                <a:pos x="T2" y="T3"/>
              </a:cxn>
            </a:cxnLst>
            <a:rect l="0" t="0" r="r" b="b"/>
            <a:pathLst>
              <a:path w="288" h="1104">
                <a:moveTo>
                  <a:pt x="0" y="0"/>
                </a:moveTo>
                <a:cubicBezTo>
                  <a:pt x="120" y="460"/>
                  <a:pt x="240" y="920"/>
                  <a:pt x="288" y="1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42" name="Freeform 10"/>
          <p:cNvSpPr>
            <a:spLocks/>
          </p:cNvSpPr>
          <p:nvPr/>
        </p:nvSpPr>
        <p:spPr bwMode="auto">
          <a:xfrm flipH="1">
            <a:off x="820738" y="2405063"/>
            <a:ext cx="703262" cy="357187"/>
          </a:xfrm>
          <a:custGeom>
            <a:avLst/>
            <a:gdLst>
              <a:gd name="T0" fmla="*/ 0 w 576"/>
              <a:gd name="T1" fmla="*/ 637912765 h 200"/>
              <a:gd name="T2" fmla="*/ 143106491 w 576"/>
              <a:gd name="T3" fmla="*/ 25515653 h 200"/>
              <a:gd name="T4" fmla="*/ 286214204 w 576"/>
              <a:gd name="T5" fmla="*/ 484813487 h 200"/>
              <a:gd name="T6" fmla="*/ 429320695 w 576"/>
              <a:gd name="T7" fmla="*/ 25515653 h 200"/>
              <a:gd name="T8" fmla="*/ 572427186 w 576"/>
              <a:gd name="T9" fmla="*/ 484813487 h 200"/>
              <a:gd name="T10" fmla="*/ 715534899 w 576"/>
              <a:gd name="T11" fmla="*/ 25515653 h 200"/>
              <a:gd name="T12" fmla="*/ 858641390 w 576"/>
              <a:gd name="T13" fmla="*/ 331714209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43" name="Line 11"/>
          <p:cNvSpPr>
            <a:spLocks noChangeShapeType="1"/>
          </p:cNvSpPr>
          <p:nvPr/>
        </p:nvSpPr>
        <p:spPr bwMode="auto">
          <a:xfrm>
            <a:off x="820738" y="4462463"/>
            <a:ext cx="3252787" cy="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44" name="Line 12"/>
          <p:cNvSpPr>
            <a:spLocks noChangeShapeType="1"/>
          </p:cNvSpPr>
          <p:nvPr/>
        </p:nvSpPr>
        <p:spPr bwMode="auto">
          <a:xfrm>
            <a:off x="1524000" y="2762250"/>
            <a:ext cx="0" cy="205740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45" name="Line 13"/>
          <p:cNvSpPr>
            <a:spLocks noChangeShapeType="1"/>
          </p:cNvSpPr>
          <p:nvPr/>
        </p:nvSpPr>
        <p:spPr bwMode="auto">
          <a:xfrm>
            <a:off x="1787525" y="4462463"/>
            <a:ext cx="0" cy="3571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46" name="Text Box 14"/>
          <p:cNvSpPr txBox="1">
            <a:spLocks noChangeArrowheads="1"/>
          </p:cNvSpPr>
          <p:nvPr/>
        </p:nvSpPr>
        <p:spPr bwMode="auto">
          <a:xfrm>
            <a:off x="1700213" y="4908550"/>
            <a:ext cx="703262" cy="85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80000"/>
              </a:lnSpc>
              <a:spcBef>
                <a:spcPct val="50000"/>
              </a:spcBef>
            </a:pPr>
            <a:r>
              <a:rPr kumimoji="1" lang="en-US" altLang="zh-CN" sz="2400" b="1">
                <a:latin typeface="Times New Roman" pitchFamily="18" charset="0"/>
              </a:rPr>
              <a:t>f</a:t>
            </a:r>
            <a:r>
              <a:rPr kumimoji="1" lang="en-US" altLang="zh-CN" sz="2400" b="1" baseline="-25000">
                <a:latin typeface="Times New Roman" pitchFamily="18" charset="0"/>
              </a:rPr>
              <a:t>s1</a:t>
            </a:r>
          </a:p>
          <a:p>
            <a:pPr eaLnBrk="1" hangingPunct="1">
              <a:lnSpc>
                <a:spcPct val="80000"/>
              </a:lnSpc>
              <a:spcBef>
                <a:spcPct val="50000"/>
              </a:spcBef>
            </a:pPr>
            <a:r>
              <a:rPr kumimoji="1" lang="en-US" altLang="zh-CN" sz="2400" b="1">
                <a:latin typeface="Times New Roman" pitchFamily="18" charset="0"/>
                <a:cs typeface="Times New Roman" pitchFamily="18" charset="0"/>
              </a:rPr>
              <a:t>ω</a:t>
            </a:r>
            <a:r>
              <a:rPr kumimoji="1" lang="en-US" altLang="zh-CN" b="1" baseline="-25000">
                <a:latin typeface="Times New Roman" pitchFamily="18" charset="0"/>
              </a:rPr>
              <a:t>s1</a:t>
            </a:r>
          </a:p>
        </p:txBody>
      </p:sp>
      <p:sp>
        <p:nvSpPr>
          <p:cNvPr id="18447" name="Text Box 15"/>
          <p:cNvSpPr txBox="1">
            <a:spLocks noChangeArrowheads="1"/>
          </p:cNvSpPr>
          <p:nvPr/>
        </p:nvSpPr>
        <p:spPr bwMode="auto">
          <a:xfrm>
            <a:off x="1066800" y="4953000"/>
            <a:ext cx="879475"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60000"/>
              </a:lnSpc>
              <a:spcBef>
                <a:spcPct val="50000"/>
              </a:spcBef>
            </a:pPr>
            <a:r>
              <a:rPr kumimoji="1" lang="en-US" altLang="zh-CN" sz="2400" b="1">
                <a:latin typeface="Times New Roman" pitchFamily="18" charset="0"/>
              </a:rPr>
              <a:t>f</a:t>
            </a:r>
            <a:r>
              <a:rPr kumimoji="1" lang="en-US" altLang="zh-CN" sz="2400" b="1" baseline="-25000">
                <a:latin typeface="Times New Roman" pitchFamily="18" charset="0"/>
              </a:rPr>
              <a:t>p1</a:t>
            </a:r>
          </a:p>
          <a:p>
            <a:pPr eaLnBrk="1" hangingPunct="1">
              <a:lnSpc>
                <a:spcPct val="60000"/>
              </a:lnSpc>
              <a:spcBef>
                <a:spcPct val="50000"/>
              </a:spcBef>
            </a:pPr>
            <a:r>
              <a:rPr kumimoji="1" lang="en-US" altLang="zh-CN" sz="2400" b="1">
                <a:latin typeface="Times New Roman" pitchFamily="18" charset="0"/>
                <a:cs typeface="Times New Roman" pitchFamily="18" charset="0"/>
              </a:rPr>
              <a:t>ω</a:t>
            </a:r>
            <a:r>
              <a:rPr kumimoji="1" lang="en-US" altLang="zh-CN" b="1" baseline="-25000">
                <a:latin typeface="Times New Roman" pitchFamily="18" charset="0"/>
              </a:rPr>
              <a:t>p1</a:t>
            </a:r>
          </a:p>
        </p:txBody>
      </p:sp>
      <p:sp>
        <p:nvSpPr>
          <p:cNvPr id="18448" name="Text Box 16"/>
          <p:cNvSpPr txBox="1">
            <a:spLocks noChangeArrowheads="1"/>
          </p:cNvSpPr>
          <p:nvPr/>
        </p:nvSpPr>
        <p:spPr bwMode="auto">
          <a:xfrm>
            <a:off x="381000" y="2225675"/>
            <a:ext cx="703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a:latin typeface="Times New Roman" pitchFamily="18" charset="0"/>
              </a:rPr>
              <a:t>1</a:t>
            </a:r>
          </a:p>
        </p:txBody>
      </p:sp>
      <p:sp>
        <p:nvSpPr>
          <p:cNvPr id="18449" name="Line 17"/>
          <p:cNvSpPr>
            <a:spLocks noChangeShapeType="1"/>
          </p:cNvSpPr>
          <p:nvPr/>
        </p:nvSpPr>
        <p:spPr bwMode="auto">
          <a:xfrm>
            <a:off x="4249738" y="2047875"/>
            <a:ext cx="0" cy="357188"/>
          </a:xfrm>
          <a:prstGeom prst="line">
            <a:avLst/>
          </a:prstGeom>
          <a:noFill/>
          <a:ln w="254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50" name="Line 18"/>
          <p:cNvSpPr>
            <a:spLocks noChangeShapeType="1"/>
          </p:cNvSpPr>
          <p:nvPr/>
        </p:nvSpPr>
        <p:spPr bwMode="auto">
          <a:xfrm flipV="1">
            <a:off x="4249738" y="2673350"/>
            <a:ext cx="0" cy="357188"/>
          </a:xfrm>
          <a:prstGeom prst="line">
            <a:avLst/>
          </a:prstGeom>
          <a:noFill/>
          <a:ln w="254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51" name="Text Box 19"/>
          <p:cNvSpPr txBox="1">
            <a:spLocks noChangeArrowheads="1"/>
          </p:cNvSpPr>
          <p:nvPr/>
        </p:nvSpPr>
        <p:spPr bwMode="auto">
          <a:xfrm>
            <a:off x="3633788" y="1868488"/>
            <a:ext cx="1055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A</a:t>
            </a:r>
            <a:r>
              <a:rPr kumimoji="1" lang="en-US" altLang="zh-CN" sz="2400" b="1" baseline="-25000">
                <a:latin typeface="Times New Roman" pitchFamily="18" charset="0"/>
              </a:rPr>
              <a:t>p</a:t>
            </a:r>
          </a:p>
        </p:txBody>
      </p:sp>
      <p:sp>
        <p:nvSpPr>
          <p:cNvPr id="18452" name="Line 20"/>
          <p:cNvSpPr>
            <a:spLocks noChangeShapeType="1"/>
          </p:cNvSpPr>
          <p:nvPr/>
        </p:nvSpPr>
        <p:spPr bwMode="auto">
          <a:xfrm>
            <a:off x="3924300" y="3933825"/>
            <a:ext cx="0" cy="536575"/>
          </a:xfrm>
          <a:prstGeom prst="line">
            <a:avLst/>
          </a:prstGeom>
          <a:noFill/>
          <a:ln w="25400">
            <a:solidFill>
              <a:schemeClr val="hlink"/>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53" name="Line 21"/>
          <p:cNvSpPr>
            <a:spLocks noChangeShapeType="1"/>
          </p:cNvSpPr>
          <p:nvPr/>
        </p:nvSpPr>
        <p:spPr bwMode="auto">
          <a:xfrm flipV="1">
            <a:off x="3897313" y="4819650"/>
            <a:ext cx="0" cy="536575"/>
          </a:xfrm>
          <a:prstGeom prst="line">
            <a:avLst/>
          </a:prstGeom>
          <a:noFill/>
          <a:ln w="254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54" name="Text Box 22"/>
          <p:cNvSpPr txBox="1">
            <a:spLocks noChangeArrowheads="1"/>
          </p:cNvSpPr>
          <p:nvPr/>
        </p:nvSpPr>
        <p:spPr bwMode="auto">
          <a:xfrm>
            <a:off x="3986213" y="4283075"/>
            <a:ext cx="7032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A</a:t>
            </a:r>
            <a:r>
              <a:rPr kumimoji="1" lang="en-US" altLang="zh-CN" sz="2400" b="1" baseline="-25000">
                <a:latin typeface="Times New Roman" pitchFamily="18" charset="0"/>
              </a:rPr>
              <a:t>s</a:t>
            </a:r>
          </a:p>
        </p:txBody>
      </p:sp>
      <p:sp>
        <p:nvSpPr>
          <p:cNvPr id="18455" name="Text Box 23"/>
          <p:cNvSpPr txBox="1">
            <a:spLocks noChangeArrowheads="1"/>
          </p:cNvSpPr>
          <p:nvPr/>
        </p:nvSpPr>
        <p:spPr bwMode="auto">
          <a:xfrm>
            <a:off x="4425950" y="4908550"/>
            <a:ext cx="527050" cy="78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70000"/>
              </a:lnSpc>
              <a:spcBef>
                <a:spcPct val="50000"/>
              </a:spcBef>
            </a:pPr>
            <a:r>
              <a:rPr kumimoji="1" lang="en-US" altLang="zh-CN" sz="2400" b="1">
                <a:latin typeface="Times New Roman" pitchFamily="18" charset="0"/>
              </a:rPr>
              <a:t>f</a:t>
            </a:r>
          </a:p>
          <a:p>
            <a:pPr eaLnBrk="1" hangingPunct="1">
              <a:lnSpc>
                <a:spcPct val="70000"/>
              </a:lnSpc>
              <a:spcBef>
                <a:spcPct val="50000"/>
              </a:spcBef>
            </a:pPr>
            <a:r>
              <a:rPr kumimoji="1" lang="en-US" altLang="zh-CN" sz="2400" b="1">
                <a:latin typeface="Times New Roman" pitchFamily="18" charset="0"/>
                <a:cs typeface="Times New Roman" pitchFamily="18" charset="0"/>
              </a:rPr>
              <a:t>ω</a:t>
            </a:r>
            <a:endParaRPr kumimoji="1" lang="en-US" altLang="zh-CN" sz="2400" b="1">
              <a:latin typeface="Times New Roman" pitchFamily="18" charset="0"/>
            </a:endParaRPr>
          </a:p>
        </p:txBody>
      </p:sp>
      <p:sp>
        <p:nvSpPr>
          <p:cNvPr id="18456" name="Text Box 24"/>
          <p:cNvSpPr txBox="1">
            <a:spLocks noChangeArrowheads="1"/>
          </p:cNvSpPr>
          <p:nvPr/>
        </p:nvSpPr>
        <p:spPr bwMode="auto">
          <a:xfrm>
            <a:off x="468313" y="1600200"/>
            <a:ext cx="28146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800" b="1">
                <a:latin typeface="Times New Roman" pitchFamily="18" charset="0"/>
              </a:rPr>
              <a:t>|H(e</a:t>
            </a:r>
            <a:r>
              <a:rPr kumimoji="1" lang="en-US" altLang="zh-CN" sz="2800" b="1" baseline="30000">
                <a:latin typeface="Times New Roman" pitchFamily="18" charset="0"/>
              </a:rPr>
              <a:t>j</a:t>
            </a:r>
            <a:r>
              <a:rPr kumimoji="1" lang="en-US" altLang="zh-CN" sz="2400" b="1" baseline="30000">
                <a:latin typeface="Times New Roman" pitchFamily="18" charset="0"/>
                <a:cs typeface="Times New Roman" pitchFamily="18" charset="0"/>
              </a:rPr>
              <a:t>ω</a:t>
            </a:r>
            <a:r>
              <a:rPr kumimoji="1" lang="en-US" altLang="zh-CN" sz="2800" b="1">
                <a:latin typeface="Times New Roman" pitchFamily="18" charset="0"/>
              </a:rPr>
              <a:t>)|</a:t>
            </a:r>
            <a:r>
              <a:rPr kumimoji="1" lang="zh-CN" altLang="en-US" sz="2800" b="1">
                <a:latin typeface="Times New Roman" pitchFamily="18" charset="0"/>
              </a:rPr>
              <a:t>或</a:t>
            </a:r>
            <a:r>
              <a:rPr kumimoji="1" lang="en-US" altLang="zh-CN" sz="2800" b="1">
                <a:latin typeface="Times New Roman" pitchFamily="18" charset="0"/>
              </a:rPr>
              <a:t>|H(f)|</a:t>
            </a:r>
          </a:p>
        </p:txBody>
      </p:sp>
      <p:sp>
        <p:nvSpPr>
          <p:cNvPr id="18457" name="Freeform 25"/>
          <p:cNvSpPr>
            <a:spLocks/>
          </p:cNvSpPr>
          <p:nvPr/>
        </p:nvSpPr>
        <p:spPr bwMode="auto">
          <a:xfrm flipH="1">
            <a:off x="2403475" y="4462463"/>
            <a:ext cx="790575" cy="282575"/>
          </a:xfrm>
          <a:custGeom>
            <a:avLst/>
            <a:gdLst>
              <a:gd name="T0" fmla="*/ 0 w 576"/>
              <a:gd name="T1" fmla="*/ 399243153 h 200"/>
              <a:gd name="T2" fmla="*/ 180848149 w 576"/>
              <a:gd name="T3" fmla="*/ 15969726 h 200"/>
              <a:gd name="T4" fmla="*/ 361694925 w 576"/>
              <a:gd name="T5" fmla="*/ 303424796 h 200"/>
              <a:gd name="T6" fmla="*/ 542543074 w 576"/>
              <a:gd name="T7" fmla="*/ 15969726 h 200"/>
              <a:gd name="T8" fmla="*/ 723389850 w 576"/>
              <a:gd name="T9" fmla="*/ 303424796 h 200"/>
              <a:gd name="T10" fmla="*/ 904237999 w 576"/>
              <a:gd name="T11" fmla="*/ 15969726 h 200"/>
              <a:gd name="T12" fmla="*/ 1085084775 w 576"/>
              <a:gd name="T13" fmla="*/ 207606440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58" name="Freeform 26"/>
          <p:cNvSpPr>
            <a:spLocks/>
          </p:cNvSpPr>
          <p:nvPr/>
        </p:nvSpPr>
        <p:spPr bwMode="auto">
          <a:xfrm flipH="1" flipV="1">
            <a:off x="1524000" y="2673350"/>
            <a:ext cx="352425" cy="2146300"/>
          </a:xfrm>
          <a:custGeom>
            <a:avLst/>
            <a:gdLst>
              <a:gd name="T0" fmla="*/ 0 w 288"/>
              <a:gd name="T1" fmla="*/ 0 h 1104"/>
              <a:gd name="T2" fmla="*/ 431261738 w 288"/>
              <a:gd name="T3" fmla="*/ 2147483647 h 1104"/>
              <a:gd name="T4" fmla="*/ 0 60000 65536"/>
              <a:gd name="T5" fmla="*/ 0 60000 65536"/>
            </a:gdLst>
            <a:ahLst/>
            <a:cxnLst>
              <a:cxn ang="T4">
                <a:pos x="T0" y="T1"/>
              </a:cxn>
              <a:cxn ang="T5">
                <a:pos x="T2" y="T3"/>
              </a:cxn>
            </a:cxnLst>
            <a:rect l="0" t="0" r="r" b="b"/>
            <a:pathLst>
              <a:path w="288" h="1104">
                <a:moveTo>
                  <a:pt x="0" y="0"/>
                </a:moveTo>
                <a:cubicBezTo>
                  <a:pt x="120" y="460"/>
                  <a:pt x="240" y="920"/>
                  <a:pt x="288" y="1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59" name="Freeform 27"/>
          <p:cNvSpPr>
            <a:spLocks/>
          </p:cNvSpPr>
          <p:nvPr/>
        </p:nvSpPr>
        <p:spPr bwMode="auto">
          <a:xfrm>
            <a:off x="3457575" y="2405063"/>
            <a:ext cx="704850" cy="357187"/>
          </a:xfrm>
          <a:custGeom>
            <a:avLst/>
            <a:gdLst>
              <a:gd name="T0" fmla="*/ 0 w 576"/>
              <a:gd name="T1" fmla="*/ 637912765 h 200"/>
              <a:gd name="T2" fmla="*/ 143753913 w 576"/>
              <a:gd name="T3" fmla="*/ 25515653 h 200"/>
              <a:gd name="T4" fmla="*/ 287507826 w 576"/>
              <a:gd name="T5" fmla="*/ 484813487 h 200"/>
              <a:gd name="T6" fmla="*/ 431261738 w 576"/>
              <a:gd name="T7" fmla="*/ 25515653 h 200"/>
              <a:gd name="T8" fmla="*/ 575015651 w 576"/>
              <a:gd name="T9" fmla="*/ 484813487 h 200"/>
              <a:gd name="T10" fmla="*/ 718769564 w 576"/>
              <a:gd name="T11" fmla="*/ 25515653 h 200"/>
              <a:gd name="T12" fmla="*/ 862523477 w 576"/>
              <a:gd name="T13" fmla="*/ 331714209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 h="200">
                <a:moveTo>
                  <a:pt x="0" y="200"/>
                </a:moveTo>
                <a:cubicBezTo>
                  <a:pt x="32" y="108"/>
                  <a:pt x="64" y="16"/>
                  <a:pt x="96" y="8"/>
                </a:cubicBezTo>
                <a:cubicBezTo>
                  <a:pt x="128" y="0"/>
                  <a:pt x="160" y="152"/>
                  <a:pt x="192" y="152"/>
                </a:cubicBezTo>
                <a:cubicBezTo>
                  <a:pt x="224" y="152"/>
                  <a:pt x="256" y="8"/>
                  <a:pt x="288" y="8"/>
                </a:cubicBezTo>
                <a:cubicBezTo>
                  <a:pt x="320" y="8"/>
                  <a:pt x="352" y="152"/>
                  <a:pt x="384" y="152"/>
                </a:cubicBezTo>
                <a:cubicBezTo>
                  <a:pt x="416" y="152"/>
                  <a:pt x="448" y="16"/>
                  <a:pt x="480" y="8"/>
                </a:cubicBezTo>
                <a:cubicBezTo>
                  <a:pt x="512" y="0"/>
                  <a:pt x="560" y="88"/>
                  <a:pt x="576" y="10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60" name="Text Box 28"/>
          <p:cNvSpPr txBox="1">
            <a:spLocks noChangeArrowheads="1"/>
          </p:cNvSpPr>
          <p:nvPr/>
        </p:nvSpPr>
        <p:spPr bwMode="auto">
          <a:xfrm>
            <a:off x="3276600" y="4953000"/>
            <a:ext cx="879475"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60000"/>
              </a:lnSpc>
              <a:spcBef>
                <a:spcPct val="50000"/>
              </a:spcBef>
            </a:pPr>
            <a:r>
              <a:rPr kumimoji="1" lang="en-US" altLang="zh-CN" sz="2400" b="1">
                <a:latin typeface="Times New Roman" pitchFamily="18" charset="0"/>
              </a:rPr>
              <a:t>f</a:t>
            </a:r>
            <a:r>
              <a:rPr kumimoji="1" lang="en-US" altLang="zh-CN" sz="2400" b="1" baseline="-25000">
                <a:latin typeface="Times New Roman" pitchFamily="18" charset="0"/>
              </a:rPr>
              <a:t>p2</a:t>
            </a:r>
          </a:p>
          <a:p>
            <a:pPr eaLnBrk="1" hangingPunct="1">
              <a:lnSpc>
                <a:spcPct val="60000"/>
              </a:lnSpc>
              <a:spcBef>
                <a:spcPct val="50000"/>
              </a:spcBef>
            </a:pPr>
            <a:r>
              <a:rPr kumimoji="1" lang="en-US" altLang="zh-CN" sz="2400" b="1">
                <a:latin typeface="Times New Roman" pitchFamily="18" charset="0"/>
                <a:cs typeface="Times New Roman" pitchFamily="18" charset="0"/>
              </a:rPr>
              <a:t>ω</a:t>
            </a:r>
            <a:r>
              <a:rPr kumimoji="1" lang="en-US" altLang="zh-CN" b="1" baseline="-25000">
                <a:latin typeface="Times New Roman" pitchFamily="18" charset="0"/>
              </a:rPr>
              <a:t>p2</a:t>
            </a:r>
          </a:p>
        </p:txBody>
      </p:sp>
      <p:sp>
        <p:nvSpPr>
          <p:cNvPr id="18461" name="Text Box 29"/>
          <p:cNvSpPr txBox="1">
            <a:spLocks noChangeArrowheads="1"/>
          </p:cNvSpPr>
          <p:nvPr/>
        </p:nvSpPr>
        <p:spPr bwMode="auto">
          <a:xfrm>
            <a:off x="2667000" y="4876800"/>
            <a:ext cx="703263" cy="85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80000"/>
              </a:lnSpc>
              <a:spcBef>
                <a:spcPct val="50000"/>
              </a:spcBef>
            </a:pPr>
            <a:r>
              <a:rPr kumimoji="1" lang="en-US" altLang="zh-CN" sz="2400" b="1">
                <a:latin typeface="Times New Roman" pitchFamily="18" charset="0"/>
              </a:rPr>
              <a:t>f</a:t>
            </a:r>
            <a:r>
              <a:rPr kumimoji="1" lang="en-US" altLang="zh-CN" sz="2400" b="1" baseline="-25000">
                <a:latin typeface="Times New Roman" pitchFamily="18" charset="0"/>
              </a:rPr>
              <a:t>s2</a:t>
            </a:r>
          </a:p>
          <a:p>
            <a:pPr eaLnBrk="1" hangingPunct="1">
              <a:lnSpc>
                <a:spcPct val="80000"/>
              </a:lnSpc>
              <a:spcBef>
                <a:spcPct val="50000"/>
              </a:spcBef>
            </a:pPr>
            <a:r>
              <a:rPr kumimoji="1" lang="en-US" altLang="zh-CN" sz="2400" b="1">
                <a:latin typeface="Times New Roman" pitchFamily="18" charset="0"/>
                <a:cs typeface="Times New Roman" pitchFamily="18" charset="0"/>
              </a:rPr>
              <a:t>ω</a:t>
            </a:r>
            <a:r>
              <a:rPr kumimoji="1" lang="en-US" altLang="zh-CN" b="1" baseline="-25000">
                <a:latin typeface="Times New Roman" pitchFamily="18" charset="0"/>
              </a:rPr>
              <a:t>s2</a:t>
            </a:r>
          </a:p>
        </p:txBody>
      </p:sp>
      <p:sp>
        <p:nvSpPr>
          <p:cNvPr id="18462" name="Line 30"/>
          <p:cNvSpPr>
            <a:spLocks noChangeShapeType="1"/>
          </p:cNvSpPr>
          <p:nvPr/>
        </p:nvSpPr>
        <p:spPr bwMode="auto">
          <a:xfrm>
            <a:off x="3457575" y="2762250"/>
            <a:ext cx="0" cy="205740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63" name="Line 31"/>
          <p:cNvSpPr>
            <a:spLocks noChangeShapeType="1"/>
          </p:cNvSpPr>
          <p:nvPr/>
        </p:nvSpPr>
        <p:spPr bwMode="auto">
          <a:xfrm>
            <a:off x="3282950" y="4462463"/>
            <a:ext cx="0" cy="3571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8464" name="Object 32"/>
          <p:cNvGraphicFramePr>
            <a:graphicFrameLocks noChangeAspect="1"/>
          </p:cNvGraphicFramePr>
          <p:nvPr/>
        </p:nvGraphicFramePr>
        <p:xfrm>
          <a:off x="250825" y="4221163"/>
          <a:ext cx="504825" cy="469900"/>
        </p:xfrm>
        <a:graphic>
          <a:graphicData uri="http://schemas.openxmlformats.org/presentationml/2006/ole">
            <mc:AlternateContent xmlns:mc="http://schemas.openxmlformats.org/markup-compatibility/2006">
              <mc:Choice xmlns:v="urn:schemas-microsoft-com:vml" Requires="v">
                <p:oleObj spid="_x0000_s18547" name="Equation" r:id="rId4" imgW="241300" imgH="228600" progId="Equation.DSMT4">
                  <p:embed/>
                </p:oleObj>
              </mc:Choice>
              <mc:Fallback>
                <p:oleObj name="Equation" r:id="rId4" imgW="241300" imgH="228600" progId="Equation.DSMT4">
                  <p:embed/>
                  <p:pic>
                    <p:nvPicPr>
                      <p:cNvPr id="0" name="Object 32"/>
                      <p:cNvPicPr>
                        <a:picLocks noChangeAspect="1" noChangeArrowheads="1"/>
                      </p:cNvPicPr>
                      <p:nvPr/>
                    </p:nvPicPr>
                    <p:blipFill>
                      <a:blip r:embed="rId5">
                        <a:lum bright="-68000"/>
                        <a:extLst>
                          <a:ext uri="{28A0092B-C50C-407E-A947-70E740481C1C}">
                            <a14:useLocalDpi xmlns:a14="http://schemas.microsoft.com/office/drawing/2010/main" val="0"/>
                          </a:ext>
                        </a:extLst>
                      </a:blip>
                      <a:srcRect/>
                      <a:stretch>
                        <a:fillRect/>
                      </a:stretch>
                    </p:blipFill>
                    <p:spPr bwMode="auto">
                      <a:xfrm>
                        <a:off x="250825" y="4221163"/>
                        <a:ext cx="504825"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65" name="Object 33"/>
          <p:cNvGraphicFramePr>
            <a:graphicFrameLocks noChangeAspect="1"/>
          </p:cNvGraphicFramePr>
          <p:nvPr/>
        </p:nvGraphicFramePr>
        <p:xfrm>
          <a:off x="0" y="2565400"/>
          <a:ext cx="849313" cy="469900"/>
        </p:xfrm>
        <a:graphic>
          <a:graphicData uri="http://schemas.openxmlformats.org/presentationml/2006/ole">
            <mc:AlternateContent xmlns:mc="http://schemas.openxmlformats.org/markup-compatibility/2006">
              <mc:Choice xmlns:v="urn:schemas-microsoft-com:vml" Requires="v">
                <p:oleObj spid="_x0000_s18548" name="Equation" r:id="rId6" imgW="406224" imgH="228501" progId="Equation.DSMT4">
                  <p:embed/>
                </p:oleObj>
              </mc:Choice>
              <mc:Fallback>
                <p:oleObj name="Equation" r:id="rId6" imgW="406224" imgH="228501" progId="Equation.DSMT4">
                  <p:embed/>
                  <p:pic>
                    <p:nvPicPr>
                      <p:cNvPr id="0" name="Object 33"/>
                      <p:cNvPicPr>
                        <a:picLocks noChangeAspect="1" noChangeArrowheads="1"/>
                      </p:cNvPicPr>
                      <p:nvPr/>
                    </p:nvPicPr>
                    <p:blipFill>
                      <a:blip r:embed="rId7">
                        <a:lum bright="-68000"/>
                        <a:extLst>
                          <a:ext uri="{28A0092B-C50C-407E-A947-70E740481C1C}">
                            <a14:useLocalDpi xmlns:a14="http://schemas.microsoft.com/office/drawing/2010/main" val="0"/>
                          </a:ext>
                        </a:extLst>
                      </a:blip>
                      <a:srcRect/>
                      <a:stretch>
                        <a:fillRect/>
                      </a:stretch>
                    </p:blipFill>
                    <p:spPr bwMode="auto">
                      <a:xfrm>
                        <a:off x="0" y="2565400"/>
                        <a:ext cx="849313"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66"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24DB2AC4-2E83-4AE6-824D-56F0B93BE6FB}" type="slidenum">
              <a:rPr lang="en-US" altLang="zh-CN" smtClean="0"/>
              <a:pPr eaLnBrk="1" hangingPunct="1"/>
              <a:t>17</a:t>
            </a:fld>
            <a:endParaRPr lang="en-US" altLang="zh-CN"/>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3" name="Object 3"/>
          <p:cNvGraphicFramePr>
            <a:graphicFrameLocks noChangeAspect="1"/>
          </p:cNvGraphicFramePr>
          <p:nvPr/>
        </p:nvGraphicFramePr>
        <p:xfrm>
          <a:off x="1441450" y="1277938"/>
          <a:ext cx="6083300" cy="682625"/>
        </p:xfrm>
        <a:graphic>
          <a:graphicData uri="http://schemas.openxmlformats.org/presentationml/2006/ole">
            <mc:AlternateContent xmlns:mc="http://schemas.openxmlformats.org/markup-compatibility/2006">
              <mc:Choice xmlns:v="urn:schemas-microsoft-com:vml" Requires="v">
                <p:oleObj spid="_x0000_s19801" name="公式" r:id="rId3" imgW="2108200" imgH="241300" progId="Equation.3">
                  <p:embed/>
                </p:oleObj>
              </mc:Choice>
              <mc:Fallback>
                <p:oleObj name="公式" r:id="rId3" imgW="2108200" imgH="241300" progId="Equation.3">
                  <p:embed/>
                  <p:pic>
                    <p:nvPicPr>
                      <p:cNvPr id="0" name="Object 3"/>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1441450" y="1277938"/>
                        <a:ext cx="6083300" cy="682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0255" name="Group 15"/>
          <p:cNvGrpSpPr>
            <a:grpSpLocks/>
          </p:cNvGrpSpPr>
          <p:nvPr/>
        </p:nvGrpSpPr>
        <p:grpSpPr bwMode="auto">
          <a:xfrm>
            <a:off x="146050" y="501650"/>
            <a:ext cx="8154988" cy="865188"/>
            <a:chOff x="92" y="316"/>
            <a:chExt cx="5137" cy="545"/>
          </a:xfrm>
        </p:grpSpPr>
        <p:sp>
          <p:nvSpPr>
            <p:cNvPr id="19471" name="Rectangle 2"/>
            <p:cNvSpPr>
              <a:spLocks noChangeArrowheads="1"/>
            </p:cNvSpPr>
            <p:nvPr/>
          </p:nvSpPr>
          <p:spPr bwMode="auto">
            <a:xfrm>
              <a:off x="92" y="316"/>
              <a:ext cx="5137" cy="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200" b="1"/>
                <a:t>（</a:t>
              </a:r>
              <a:r>
                <a:rPr lang="en-US" altLang="zh-CN" sz="3200" b="1"/>
                <a:t>1</a:t>
              </a:r>
              <a:r>
                <a:rPr lang="zh-CN" altLang="en-US" sz="3200" b="1"/>
                <a:t>）通带内，幅度响应以误差     逼近于</a:t>
              </a:r>
              <a:r>
                <a:rPr lang="en-US" altLang="zh-CN" sz="3200" b="1"/>
                <a:t>1</a:t>
              </a:r>
            </a:p>
          </p:txBody>
        </p:sp>
        <p:graphicFrame>
          <p:nvGraphicFramePr>
            <p:cNvPr id="19472" name="Object 4"/>
            <p:cNvGraphicFramePr>
              <a:graphicFrameLocks noChangeAspect="1"/>
            </p:cNvGraphicFramePr>
            <p:nvPr/>
          </p:nvGraphicFramePr>
          <p:xfrm>
            <a:off x="3675" y="316"/>
            <a:ext cx="259" cy="308"/>
          </p:xfrm>
          <a:graphic>
            <a:graphicData uri="http://schemas.openxmlformats.org/presentationml/2006/ole">
              <mc:AlternateContent xmlns:mc="http://schemas.openxmlformats.org/markup-compatibility/2006">
                <mc:Choice xmlns:v="urn:schemas-microsoft-com:vml" Requires="v">
                  <p:oleObj spid="_x0000_s19802" name="公式" r:id="rId5" imgW="177569" imgH="215619" progId="Equation.3">
                    <p:embed/>
                  </p:oleObj>
                </mc:Choice>
                <mc:Fallback>
                  <p:oleObj name="公式" r:id="rId5" imgW="177569" imgH="215619" progId="Equation.3">
                    <p:embed/>
                    <p:pic>
                      <p:nvPicPr>
                        <p:cNvPr id="0" name="Object 4"/>
                        <p:cNvPicPr>
                          <a:picLocks noChangeAspect="1" noChangeArrowheads="1"/>
                        </p:cNvPicPr>
                        <p:nvPr/>
                      </p:nvPicPr>
                      <p:blipFill>
                        <a:blip r:embed="rId6">
                          <a:lum bright="-68000"/>
                          <a:extLst>
                            <a:ext uri="{28A0092B-C50C-407E-A947-70E740481C1C}">
                              <a14:useLocalDpi xmlns:a14="http://schemas.microsoft.com/office/drawing/2010/main" val="0"/>
                            </a:ext>
                          </a:extLst>
                        </a:blip>
                        <a:srcRect/>
                        <a:stretch>
                          <a:fillRect/>
                        </a:stretch>
                      </p:blipFill>
                      <p:spPr bwMode="auto">
                        <a:xfrm>
                          <a:off x="3675" y="316"/>
                          <a:ext cx="259"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0245" name="Rectangle 5"/>
          <p:cNvSpPr>
            <a:spLocks noChangeArrowheads="1"/>
          </p:cNvSpPr>
          <p:nvPr/>
        </p:nvSpPr>
        <p:spPr bwMode="auto">
          <a:xfrm>
            <a:off x="146050" y="2084388"/>
            <a:ext cx="8154988"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200" b="1"/>
              <a:t>（</a:t>
            </a:r>
            <a:r>
              <a:rPr lang="en-US" altLang="zh-CN" sz="3200" b="1"/>
              <a:t>2</a:t>
            </a:r>
            <a:r>
              <a:rPr lang="zh-CN" altLang="en-US" sz="3200" b="1"/>
              <a:t>）阻带内，幅度响应以误差     逼近于</a:t>
            </a:r>
            <a:r>
              <a:rPr lang="en-US" altLang="zh-CN" sz="3200" b="1"/>
              <a:t>0</a:t>
            </a:r>
          </a:p>
        </p:txBody>
      </p:sp>
      <p:graphicFrame>
        <p:nvGraphicFramePr>
          <p:cNvPr id="10246" name="Object 6"/>
          <p:cNvGraphicFramePr>
            <a:graphicFrameLocks noChangeAspect="1"/>
          </p:cNvGraphicFramePr>
          <p:nvPr/>
        </p:nvGraphicFramePr>
        <p:xfrm>
          <a:off x="1390650" y="2824163"/>
          <a:ext cx="5557838" cy="647700"/>
        </p:xfrm>
        <a:graphic>
          <a:graphicData uri="http://schemas.openxmlformats.org/presentationml/2006/ole">
            <mc:AlternateContent xmlns:mc="http://schemas.openxmlformats.org/markup-compatibility/2006">
              <mc:Choice xmlns:v="urn:schemas-microsoft-com:vml" Requires="v">
                <p:oleObj spid="_x0000_s19803" name="公式" r:id="rId7" imgW="2032000" imgH="241300" progId="Equation.3">
                  <p:embed/>
                </p:oleObj>
              </mc:Choice>
              <mc:Fallback>
                <p:oleObj name="公式" r:id="rId7" imgW="2032000" imgH="241300" progId="Equation.3">
                  <p:embed/>
                  <p:pic>
                    <p:nvPicPr>
                      <p:cNvPr id="0" name="Object 6"/>
                      <p:cNvPicPr>
                        <a:picLocks noChangeAspect="1" noChangeArrowheads="1"/>
                      </p:cNvPicPr>
                      <p:nvPr/>
                    </p:nvPicPr>
                    <p:blipFill>
                      <a:blip r:embed="rId8">
                        <a:lum bright="-68000"/>
                        <a:extLst>
                          <a:ext uri="{28A0092B-C50C-407E-A947-70E740481C1C}">
                            <a14:useLocalDpi xmlns:a14="http://schemas.microsoft.com/office/drawing/2010/main" val="0"/>
                          </a:ext>
                        </a:extLst>
                      </a:blip>
                      <a:srcRect/>
                      <a:stretch>
                        <a:fillRect/>
                      </a:stretch>
                    </p:blipFill>
                    <p:spPr bwMode="auto">
                      <a:xfrm>
                        <a:off x="1390650" y="2824163"/>
                        <a:ext cx="5557838"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7" name="Object 7"/>
          <p:cNvGraphicFramePr>
            <a:graphicFrameLocks noChangeAspect="1"/>
          </p:cNvGraphicFramePr>
          <p:nvPr/>
        </p:nvGraphicFramePr>
        <p:xfrm>
          <a:off x="5762625" y="2085975"/>
          <a:ext cx="441325" cy="488950"/>
        </p:xfrm>
        <a:graphic>
          <a:graphicData uri="http://schemas.openxmlformats.org/presentationml/2006/ole">
            <mc:AlternateContent xmlns:mc="http://schemas.openxmlformats.org/markup-compatibility/2006">
              <mc:Choice xmlns:v="urn:schemas-microsoft-com:vml" Requires="v">
                <p:oleObj spid="_x0000_s19804" name="公式" r:id="rId9" imgW="190335" imgH="215713" progId="Equation.3">
                  <p:embed/>
                </p:oleObj>
              </mc:Choice>
              <mc:Fallback>
                <p:oleObj name="公式" r:id="rId9" imgW="190335" imgH="215713" progId="Equation.3">
                  <p:embed/>
                  <p:pic>
                    <p:nvPicPr>
                      <p:cNvPr id="0" name="Object 7"/>
                      <p:cNvPicPr>
                        <a:picLocks noChangeAspect="1" noChangeArrowheads="1"/>
                      </p:cNvPicPr>
                      <p:nvPr/>
                    </p:nvPicPr>
                    <p:blipFill>
                      <a:blip r:embed="rId10">
                        <a:lum bright="-68000"/>
                        <a:extLst>
                          <a:ext uri="{28A0092B-C50C-407E-A947-70E740481C1C}">
                            <a14:useLocalDpi xmlns:a14="http://schemas.microsoft.com/office/drawing/2010/main" val="0"/>
                          </a:ext>
                        </a:extLst>
                      </a:blip>
                      <a:srcRect/>
                      <a:stretch>
                        <a:fillRect/>
                      </a:stretch>
                    </p:blipFill>
                    <p:spPr bwMode="auto">
                      <a:xfrm>
                        <a:off x="5762625" y="2085975"/>
                        <a:ext cx="44132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8" name="Object 8"/>
          <p:cNvGraphicFramePr>
            <a:graphicFrameLocks noChangeAspect="1"/>
          </p:cNvGraphicFramePr>
          <p:nvPr/>
        </p:nvGraphicFramePr>
        <p:xfrm>
          <a:off x="1835150" y="5589588"/>
          <a:ext cx="468313" cy="561975"/>
        </p:xfrm>
        <a:graphic>
          <a:graphicData uri="http://schemas.openxmlformats.org/presentationml/2006/ole">
            <mc:AlternateContent xmlns:mc="http://schemas.openxmlformats.org/markup-compatibility/2006">
              <mc:Choice xmlns:v="urn:schemas-microsoft-com:vml" Requires="v">
                <p:oleObj spid="_x0000_s19805" name="公式" r:id="rId11" imgW="190500" imgH="228600" progId="Equation.3">
                  <p:embed/>
                </p:oleObj>
              </mc:Choice>
              <mc:Fallback>
                <p:oleObj name="公式" r:id="rId11" imgW="190500" imgH="228600" progId="Equation.3">
                  <p:embed/>
                  <p:pic>
                    <p:nvPicPr>
                      <p:cNvPr id="0" name="Object 8"/>
                      <p:cNvPicPr>
                        <a:picLocks noChangeAspect="1" noChangeArrowheads="1"/>
                      </p:cNvPicPr>
                      <p:nvPr/>
                    </p:nvPicPr>
                    <p:blipFill>
                      <a:blip r:embed="rId12">
                        <a:lum bright="-68000"/>
                        <a:extLst>
                          <a:ext uri="{28A0092B-C50C-407E-A947-70E740481C1C}">
                            <a14:useLocalDpi xmlns:a14="http://schemas.microsoft.com/office/drawing/2010/main" val="0"/>
                          </a:ext>
                        </a:extLst>
                      </a:blip>
                      <a:srcRect/>
                      <a:stretch>
                        <a:fillRect/>
                      </a:stretch>
                    </p:blipFill>
                    <p:spPr bwMode="auto">
                      <a:xfrm>
                        <a:off x="1835150" y="5589588"/>
                        <a:ext cx="468313"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9" name="Object 9"/>
          <p:cNvGraphicFramePr>
            <a:graphicFrameLocks noChangeAspect="1"/>
          </p:cNvGraphicFramePr>
          <p:nvPr/>
        </p:nvGraphicFramePr>
        <p:xfrm>
          <a:off x="1763713" y="6092825"/>
          <a:ext cx="531812" cy="563563"/>
        </p:xfrm>
        <a:graphic>
          <a:graphicData uri="http://schemas.openxmlformats.org/presentationml/2006/ole">
            <mc:AlternateContent xmlns:mc="http://schemas.openxmlformats.org/markup-compatibility/2006">
              <mc:Choice xmlns:v="urn:schemas-microsoft-com:vml" Requires="v">
                <p:oleObj spid="_x0000_s19806" name="公式" r:id="rId13" imgW="215806" imgH="228501" progId="Equation.3">
                  <p:embed/>
                </p:oleObj>
              </mc:Choice>
              <mc:Fallback>
                <p:oleObj name="公式" r:id="rId13" imgW="215806" imgH="228501" progId="Equation.3">
                  <p:embed/>
                  <p:pic>
                    <p:nvPicPr>
                      <p:cNvPr id="0" name="Object 9"/>
                      <p:cNvPicPr>
                        <a:picLocks noChangeAspect="1" noChangeArrowheads="1"/>
                      </p:cNvPicPr>
                      <p:nvPr/>
                    </p:nvPicPr>
                    <p:blipFill>
                      <a:blip r:embed="rId14">
                        <a:lum bright="-68000"/>
                        <a:extLst>
                          <a:ext uri="{28A0092B-C50C-407E-A947-70E740481C1C}">
                            <a14:useLocalDpi xmlns:a14="http://schemas.microsoft.com/office/drawing/2010/main" val="0"/>
                          </a:ext>
                        </a:extLst>
                      </a:blip>
                      <a:srcRect/>
                      <a:stretch>
                        <a:fillRect/>
                      </a:stretch>
                    </p:blipFill>
                    <p:spPr bwMode="auto">
                      <a:xfrm>
                        <a:off x="1763713" y="6092825"/>
                        <a:ext cx="531812"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50" name="Rectangle 10"/>
          <p:cNvSpPr>
            <a:spLocks noChangeArrowheads="1"/>
          </p:cNvSpPr>
          <p:nvPr/>
        </p:nvSpPr>
        <p:spPr bwMode="auto">
          <a:xfrm>
            <a:off x="36513" y="3500438"/>
            <a:ext cx="9107487"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200" b="1"/>
              <a:t>（</a:t>
            </a:r>
            <a:r>
              <a:rPr lang="en-US" altLang="zh-CN" sz="3200" b="1"/>
              <a:t>3</a:t>
            </a:r>
            <a:r>
              <a:rPr lang="zh-CN" altLang="en-US" sz="3200" b="1"/>
              <a:t>）在过渡带，幅度响应平滑从通带下降到阻带</a:t>
            </a:r>
          </a:p>
        </p:txBody>
      </p:sp>
      <p:sp>
        <p:nvSpPr>
          <p:cNvPr id="10251" name="Rectangle 11"/>
          <p:cNvSpPr>
            <a:spLocks noChangeArrowheads="1"/>
          </p:cNvSpPr>
          <p:nvPr/>
        </p:nvSpPr>
        <p:spPr bwMode="auto">
          <a:xfrm>
            <a:off x="468313" y="4437063"/>
            <a:ext cx="8424862"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200" b="1" dirty="0"/>
              <a:t>式中，	</a:t>
            </a:r>
            <a:r>
              <a:rPr lang="zh-CN" altLang="en-US" sz="3200" b="1" dirty="0">
                <a:sym typeface="Wingdings" pitchFamily="2" charset="2"/>
              </a:rPr>
              <a:t> 通带容限</a:t>
            </a:r>
          </a:p>
          <a:p>
            <a:pPr marL="609600" indent="-609600">
              <a:spcBef>
                <a:spcPct val="20000"/>
              </a:spcBef>
              <a:buClr>
                <a:schemeClr val="tx1"/>
              </a:buClr>
            </a:pPr>
            <a:r>
              <a:rPr lang="zh-CN" altLang="en-US" sz="3200" b="1" dirty="0">
                <a:sym typeface="Wingdings" pitchFamily="2" charset="2"/>
              </a:rPr>
              <a:t>		   	 阻带容限</a:t>
            </a:r>
          </a:p>
          <a:p>
            <a:pPr marL="609600" indent="-609600">
              <a:spcBef>
                <a:spcPct val="20000"/>
              </a:spcBef>
              <a:buClr>
                <a:schemeClr val="tx1"/>
              </a:buClr>
            </a:pPr>
            <a:r>
              <a:rPr lang="zh-CN" altLang="en-US" sz="3200" b="1" dirty="0">
                <a:sym typeface="Wingdings" pitchFamily="2" charset="2"/>
              </a:rPr>
              <a:t>		   	 通带截止频率</a:t>
            </a:r>
          </a:p>
          <a:p>
            <a:pPr marL="609600" indent="-609600">
              <a:spcBef>
                <a:spcPct val="20000"/>
              </a:spcBef>
              <a:buClr>
                <a:schemeClr val="tx1"/>
              </a:buClr>
            </a:pPr>
            <a:r>
              <a:rPr lang="zh-CN" altLang="en-US" sz="3200" b="1" dirty="0">
                <a:sym typeface="Wingdings" pitchFamily="2" charset="2"/>
              </a:rPr>
              <a:t>		   	 阻带开始频率</a:t>
            </a:r>
            <a:endParaRPr lang="zh-CN" altLang="en-US" sz="3200" b="1" dirty="0"/>
          </a:p>
        </p:txBody>
      </p:sp>
      <p:graphicFrame>
        <p:nvGraphicFramePr>
          <p:cNvPr id="10252" name="Object 12"/>
          <p:cNvGraphicFramePr>
            <a:graphicFrameLocks noChangeAspect="1"/>
          </p:cNvGraphicFramePr>
          <p:nvPr/>
        </p:nvGraphicFramePr>
        <p:xfrm>
          <a:off x="1835150" y="4508500"/>
          <a:ext cx="411163" cy="488950"/>
        </p:xfrm>
        <a:graphic>
          <a:graphicData uri="http://schemas.openxmlformats.org/presentationml/2006/ole">
            <mc:AlternateContent xmlns:mc="http://schemas.openxmlformats.org/markup-compatibility/2006">
              <mc:Choice xmlns:v="urn:schemas-microsoft-com:vml" Requires="v">
                <p:oleObj spid="_x0000_s19807" name="公式" r:id="rId15" imgW="177569" imgH="215619" progId="Equation.3">
                  <p:embed/>
                </p:oleObj>
              </mc:Choice>
              <mc:Fallback>
                <p:oleObj name="公式" r:id="rId15" imgW="177569" imgH="215619" progId="Equation.3">
                  <p:embed/>
                  <p:pic>
                    <p:nvPicPr>
                      <p:cNvPr id="0" name="Object 12"/>
                      <p:cNvPicPr>
                        <a:picLocks noChangeAspect="1" noChangeArrowheads="1"/>
                      </p:cNvPicPr>
                      <p:nvPr/>
                    </p:nvPicPr>
                    <p:blipFill>
                      <a:blip r:embed="rId6">
                        <a:lum bright="-68000"/>
                        <a:extLst>
                          <a:ext uri="{28A0092B-C50C-407E-A947-70E740481C1C}">
                            <a14:useLocalDpi xmlns:a14="http://schemas.microsoft.com/office/drawing/2010/main" val="0"/>
                          </a:ext>
                        </a:extLst>
                      </a:blip>
                      <a:srcRect/>
                      <a:stretch>
                        <a:fillRect/>
                      </a:stretch>
                    </p:blipFill>
                    <p:spPr bwMode="auto">
                      <a:xfrm>
                        <a:off x="1835150" y="4508500"/>
                        <a:ext cx="411163"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3" name="Object 13"/>
          <p:cNvGraphicFramePr>
            <a:graphicFrameLocks noChangeAspect="1"/>
          </p:cNvGraphicFramePr>
          <p:nvPr/>
        </p:nvGraphicFramePr>
        <p:xfrm>
          <a:off x="1835150" y="5084763"/>
          <a:ext cx="441325" cy="488950"/>
        </p:xfrm>
        <a:graphic>
          <a:graphicData uri="http://schemas.openxmlformats.org/presentationml/2006/ole">
            <mc:AlternateContent xmlns:mc="http://schemas.openxmlformats.org/markup-compatibility/2006">
              <mc:Choice xmlns:v="urn:schemas-microsoft-com:vml" Requires="v">
                <p:oleObj spid="_x0000_s19808" name="公式" r:id="rId16" imgW="190335" imgH="215713" progId="Equation.3">
                  <p:embed/>
                </p:oleObj>
              </mc:Choice>
              <mc:Fallback>
                <p:oleObj name="公式" r:id="rId16" imgW="190335" imgH="215713" progId="Equation.3">
                  <p:embed/>
                  <p:pic>
                    <p:nvPicPr>
                      <p:cNvPr id="0" name="Object 13"/>
                      <p:cNvPicPr>
                        <a:picLocks noChangeAspect="1" noChangeArrowheads="1"/>
                      </p:cNvPicPr>
                      <p:nvPr/>
                    </p:nvPicPr>
                    <p:blipFill>
                      <a:blip r:embed="rId17">
                        <a:lum bright="-68000"/>
                        <a:extLst>
                          <a:ext uri="{28A0092B-C50C-407E-A947-70E740481C1C}">
                            <a14:useLocalDpi xmlns:a14="http://schemas.microsoft.com/office/drawing/2010/main" val="0"/>
                          </a:ext>
                        </a:extLst>
                      </a:blip>
                      <a:srcRect/>
                      <a:stretch>
                        <a:fillRect/>
                      </a:stretch>
                    </p:blipFill>
                    <p:spPr bwMode="auto">
                      <a:xfrm>
                        <a:off x="1835150" y="5084763"/>
                        <a:ext cx="44132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9" name="AutoShape 14">
            <a:hlinkClick r:id="rId18" action="ppaction://hlinksldjump" highlightClick="1"/>
          </p:cNvPr>
          <p:cNvSpPr>
            <a:spLocks noChangeArrowheads="1"/>
          </p:cNvSpPr>
          <p:nvPr/>
        </p:nvSpPr>
        <p:spPr bwMode="auto">
          <a:xfrm>
            <a:off x="0" y="5876925"/>
            <a:ext cx="971550" cy="50482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70"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73ABCA54-D87C-43A4-9BC4-8519BDA182F6}" type="slidenum">
              <a:rPr lang="en-US" altLang="zh-CN" smtClean="0"/>
              <a:pPr eaLnBrk="1" hangingPunct="1"/>
              <a:t>18</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255"/>
                                        </p:tgtEl>
                                        <p:attrNameLst>
                                          <p:attrName>style.visibility</p:attrName>
                                        </p:attrNameLst>
                                      </p:cBhvr>
                                      <p:to>
                                        <p:strVal val="visible"/>
                                      </p:to>
                                    </p:set>
                                    <p:anim calcmode="lin" valueType="num">
                                      <p:cBhvr additive="base">
                                        <p:cTn id="7" dur="500" fill="hold"/>
                                        <p:tgtEl>
                                          <p:spTgt spid="10255"/>
                                        </p:tgtEl>
                                        <p:attrNameLst>
                                          <p:attrName>ppt_x</p:attrName>
                                        </p:attrNameLst>
                                      </p:cBhvr>
                                      <p:tavLst>
                                        <p:tav tm="0">
                                          <p:val>
                                            <p:strVal val="#ppt_x"/>
                                          </p:val>
                                        </p:tav>
                                        <p:tav tm="100000">
                                          <p:val>
                                            <p:strVal val="#ppt_x"/>
                                          </p:val>
                                        </p:tav>
                                      </p:tavLst>
                                    </p:anim>
                                    <p:anim calcmode="lin" valueType="num">
                                      <p:cBhvr additive="base">
                                        <p:cTn id="8" dur="500" fill="hold"/>
                                        <p:tgtEl>
                                          <p:spTgt spid="1025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0243"/>
                                        </p:tgtEl>
                                        <p:attrNameLst>
                                          <p:attrName>style.visibility</p:attrName>
                                        </p:attrNameLst>
                                      </p:cBhvr>
                                      <p:to>
                                        <p:strVal val="visible"/>
                                      </p:to>
                                    </p:set>
                                    <p:animEffect transition="in" filter="box(in)">
                                      <p:cBhvr>
                                        <p:cTn id="13" dur="500"/>
                                        <p:tgtEl>
                                          <p:spTgt spid="1024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10247"/>
                                        </p:tgtEl>
                                        <p:attrNameLst>
                                          <p:attrName>style.visibility</p:attrName>
                                        </p:attrNameLst>
                                      </p:cBhvr>
                                      <p:to>
                                        <p:strVal val="visible"/>
                                      </p:to>
                                    </p:set>
                                    <p:animEffect transition="in" filter="box(in)">
                                      <p:cBhvr>
                                        <p:cTn id="18" dur="500"/>
                                        <p:tgtEl>
                                          <p:spTgt spid="10247"/>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10245"/>
                                        </p:tgtEl>
                                        <p:attrNameLst>
                                          <p:attrName>style.visibility</p:attrName>
                                        </p:attrNameLst>
                                      </p:cBhvr>
                                      <p:to>
                                        <p:strVal val="visible"/>
                                      </p:to>
                                    </p:set>
                                    <p:animEffect transition="in" filter="box(in)">
                                      <p:cBhvr>
                                        <p:cTn id="21" dur="500"/>
                                        <p:tgtEl>
                                          <p:spTgt spid="1024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10246"/>
                                        </p:tgtEl>
                                        <p:attrNameLst>
                                          <p:attrName>style.visibility</p:attrName>
                                        </p:attrNameLst>
                                      </p:cBhvr>
                                      <p:to>
                                        <p:strVal val="visible"/>
                                      </p:to>
                                    </p:set>
                                    <p:animEffect transition="in" filter="blinds(horizontal)">
                                      <p:cBhvr>
                                        <p:cTn id="26" dur="500"/>
                                        <p:tgtEl>
                                          <p:spTgt spid="1024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250"/>
                                        </p:tgtEl>
                                        <p:attrNameLst>
                                          <p:attrName>style.visibility</p:attrName>
                                        </p:attrNameLst>
                                      </p:cBhvr>
                                      <p:to>
                                        <p:strVal val="visible"/>
                                      </p:to>
                                    </p:set>
                                    <p:anim calcmode="lin" valueType="num">
                                      <p:cBhvr additive="base">
                                        <p:cTn id="31" dur="500" fill="hold"/>
                                        <p:tgtEl>
                                          <p:spTgt spid="10250"/>
                                        </p:tgtEl>
                                        <p:attrNameLst>
                                          <p:attrName>ppt_x</p:attrName>
                                        </p:attrNameLst>
                                      </p:cBhvr>
                                      <p:tavLst>
                                        <p:tav tm="0">
                                          <p:val>
                                            <p:strVal val="#ppt_x"/>
                                          </p:val>
                                        </p:tav>
                                        <p:tav tm="100000">
                                          <p:val>
                                            <p:strVal val="#ppt_x"/>
                                          </p:val>
                                        </p:tav>
                                      </p:tavLst>
                                    </p:anim>
                                    <p:anim calcmode="lin" valueType="num">
                                      <p:cBhvr additive="base">
                                        <p:cTn id="32" dur="500" fill="hold"/>
                                        <p:tgtEl>
                                          <p:spTgt spid="1025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0248"/>
                                        </p:tgtEl>
                                        <p:attrNameLst>
                                          <p:attrName>style.visibility</p:attrName>
                                        </p:attrNameLst>
                                      </p:cBhvr>
                                      <p:to>
                                        <p:strVal val="visible"/>
                                      </p:to>
                                    </p:set>
                                    <p:anim calcmode="lin" valueType="num">
                                      <p:cBhvr additive="base">
                                        <p:cTn id="37" dur="500" fill="hold"/>
                                        <p:tgtEl>
                                          <p:spTgt spid="10248"/>
                                        </p:tgtEl>
                                        <p:attrNameLst>
                                          <p:attrName>ppt_x</p:attrName>
                                        </p:attrNameLst>
                                      </p:cBhvr>
                                      <p:tavLst>
                                        <p:tav tm="0">
                                          <p:val>
                                            <p:strVal val="#ppt_x"/>
                                          </p:val>
                                        </p:tav>
                                        <p:tav tm="100000">
                                          <p:val>
                                            <p:strVal val="#ppt_x"/>
                                          </p:val>
                                        </p:tav>
                                      </p:tavLst>
                                    </p:anim>
                                    <p:anim calcmode="lin" valueType="num">
                                      <p:cBhvr additive="base">
                                        <p:cTn id="38" dur="500" fill="hold"/>
                                        <p:tgtEl>
                                          <p:spTgt spid="1024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249"/>
                                        </p:tgtEl>
                                        <p:attrNameLst>
                                          <p:attrName>style.visibility</p:attrName>
                                        </p:attrNameLst>
                                      </p:cBhvr>
                                      <p:to>
                                        <p:strVal val="visible"/>
                                      </p:to>
                                    </p:set>
                                    <p:anim calcmode="lin" valueType="num">
                                      <p:cBhvr additive="base">
                                        <p:cTn id="41" dur="500" fill="hold"/>
                                        <p:tgtEl>
                                          <p:spTgt spid="10249"/>
                                        </p:tgtEl>
                                        <p:attrNameLst>
                                          <p:attrName>ppt_x</p:attrName>
                                        </p:attrNameLst>
                                      </p:cBhvr>
                                      <p:tavLst>
                                        <p:tav tm="0">
                                          <p:val>
                                            <p:strVal val="#ppt_x"/>
                                          </p:val>
                                        </p:tav>
                                        <p:tav tm="100000">
                                          <p:val>
                                            <p:strVal val="#ppt_x"/>
                                          </p:val>
                                        </p:tav>
                                      </p:tavLst>
                                    </p:anim>
                                    <p:anim calcmode="lin" valueType="num">
                                      <p:cBhvr additive="base">
                                        <p:cTn id="42" dur="500" fill="hold"/>
                                        <p:tgtEl>
                                          <p:spTgt spid="10249"/>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0252"/>
                                        </p:tgtEl>
                                        <p:attrNameLst>
                                          <p:attrName>style.visibility</p:attrName>
                                        </p:attrNameLst>
                                      </p:cBhvr>
                                      <p:to>
                                        <p:strVal val="visible"/>
                                      </p:to>
                                    </p:set>
                                    <p:anim calcmode="lin" valueType="num">
                                      <p:cBhvr additive="base">
                                        <p:cTn id="45" dur="500" fill="hold"/>
                                        <p:tgtEl>
                                          <p:spTgt spid="10252"/>
                                        </p:tgtEl>
                                        <p:attrNameLst>
                                          <p:attrName>ppt_x</p:attrName>
                                        </p:attrNameLst>
                                      </p:cBhvr>
                                      <p:tavLst>
                                        <p:tav tm="0">
                                          <p:val>
                                            <p:strVal val="#ppt_x"/>
                                          </p:val>
                                        </p:tav>
                                        <p:tav tm="100000">
                                          <p:val>
                                            <p:strVal val="#ppt_x"/>
                                          </p:val>
                                        </p:tav>
                                      </p:tavLst>
                                    </p:anim>
                                    <p:anim calcmode="lin" valueType="num">
                                      <p:cBhvr additive="base">
                                        <p:cTn id="46" dur="500" fill="hold"/>
                                        <p:tgtEl>
                                          <p:spTgt spid="10252"/>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0253"/>
                                        </p:tgtEl>
                                        <p:attrNameLst>
                                          <p:attrName>style.visibility</p:attrName>
                                        </p:attrNameLst>
                                      </p:cBhvr>
                                      <p:to>
                                        <p:strVal val="visible"/>
                                      </p:to>
                                    </p:set>
                                    <p:anim calcmode="lin" valueType="num">
                                      <p:cBhvr additive="base">
                                        <p:cTn id="49" dur="500" fill="hold"/>
                                        <p:tgtEl>
                                          <p:spTgt spid="10253"/>
                                        </p:tgtEl>
                                        <p:attrNameLst>
                                          <p:attrName>ppt_x</p:attrName>
                                        </p:attrNameLst>
                                      </p:cBhvr>
                                      <p:tavLst>
                                        <p:tav tm="0">
                                          <p:val>
                                            <p:strVal val="#ppt_x"/>
                                          </p:val>
                                        </p:tav>
                                        <p:tav tm="100000">
                                          <p:val>
                                            <p:strVal val="#ppt_x"/>
                                          </p:val>
                                        </p:tav>
                                      </p:tavLst>
                                    </p:anim>
                                    <p:anim calcmode="lin" valueType="num">
                                      <p:cBhvr additive="base">
                                        <p:cTn id="50" dur="500" fill="hold"/>
                                        <p:tgtEl>
                                          <p:spTgt spid="1025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0251"/>
                                        </p:tgtEl>
                                        <p:attrNameLst>
                                          <p:attrName>style.visibility</p:attrName>
                                        </p:attrNameLst>
                                      </p:cBhvr>
                                      <p:to>
                                        <p:strVal val="visible"/>
                                      </p:to>
                                    </p:set>
                                    <p:anim calcmode="lin" valueType="num">
                                      <p:cBhvr additive="base">
                                        <p:cTn id="53" dur="500" fill="hold"/>
                                        <p:tgtEl>
                                          <p:spTgt spid="10251"/>
                                        </p:tgtEl>
                                        <p:attrNameLst>
                                          <p:attrName>ppt_x</p:attrName>
                                        </p:attrNameLst>
                                      </p:cBhvr>
                                      <p:tavLst>
                                        <p:tav tm="0">
                                          <p:val>
                                            <p:strVal val="#ppt_x"/>
                                          </p:val>
                                        </p:tav>
                                        <p:tav tm="100000">
                                          <p:val>
                                            <p:strVal val="#ppt_x"/>
                                          </p:val>
                                        </p:tav>
                                      </p:tavLst>
                                    </p:anim>
                                    <p:anim calcmode="lin" valueType="num">
                                      <p:cBhvr additive="base">
                                        <p:cTn id="54" dur="500" fill="hold"/>
                                        <p:tgtEl>
                                          <p:spTgt spid="102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P spid="10250" grpId="0"/>
      <p:bldP spid="102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7" name="Object 3"/>
          <p:cNvGraphicFramePr>
            <a:graphicFrameLocks noChangeAspect="1"/>
          </p:cNvGraphicFramePr>
          <p:nvPr/>
        </p:nvGraphicFramePr>
        <p:xfrm>
          <a:off x="684213" y="2708275"/>
          <a:ext cx="7459662" cy="1092200"/>
        </p:xfrm>
        <a:graphic>
          <a:graphicData uri="http://schemas.openxmlformats.org/presentationml/2006/ole">
            <mc:AlternateContent xmlns:mc="http://schemas.openxmlformats.org/markup-compatibility/2006">
              <mc:Choice xmlns:v="urn:schemas-microsoft-com:vml" Requires="v">
                <p:oleObj spid="_x0000_s20781" name="Equation" r:id="rId3" imgW="3060700" imgH="444500" progId="Equation.DSMT4">
                  <p:embed/>
                </p:oleObj>
              </mc:Choice>
              <mc:Fallback>
                <p:oleObj name="Equation" r:id="rId3" imgW="3060700" imgH="444500" progId="Equation.DSMT4">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684213" y="2708275"/>
                        <a:ext cx="7459662" cy="109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1274" name="Group 10"/>
          <p:cNvGrpSpPr>
            <a:grpSpLocks/>
          </p:cNvGrpSpPr>
          <p:nvPr/>
        </p:nvGrpSpPr>
        <p:grpSpPr bwMode="auto">
          <a:xfrm>
            <a:off x="611188" y="404813"/>
            <a:ext cx="8281987" cy="1033462"/>
            <a:chOff x="385" y="255"/>
            <a:chExt cx="5217" cy="651"/>
          </a:xfrm>
        </p:grpSpPr>
        <p:sp>
          <p:nvSpPr>
            <p:cNvPr id="20491" name="Rectangle 2"/>
            <p:cNvSpPr>
              <a:spLocks noChangeArrowheads="1"/>
            </p:cNvSpPr>
            <p:nvPr/>
          </p:nvSpPr>
          <p:spPr bwMode="auto">
            <a:xfrm>
              <a:off x="385" y="255"/>
              <a:ext cx="5217" cy="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200" b="1"/>
                <a:t>在实际中，常常采用通带允许的最大衰减      和阻带应达到的最小衰减      表示 ，      </a:t>
              </a:r>
            </a:p>
          </p:txBody>
        </p:sp>
        <p:graphicFrame>
          <p:nvGraphicFramePr>
            <p:cNvPr id="20492" name="Object 4"/>
            <p:cNvGraphicFramePr>
              <a:graphicFrameLocks noChangeAspect="1"/>
            </p:cNvGraphicFramePr>
            <p:nvPr/>
          </p:nvGraphicFramePr>
          <p:xfrm>
            <a:off x="3696" y="572"/>
            <a:ext cx="274" cy="334"/>
          </p:xfrm>
          <a:graphic>
            <a:graphicData uri="http://schemas.openxmlformats.org/presentationml/2006/ole">
              <mc:AlternateContent xmlns:mc="http://schemas.openxmlformats.org/markup-compatibility/2006">
                <mc:Choice xmlns:v="urn:schemas-microsoft-com:vml" Requires="v">
                  <p:oleObj spid="_x0000_s20782" name="公式" r:id="rId5" imgW="177569" imgH="215619" progId="Equation.3">
                    <p:embed/>
                  </p:oleObj>
                </mc:Choice>
                <mc:Fallback>
                  <p:oleObj name="公式" r:id="rId5" imgW="177569" imgH="215619" progId="Equation.3">
                    <p:embed/>
                    <p:pic>
                      <p:nvPicPr>
                        <p:cNvPr id="0" name="Object 4"/>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3696" y="572"/>
                          <a:ext cx="274"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93" name="Object 5"/>
            <p:cNvGraphicFramePr>
              <a:graphicFrameLocks noChangeAspect="1"/>
            </p:cNvGraphicFramePr>
            <p:nvPr/>
          </p:nvGraphicFramePr>
          <p:xfrm>
            <a:off x="521" y="572"/>
            <a:ext cx="234" cy="334"/>
          </p:xfrm>
          <a:graphic>
            <a:graphicData uri="http://schemas.openxmlformats.org/presentationml/2006/ole">
              <mc:AlternateContent xmlns:mc="http://schemas.openxmlformats.org/markup-compatibility/2006">
                <mc:Choice xmlns:v="urn:schemas-microsoft-com:vml" Requires="v">
                  <p:oleObj spid="_x0000_s20783" name="公式" r:id="rId7" imgW="152268" imgH="215713" progId="Equation.3">
                    <p:embed/>
                  </p:oleObj>
                </mc:Choice>
                <mc:Fallback>
                  <p:oleObj name="公式" r:id="rId7" imgW="152268" imgH="215713" progId="Equation.3">
                    <p:embed/>
                    <p:pic>
                      <p:nvPicPr>
                        <p:cNvPr id="0" name="Object 5"/>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521" y="572"/>
                          <a:ext cx="234"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1270" name="Rectangle 6"/>
          <p:cNvSpPr>
            <a:spLocks noChangeArrowheads="1"/>
          </p:cNvSpPr>
          <p:nvPr/>
        </p:nvSpPr>
        <p:spPr bwMode="auto">
          <a:xfrm>
            <a:off x="468313" y="4005263"/>
            <a:ext cx="8281987"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200" b="1"/>
              <a:t>上式中，假定                        </a:t>
            </a:r>
          </a:p>
        </p:txBody>
      </p:sp>
      <p:graphicFrame>
        <p:nvGraphicFramePr>
          <p:cNvPr id="11271" name="Object 7"/>
          <p:cNvGraphicFramePr>
            <a:graphicFrameLocks noChangeAspect="1"/>
          </p:cNvGraphicFramePr>
          <p:nvPr/>
        </p:nvGraphicFramePr>
        <p:xfrm>
          <a:off x="2195513" y="5084763"/>
          <a:ext cx="4960937" cy="612775"/>
        </p:xfrm>
        <a:graphic>
          <a:graphicData uri="http://schemas.openxmlformats.org/presentationml/2006/ole">
            <mc:AlternateContent xmlns:mc="http://schemas.openxmlformats.org/markup-compatibility/2006">
              <mc:Choice xmlns:v="urn:schemas-microsoft-com:vml" Requires="v">
                <p:oleObj spid="_x0000_s20784" name="Equation" r:id="rId9" imgW="1968500" imgH="241300" progId="Equation.DSMT4">
                  <p:embed/>
                </p:oleObj>
              </mc:Choice>
              <mc:Fallback>
                <p:oleObj name="Equation" r:id="rId9" imgW="1968500" imgH="241300" progId="Equation.DSMT4">
                  <p:embed/>
                  <p:pic>
                    <p:nvPicPr>
                      <p:cNvPr id="0" name="Object 7"/>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2195513" y="5084763"/>
                        <a:ext cx="4960937" cy="612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2" name="Rectangle 8"/>
          <p:cNvSpPr>
            <a:spLocks noChangeArrowheads="1"/>
          </p:cNvSpPr>
          <p:nvPr/>
        </p:nvSpPr>
        <p:spPr bwMode="auto">
          <a:xfrm>
            <a:off x="539750" y="5084763"/>
            <a:ext cx="1944688"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200" b="1"/>
              <a:t>例如：      </a:t>
            </a:r>
          </a:p>
        </p:txBody>
      </p:sp>
      <p:graphicFrame>
        <p:nvGraphicFramePr>
          <p:cNvPr id="11273" name="Object 9"/>
          <p:cNvGraphicFramePr>
            <a:graphicFrameLocks noChangeAspect="1"/>
          </p:cNvGraphicFramePr>
          <p:nvPr/>
        </p:nvGraphicFramePr>
        <p:xfrm>
          <a:off x="3132138" y="4005263"/>
          <a:ext cx="1827212" cy="561975"/>
        </p:xfrm>
        <a:graphic>
          <a:graphicData uri="http://schemas.openxmlformats.org/presentationml/2006/ole">
            <mc:AlternateContent xmlns:mc="http://schemas.openxmlformats.org/markup-compatibility/2006">
              <mc:Choice xmlns:v="urn:schemas-microsoft-com:vml" Requires="v">
                <p:oleObj spid="_x0000_s20785" name="公式" r:id="rId11" imgW="749300" imgH="228600" progId="Equation.3">
                  <p:embed/>
                </p:oleObj>
              </mc:Choice>
              <mc:Fallback>
                <p:oleObj name="公式" r:id="rId11" imgW="749300" imgH="228600" progId="Equation.3">
                  <p:embed/>
                  <p:pic>
                    <p:nvPicPr>
                      <p:cNvPr id="0" name="Object 9"/>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3132138" y="4005263"/>
                        <a:ext cx="1827212"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75" name="Object 11"/>
          <p:cNvGraphicFramePr>
            <a:graphicFrameLocks noChangeAspect="1"/>
          </p:cNvGraphicFramePr>
          <p:nvPr/>
        </p:nvGraphicFramePr>
        <p:xfrm>
          <a:off x="684213" y="1628775"/>
          <a:ext cx="7985125" cy="1092200"/>
        </p:xfrm>
        <a:graphic>
          <a:graphicData uri="http://schemas.openxmlformats.org/presentationml/2006/ole">
            <mc:AlternateContent xmlns:mc="http://schemas.openxmlformats.org/markup-compatibility/2006">
              <mc:Choice xmlns:v="urn:schemas-microsoft-com:vml" Requires="v">
                <p:oleObj spid="_x0000_s20786" name="Equation" r:id="rId13" imgW="3276600" imgH="444500" progId="Equation.DSMT4">
                  <p:embed/>
                </p:oleObj>
              </mc:Choice>
              <mc:Fallback>
                <p:oleObj name="Equation" r:id="rId13" imgW="3276600" imgH="444500" progId="Equation.DSMT4">
                  <p:embed/>
                  <p:pic>
                    <p:nvPicPr>
                      <p:cNvPr id="0" name="Object 11"/>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684213" y="1628775"/>
                        <a:ext cx="7985125" cy="109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76" name="Object 12"/>
          <p:cNvGraphicFramePr>
            <a:graphicFrameLocks noChangeAspect="1"/>
          </p:cNvGraphicFramePr>
          <p:nvPr/>
        </p:nvGraphicFramePr>
        <p:xfrm>
          <a:off x="2195513" y="5938838"/>
          <a:ext cx="5184775" cy="612775"/>
        </p:xfrm>
        <a:graphic>
          <a:graphicData uri="http://schemas.openxmlformats.org/presentationml/2006/ole">
            <mc:AlternateContent xmlns:mc="http://schemas.openxmlformats.org/markup-compatibility/2006">
              <mc:Choice xmlns:v="urn:schemas-microsoft-com:vml" Requires="v">
                <p:oleObj spid="_x0000_s20787" name="Equation" r:id="rId15" imgW="2057400" imgH="241200" progId="Equation.DSMT4">
                  <p:embed/>
                </p:oleObj>
              </mc:Choice>
              <mc:Fallback>
                <p:oleObj name="Equation" r:id="rId15" imgW="2057400" imgH="241200" progId="Equation.DSMT4">
                  <p:embed/>
                  <p:pic>
                    <p:nvPicPr>
                      <p:cNvPr id="0" name="Object 12"/>
                      <p:cNvPicPr>
                        <a:picLocks noChangeAspect="1" noChangeArrowheads="1"/>
                      </p:cNvPicPr>
                      <p:nvPr/>
                    </p:nvPicPr>
                    <p:blipFill>
                      <a:blip r:embed="rId16">
                        <a:lum bright="-100000"/>
                        <a:extLst>
                          <a:ext uri="{28A0092B-C50C-407E-A947-70E740481C1C}">
                            <a14:useLocalDpi xmlns:a14="http://schemas.microsoft.com/office/drawing/2010/main" val="0"/>
                          </a:ext>
                        </a:extLst>
                      </a:blip>
                      <a:srcRect/>
                      <a:stretch>
                        <a:fillRect/>
                      </a:stretch>
                    </p:blipFill>
                    <p:spPr bwMode="auto">
                      <a:xfrm>
                        <a:off x="2195513" y="5938838"/>
                        <a:ext cx="5184775" cy="612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90"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D80F48E8-F8C2-4286-BF38-9FDCE95E8EA6}" type="slidenum">
              <a:rPr lang="en-US" altLang="zh-CN" smtClean="0"/>
              <a:pPr eaLnBrk="1" hangingPunct="1"/>
              <a:t>19</a:t>
            </a:fld>
            <a:endParaRPr lang="en-US" altLang="zh-CN"/>
          </a:p>
        </p:txBody>
      </p:sp>
      <p:sp>
        <p:nvSpPr>
          <p:cNvPr id="14" name="AutoShape 14">
            <a:hlinkClick r:id="rId17" action="ppaction://hlinksldjump" highlightClick="1"/>
          </p:cNvPr>
          <p:cNvSpPr>
            <a:spLocks noChangeArrowheads="1"/>
          </p:cNvSpPr>
          <p:nvPr/>
        </p:nvSpPr>
        <p:spPr bwMode="auto">
          <a:xfrm>
            <a:off x="7921625" y="1160462"/>
            <a:ext cx="971550" cy="50482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 name="动作按钮: 前进或下一项 1">
            <a:hlinkClick r:id="rId18" action="ppaction://hlinkpres?slideindex=42&amp;slidetitle=(1)已知Ωc 、 Ωs和As求Butterworth DF阶数N" highlightClick="1"/>
            <a:extLst>
              <a:ext uri="{FF2B5EF4-FFF2-40B4-BE49-F238E27FC236}">
                <a16:creationId xmlns:a16="http://schemas.microsoft.com/office/drawing/2014/main" id="{4602E7D7-81E9-4977-93D9-91576AA45EC8}"/>
              </a:ext>
            </a:extLst>
          </p:cNvPr>
          <p:cNvSpPr/>
          <p:nvPr/>
        </p:nvSpPr>
        <p:spPr>
          <a:xfrm>
            <a:off x="8143875" y="2564904"/>
            <a:ext cx="676597" cy="37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274"/>
                                        </p:tgtEl>
                                        <p:attrNameLst>
                                          <p:attrName>style.visibility</p:attrName>
                                        </p:attrNameLst>
                                      </p:cBhvr>
                                      <p:to>
                                        <p:strVal val="visible"/>
                                      </p:to>
                                    </p:set>
                                    <p:anim calcmode="lin" valueType="num">
                                      <p:cBhvr additive="base">
                                        <p:cTn id="7" dur="500" fill="hold"/>
                                        <p:tgtEl>
                                          <p:spTgt spid="11274"/>
                                        </p:tgtEl>
                                        <p:attrNameLst>
                                          <p:attrName>ppt_x</p:attrName>
                                        </p:attrNameLst>
                                      </p:cBhvr>
                                      <p:tavLst>
                                        <p:tav tm="0">
                                          <p:val>
                                            <p:strVal val="#ppt_x"/>
                                          </p:val>
                                        </p:tav>
                                        <p:tav tm="100000">
                                          <p:val>
                                            <p:strVal val="#ppt_x"/>
                                          </p:val>
                                        </p:tav>
                                      </p:tavLst>
                                    </p:anim>
                                    <p:anim calcmode="lin" valueType="num">
                                      <p:cBhvr additive="base">
                                        <p:cTn id="8" dur="500" fill="hold"/>
                                        <p:tgtEl>
                                          <p:spTgt spid="1127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275"/>
                                        </p:tgtEl>
                                        <p:attrNameLst>
                                          <p:attrName>style.visibility</p:attrName>
                                        </p:attrNameLst>
                                      </p:cBhvr>
                                      <p:to>
                                        <p:strVal val="visible"/>
                                      </p:to>
                                    </p:set>
                                    <p:anim calcmode="lin" valueType="num">
                                      <p:cBhvr additive="base">
                                        <p:cTn id="13" dur="500" fill="hold"/>
                                        <p:tgtEl>
                                          <p:spTgt spid="11275"/>
                                        </p:tgtEl>
                                        <p:attrNameLst>
                                          <p:attrName>ppt_x</p:attrName>
                                        </p:attrNameLst>
                                      </p:cBhvr>
                                      <p:tavLst>
                                        <p:tav tm="0">
                                          <p:val>
                                            <p:strVal val="#ppt_x"/>
                                          </p:val>
                                        </p:tav>
                                        <p:tav tm="100000">
                                          <p:val>
                                            <p:strVal val="#ppt_x"/>
                                          </p:val>
                                        </p:tav>
                                      </p:tavLst>
                                    </p:anim>
                                    <p:anim calcmode="lin" valueType="num">
                                      <p:cBhvr additive="base">
                                        <p:cTn id="14" dur="500" fill="hold"/>
                                        <p:tgtEl>
                                          <p:spTgt spid="1127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1267"/>
                                        </p:tgtEl>
                                        <p:attrNameLst>
                                          <p:attrName>style.visibility</p:attrName>
                                        </p:attrNameLst>
                                      </p:cBhvr>
                                      <p:to>
                                        <p:strVal val="visible"/>
                                      </p:to>
                                    </p:set>
                                    <p:anim calcmode="lin" valueType="num">
                                      <p:cBhvr additive="base">
                                        <p:cTn id="19" dur="500" fill="hold"/>
                                        <p:tgtEl>
                                          <p:spTgt spid="11267"/>
                                        </p:tgtEl>
                                        <p:attrNameLst>
                                          <p:attrName>ppt_x</p:attrName>
                                        </p:attrNameLst>
                                      </p:cBhvr>
                                      <p:tavLst>
                                        <p:tav tm="0">
                                          <p:val>
                                            <p:strVal val="#ppt_x"/>
                                          </p:val>
                                        </p:tav>
                                        <p:tav tm="100000">
                                          <p:val>
                                            <p:strVal val="#ppt_x"/>
                                          </p:val>
                                        </p:tav>
                                      </p:tavLst>
                                    </p:anim>
                                    <p:anim calcmode="lin" valueType="num">
                                      <p:cBhvr additive="base">
                                        <p:cTn id="20" dur="500" fill="hold"/>
                                        <p:tgtEl>
                                          <p:spTgt spid="1126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1273"/>
                                        </p:tgtEl>
                                        <p:attrNameLst>
                                          <p:attrName>style.visibility</p:attrName>
                                        </p:attrNameLst>
                                      </p:cBhvr>
                                      <p:to>
                                        <p:strVal val="visible"/>
                                      </p:to>
                                    </p:set>
                                    <p:anim calcmode="lin" valueType="num">
                                      <p:cBhvr additive="base">
                                        <p:cTn id="25" dur="500" fill="hold"/>
                                        <p:tgtEl>
                                          <p:spTgt spid="11273"/>
                                        </p:tgtEl>
                                        <p:attrNameLst>
                                          <p:attrName>ppt_x</p:attrName>
                                        </p:attrNameLst>
                                      </p:cBhvr>
                                      <p:tavLst>
                                        <p:tav tm="0">
                                          <p:val>
                                            <p:strVal val="#ppt_x"/>
                                          </p:val>
                                        </p:tav>
                                        <p:tav tm="100000">
                                          <p:val>
                                            <p:strVal val="#ppt_x"/>
                                          </p:val>
                                        </p:tav>
                                      </p:tavLst>
                                    </p:anim>
                                    <p:anim calcmode="lin" valueType="num">
                                      <p:cBhvr additive="base">
                                        <p:cTn id="26" dur="500" fill="hold"/>
                                        <p:tgtEl>
                                          <p:spTgt spid="1127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270"/>
                                        </p:tgtEl>
                                        <p:attrNameLst>
                                          <p:attrName>style.visibility</p:attrName>
                                        </p:attrNameLst>
                                      </p:cBhvr>
                                      <p:to>
                                        <p:strVal val="visible"/>
                                      </p:to>
                                    </p:set>
                                    <p:anim calcmode="lin" valueType="num">
                                      <p:cBhvr additive="base">
                                        <p:cTn id="29" dur="500" fill="hold"/>
                                        <p:tgtEl>
                                          <p:spTgt spid="11270"/>
                                        </p:tgtEl>
                                        <p:attrNameLst>
                                          <p:attrName>ppt_x</p:attrName>
                                        </p:attrNameLst>
                                      </p:cBhvr>
                                      <p:tavLst>
                                        <p:tav tm="0">
                                          <p:val>
                                            <p:strVal val="#ppt_x"/>
                                          </p:val>
                                        </p:tav>
                                        <p:tav tm="100000">
                                          <p:val>
                                            <p:strVal val="#ppt_x"/>
                                          </p:val>
                                        </p:tav>
                                      </p:tavLst>
                                    </p:anim>
                                    <p:anim calcmode="lin" valueType="num">
                                      <p:cBhvr additive="base">
                                        <p:cTn id="30" dur="500" fill="hold"/>
                                        <p:tgtEl>
                                          <p:spTgt spid="11270"/>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1272"/>
                                        </p:tgtEl>
                                        <p:attrNameLst>
                                          <p:attrName>style.visibility</p:attrName>
                                        </p:attrNameLst>
                                      </p:cBhvr>
                                      <p:to>
                                        <p:strVal val="visible"/>
                                      </p:to>
                                    </p:set>
                                    <p:anim calcmode="lin" valueType="num">
                                      <p:cBhvr additive="base">
                                        <p:cTn id="35" dur="500" fill="hold"/>
                                        <p:tgtEl>
                                          <p:spTgt spid="11272"/>
                                        </p:tgtEl>
                                        <p:attrNameLst>
                                          <p:attrName>ppt_x</p:attrName>
                                        </p:attrNameLst>
                                      </p:cBhvr>
                                      <p:tavLst>
                                        <p:tav tm="0">
                                          <p:val>
                                            <p:strVal val="#ppt_x"/>
                                          </p:val>
                                        </p:tav>
                                        <p:tav tm="100000">
                                          <p:val>
                                            <p:strVal val="#ppt_x"/>
                                          </p:val>
                                        </p:tav>
                                      </p:tavLst>
                                    </p:anim>
                                    <p:anim calcmode="lin" valueType="num">
                                      <p:cBhvr additive="base">
                                        <p:cTn id="36" dur="500" fill="hold"/>
                                        <p:tgtEl>
                                          <p:spTgt spid="11272"/>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5" presetClass="entr" presetSubtype="10" fill="hold" nodeType="clickEffect">
                                  <p:stCondLst>
                                    <p:cond delay="0"/>
                                  </p:stCondLst>
                                  <p:childTnLst>
                                    <p:set>
                                      <p:cBhvr>
                                        <p:cTn id="40" dur="1" fill="hold">
                                          <p:stCondLst>
                                            <p:cond delay="0"/>
                                          </p:stCondLst>
                                        </p:cTn>
                                        <p:tgtEl>
                                          <p:spTgt spid="11271"/>
                                        </p:tgtEl>
                                        <p:attrNameLst>
                                          <p:attrName>style.visibility</p:attrName>
                                        </p:attrNameLst>
                                      </p:cBhvr>
                                      <p:to>
                                        <p:strVal val="visible"/>
                                      </p:to>
                                    </p:set>
                                    <p:animEffect transition="in" filter="checkerboard(across)">
                                      <p:cBhvr>
                                        <p:cTn id="41" dur="500"/>
                                        <p:tgtEl>
                                          <p:spTgt spid="1127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 presetClass="entr" presetSubtype="10" fill="hold" nodeType="clickEffect">
                                  <p:stCondLst>
                                    <p:cond delay="0"/>
                                  </p:stCondLst>
                                  <p:childTnLst>
                                    <p:set>
                                      <p:cBhvr>
                                        <p:cTn id="45" dur="1" fill="hold">
                                          <p:stCondLst>
                                            <p:cond delay="0"/>
                                          </p:stCondLst>
                                        </p:cTn>
                                        <p:tgtEl>
                                          <p:spTgt spid="11276"/>
                                        </p:tgtEl>
                                        <p:attrNameLst>
                                          <p:attrName>style.visibility</p:attrName>
                                        </p:attrNameLst>
                                      </p:cBhvr>
                                      <p:to>
                                        <p:strVal val="visible"/>
                                      </p:to>
                                    </p:set>
                                    <p:animEffect transition="in" filter="checkerboard(across)">
                                      <p:cBhvr>
                                        <p:cTn id="46" dur="500"/>
                                        <p:tgtEl>
                                          <p:spTgt spid="11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p:bldP spid="1127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23850" y="0"/>
            <a:ext cx="8675688"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990600" lvl="1" indent="-533400">
              <a:spcBef>
                <a:spcPct val="20000"/>
              </a:spcBef>
              <a:buFont typeface="Wingdings" pitchFamily="2" charset="2"/>
              <a:buNone/>
            </a:pPr>
            <a:endParaRPr lang="en-US" altLang="zh-CN" sz="2800" b="1"/>
          </a:p>
          <a:p>
            <a:pPr marL="609600" indent="-609600">
              <a:spcBef>
                <a:spcPct val="20000"/>
              </a:spcBef>
              <a:buClr>
                <a:schemeClr val="tx1"/>
              </a:buClr>
              <a:buFont typeface="Wingdings" pitchFamily="2" charset="2"/>
              <a:buChar char="l"/>
            </a:pPr>
            <a:r>
              <a:rPr lang="zh-CN" altLang="en-US" sz="3200" b="1"/>
              <a:t>理想滤波器幅度频率响应</a:t>
            </a:r>
          </a:p>
          <a:p>
            <a:pPr marL="609600" indent="-609600">
              <a:spcBef>
                <a:spcPct val="20000"/>
              </a:spcBef>
              <a:buClr>
                <a:schemeClr val="tx1"/>
              </a:buClr>
              <a:buFont typeface="Wingdings" pitchFamily="2" charset="2"/>
              <a:buChar char="l"/>
            </a:pPr>
            <a:r>
              <a:rPr lang="zh-CN" altLang="en-US" sz="3200" b="1"/>
              <a:t>理想滤波器的幅度频率响应是不可能实现的</a:t>
            </a:r>
          </a:p>
          <a:p>
            <a:pPr marL="609600" indent="-609600">
              <a:spcBef>
                <a:spcPct val="20000"/>
              </a:spcBef>
              <a:buClr>
                <a:schemeClr val="tx1"/>
              </a:buClr>
              <a:buFont typeface="Wingdings" pitchFamily="2" charset="2"/>
              <a:buChar char="l"/>
            </a:pPr>
            <a:r>
              <a:rPr lang="zh-CN" altLang="en-US" sz="3200" b="1"/>
              <a:t>原因：</a:t>
            </a:r>
          </a:p>
          <a:p>
            <a:pPr marL="990600" lvl="1" indent="-533400">
              <a:spcBef>
                <a:spcPct val="20000"/>
              </a:spcBef>
              <a:buFont typeface="Wingdings" pitchFamily="2" charset="2"/>
              <a:buChar char="Ø"/>
            </a:pPr>
            <a:r>
              <a:rPr lang="zh-CN" altLang="en-US" sz="2800" b="1"/>
              <a:t>频带之间的幅度响应是突变的，</a:t>
            </a:r>
          </a:p>
          <a:p>
            <a:pPr marL="990600" lvl="1" indent="-533400">
              <a:spcBef>
                <a:spcPct val="20000"/>
              </a:spcBef>
              <a:buFont typeface="Wingdings" pitchFamily="2" charset="2"/>
              <a:buChar char="Ø"/>
            </a:pPr>
            <a:r>
              <a:rPr lang="zh-CN" altLang="en-US" sz="2800" b="1"/>
              <a:t>其单位抽样响应是非因果的。</a:t>
            </a:r>
          </a:p>
        </p:txBody>
      </p:sp>
      <p:grpSp>
        <p:nvGrpSpPr>
          <p:cNvPr id="12292" name="Group 4"/>
          <p:cNvGrpSpPr>
            <a:grpSpLocks/>
          </p:cNvGrpSpPr>
          <p:nvPr/>
        </p:nvGrpSpPr>
        <p:grpSpPr bwMode="auto">
          <a:xfrm>
            <a:off x="1187450" y="4005263"/>
            <a:ext cx="6119813" cy="2079625"/>
            <a:chOff x="1383" y="1344"/>
            <a:chExt cx="3855" cy="1310"/>
          </a:xfrm>
        </p:grpSpPr>
        <p:sp>
          <p:nvSpPr>
            <p:cNvPr id="21511" name="Line 5"/>
            <p:cNvSpPr>
              <a:spLocks noChangeShapeType="1"/>
            </p:cNvSpPr>
            <p:nvPr/>
          </p:nvSpPr>
          <p:spPr bwMode="auto">
            <a:xfrm>
              <a:off x="2154" y="2341"/>
              <a:ext cx="263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2" name="Line 6"/>
            <p:cNvSpPr>
              <a:spLocks noChangeShapeType="1"/>
            </p:cNvSpPr>
            <p:nvPr/>
          </p:nvSpPr>
          <p:spPr bwMode="auto">
            <a:xfrm flipV="1">
              <a:off x="2154" y="1570"/>
              <a:ext cx="0" cy="77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3" name="Text Box 7"/>
            <p:cNvSpPr txBox="1">
              <a:spLocks noChangeArrowheads="1"/>
            </p:cNvSpPr>
            <p:nvPr/>
          </p:nvSpPr>
          <p:spPr bwMode="auto">
            <a:xfrm>
              <a:off x="2109" y="2404"/>
              <a:ext cx="1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sz="2000" b="1">
                  <a:latin typeface="Times New Roman" pitchFamily="18" charset="0"/>
                </a:rPr>
                <a:t>0</a:t>
              </a:r>
            </a:p>
          </p:txBody>
        </p:sp>
        <p:sp>
          <p:nvSpPr>
            <p:cNvPr id="21514" name="Line 8"/>
            <p:cNvSpPr>
              <a:spLocks noChangeShapeType="1"/>
            </p:cNvSpPr>
            <p:nvPr/>
          </p:nvSpPr>
          <p:spPr bwMode="auto">
            <a:xfrm>
              <a:off x="2154" y="1797"/>
              <a:ext cx="40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5" name="Line 9"/>
            <p:cNvSpPr>
              <a:spLocks noChangeShapeType="1"/>
            </p:cNvSpPr>
            <p:nvPr/>
          </p:nvSpPr>
          <p:spPr bwMode="auto">
            <a:xfrm>
              <a:off x="2562" y="1797"/>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6" name="Line 10"/>
            <p:cNvSpPr>
              <a:spLocks noChangeShapeType="1"/>
            </p:cNvSpPr>
            <p:nvPr/>
          </p:nvSpPr>
          <p:spPr bwMode="auto">
            <a:xfrm flipV="1">
              <a:off x="3152" y="2296"/>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7" name="Line 11"/>
            <p:cNvSpPr>
              <a:spLocks noChangeShapeType="1"/>
            </p:cNvSpPr>
            <p:nvPr/>
          </p:nvSpPr>
          <p:spPr bwMode="auto">
            <a:xfrm flipV="1">
              <a:off x="3696" y="1797"/>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8" name="Line 12"/>
            <p:cNvSpPr>
              <a:spLocks noChangeShapeType="1"/>
            </p:cNvSpPr>
            <p:nvPr/>
          </p:nvSpPr>
          <p:spPr bwMode="auto">
            <a:xfrm>
              <a:off x="3696" y="1797"/>
              <a:ext cx="40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21519" name="Object 13"/>
            <p:cNvGraphicFramePr>
              <a:graphicFrameLocks noChangeAspect="1"/>
            </p:cNvGraphicFramePr>
            <p:nvPr/>
          </p:nvGraphicFramePr>
          <p:xfrm>
            <a:off x="3061" y="2432"/>
            <a:ext cx="182" cy="181"/>
          </p:xfrm>
          <a:graphic>
            <a:graphicData uri="http://schemas.openxmlformats.org/presentationml/2006/ole">
              <mc:AlternateContent xmlns:mc="http://schemas.openxmlformats.org/markup-compatibility/2006">
                <mc:Choice xmlns:v="urn:schemas-microsoft-com:vml" Requires="v">
                  <p:oleObj spid="_x0000_s21684" name="Equation" r:id="rId3" imgW="139700" imgH="139700" progId="Equation.DSMT4">
                    <p:embed/>
                  </p:oleObj>
                </mc:Choice>
                <mc:Fallback>
                  <p:oleObj name="Equation" r:id="rId3" imgW="139700" imgH="139700" progId="Equation.DSMT4">
                    <p:embed/>
                    <p:pic>
                      <p:nvPicPr>
                        <p:cNvPr id="0" name="Object 13"/>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3061" y="2432"/>
                          <a:ext cx="182"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20" name="Line 14"/>
            <p:cNvSpPr>
              <a:spLocks noChangeShapeType="1"/>
            </p:cNvSpPr>
            <p:nvPr/>
          </p:nvSpPr>
          <p:spPr bwMode="auto">
            <a:xfrm flipV="1">
              <a:off x="4105" y="2296"/>
              <a:ext cx="0" cy="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21521" name="Object 15"/>
            <p:cNvGraphicFramePr>
              <a:graphicFrameLocks noChangeAspect="1"/>
            </p:cNvGraphicFramePr>
            <p:nvPr/>
          </p:nvGraphicFramePr>
          <p:xfrm>
            <a:off x="3957" y="2408"/>
            <a:ext cx="297" cy="230"/>
          </p:xfrm>
          <a:graphic>
            <a:graphicData uri="http://schemas.openxmlformats.org/presentationml/2006/ole">
              <mc:AlternateContent xmlns:mc="http://schemas.openxmlformats.org/markup-compatibility/2006">
                <mc:Choice xmlns:v="urn:schemas-microsoft-com:vml" Requires="v">
                  <p:oleObj spid="_x0000_s21685" name="Equation" r:id="rId5" imgW="228402" imgH="177646" progId="Equation.DSMT4">
                    <p:embed/>
                  </p:oleObj>
                </mc:Choice>
                <mc:Fallback>
                  <p:oleObj name="Equation" r:id="rId5" imgW="228402" imgH="177646" progId="Equation.DSMT4">
                    <p:embed/>
                    <p:pic>
                      <p:nvPicPr>
                        <p:cNvPr id="0" name="Object 15"/>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3957" y="2408"/>
                          <a:ext cx="297"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22" name="Object 16"/>
            <p:cNvGraphicFramePr>
              <a:graphicFrameLocks noChangeAspect="1"/>
            </p:cNvGraphicFramePr>
            <p:nvPr/>
          </p:nvGraphicFramePr>
          <p:xfrm>
            <a:off x="1383" y="1344"/>
            <a:ext cx="635" cy="332"/>
          </p:xfrm>
          <a:graphic>
            <a:graphicData uri="http://schemas.openxmlformats.org/presentationml/2006/ole">
              <mc:AlternateContent xmlns:mc="http://schemas.openxmlformats.org/markup-compatibility/2006">
                <mc:Choice xmlns:v="urn:schemas-microsoft-com:vml" Requires="v">
                  <p:oleObj spid="_x0000_s21686" name="Equation" r:id="rId7" imgW="533169" imgH="279279" progId="Equation.DSMT4">
                    <p:embed/>
                  </p:oleObj>
                </mc:Choice>
                <mc:Fallback>
                  <p:oleObj name="Equation" r:id="rId7" imgW="533169" imgH="279279" progId="Equation.DSMT4">
                    <p:embed/>
                    <p:pic>
                      <p:nvPicPr>
                        <p:cNvPr id="0" name="Object 16"/>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1383" y="1344"/>
                          <a:ext cx="635"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23" name="Object 17"/>
            <p:cNvGraphicFramePr>
              <a:graphicFrameLocks noChangeAspect="1"/>
            </p:cNvGraphicFramePr>
            <p:nvPr/>
          </p:nvGraphicFramePr>
          <p:xfrm>
            <a:off x="5057" y="2288"/>
            <a:ext cx="181" cy="166"/>
          </p:xfrm>
          <a:graphic>
            <a:graphicData uri="http://schemas.openxmlformats.org/presentationml/2006/ole">
              <mc:AlternateContent xmlns:mc="http://schemas.openxmlformats.org/markup-compatibility/2006">
                <mc:Choice xmlns:v="urn:schemas-microsoft-com:vml" Requires="v">
                  <p:oleObj spid="_x0000_s21687" name="Equation" r:id="rId9" imgW="152334" imgH="139639" progId="Equation.DSMT4">
                    <p:embed/>
                  </p:oleObj>
                </mc:Choice>
                <mc:Fallback>
                  <p:oleObj name="Equation" r:id="rId9" imgW="152334" imgH="139639" progId="Equation.DSMT4">
                    <p:embed/>
                    <p:pic>
                      <p:nvPicPr>
                        <p:cNvPr id="0" name="Object 17"/>
                        <p:cNvPicPr>
                          <a:picLocks noChangeAspect="1" noChangeArrowheads="1"/>
                        </p:cNvPicPr>
                        <p:nvPr/>
                      </p:nvPicPr>
                      <p:blipFill>
                        <a:blip r:embed="rId10">
                          <a:lum bright="-56000"/>
                          <a:extLst>
                            <a:ext uri="{28A0092B-C50C-407E-A947-70E740481C1C}">
                              <a14:useLocalDpi xmlns:a14="http://schemas.microsoft.com/office/drawing/2010/main" val="0"/>
                            </a:ext>
                          </a:extLst>
                        </a:blip>
                        <a:srcRect/>
                        <a:stretch>
                          <a:fillRect/>
                        </a:stretch>
                      </p:blipFill>
                      <p:spPr bwMode="auto">
                        <a:xfrm>
                          <a:off x="5057" y="2288"/>
                          <a:ext cx="181" cy="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2306" name="WordArt 18"/>
          <p:cNvSpPr>
            <a:spLocks noChangeArrowheads="1" noChangeShapeType="1" noTextEdit="1"/>
          </p:cNvSpPr>
          <p:nvPr/>
        </p:nvSpPr>
        <p:spPr bwMode="auto">
          <a:xfrm>
            <a:off x="6443663" y="2636838"/>
            <a:ext cx="1800225" cy="647700"/>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pPr algn="ctr"/>
            <a:r>
              <a:rPr lang="zh-CN" altLang="en-US" sz="3600" kern="10">
                <a:ln w="9525">
                  <a:round/>
                  <a:headEnd/>
                  <a:tailEnd/>
                </a:ln>
                <a:gradFill rotWithShape="1">
                  <a:gsLst>
                    <a:gs pos="0">
                      <a:srgbClr val="FFE701"/>
                    </a:gs>
                    <a:gs pos="100000">
                      <a:srgbClr val="FE3E02"/>
                    </a:gs>
                  </a:gsLst>
                  <a:lin ang="5400000" scaled="1"/>
                </a:gradFill>
                <a:latin typeface="宋体"/>
                <a:ea typeface="宋体"/>
              </a:rPr>
              <a:t>为什么？</a:t>
            </a:r>
          </a:p>
        </p:txBody>
      </p:sp>
      <p:sp>
        <p:nvSpPr>
          <p:cNvPr id="12307" name="Rectangle 19"/>
          <p:cNvSpPr>
            <a:spLocks noChangeArrowheads="1"/>
          </p:cNvSpPr>
          <p:nvPr/>
        </p:nvSpPr>
        <p:spPr bwMode="auto">
          <a:xfrm>
            <a:off x="5364163" y="3644900"/>
            <a:ext cx="3960812"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200" b="1"/>
              <a:t>在第七章仔细讲解      </a:t>
            </a:r>
          </a:p>
        </p:txBody>
      </p:sp>
      <p:sp>
        <p:nvSpPr>
          <p:cNvPr id="21510"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7590F878-4459-4605-B2F3-8026F2E7EBCC}" type="slidenum">
              <a:rPr lang="en-US" altLang="zh-CN" smtClean="0"/>
              <a:pPr eaLnBrk="1" hangingPunct="1"/>
              <a:t>20</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290">
                                            <p:txEl>
                                              <p:pRg st="1" end="1"/>
                                            </p:txEl>
                                          </p:spTgt>
                                        </p:tgtEl>
                                        <p:attrNameLst>
                                          <p:attrName>style.visibility</p:attrName>
                                        </p:attrNameLst>
                                      </p:cBhvr>
                                      <p:to>
                                        <p:strVal val="visible"/>
                                      </p:to>
                                    </p:set>
                                    <p:anim calcmode="lin" valueType="num">
                                      <p:cBhvr additive="base">
                                        <p:cTn id="7" dur="500" fill="hold"/>
                                        <p:tgtEl>
                                          <p:spTgt spid="1229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nodeType="clickEffect">
                                  <p:stCondLst>
                                    <p:cond delay="0"/>
                                  </p:stCondLst>
                                  <p:childTnLst>
                                    <p:set>
                                      <p:cBhvr>
                                        <p:cTn id="12" dur="1" fill="hold">
                                          <p:stCondLst>
                                            <p:cond delay="0"/>
                                          </p:stCondLst>
                                        </p:cTn>
                                        <p:tgtEl>
                                          <p:spTgt spid="12292"/>
                                        </p:tgtEl>
                                        <p:attrNameLst>
                                          <p:attrName>style.visibility</p:attrName>
                                        </p:attrNameLst>
                                      </p:cBhvr>
                                      <p:to>
                                        <p:strVal val="visible"/>
                                      </p:to>
                                    </p:set>
                                    <p:animEffect transition="in" filter="diamond(in)">
                                      <p:cBhvr>
                                        <p:cTn id="13" dur="2000"/>
                                        <p:tgtEl>
                                          <p:spTgt spid="1229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nodeType="clickEffect">
                                  <p:stCondLst>
                                    <p:cond delay="0"/>
                                  </p:stCondLst>
                                  <p:childTnLst>
                                    <p:set>
                                      <p:cBhvr>
                                        <p:cTn id="17" dur="1" fill="hold">
                                          <p:stCondLst>
                                            <p:cond delay="0"/>
                                          </p:stCondLst>
                                        </p:cTn>
                                        <p:tgtEl>
                                          <p:spTgt spid="12290">
                                            <p:txEl>
                                              <p:pRg st="2" end="2"/>
                                            </p:txEl>
                                          </p:spTgt>
                                        </p:tgtEl>
                                        <p:attrNameLst>
                                          <p:attrName>style.visibility</p:attrName>
                                        </p:attrNameLst>
                                      </p:cBhvr>
                                      <p:to>
                                        <p:strVal val="visible"/>
                                      </p:to>
                                    </p:set>
                                    <p:animEffect transition="in" filter="diamond(in)">
                                      <p:cBhvr>
                                        <p:cTn id="18" dur="2000"/>
                                        <p:tgtEl>
                                          <p:spTgt spid="12290">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12290">
                                            <p:txEl>
                                              <p:pRg st="3" end="3"/>
                                            </p:txEl>
                                          </p:spTgt>
                                        </p:tgtEl>
                                        <p:attrNameLst>
                                          <p:attrName>style.visibility</p:attrName>
                                        </p:attrNameLst>
                                      </p:cBhvr>
                                      <p:to>
                                        <p:strVal val="visible"/>
                                      </p:to>
                                    </p:set>
                                    <p:animEffect transition="in" filter="box(in)">
                                      <p:cBhvr>
                                        <p:cTn id="23" dur="500"/>
                                        <p:tgtEl>
                                          <p:spTgt spid="12290">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nodeType="clickEffect">
                                  <p:stCondLst>
                                    <p:cond delay="0"/>
                                  </p:stCondLst>
                                  <p:childTnLst>
                                    <p:set>
                                      <p:cBhvr>
                                        <p:cTn id="27" dur="1" fill="hold">
                                          <p:stCondLst>
                                            <p:cond delay="0"/>
                                          </p:stCondLst>
                                        </p:cTn>
                                        <p:tgtEl>
                                          <p:spTgt spid="12290">
                                            <p:txEl>
                                              <p:pRg st="4" end="4"/>
                                            </p:txEl>
                                          </p:spTgt>
                                        </p:tgtEl>
                                        <p:attrNameLst>
                                          <p:attrName>style.visibility</p:attrName>
                                        </p:attrNameLst>
                                      </p:cBhvr>
                                      <p:to>
                                        <p:strVal val="visible"/>
                                      </p:to>
                                    </p:set>
                                    <p:animEffect transition="in" filter="checkerboard(across)">
                                      <p:cBhvr>
                                        <p:cTn id="28" dur="500"/>
                                        <p:tgtEl>
                                          <p:spTgt spid="12290">
                                            <p:txEl>
                                              <p:pRg st="4" end="4"/>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ntr" presetSubtype="10" fill="hold" nodeType="clickEffect">
                                  <p:stCondLst>
                                    <p:cond delay="0"/>
                                  </p:stCondLst>
                                  <p:childTnLst>
                                    <p:set>
                                      <p:cBhvr>
                                        <p:cTn id="32" dur="1" fill="hold">
                                          <p:stCondLst>
                                            <p:cond delay="0"/>
                                          </p:stCondLst>
                                        </p:cTn>
                                        <p:tgtEl>
                                          <p:spTgt spid="12290">
                                            <p:txEl>
                                              <p:pRg st="5" end="5"/>
                                            </p:txEl>
                                          </p:spTgt>
                                        </p:tgtEl>
                                        <p:attrNameLst>
                                          <p:attrName>style.visibility</p:attrName>
                                        </p:attrNameLst>
                                      </p:cBhvr>
                                      <p:to>
                                        <p:strVal val="visible"/>
                                      </p:to>
                                    </p:set>
                                    <p:animEffect transition="in" filter="checkerboard(across)">
                                      <p:cBhvr>
                                        <p:cTn id="33" dur="500"/>
                                        <p:tgtEl>
                                          <p:spTgt spid="12290">
                                            <p:txEl>
                                              <p:pRg st="5" end="5"/>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2306"/>
                                        </p:tgtEl>
                                        <p:attrNameLst>
                                          <p:attrName>style.visibility</p:attrName>
                                        </p:attrNameLst>
                                      </p:cBhvr>
                                      <p:to>
                                        <p:strVal val="visible"/>
                                      </p:to>
                                    </p:set>
                                    <p:anim calcmode="lin" valueType="num">
                                      <p:cBhvr additive="base">
                                        <p:cTn id="38" dur="500" fill="hold"/>
                                        <p:tgtEl>
                                          <p:spTgt spid="12306"/>
                                        </p:tgtEl>
                                        <p:attrNameLst>
                                          <p:attrName>ppt_x</p:attrName>
                                        </p:attrNameLst>
                                      </p:cBhvr>
                                      <p:tavLst>
                                        <p:tav tm="0">
                                          <p:val>
                                            <p:strVal val="#ppt_x"/>
                                          </p:val>
                                        </p:tav>
                                        <p:tav tm="100000">
                                          <p:val>
                                            <p:strVal val="#ppt_x"/>
                                          </p:val>
                                        </p:tav>
                                      </p:tavLst>
                                    </p:anim>
                                    <p:anim calcmode="lin" valueType="num">
                                      <p:cBhvr additive="base">
                                        <p:cTn id="39" dur="500" fill="hold"/>
                                        <p:tgtEl>
                                          <p:spTgt spid="12306"/>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2307"/>
                                        </p:tgtEl>
                                        <p:attrNameLst>
                                          <p:attrName>style.visibility</p:attrName>
                                        </p:attrNameLst>
                                      </p:cBhvr>
                                      <p:to>
                                        <p:strVal val="visible"/>
                                      </p:to>
                                    </p:set>
                                    <p:anim calcmode="lin" valueType="num">
                                      <p:cBhvr additive="base">
                                        <p:cTn id="44" dur="500" fill="hold"/>
                                        <p:tgtEl>
                                          <p:spTgt spid="12307"/>
                                        </p:tgtEl>
                                        <p:attrNameLst>
                                          <p:attrName>ppt_x</p:attrName>
                                        </p:attrNameLst>
                                      </p:cBhvr>
                                      <p:tavLst>
                                        <p:tav tm="0">
                                          <p:val>
                                            <p:strVal val="#ppt_x"/>
                                          </p:val>
                                        </p:tav>
                                        <p:tav tm="100000">
                                          <p:val>
                                            <p:strVal val="#ppt_x"/>
                                          </p:val>
                                        </p:tav>
                                      </p:tavLst>
                                    </p:anim>
                                    <p:anim calcmode="lin" valueType="num">
                                      <p:cBhvr additive="base">
                                        <p:cTn id="45" dur="500" fill="hold"/>
                                        <p:tgtEl>
                                          <p:spTgt spid="123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6" grpId="0" animBg="1"/>
      <p:bldP spid="1230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75" name="Group 15"/>
          <p:cNvGrpSpPr>
            <a:grpSpLocks/>
          </p:cNvGrpSpPr>
          <p:nvPr/>
        </p:nvGrpSpPr>
        <p:grpSpPr bwMode="auto">
          <a:xfrm>
            <a:off x="611188" y="404813"/>
            <a:ext cx="8281987" cy="792162"/>
            <a:chOff x="385" y="255"/>
            <a:chExt cx="5217" cy="499"/>
          </a:xfrm>
        </p:grpSpPr>
        <p:sp>
          <p:nvSpPr>
            <p:cNvPr id="22546" name="Rectangle 2"/>
            <p:cNvSpPr>
              <a:spLocks noChangeArrowheads="1"/>
            </p:cNvSpPr>
            <p:nvPr/>
          </p:nvSpPr>
          <p:spPr bwMode="auto">
            <a:xfrm>
              <a:off x="385" y="255"/>
              <a:ext cx="5217" cy="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5000"/>
                </a:lnSpc>
                <a:spcBef>
                  <a:spcPct val="20000"/>
                </a:spcBef>
                <a:buClr>
                  <a:schemeClr val="tx1"/>
                </a:buClr>
                <a:buFontTx/>
                <a:buChar char="•"/>
              </a:pPr>
              <a:r>
                <a:rPr lang="zh-CN" altLang="en-US" sz="3200" b="1"/>
                <a:t>数字滤波器的系统函数</a:t>
              </a:r>
            </a:p>
          </p:txBody>
        </p:sp>
        <p:graphicFrame>
          <p:nvGraphicFramePr>
            <p:cNvPr id="22547" name="Object 4"/>
            <p:cNvGraphicFramePr>
              <a:graphicFrameLocks noChangeAspect="1"/>
            </p:cNvGraphicFramePr>
            <p:nvPr/>
          </p:nvGraphicFramePr>
          <p:xfrm>
            <a:off x="3515" y="391"/>
            <a:ext cx="535" cy="289"/>
          </p:xfrm>
          <a:graphic>
            <a:graphicData uri="http://schemas.openxmlformats.org/presentationml/2006/ole">
              <mc:AlternateContent xmlns:mc="http://schemas.openxmlformats.org/markup-compatibility/2006">
                <mc:Choice xmlns:v="urn:schemas-microsoft-com:vml" Requires="v">
                  <p:oleObj spid="_x0000_s22788" name="公式" r:id="rId3" imgW="368140" imgH="203112" progId="Equation.3">
                    <p:embed/>
                  </p:oleObj>
                </mc:Choice>
                <mc:Fallback>
                  <p:oleObj name="公式" r:id="rId3" imgW="368140" imgH="203112" progId="Equation.3">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3515" y="391"/>
                          <a:ext cx="535"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5368" name="Object 8"/>
          <p:cNvGraphicFramePr>
            <a:graphicFrameLocks noChangeAspect="1"/>
          </p:cNvGraphicFramePr>
          <p:nvPr/>
        </p:nvGraphicFramePr>
        <p:xfrm>
          <a:off x="1187450" y="5445125"/>
          <a:ext cx="6827838" cy="811213"/>
        </p:xfrm>
        <a:graphic>
          <a:graphicData uri="http://schemas.openxmlformats.org/presentationml/2006/ole">
            <mc:AlternateContent xmlns:mc="http://schemas.openxmlformats.org/markup-compatibility/2006">
              <mc:Choice xmlns:v="urn:schemas-microsoft-com:vml" Requires="v">
                <p:oleObj spid="_x0000_s22789" name="Equation" r:id="rId5" imgW="2794000" imgH="330200" progId="Equation.DSMT4">
                  <p:embed/>
                </p:oleObj>
              </mc:Choice>
              <mc:Fallback>
                <p:oleObj name="Equation" r:id="rId5" imgW="2794000" imgH="330200" progId="Equation.DSMT4">
                  <p:embed/>
                  <p:pic>
                    <p:nvPicPr>
                      <p:cNvPr id="0" name="Object 8"/>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187450" y="5445125"/>
                        <a:ext cx="6827838" cy="811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9" name="Rectangle 9"/>
          <p:cNvSpPr>
            <a:spLocks noChangeArrowheads="1"/>
          </p:cNvSpPr>
          <p:nvPr/>
        </p:nvSpPr>
        <p:spPr bwMode="auto">
          <a:xfrm>
            <a:off x="611188" y="1916113"/>
            <a:ext cx="8281987"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5000"/>
              </a:lnSpc>
              <a:spcBef>
                <a:spcPct val="20000"/>
              </a:spcBef>
              <a:buClr>
                <a:schemeClr val="tx1"/>
              </a:buClr>
              <a:buFontTx/>
              <a:buChar char="•"/>
            </a:pPr>
            <a:r>
              <a:rPr lang="zh-CN" altLang="en-US" sz="3200" b="1"/>
              <a:t>表征数字滤波器的频率响应特性</a:t>
            </a:r>
          </a:p>
        </p:txBody>
      </p:sp>
      <p:grpSp>
        <p:nvGrpSpPr>
          <p:cNvPr id="15376" name="Group 16"/>
          <p:cNvGrpSpPr>
            <a:grpSpLocks/>
          </p:cNvGrpSpPr>
          <p:nvPr/>
        </p:nvGrpSpPr>
        <p:grpSpPr bwMode="auto">
          <a:xfrm>
            <a:off x="611188" y="1125538"/>
            <a:ext cx="8281987" cy="720725"/>
            <a:chOff x="385" y="709"/>
            <a:chExt cx="5217" cy="454"/>
          </a:xfrm>
        </p:grpSpPr>
        <p:graphicFrame>
          <p:nvGraphicFramePr>
            <p:cNvPr id="22544" name="Object 3"/>
            <p:cNvGraphicFramePr>
              <a:graphicFrameLocks noChangeAspect="1"/>
            </p:cNvGraphicFramePr>
            <p:nvPr/>
          </p:nvGraphicFramePr>
          <p:xfrm>
            <a:off x="3515" y="799"/>
            <a:ext cx="743" cy="354"/>
          </p:xfrm>
          <a:graphic>
            <a:graphicData uri="http://schemas.openxmlformats.org/presentationml/2006/ole">
              <mc:AlternateContent xmlns:mc="http://schemas.openxmlformats.org/markup-compatibility/2006">
                <mc:Choice xmlns:v="urn:schemas-microsoft-com:vml" Requires="v">
                  <p:oleObj spid="_x0000_s22790" name="公式" r:id="rId7" imgW="482391" imgH="228501" progId="Equation.3">
                    <p:embed/>
                  </p:oleObj>
                </mc:Choice>
                <mc:Fallback>
                  <p:oleObj name="公式" r:id="rId7" imgW="482391" imgH="228501" progId="Equation.3">
                    <p:embed/>
                    <p:pic>
                      <p:nvPicPr>
                        <p:cNvPr id="0" name="Object 3"/>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3515" y="799"/>
                          <a:ext cx="743"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45" name="Rectangle 10"/>
            <p:cNvSpPr>
              <a:spLocks noChangeArrowheads="1"/>
            </p:cNvSpPr>
            <p:nvPr/>
          </p:nvSpPr>
          <p:spPr bwMode="auto">
            <a:xfrm>
              <a:off x="385" y="709"/>
              <a:ext cx="5217"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5000"/>
                </a:lnSpc>
                <a:spcBef>
                  <a:spcPct val="20000"/>
                </a:spcBef>
                <a:buClr>
                  <a:schemeClr val="tx1"/>
                </a:buClr>
                <a:buFontTx/>
                <a:buChar char="•"/>
              </a:pPr>
              <a:r>
                <a:rPr lang="zh-CN" altLang="en-US" sz="3200" b="1"/>
                <a:t>数字滤波器的频率响应</a:t>
              </a:r>
            </a:p>
          </p:txBody>
        </p:sp>
      </p:grpSp>
      <p:grpSp>
        <p:nvGrpSpPr>
          <p:cNvPr id="15379" name="Group 19"/>
          <p:cNvGrpSpPr>
            <a:grpSpLocks/>
          </p:cNvGrpSpPr>
          <p:nvPr/>
        </p:nvGrpSpPr>
        <p:grpSpPr bwMode="auto">
          <a:xfrm>
            <a:off x="539750" y="4365625"/>
            <a:ext cx="8281988" cy="1008063"/>
            <a:chOff x="340" y="2750"/>
            <a:chExt cx="5217" cy="635"/>
          </a:xfrm>
        </p:grpSpPr>
        <p:graphicFrame>
          <p:nvGraphicFramePr>
            <p:cNvPr id="22542" name="Object 5"/>
            <p:cNvGraphicFramePr>
              <a:graphicFrameLocks noChangeAspect="1"/>
            </p:cNvGraphicFramePr>
            <p:nvPr/>
          </p:nvGraphicFramePr>
          <p:xfrm>
            <a:off x="3107" y="2840"/>
            <a:ext cx="627" cy="326"/>
          </p:xfrm>
          <a:graphic>
            <a:graphicData uri="http://schemas.openxmlformats.org/presentationml/2006/ole">
              <mc:AlternateContent xmlns:mc="http://schemas.openxmlformats.org/markup-compatibility/2006">
                <mc:Choice xmlns:v="urn:schemas-microsoft-com:vml" Requires="v">
                  <p:oleObj spid="_x0000_s22791" name="公式" r:id="rId9" imgW="431613" imgH="228501" progId="Equation.3">
                    <p:embed/>
                  </p:oleObj>
                </mc:Choice>
                <mc:Fallback>
                  <p:oleObj name="公式" r:id="rId9" imgW="431613" imgH="228501" progId="Equation.3">
                    <p:embed/>
                    <p:pic>
                      <p:nvPicPr>
                        <p:cNvPr id="0" name="Object 5"/>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3107" y="2840"/>
                          <a:ext cx="627" cy="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43" name="Rectangle 11"/>
            <p:cNvSpPr>
              <a:spLocks noChangeArrowheads="1"/>
            </p:cNvSpPr>
            <p:nvPr/>
          </p:nvSpPr>
          <p:spPr bwMode="auto">
            <a:xfrm>
              <a:off x="340" y="2750"/>
              <a:ext cx="5217" cy="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5000"/>
                </a:lnSpc>
                <a:spcBef>
                  <a:spcPct val="20000"/>
                </a:spcBef>
                <a:buClr>
                  <a:schemeClr val="tx1"/>
                </a:buClr>
              </a:pPr>
              <a:r>
                <a:rPr lang="en-US" altLang="zh-CN" sz="3200" b="1">
                  <a:sym typeface="Wingdings" pitchFamily="2" charset="2"/>
                </a:rPr>
                <a:t>	 </a:t>
              </a:r>
              <a:r>
                <a:rPr lang="zh-CN" altLang="en-US" sz="3200" b="1">
                  <a:sym typeface="Wingdings" pitchFamily="2" charset="2"/>
                </a:rPr>
                <a:t>群延迟响应</a:t>
              </a:r>
              <a:endParaRPr lang="zh-CN" altLang="en-US" sz="3200" b="1"/>
            </a:p>
          </p:txBody>
        </p:sp>
      </p:grpSp>
      <p:grpSp>
        <p:nvGrpSpPr>
          <p:cNvPr id="15377" name="Group 17"/>
          <p:cNvGrpSpPr>
            <a:grpSpLocks/>
          </p:cNvGrpSpPr>
          <p:nvPr/>
        </p:nvGrpSpPr>
        <p:grpSpPr bwMode="auto">
          <a:xfrm>
            <a:off x="539750" y="2924175"/>
            <a:ext cx="8281988" cy="1008063"/>
            <a:chOff x="340" y="1842"/>
            <a:chExt cx="5217" cy="635"/>
          </a:xfrm>
        </p:grpSpPr>
        <p:graphicFrame>
          <p:nvGraphicFramePr>
            <p:cNvPr id="22540" name="Object 7"/>
            <p:cNvGraphicFramePr>
              <a:graphicFrameLocks noChangeAspect="1"/>
            </p:cNvGraphicFramePr>
            <p:nvPr/>
          </p:nvGraphicFramePr>
          <p:xfrm>
            <a:off x="3017" y="1933"/>
            <a:ext cx="978" cy="354"/>
          </p:xfrm>
          <a:graphic>
            <a:graphicData uri="http://schemas.openxmlformats.org/presentationml/2006/ole">
              <mc:AlternateContent xmlns:mc="http://schemas.openxmlformats.org/markup-compatibility/2006">
                <mc:Choice xmlns:v="urn:schemas-microsoft-com:vml" Requires="v">
                  <p:oleObj spid="_x0000_s22792" name="公式" r:id="rId11" imgW="634725" imgH="228501" progId="Equation.3">
                    <p:embed/>
                  </p:oleObj>
                </mc:Choice>
                <mc:Fallback>
                  <p:oleObj name="公式" r:id="rId11" imgW="634725" imgH="228501" progId="Equation.3">
                    <p:embed/>
                    <p:pic>
                      <p:nvPicPr>
                        <p:cNvPr id="0" name="Object 7"/>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3017" y="1933"/>
                          <a:ext cx="978"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41" name="Rectangle 13"/>
            <p:cNvSpPr>
              <a:spLocks noChangeArrowheads="1"/>
            </p:cNvSpPr>
            <p:nvPr/>
          </p:nvSpPr>
          <p:spPr bwMode="auto">
            <a:xfrm>
              <a:off x="340" y="1842"/>
              <a:ext cx="5217" cy="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5000"/>
                </a:lnSpc>
                <a:spcBef>
                  <a:spcPct val="20000"/>
                </a:spcBef>
                <a:buClr>
                  <a:schemeClr val="tx1"/>
                </a:buClr>
              </a:pPr>
              <a:r>
                <a:rPr lang="en-US" altLang="zh-CN" sz="3200" b="1"/>
                <a:t>	</a:t>
              </a:r>
              <a:r>
                <a:rPr lang="en-US" altLang="zh-CN" sz="3200" b="1">
                  <a:sym typeface="Wingdings" pitchFamily="2" charset="2"/>
                </a:rPr>
                <a:t> </a:t>
              </a:r>
              <a:r>
                <a:rPr lang="zh-CN" altLang="en-US" sz="3200" b="1">
                  <a:sym typeface="Wingdings" pitchFamily="2" charset="2"/>
                </a:rPr>
                <a:t>幅度平方响应</a:t>
              </a:r>
            </a:p>
          </p:txBody>
        </p:sp>
      </p:grpSp>
      <p:grpSp>
        <p:nvGrpSpPr>
          <p:cNvPr id="15378" name="Group 18"/>
          <p:cNvGrpSpPr>
            <a:grpSpLocks/>
          </p:cNvGrpSpPr>
          <p:nvPr/>
        </p:nvGrpSpPr>
        <p:grpSpPr bwMode="auto">
          <a:xfrm>
            <a:off x="539750" y="3716338"/>
            <a:ext cx="8281988" cy="1008062"/>
            <a:chOff x="340" y="2341"/>
            <a:chExt cx="5217" cy="635"/>
          </a:xfrm>
        </p:grpSpPr>
        <p:graphicFrame>
          <p:nvGraphicFramePr>
            <p:cNvPr id="22538" name="Object 6"/>
            <p:cNvGraphicFramePr>
              <a:graphicFrameLocks noChangeAspect="1"/>
            </p:cNvGraphicFramePr>
            <p:nvPr/>
          </p:nvGraphicFramePr>
          <p:xfrm>
            <a:off x="3062" y="2387"/>
            <a:ext cx="664" cy="326"/>
          </p:xfrm>
          <a:graphic>
            <a:graphicData uri="http://schemas.openxmlformats.org/presentationml/2006/ole">
              <mc:AlternateContent xmlns:mc="http://schemas.openxmlformats.org/markup-compatibility/2006">
                <mc:Choice xmlns:v="urn:schemas-microsoft-com:vml" Requires="v">
                  <p:oleObj spid="_x0000_s22793" name="公式" r:id="rId13" imgW="457200" imgH="228600" progId="Equation.3">
                    <p:embed/>
                  </p:oleObj>
                </mc:Choice>
                <mc:Fallback>
                  <p:oleObj name="公式" r:id="rId13" imgW="457200" imgH="228600" progId="Equation.3">
                    <p:embed/>
                    <p:pic>
                      <p:nvPicPr>
                        <p:cNvPr id="0" name="Object 6"/>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3062" y="2387"/>
                          <a:ext cx="664" cy="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39" name="Rectangle 14"/>
            <p:cNvSpPr>
              <a:spLocks noChangeArrowheads="1"/>
            </p:cNvSpPr>
            <p:nvPr/>
          </p:nvSpPr>
          <p:spPr bwMode="auto">
            <a:xfrm>
              <a:off x="340" y="2341"/>
              <a:ext cx="5217" cy="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5000"/>
                </a:lnSpc>
                <a:spcBef>
                  <a:spcPct val="20000"/>
                </a:spcBef>
                <a:buClr>
                  <a:schemeClr val="tx1"/>
                </a:buClr>
              </a:pPr>
              <a:r>
                <a:rPr lang="en-US" altLang="zh-CN" sz="3200" b="1">
                  <a:sym typeface="Wingdings" pitchFamily="2" charset="2"/>
                </a:rPr>
                <a:t>	 </a:t>
              </a:r>
              <a:r>
                <a:rPr lang="zh-CN" altLang="en-US" sz="3200" b="1">
                  <a:sym typeface="Wingdings" pitchFamily="2" charset="2"/>
                </a:rPr>
                <a:t>相位响应</a:t>
              </a:r>
            </a:p>
          </p:txBody>
        </p:sp>
      </p:grpSp>
      <p:sp>
        <p:nvSpPr>
          <p:cNvPr id="2253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6E8A2AB8-7C2C-4DC0-A771-E72F0A932FF8}" type="slidenum">
              <a:rPr lang="en-US" altLang="zh-CN" smtClean="0"/>
              <a:pPr eaLnBrk="1" hangingPunct="1"/>
              <a:t>21</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375"/>
                                        </p:tgtEl>
                                        <p:attrNameLst>
                                          <p:attrName>style.visibility</p:attrName>
                                        </p:attrNameLst>
                                      </p:cBhvr>
                                      <p:to>
                                        <p:strVal val="visible"/>
                                      </p:to>
                                    </p:set>
                                    <p:anim calcmode="lin" valueType="num">
                                      <p:cBhvr additive="base">
                                        <p:cTn id="7" dur="500" fill="hold"/>
                                        <p:tgtEl>
                                          <p:spTgt spid="15375"/>
                                        </p:tgtEl>
                                        <p:attrNameLst>
                                          <p:attrName>ppt_x</p:attrName>
                                        </p:attrNameLst>
                                      </p:cBhvr>
                                      <p:tavLst>
                                        <p:tav tm="0">
                                          <p:val>
                                            <p:strVal val="#ppt_x"/>
                                          </p:val>
                                        </p:tav>
                                        <p:tav tm="100000">
                                          <p:val>
                                            <p:strVal val="#ppt_x"/>
                                          </p:val>
                                        </p:tav>
                                      </p:tavLst>
                                    </p:anim>
                                    <p:anim calcmode="lin" valueType="num">
                                      <p:cBhvr additive="base">
                                        <p:cTn id="8" dur="500" fill="hold"/>
                                        <p:tgtEl>
                                          <p:spTgt spid="1537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nodeType="clickEffect">
                                  <p:stCondLst>
                                    <p:cond delay="0"/>
                                  </p:stCondLst>
                                  <p:childTnLst>
                                    <p:set>
                                      <p:cBhvr>
                                        <p:cTn id="12" dur="1" fill="hold">
                                          <p:stCondLst>
                                            <p:cond delay="0"/>
                                          </p:stCondLst>
                                        </p:cTn>
                                        <p:tgtEl>
                                          <p:spTgt spid="15376"/>
                                        </p:tgtEl>
                                        <p:attrNameLst>
                                          <p:attrName>style.visibility</p:attrName>
                                        </p:attrNameLst>
                                      </p:cBhvr>
                                      <p:to>
                                        <p:strVal val="visible"/>
                                      </p:to>
                                    </p:set>
                                    <p:animEffect transition="in" filter="diamond(in)">
                                      <p:cBhvr>
                                        <p:cTn id="13" dur="2000"/>
                                        <p:tgtEl>
                                          <p:spTgt spid="1537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5369"/>
                                        </p:tgtEl>
                                        <p:attrNameLst>
                                          <p:attrName>style.visibility</p:attrName>
                                        </p:attrNameLst>
                                      </p:cBhvr>
                                      <p:to>
                                        <p:strVal val="visible"/>
                                      </p:to>
                                    </p:set>
                                    <p:animEffect transition="in" filter="checkerboard(across)">
                                      <p:cBhvr>
                                        <p:cTn id="18" dur="500"/>
                                        <p:tgtEl>
                                          <p:spTgt spid="1536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5377"/>
                                        </p:tgtEl>
                                        <p:attrNameLst>
                                          <p:attrName>style.visibility</p:attrName>
                                        </p:attrNameLst>
                                      </p:cBhvr>
                                      <p:to>
                                        <p:strVal val="visible"/>
                                      </p:to>
                                    </p:set>
                                    <p:anim calcmode="lin" valueType="num">
                                      <p:cBhvr additive="base">
                                        <p:cTn id="23" dur="500" fill="hold"/>
                                        <p:tgtEl>
                                          <p:spTgt spid="15377"/>
                                        </p:tgtEl>
                                        <p:attrNameLst>
                                          <p:attrName>ppt_x</p:attrName>
                                        </p:attrNameLst>
                                      </p:cBhvr>
                                      <p:tavLst>
                                        <p:tav tm="0">
                                          <p:val>
                                            <p:strVal val="#ppt_x"/>
                                          </p:val>
                                        </p:tav>
                                        <p:tav tm="100000">
                                          <p:val>
                                            <p:strVal val="#ppt_x"/>
                                          </p:val>
                                        </p:tav>
                                      </p:tavLst>
                                    </p:anim>
                                    <p:anim calcmode="lin" valueType="num">
                                      <p:cBhvr additive="base">
                                        <p:cTn id="24" dur="500" fill="hold"/>
                                        <p:tgtEl>
                                          <p:spTgt spid="15377"/>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15378"/>
                                        </p:tgtEl>
                                        <p:attrNameLst>
                                          <p:attrName>style.visibility</p:attrName>
                                        </p:attrNameLst>
                                      </p:cBhvr>
                                      <p:to>
                                        <p:strVal val="visible"/>
                                      </p:to>
                                    </p:set>
                                    <p:animEffect transition="in" filter="blinds(horizontal)">
                                      <p:cBhvr>
                                        <p:cTn id="29" dur="500"/>
                                        <p:tgtEl>
                                          <p:spTgt spid="1537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nodeType="clickEffect">
                                  <p:stCondLst>
                                    <p:cond delay="0"/>
                                  </p:stCondLst>
                                  <p:childTnLst>
                                    <p:set>
                                      <p:cBhvr>
                                        <p:cTn id="33" dur="1" fill="hold">
                                          <p:stCondLst>
                                            <p:cond delay="0"/>
                                          </p:stCondLst>
                                        </p:cTn>
                                        <p:tgtEl>
                                          <p:spTgt spid="15379"/>
                                        </p:tgtEl>
                                        <p:attrNameLst>
                                          <p:attrName>style.visibility</p:attrName>
                                        </p:attrNameLst>
                                      </p:cBhvr>
                                      <p:to>
                                        <p:strVal val="visible"/>
                                      </p:to>
                                    </p:set>
                                    <p:animEffect transition="in" filter="checkerboard(across)">
                                      <p:cBhvr>
                                        <p:cTn id="34" dur="500"/>
                                        <p:tgtEl>
                                          <p:spTgt spid="1537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8" presetClass="entr" presetSubtype="16" fill="hold" nodeType="clickEffect">
                                  <p:stCondLst>
                                    <p:cond delay="0"/>
                                  </p:stCondLst>
                                  <p:childTnLst>
                                    <p:set>
                                      <p:cBhvr>
                                        <p:cTn id="38" dur="1" fill="hold">
                                          <p:stCondLst>
                                            <p:cond delay="0"/>
                                          </p:stCondLst>
                                        </p:cTn>
                                        <p:tgtEl>
                                          <p:spTgt spid="15368"/>
                                        </p:tgtEl>
                                        <p:attrNameLst>
                                          <p:attrName>style.visibility</p:attrName>
                                        </p:attrNameLst>
                                      </p:cBhvr>
                                      <p:to>
                                        <p:strVal val="visible"/>
                                      </p:to>
                                    </p:set>
                                    <p:animEffect transition="in" filter="diamond(in)">
                                      <p:cBhvr>
                                        <p:cTn id="39" dur="20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539750" y="5734050"/>
            <a:ext cx="5795963" cy="64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Char char="l"/>
            </a:pPr>
            <a:r>
              <a:rPr lang="zh-CN" altLang="en-US" sz="3000" b="1"/>
              <a:t>频率响应满足共轭对称条件</a:t>
            </a:r>
          </a:p>
        </p:txBody>
      </p:sp>
      <p:sp>
        <p:nvSpPr>
          <p:cNvPr id="16387" name="Rectangle 3"/>
          <p:cNvSpPr>
            <a:spLocks noGrp="1" noChangeArrowheads="1"/>
          </p:cNvSpPr>
          <p:nvPr>
            <p:ph type="title"/>
          </p:nvPr>
        </p:nvSpPr>
        <p:spPr>
          <a:xfrm>
            <a:off x="539750" y="260350"/>
            <a:ext cx="7772400" cy="1143000"/>
          </a:xfrm>
          <a:noFill/>
        </p:spPr>
        <p:txBody>
          <a:bodyPr lIns="92075" tIns="46038" rIns="92075" bIns="46038"/>
          <a:lstStyle/>
          <a:p>
            <a:pPr eaLnBrk="1" hangingPunct="1"/>
            <a:r>
              <a:rPr lang="en-US" altLang="zh-CN" b="1">
                <a:latin typeface="Arial Narrow" pitchFamily="34" charset="0"/>
              </a:rPr>
              <a:t>1</a:t>
            </a:r>
            <a:r>
              <a:rPr lang="zh-CN" altLang="en-US" b="1">
                <a:latin typeface="Arial Narrow" pitchFamily="34" charset="0"/>
              </a:rPr>
              <a:t>、幅度平方响应</a:t>
            </a:r>
          </a:p>
        </p:txBody>
      </p:sp>
      <p:graphicFrame>
        <p:nvGraphicFramePr>
          <p:cNvPr id="16388" name="Object 4"/>
          <p:cNvGraphicFramePr>
            <a:graphicFrameLocks noChangeAspect="1"/>
          </p:cNvGraphicFramePr>
          <p:nvPr/>
        </p:nvGraphicFramePr>
        <p:xfrm>
          <a:off x="1476375" y="4508500"/>
          <a:ext cx="6840538" cy="1236663"/>
        </p:xfrm>
        <a:graphic>
          <a:graphicData uri="http://schemas.openxmlformats.org/presentationml/2006/ole">
            <mc:AlternateContent xmlns:mc="http://schemas.openxmlformats.org/markup-compatibility/2006">
              <mc:Choice xmlns:v="urn:schemas-microsoft-com:vml" Requires="v">
                <p:oleObj spid="_x0000_s23646" name="公式" r:id="rId3" imgW="2806700" imgH="508000" progId="Equation.3">
                  <p:embed/>
                </p:oleObj>
              </mc:Choice>
              <mc:Fallback>
                <p:oleObj name="公式" r:id="rId3" imgW="2806700" imgH="508000" progId="Equation.3">
                  <p:embed/>
                  <p:pic>
                    <p:nvPicPr>
                      <p:cNvPr id="0" name="Object 4"/>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1476375" y="4508500"/>
                        <a:ext cx="6840538" cy="1236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89" name="Object 5"/>
          <p:cNvGraphicFramePr>
            <a:graphicFrameLocks noGrp="1" noChangeAspect="1"/>
          </p:cNvGraphicFramePr>
          <p:nvPr>
            <p:ph idx="1"/>
          </p:nvPr>
        </p:nvGraphicFramePr>
        <p:xfrm>
          <a:off x="6084888" y="5805488"/>
          <a:ext cx="2652712" cy="508000"/>
        </p:xfrm>
        <a:graphic>
          <a:graphicData uri="http://schemas.openxmlformats.org/presentationml/2006/ole">
            <mc:AlternateContent xmlns:mc="http://schemas.openxmlformats.org/markup-compatibility/2006">
              <mc:Choice xmlns:v="urn:schemas-microsoft-com:vml" Requires="v">
                <p:oleObj spid="_x0000_s23647" name="公式" r:id="rId5" imgW="1193800" imgH="228600" progId="Equation.3">
                  <p:embed/>
                </p:oleObj>
              </mc:Choice>
              <mc:Fallback>
                <p:oleObj name="公式" r:id="rId5" imgW="1193800" imgH="228600" progId="Equation.3">
                  <p:embed/>
                  <p:pic>
                    <p:nvPicPr>
                      <p:cNvPr id="0" name="Object 5"/>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6084888" y="5805488"/>
                        <a:ext cx="2652712"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90" name="AutoShape 6"/>
          <p:cNvSpPr>
            <a:spLocks noChangeArrowheads="1"/>
          </p:cNvSpPr>
          <p:nvPr/>
        </p:nvSpPr>
        <p:spPr bwMode="auto">
          <a:xfrm>
            <a:off x="5940153" y="3860800"/>
            <a:ext cx="1368152" cy="648072"/>
          </a:xfrm>
          <a:prstGeom prst="wedgeRoundRectCallout">
            <a:avLst>
              <a:gd name="adj1" fmla="val -32482"/>
              <a:gd name="adj2" fmla="val 81403"/>
              <a:gd name="adj3" fmla="val 16667"/>
            </a:avLst>
          </a:prstGeom>
          <a:solidFill>
            <a:srgbClr val="FFFF00"/>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nchor="ctr"/>
          <a:lstStyle/>
          <a:p>
            <a:r>
              <a:rPr kumimoji="1" lang="zh-CN" altLang="en-US" sz="1400" b="1" dirty="0">
                <a:latin typeface="Times New Roman" pitchFamily="18" charset="0"/>
              </a:rPr>
              <a:t>幅度谱偶对称</a:t>
            </a:r>
          </a:p>
          <a:p>
            <a:r>
              <a:rPr kumimoji="1" lang="zh-CN" altLang="en-US" sz="1400" b="1" dirty="0">
                <a:latin typeface="Times New Roman" pitchFamily="18" charset="0"/>
              </a:rPr>
              <a:t>相位谱奇对称</a:t>
            </a:r>
          </a:p>
        </p:txBody>
      </p:sp>
      <p:sp>
        <p:nvSpPr>
          <p:cNvPr id="16391" name="Rectangle 7"/>
          <p:cNvSpPr>
            <a:spLocks noChangeArrowheads="1"/>
          </p:cNvSpPr>
          <p:nvPr/>
        </p:nvSpPr>
        <p:spPr bwMode="auto">
          <a:xfrm>
            <a:off x="395288" y="1341438"/>
            <a:ext cx="8424862"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Char char="l"/>
            </a:pPr>
            <a:r>
              <a:rPr lang="zh-CN" altLang="en-US" sz="3000" b="1" dirty="0"/>
              <a:t>标准的低通、高通、带通、带阻滤波器的逼近采用幅度逼近，而不考虑相位要求。</a:t>
            </a:r>
          </a:p>
          <a:p>
            <a:pPr marL="609600" indent="-609600">
              <a:spcBef>
                <a:spcPct val="20000"/>
              </a:spcBef>
              <a:buClr>
                <a:schemeClr val="tx1"/>
              </a:buClr>
              <a:buFont typeface="Wingdings" pitchFamily="2" charset="2"/>
              <a:buChar char="l"/>
            </a:pPr>
            <a:r>
              <a:rPr lang="zh-CN" altLang="en-US" sz="3000" b="1" dirty="0"/>
              <a:t>因为单位抽样响应是实数，其傅里叶变换（频谱）是复数，其幅度响应（幅度谱）是一个根号表示，故采用幅度平方响应表示。</a:t>
            </a:r>
          </a:p>
        </p:txBody>
      </p:sp>
      <p:sp>
        <p:nvSpPr>
          <p:cNvPr id="16392" name="Rectangle 8"/>
          <p:cNvSpPr>
            <a:spLocks noChangeArrowheads="1"/>
          </p:cNvSpPr>
          <p:nvPr/>
        </p:nvSpPr>
        <p:spPr bwMode="auto">
          <a:xfrm>
            <a:off x="468313" y="3860800"/>
            <a:ext cx="521970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Char char="l"/>
            </a:pPr>
            <a:r>
              <a:rPr lang="zh-CN" altLang="en-US" sz="3000" b="1"/>
              <a:t>幅度平方响应定义</a:t>
            </a:r>
          </a:p>
        </p:txBody>
      </p:sp>
      <p:sp>
        <p:nvSpPr>
          <p:cNvPr id="2356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81BC6618-E38C-4DA3-837C-78A81CCA5630}" type="slidenum">
              <a:rPr lang="en-US" altLang="zh-CN" smtClean="0"/>
              <a:pPr eaLnBrk="1" hangingPunct="1"/>
              <a:t>22</a:t>
            </a:fld>
            <a:endParaRPr lang="en-US" altLang="zh-CN"/>
          </a:p>
        </p:txBody>
      </p:sp>
      <p:sp>
        <p:nvSpPr>
          <p:cNvPr id="2" name="动作按钮: 前进或下一项 1">
            <a:hlinkClick r:id="" action="ppaction://hlinkshowjump?jump=nextslide" highlightClick="1"/>
          </p:cNvPr>
          <p:cNvSpPr/>
          <p:nvPr/>
        </p:nvSpPr>
        <p:spPr>
          <a:xfrm>
            <a:off x="1475656" y="5301208"/>
            <a:ext cx="360040" cy="2160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additive="base">
                                        <p:cTn id="7" dur="500" fill="hold"/>
                                        <p:tgtEl>
                                          <p:spTgt spid="16387"/>
                                        </p:tgtEl>
                                        <p:attrNameLst>
                                          <p:attrName>ppt_x</p:attrName>
                                        </p:attrNameLst>
                                      </p:cBhvr>
                                      <p:tavLst>
                                        <p:tav tm="0">
                                          <p:val>
                                            <p:strVal val="#ppt_x"/>
                                          </p:val>
                                        </p:tav>
                                        <p:tav tm="100000">
                                          <p:val>
                                            <p:strVal val="#ppt_x"/>
                                          </p:val>
                                        </p:tav>
                                      </p:tavLst>
                                    </p:anim>
                                    <p:anim calcmode="lin" valueType="num">
                                      <p:cBhvr additive="base">
                                        <p:cTn id="8" dur="500" fill="hold"/>
                                        <p:tgtEl>
                                          <p:spTgt spid="1638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391">
                                            <p:txEl>
                                              <p:pRg st="0" end="0"/>
                                            </p:txEl>
                                          </p:spTgt>
                                        </p:tgtEl>
                                        <p:attrNameLst>
                                          <p:attrName>style.visibility</p:attrName>
                                        </p:attrNameLst>
                                      </p:cBhvr>
                                      <p:to>
                                        <p:strVal val="visible"/>
                                      </p:to>
                                    </p:set>
                                    <p:anim calcmode="lin" valueType="num">
                                      <p:cBhvr additive="base">
                                        <p:cTn id="13" dur="500" fill="hold"/>
                                        <p:tgtEl>
                                          <p:spTgt spid="1639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391">
                                            <p:txEl>
                                              <p:pRg st="1" end="1"/>
                                            </p:txEl>
                                          </p:spTgt>
                                        </p:tgtEl>
                                        <p:attrNameLst>
                                          <p:attrName>style.visibility</p:attrName>
                                        </p:attrNameLst>
                                      </p:cBhvr>
                                      <p:to>
                                        <p:strVal val="visible"/>
                                      </p:to>
                                    </p:set>
                                    <p:anim calcmode="lin" valueType="num">
                                      <p:cBhvr additive="base">
                                        <p:cTn id="19" dur="500" fill="hold"/>
                                        <p:tgtEl>
                                          <p:spTgt spid="1639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392"/>
                                        </p:tgtEl>
                                        <p:attrNameLst>
                                          <p:attrName>style.visibility</p:attrName>
                                        </p:attrNameLst>
                                      </p:cBhvr>
                                      <p:to>
                                        <p:strVal val="visible"/>
                                      </p:to>
                                    </p:set>
                                    <p:anim calcmode="lin" valueType="num">
                                      <p:cBhvr additive="base">
                                        <p:cTn id="25" dur="500" fill="hold"/>
                                        <p:tgtEl>
                                          <p:spTgt spid="16392"/>
                                        </p:tgtEl>
                                        <p:attrNameLst>
                                          <p:attrName>ppt_x</p:attrName>
                                        </p:attrNameLst>
                                      </p:cBhvr>
                                      <p:tavLst>
                                        <p:tav tm="0">
                                          <p:val>
                                            <p:strVal val="#ppt_x"/>
                                          </p:val>
                                        </p:tav>
                                        <p:tav tm="100000">
                                          <p:val>
                                            <p:strVal val="#ppt_x"/>
                                          </p:val>
                                        </p:tav>
                                      </p:tavLst>
                                    </p:anim>
                                    <p:anim calcmode="lin" valueType="num">
                                      <p:cBhvr additive="base">
                                        <p:cTn id="26" dur="500" fill="hold"/>
                                        <p:tgtEl>
                                          <p:spTgt spid="1639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ntr" presetSubtype="16" fill="hold" nodeType="clickEffect">
                                  <p:stCondLst>
                                    <p:cond delay="0"/>
                                  </p:stCondLst>
                                  <p:childTnLst>
                                    <p:set>
                                      <p:cBhvr>
                                        <p:cTn id="30" dur="1" fill="hold">
                                          <p:stCondLst>
                                            <p:cond delay="0"/>
                                          </p:stCondLst>
                                        </p:cTn>
                                        <p:tgtEl>
                                          <p:spTgt spid="16388"/>
                                        </p:tgtEl>
                                        <p:attrNameLst>
                                          <p:attrName>style.visibility</p:attrName>
                                        </p:attrNameLst>
                                      </p:cBhvr>
                                      <p:to>
                                        <p:strVal val="visible"/>
                                      </p:to>
                                    </p:set>
                                    <p:animEffect transition="in" filter="box(in)">
                                      <p:cBhvr>
                                        <p:cTn id="31" dur="500"/>
                                        <p:tgtEl>
                                          <p:spTgt spid="1638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16386"/>
                                        </p:tgtEl>
                                        <p:attrNameLst>
                                          <p:attrName>style.visibility</p:attrName>
                                        </p:attrNameLst>
                                      </p:cBhvr>
                                      <p:to>
                                        <p:strVal val="visible"/>
                                      </p:to>
                                    </p:set>
                                    <p:animEffect transition="in" filter="checkerboard(across)">
                                      <p:cBhvr>
                                        <p:cTn id="36" dur="500"/>
                                        <p:tgtEl>
                                          <p:spTgt spid="1638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nodeType="clickEffect">
                                  <p:stCondLst>
                                    <p:cond delay="0"/>
                                  </p:stCondLst>
                                  <p:childTnLst>
                                    <p:set>
                                      <p:cBhvr>
                                        <p:cTn id="40" dur="1" fill="hold">
                                          <p:stCondLst>
                                            <p:cond delay="0"/>
                                          </p:stCondLst>
                                        </p:cTn>
                                        <p:tgtEl>
                                          <p:spTgt spid="16389"/>
                                        </p:tgtEl>
                                        <p:attrNameLst>
                                          <p:attrName>style.visibility</p:attrName>
                                        </p:attrNameLst>
                                      </p:cBhvr>
                                      <p:to>
                                        <p:strVal val="visible"/>
                                      </p:to>
                                    </p:set>
                                    <p:animEffect transition="in" filter="blinds(horizontal)">
                                      <p:cBhvr>
                                        <p:cTn id="41" dur="500"/>
                                        <p:tgtEl>
                                          <p:spTgt spid="1638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6390"/>
                                        </p:tgtEl>
                                        <p:attrNameLst>
                                          <p:attrName>style.visibility</p:attrName>
                                        </p:attrNameLst>
                                      </p:cBhvr>
                                      <p:to>
                                        <p:strVal val="visible"/>
                                      </p:to>
                                    </p:set>
                                    <p:anim calcmode="lin" valueType="num">
                                      <p:cBhvr additive="base">
                                        <p:cTn id="46" dur="500" fill="hold"/>
                                        <p:tgtEl>
                                          <p:spTgt spid="16390"/>
                                        </p:tgtEl>
                                        <p:attrNameLst>
                                          <p:attrName>ppt_x</p:attrName>
                                        </p:attrNameLst>
                                      </p:cBhvr>
                                      <p:tavLst>
                                        <p:tav tm="0">
                                          <p:val>
                                            <p:strVal val="#ppt_x"/>
                                          </p:val>
                                        </p:tav>
                                        <p:tav tm="100000">
                                          <p:val>
                                            <p:strVal val="#ppt_x"/>
                                          </p:val>
                                        </p:tav>
                                      </p:tavLst>
                                    </p:anim>
                                    <p:anim calcmode="lin" valueType="num">
                                      <p:cBhvr additive="base">
                                        <p:cTn id="47" dur="500" fill="hold"/>
                                        <p:tgtEl>
                                          <p:spTgt spid="163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p:bldP spid="16390" grpId="0" animBg="1"/>
      <p:bldP spid="1639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6" name="Group 8"/>
          <p:cNvGrpSpPr>
            <a:grpSpLocks/>
          </p:cNvGrpSpPr>
          <p:nvPr/>
        </p:nvGrpSpPr>
        <p:grpSpPr bwMode="auto">
          <a:xfrm>
            <a:off x="395288" y="214313"/>
            <a:ext cx="8497887" cy="1485900"/>
            <a:chOff x="249" y="135"/>
            <a:chExt cx="5353" cy="936"/>
          </a:xfrm>
        </p:grpSpPr>
        <p:sp>
          <p:nvSpPr>
            <p:cNvPr id="24585" name="Rectangle 2"/>
            <p:cNvSpPr>
              <a:spLocks noChangeArrowheads="1"/>
            </p:cNvSpPr>
            <p:nvPr/>
          </p:nvSpPr>
          <p:spPr bwMode="auto">
            <a:xfrm>
              <a:off x="249" y="210"/>
              <a:ext cx="5353" cy="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5000"/>
                </a:lnSpc>
                <a:buClr>
                  <a:schemeClr val="tx1"/>
                </a:buClr>
                <a:buFont typeface="Wingdings" pitchFamily="2" charset="2"/>
                <a:buChar char="l"/>
              </a:pPr>
              <a:r>
                <a:rPr lang="zh-CN" altLang="en-US" sz="3000" b="1">
                  <a:latin typeface="Times New Roman" pitchFamily="18" charset="0"/>
                </a:rPr>
                <a:t>若             是</a:t>
              </a:r>
              <a:r>
                <a:rPr lang="en-US" altLang="zh-CN" sz="3000" b="1">
                  <a:latin typeface="Times New Roman" pitchFamily="18" charset="0"/>
                </a:rPr>
                <a:t>H(z)</a:t>
              </a:r>
              <a:r>
                <a:rPr lang="zh-CN" altLang="en-US" sz="3000" b="1">
                  <a:latin typeface="Times New Roman" pitchFamily="18" charset="0"/>
                </a:rPr>
                <a:t>的根，则               是</a:t>
              </a:r>
              <a:r>
                <a:rPr lang="en-US" altLang="zh-CN" sz="3000" b="1">
                  <a:latin typeface="Times New Roman" pitchFamily="18" charset="0"/>
                </a:rPr>
                <a:t>H(z</a:t>
              </a:r>
              <a:r>
                <a:rPr lang="en-US" altLang="zh-CN" sz="3000" b="1" baseline="30000">
                  <a:latin typeface="Times New Roman" pitchFamily="18" charset="0"/>
                </a:rPr>
                <a:t>-1</a:t>
              </a:r>
              <a:r>
                <a:rPr lang="en-US" altLang="zh-CN" sz="3000" b="1">
                  <a:latin typeface="Times New Roman" pitchFamily="18" charset="0"/>
                </a:rPr>
                <a:t>)</a:t>
              </a:r>
              <a:r>
                <a:rPr lang="zh-CN" altLang="en-US" sz="3000" b="1">
                  <a:latin typeface="Times New Roman" pitchFamily="18" charset="0"/>
                </a:rPr>
                <a:t>的根。</a:t>
              </a:r>
            </a:p>
          </p:txBody>
        </p:sp>
        <p:graphicFrame>
          <p:nvGraphicFramePr>
            <p:cNvPr id="24586" name="Object 3"/>
            <p:cNvGraphicFramePr>
              <a:graphicFrameLocks noChangeAspect="1"/>
            </p:cNvGraphicFramePr>
            <p:nvPr/>
          </p:nvGraphicFramePr>
          <p:xfrm>
            <a:off x="975" y="210"/>
            <a:ext cx="802" cy="315"/>
          </p:xfrm>
          <a:graphic>
            <a:graphicData uri="http://schemas.openxmlformats.org/presentationml/2006/ole">
              <mc:AlternateContent xmlns:mc="http://schemas.openxmlformats.org/markup-compatibility/2006">
                <mc:Choice xmlns:v="urn:schemas-microsoft-com:vml" Requires="v">
                  <p:oleObj spid="_x0000_s24752" name="公式" r:id="rId3" imgW="520474" imgH="203112" progId="Equation.3">
                    <p:embed/>
                  </p:oleObj>
                </mc:Choice>
                <mc:Fallback>
                  <p:oleObj name="公式" r:id="rId3" imgW="520474" imgH="203112" progId="Equation.3">
                    <p:embed/>
                    <p:pic>
                      <p:nvPicPr>
                        <p:cNvPr id="0" name="Object 3"/>
                        <p:cNvPicPr>
                          <a:picLocks noChangeAspect="1" noChangeArrowheads="1"/>
                        </p:cNvPicPr>
                        <p:nvPr/>
                      </p:nvPicPr>
                      <p:blipFill>
                        <a:blip r:embed="rId4">
                          <a:lum bright="-38000"/>
                          <a:extLst>
                            <a:ext uri="{28A0092B-C50C-407E-A947-70E740481C1C}">
                              <a14:useLocalDpi xmlns:a14="http://schemas.microsoft.com/office/drawing/2010/main" val="0"/>
                            </a:ext>
                          </a:extLst>
                        </a:blip>
                        <a:srcRect/>
                        <a:stretch>
                          <a:fillRect/>
                        </a:stretch>
                      </p:blipFill>
                      <p:spPr bwMode="auto">
                        <a:xfrm>
                          <a:off x="975" y="210"/>
                          <a:ext cx="802" cy="3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87" name="Object 4"/>
            <p:cNvGraphicFramePr>
              <a:graphicFrameLocks noChangeAspect="1"/>
            </p:cNvGraphicFramePr>
            <p:nvPr/>
          </p:nvGraphicFramePr>
          <p:xfrm>
            <a:off x="3379" y="135"/>
            <a:ext cx="862" cy="549"/>
          </p:xfrm>
          <a:graphic>
            <a:graphicData uri="http://schemas.openxmlformats.org/presentationml/2006/ole">
              <mc:AlternateContent xmlns:mc="http://schemas.openxmlformats.org/markup-compatibility/2006">
                <mc:Choice xmlns:v="urn:schemas-microsoft-com:vml" Requires="v">
                  <p:oleObj spid="_x0000_s24753" name="公式" r:id="rId5" imgW="622030" imgH="393529" progId="Equation.3">
                    <p:embed/>
                  </p:oleObj>
                </mc:Choice>
                <mc:Fallback>
                  <p:oleObj name="公式" r:id="rId5" imgW="622030" imgH="393529" progId="Equation.3">
                    <p:embed/>
                    <p:pic>
                      <p:nvPicPr>
                        <p:cNvPr id="0" name="Object 4"/>
                        <p:cNvPicPr>
                          <a:picLocks noChangeAspect="1" noChangeArrowheads="1"/>
                        </p:cNvPicPr>
                        <p:nvPr/>
                      </p:nvPicPr>
                      <p:blipFill>
                        <a:blip r:embed="rId6">
                          <a:lum bright="-38000"/>
                          <a:extLst>
                            <a:ext uri="{28A0092B-C50C-407E-A947-70E740481C1C}">
                              <a14:useLocalDpi xmlns:a14="http://schemas.microsoft.com/office/drawing/2010/main" val="0"/>
                            </a:ext>
                          </a:extLst>
                        </a:blip>
                        <a:srcRect/>
                        <a:stretch>
                          <a:fillRect/>
                        </a:stretch>
                      </p:blipFill>
                      <p:spPr bwMode="auto">
                        <a:xfrm>
                          <a:off x="3379" y="135"/>
                          <a:ext cx="862" cy="5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7417" name="Group 9"/>
          <p:cNvGrpSpPr>
            <a:grpSpLocks/>
          </p:cNvGrpSpPr>
          <p:nvPr/>
        </p:nvGrpSpPr>
        <p:grpSpPr bwMode="auto">
          <a:xfrm>
            <a:off x="395288" y="1557338"/>
            <a:ext cx="8497887" cy="1800225"/>
            <a:chOff x="249" y="210"/>
            <a:chExt cx="5353" cy="1134"/>
          </a:xfrm>
        </p:grpSpPr>
        <p:sp>
          <p:nvSpPr>
            <p:cNvPr id="24582" name="Rectangle 10"/>
            <p:cNvSpPr>
              <a:spLocks noChangeArrowheads="1"/>
            </p:cNvSpPr>
            <p:nvPr/>
          </p:nvSpPr>
          <p:spPr bwMode="auto">
            <a:xfrm>
              <a:off x="249" y="210"/>
              <a:ext cx="5353" cy="1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5000"/>
                </a:lnSpc>
                <a:buClr>
                  <a:schemeClr val="tx1"/>
                </a:buClr>
                <a:buFont typeface="Wingdings" pitchFamily="2" charset="2"/>
                <a:buChar char="l"/>
              </a:pPr>
              <a:r>
                <a:rPr lang="zh-CN" altLang="en-US" sz="3000" b="1">
                  <a:latin typeface="Times New Roman" pitchFamily="18" charset="0"/>
                </a:rPr>
                <a:t>由于</a:t>
              </a:r>
              <a:r>
                <a:rPr lang="en-US" altLang="zh-CN" sz="3000" b="1">
                  <a:latin typeface="Times New Roman" pitchFamily="18" charset="0"/>
                </a:rPr>
                <a:t>H(z)</a:t>
              </a:r>
              <a:r>
                <a:rPr lang="zh-CN" altLang="en-US" sz="3000" b="1">
                  <a:latin typeface="Times New Roman" pitchFamily="18" charset="0"/>
                </a:rPr>
                <a:t>的有理表达式的系数为实数，故零极点都是以共轭对形式出现，故</a:t>
              </a:r>
            </a:p>
            <a:p>
              <a:pPr marL="609600" indent="-609600">
                <a:lnSpc>
                  <a:spcPct val="125000"/>
                </a:lnSpc>
                <a:buClr>
                  <a:schemeClr val="tx1"/>
                </a:buClr>
              </a:pPr>
              <a:r>
                <a:rPr lang="zh-CN" altLang="en-US" sz="3000" b="1">
                  <a:latin typeface="Times New Roman" pitchFamily="18" charset="0"/>
                </a:rPr>
                <a:t>       和                  也是</a:t>
              </a:r>
              <a:r>
                <a:rPr lang="en-US" altLang="zh-CN" sz="3000" b="1">
                  <a:latin typeface="Times New Roman" pitchFamily="18" charset="0"/>
                </a:rPr>
                <a:t>H(z)</a:t>
              </a:r>
              <a:r>
                <a:rPr lang="zh-CN" altLang="en-US" sz="3000" b="1">
                  <a:latin typeface="Times New Roman" pitchFamily="18" charset="0"/>
                </a:rPr>
                <a:t>或</a:t>
              </a:r>
              <a:r>
                <a:rPr lang="en-US" altLang="zh-CN" sz="3000" b="1">
                  <a:latin typeface="Times New Roman" pitchFamily="18" charset="0"/>
                </a:rPr>
                <a:t>H(z</a:t>
              </a:r>
              <a:r>
                <a:rPr lang="en-US" altLang="zh-CN" sz="3000" b="1" baseline="30000">
                  <a:latin typeface="Times New Roman" pitchFamily="18" charset="0"/>
                </a:rPr>
                <a:t>-1</a:t>
              </a:r>
              <a:r>
                <a:rPr lang="en-US" altLang="zh-CN" sz="3000" b="1">
                  <a:latin typeface="Times New Roman" pitchFamily="18" charset="0"/>
                </a:rPr>
                <a:t>)</a:t>
              </a:r>
              <a:r>
                <a:rPr lang="zh-CN" altLang="en-US" sz="3000" b="1">
                  <a:latin typeface="Times New Roman" pitchFamily="18" charset="0"/>
                </a:rPr>
                <a:t>的根</a:t>
              </a:r>
            </a:p>
          </p:txBody>
        </p:sp>
        <p:graphicFrame>
          <p:nvGraphicFramePr>
            <p:cNvPr id="24583" name="Object 11"/>
            <p:cNvGraphicFramePr>
              <a:graphicFrameLocks noChangeAspect="1"/>
            </p:cNvGraphicFramePr>
            <p:nvPr/>
          </p:nvGraphicFramePr>
          <p:xfrm>
            <a:off x="3923" y="618"/>
            <a:ext cx="880" cy="315"/>
          </p:xfrm>
          <a:graphic>
            <a:graphicData uri="http://schemas.openxmlformats.org/presentationml/2006/ole">
              <mc:AlternateContent xmlns:mc="http://schemas.openxmlformats.org/markup-compatibility/2006">
                <mc:Choice xmlns:v="urn:schemas-microsoft-com:vml" Requires="v">
                  <p:oleObj spid="_x0000_s24754" name="公式" r:id="rId7" imgW="571252" imgH="203112" progId="Equation.3">
                    <p:embed/>
                  </p:oleObj>
                </mc:Choice>
                <mc:Fallback>
                  <p:oleObj name="公式" r:id="rId7" imgW="571252" imgH="203112" progId="Equation.3">
                    <p:embed/>
                    <p:pic>
                      <p:nvPicPr>
                        <p:cNvPr id="0" name="Object 11"/>
                        <p:cNvPicPr>
                          <a:picLocks noChangeAspect="1" noChangeArrowheads="1"/>
                        </p:cNvPicPr>
                        <p:nvPr/>
                      </p:nvPicPr>
                      <p:blipFill>
                        <a:blip r:embed="rId8">
                          <a:lum bright="-38000"/>
                          <a:extLst>
                            <a:ext uri="{28A0092B-C50C-407E-A947-70E740481C1C}">
                              <a14:useLocalDpi xmlns:a14="http://schemas.microsoft.com/office/drawing/2010/main" val="0"/>
                            </a:ext>
                          </a:extLst>
                        </a:blip>
                        <a:srcRect/>
                        <a:stretch>
                          <a:fillRect/>
                        </a:stretch>
                      </p:blipFill>
                      <p:spPr bwMode="auto">
                        <a:xfrm>
                          <a:off x="3923" y="618"/>
                          <a:ext cx="880" cy="3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84" name="Object 12"/>
            <p:cNvGraphicFramePr>
              <a:graphicFrameLocks noChangeAspect="1"/>
            </p:cNvGraphicFramePr>
            <p:nvPr/>
          </p:nvGraphicFramePr>
          <p:xfrm>
            <a:off x="1066" y="935"/>
            <a:ext cx="878" cy="401"/>
          </p:xfrm>
          <a:graphic>
            <a:graphicData uri="http://schemas.openxmlformats.org/presentationml/2006/ole">
              <mc:AlternateContent xmlns:mc="http://schemas.openxmlformats.org/markup-compatibility/2006">
                <mc:Choice xmlns:v="urn:schemas-microsoft-com:vml" Requires="v">
                  <p:oleObj spid="_x0000_s24755" name="Equation" r:id="rId9" imgW="533169" imgH="241195" progId="Equation.DSMT4">
                    <p:embed/>
                  </p:oleObj>
                </mc:Choice>
                <mc:Fallback>
                  <p:oleObj name="Equation" r:id="rId9" imgW="533169" imgH="241195" progId="Equation.DSMT4">
                    <p:embed/>
                    <p:pic>
                      <p:nvPicPr>
                        <p:cNvPr id="0" name="Object 12"/>
                        <p:cNvPicPr>
                          <a:picLocks noChangeAspect="1" noChangeArrowheads="1"/>
                        </p:cNvPicPr>
                        <p:nvPr/>
                      </p:nvPicPr>
                      <p:blipFill>
                        <a:blip r:embed="rId10">
                          <a:lum bright="-38000"/>
                          <a:extLst>
                            <a:ext uri="{28A0092B-C50C-407E-A947-70E740481C1C}">
                              <a14:useLocalDpi xmlns:a14="http://schemas.microsoft.com/office/drawing/2010/main" val="0"/>
                            </a:ext>
                          </a:extLst>
                        </a:blip>
                        <a:srcRect/>
                        <a:stretch>
                          <a:fillRect/>
                        </a:stretch>
                      </p:blipFill>
                      <p:spPr bwMode="auto">
                        <a:xfrm>
                          <a:off x="1066" y="935"/>
                          <a:ext cx="878" cy="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7421" name="Rectangle 13"/>
          <p:cNvSpPr>
            <a:spLocks noChangeArrowheads="1"/>
          </p:cNvSpPr>
          <p:nvPr/>
        </p:nvSpPr>
        <p:spPr bwMode="auto">
          <a:xfrm>
            <a:off x="323850" y="3429000"/>
            <a:ext cx="8497888"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5000"/>
              </a:lnSpc>
              <a:buClr>
                <a:schemeClr val="tx1"/>
              </a:buClr>
              <a:buFont typeface="Wingdings" pitchFamily="2" charset="2"/>
              <a:buChar char="l"/>
            </a:pPr>
            <a:r>
              <a:rPr lang="zh-CN" altLang="en-US" sz="3000" b="1" dirty="0">
                <a:latin typeface="Times New Roman" pitchFamily="18" charset="0"/>
              </a:rPr>
              <a:t>因此， </a:t>
            </a:r>
            <a:r>
              <a:rPr lang="en-US" altLang="zh-CN" sz="3000" b="1" dirty="0">
                <a:latin typeface="Times New Roman" pitchFamily="18" charset="0"/>
              </a:rPr>
              <a:t>H(z)H(z</a:t>
            </a:r>
            <a:r>
              <a:rPr lang="en-US" altLang="zh-CN" sz="3000" b="1" baseline="30000" dirty="0">
                <a:latin typeface="Times New Roman" pitchFamily="18" charset="0"/>
              </a:rPr>
              <a:t>-1</a:t>
            </a:r>
            <a:r>
              <a:rPr lang="en-US" altLang="zh-CN" sz="3000" b="1" dirty="0">
                <a:latin typeface="Times New Roman" pitchFamily="18" charset="0"/>
              </a:rPr>
              <a:t>)</a:t>
            </a:r>
            <a:r>
              <a:rPr lang="zh-CN" altLang="en-US" sz="3000" b="1" dirty="0">
                <a:latin typeface="Times New Roman" pitchFamily="18" charset="0"/>
              </a:rPr>
              <a:t>的极点既是共轭的，也是以单位圆镜像对称的。</a:t>
            </a:r>
          </a:p>
          <a:p>
            <a:pPr marL="609600" indent="-609600">
              <a:lnSpc>
                <a:spcPct val="125000"/>
              </a:lnSpc>
              <a:buClr>
                <a:schemeClr val="tx1"/>
              </a:buClr>
              <a:buFont typeface="Wingdings" pitchFamily="2" charset="2"/>
              <a:buChar char="l"/>
            </a:pPr>
            <a:r>
              <a:rPr lang="zh-CN" altLang="en-US" sz="3000" b="1" dirty="0">
                <a:latin typeface="Times New Roman" pitchFamily="18" charset="0"/>
              </a:rPr>
              <a:t>要使</a:t>
            </a:r>
            <a:r>
              <a:rPr lang="en-US" altLang="zh-CN" sz="3000" b="1" dirty="0">
                <a:latin typeface="Times New Roman" pitchFamily="18" charset="0"/>
              </a:rPr>
              <a:t>H(z)</a:t>
            </a:r>
            <a:r>
              <a:rPr lang="zh-CN" altLang="en-US" sz="3000" b="1" dirty="0">
                <a:latin typeface="Times New Roman" pitchFamily="18" charset="0"/>
              </a:rPr>
              <a:t>成为</a:t>
            </a:r>
            <a:r>
              <a:rPr lang="zh-CN" altLang="en-US" sz="3000" b="1" dirty="0" smtClean="0">
                <a:latin typeface="Times New Roman" pitchFamily="18" charset="0"/>
              </a:rPr>
              <a:t>物理可实现</a:t>
            </a:r>
            <a:r>
              <a:rPr lang="zh-CN" altLang="en-US" sz="3000" b="1" dirty="0">
                <a:latin typeface="Times New Roman" pitchFamily="18" charset="0"/>
              </a:rPr>
              <a:t>系统，其极点只能位于单位圆内，故可选择单位圆内的极点为</a:t>
            </a:r>
            <a:r>
              <a:rPr lang="en-US" altLang="zh-CN" sz="3000" b="1" dirty="0">
                <a:latin typeface="Times New Roman" pitchFamily="18" charset="0"/>
              </a:rPr>
              <a:t>H(z)</a:t>
            </a:r>
            <a:r>
              <a:rPr lang="zh-CN" altLang="en-US" sz="3000" b="1" dirty="0">
                <a:latin typeface="Times New Roman" pitchFamily="18" charset="0"/>
              </a:rPr>
              <a:t>的极点，而单位圆外的极点为 </a:t>
            </a:r>
            <a:r>
              <a:rPr lang="en-US" altLang="zh-CN" sz="3000" b="1" dirty="0">
                <a:latin typeface="Times New Roman" pitchFamily="18" charset="0"/>
              </a:rPr>
              <a:t>H(z</a:t>
            </a:r>
            <a:r>
              <a:rPr lang="en-US" altLang="zh-CN" sz="3000" b="1" baseline="30000" dirty="0">
                <a:latin typeface="Times New Roman" pitchFamily="18" charset="0"/>
              </a:rPr>
              <a:t>-1</a:t>
            </a:r>
            <a:r>
              <a:rPr lang="en-US" altLang="zh-CN" sz="3000" b="1" dirty="0">
                <a:latin typeface="Times New Roman" pitchFamily="18" charset="0"/>
              </a:rPr>
              <a:t>)</a:t>
            </a:r>
            <a:r>
              <a:rPr lang="zh-CN" altLang="en-US" sz="3000" b="1" dirty="0">
                <a:latin typeface="Times New Roman" pitchFamily="18" charset="0"/>
              </a:rPr>
              <a:t>的极点。</a:t>
            </a:r>
          </a:p>
        </p:txBody>
      </p:sp>
      <p:sp>
        <p:nvSpPr>
          <p:cNvPr id="2458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FB18E0A1-831F-4281-A7B0-E683CB7F18EC}" type="slidenum">
              <a:rPr lang="en-US" altLang="zh-CN" smtClean="0"/>
              <a:pPr eaLnBrk="1" hangingPunct="1"/>
              <a:t>23</a:t>
            </a:fld>
            <a:endParaRPr lang="en-US" altLang="zh-CN"/>
          </a:p>
        </p:txBody>
      </p:sp>
      <p:sp>
        <p:nvSpPr>
          <p:cNvPr id="2" name="动作按钮: 后退或前一项 1">
            <a:hlinkClick r:id="" action="ppaction://hlinkshowjump?jump=previousslide" highlightClick="1"/>
          </p:cNvPr>
          <p:cNvSpPr/>
          <p:nvPr/>
        </p:nvSpPr>
        <p:spPr>
          <a:xfrm>
            <a:off x="2195736" y="1016795"/>
            <a:ext cx="432048" cy="323973"/>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7416"/>
                                        </p:tgtEl>
                                        <p:attrNameLst>
                                          <p:attrName>style.visibility</p:attrName>
                                        </p:attrNameLst>
                                      </p:cBhvr>
                                      <p:to>
                                        <p:strVal val="visible"/>
                                      </p:to>
                                    </p:set>
                                    <p:animEffect transition="in" filter="blinds(horizontal)">
                                      <p:cBhvr>
                                        <p:cTn id="7" dur="500"/>
                                        <p:tgtEl>
                                          <p:spTgt spid="174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7417"/>
                                        </p:tgtEl>
                                        <p:attrNameLst>
                                          <p:attrName>style.visibility</p:attrName>
                                        </p:attrNameLst>
                                      </p:cBhvr>
                                      <p:to>
                                        <p:strVal val="visible"/>
                                      </p:to>
                                    </p:set>
                                    <p:animEffect transition="in" filter="box(in)">
                                      <p:cBhvr>
                                        <p:cTn id="12" dur="500"/>
                                        <p:tgtEl>
                                          <p:spTgt spid="174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7421">
                                            <p:txEl>
                                              <p:pRg st="0" end="0"/>
                                            </p:txEl>
                                          </p:spTgt>
                                        </p:tgtEl>
                                        <p:attrNameLst>
                                          <p:attrName>style.visibility</p:attrName>
                                        </p:attrNameLst>
                                      </p:cBhvr>
                                      <p:to>
                                        <p:strVal val="visible"/>
                                      </p:to>
                                    </p:set>
                                    <p:animEffect transition="in" filter="checkerboard(across)">
                                      <p:cBhvr>
                                        <p:cTn id="17" dur="500"/>
                                        <p:tgtEl>
                                          <p:spTgt spid="1742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17421">
                                            <p:txEl>
                                              <p:pRg st="1" end="1"/>
                                            </p:txEl>
                                          </p:spTgt>
                                        </p:tgtEl>
                                        <p:attrNameLst>
                                          <p:attrName>style.visibility</p:attrName>
                                        </p:attrNameLst>
                                      </p:cBhvr>
                                      <p:to>
                                        <p:strVal val="visible"/>
                                      </p:to>
                                    </p:set>
                                    <p:animEffect transition="in" filter="diamond(in)">
                                      <p:cBhvr>
                                        <p:cTn id="22" dur="2000"/>
                                        <p:tgtEl>
                                          <p:spTgt spid="174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755650" y="1628775"/>
            <a:ext cx="813752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400" b="1"/>
              <a:t>将             表示为</a:t>
            </a:r>
          </a:p>
        </p:txBody>
      </p:sp>
      <p:sp>
        <p:nvSpPr>
          <p:cNvPr id="18435" name="Rectangle 3"/>
          <p:cNvSpPr>
            <a:spLocks noGrp="1" noChangeArrowheads="1"/>
          </p:cNvSpPr>
          <p:nvPr>
            <p:ph type="title"/>
          </p:nvPr>
        </p:nvSpPr>
        <p:spPr>
          <a:xfrm>
            <a:off x="684213" y="333375"/>
            <a:ext cx="7772400" cy="1143000"/>
          </a:xfrm>
          <a:noFill/>
        </p:spPr>
        <p:txBody>
          <a:bodyPr lIns="92075" tIns="46038" rIns="92075" bIns="46038"/>
          <a:lstStyle/>
          <a:p>
            <a:pPr eaLnBrk="1" hangingPunct="1"/>
            <a:r>
              <a:rPr lang="en-US" altLang="zh-CN" b="1">
                <a:latin typeface="Arial Narrow" pitchFamily="34" charset="0"/>
              </a:rPr>
              <a:t>2</a:t>
            </a:r>
            <a:r>
              <a:rPr lang="zh-CN" altLang="en-US" b="1">
                <a:latin typeface="Arial Narrow" pitchFamily="34" charset="0"/>
              </a:rPr>
              <a:t>、相位响应</a:t>
            </a:r>
          </a:p>
        </p:txBody>
      </p:sp>
      <p:graphicFrame>
        <p:nvGraphicFramePr>
          <p:cNvPr id="18436" name="Object 4"/>
          <p:cNvGraphicFramePr>
            <a:graphicFrameLocks noChangeAspect="1"/>
          </p:cNvGraphicFramePr>
          <p:nvPr/>
        </p:nvGraphicFramePr>
        <p:xfrm>
          <a:off x="2843213" y="3500438"/>
          <a:ext cx="4452937" cy="585787"/>
        </p:xfrm>
        <a:graphic>
          <a:graphicData uri="http://schemas.openxmlformats.org/presentationml/2006/ole">
            <mc:AlternateContent xmlns:mc="http://schemas.openxmlformats.org/markup-compatibility/2006">
              <mc:Choice xmlns:v="urn:schemas-microsoft-com:vml" Requires="v">
                <p:oleObj spid="_x0000_s25774" name="Equation" r:id="rId3" imgW="1803400" imgH="228600" progId="Equation.DSMT4">
                  <p:embed/>
                </p:oleObj>
              </mc:Choice>
              <mc:Fallback>
                <p:oleObj name="Equation" r:id="rId3" imgW="1803400" imgH="228600" progId="Equation.DSMT4">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843213" y="3500438"/>
                        <a:ext cx="4452937" cy="585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7" name="Object 5"/>
          <p:cNvGraphicFramePr>
            <a:graphicFrameLocks noChangeAspect="1"/>
          </p:cNvGraphicFramePr>
          <p:nvPr/>
        </p:nvGraphicFramePr>
        <p:xfrm>
          <a:off x="2339975" y="5013325"/>
          <a:ext cx="4564063" cy="1187450"/>
        </p:xfrm>
        <a:graphic>
          <a:graphicData uri="http://schemas.openxmlformats.org/presentationml/2006/ole">
            <mc:AlternateContent xmlns:mc="http://schemas.openxmlformats.org/markup-compatibility/2006">
              <mc:Choice xmlns:v="urn:schemas-microsoft-com:vml" Requires="v">
                <p:oleObj spid="_x0000_s25775" name="公式" r:id="rId5" imgW="1866900" imgH="482600" progId="Equation.3">
                  <p:embed/>
                </p:oleObj>
              </mc:Choice>
              <mc:Fallback>
                <p:oleObj name="公式" r:id="rId5" imgW="1866900" imgH="482600" progId="Equation.3">
                  <p:embed/>
                  <p:pic>
                    <p:nvPicPr>
                      <p:cNvPr id="0" name="Object 5"/>
                      <p:cNvPicPr>
                        <a:picLocks noChangeAspect="1" noChangeArrowheads="1"/>
                      </p:cNvPicPr>
                      <p:nvPr/>
                    </p:nvPicPr>
                    <p:blipFill>
                      <a:blip r:embed="rId6">
                        <a:lum bright="-50000"/>
                        <a:extLst>
                          <a:ext uri="{28A0092B-C50C-407E-A947-70E740481C1C}">
                            <a14:useLocalDpi xmlns:a14="http://schemas.microsoft.com/office/drawing/2010/main" val="0"/>
                          </a:ext>
                        </a:extLst>
                      </a:blip>
                      <a:srcRect/>
                      <a:stretch>
                        <a:fillRect/>
                      </a:stretch>
                    </p:blipFill>
                    <p:spPr bwMode="auto">
                      <a:xfrm>
                        <a:off x="2339975" y="5013325"/>
                        <a:ext cx="4564063" cy="118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8" name="Object 6"/>
          <p:cNvGraphicFramePr>
            <a:graphicFrameLocks noChangeAspect="1"/>
          </p:cNvGraphicFramePr>
          <p:nvPr/>
        </p:nvGraphicFramePr>
        <p:xfrm>
          <a:off x="1403350" y="1700213"/>
          <a:ext cx="1181100" cy="563562"/>
        </p:xfrm>
        <a:graphic>
          <a:graphicData uri="http://schemas.openxmlformats.org/presentationml/2006/ole">
            <mc:AlternateContent xmlns:mc="http://schemas.openxmlformats.org/markup-compatibility/2006">
              <mc:Choice xmlns:v="urn:schemas-microsoft-com:vml" Requires="v">
                <p:oleObj spid="_x0000_s25776" name="公式" r:id="rId7" imgW="482391" imgH="228501" progId="Equation.3">
                  <p:embed/>
                </p:oleObj>
              </mc:Choice>
              <mc:Fallback>
                <p:oleObj name="公式" r:id="rId7" imgW="482391" imgH="228501" progId="Equation.3">
                  <p:embed/>
                  <p:pic>
                    <p:nvPicPr>
                      <p:cNvPr id="0" name="Object 6"/>
                      <p:cNvPicPr>
                        <a:picLocks noChangeAspect="1" noChangeArrowheads="1"/>
                      </p:cNvPicPr>
                      <p:nvPr/>
                    </p:nvPicPr>
                    <p:blipFill>
                      <a:blip r:embed="rId8">
                        <a:lum bright="-50000"/>
                        <a:extLst>
                          <a:ext uri="{28A0092B-C50C-407E-A947-70E740481C1C}">
                            <a14:useLocalDpi xmlns:a14="http://schemas.microsoft.com/office/drawing/2010/main" val="0"/>
                          </a:ext>
                        </a:extLst>
                      </a:blip>
                      <a:srcRect/>
                      <a:stretch>
                        <a:fillRect/>
                      </a:stretch>
                    </p:blipFill>
                    <p:spPr bwMode="auto">
                      <a:xfrm>
                        <a:off x="1403350" y="1700213"/>
                        <a:ext cx="1181100" cy="563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39" name="Rectangle 7"/>
          <p:cNvSpPr>
            <a:spLocks noChangeArrowheads="1"/>
          </p:cNvSpPr>
          <p:nvPr/>
        </p:nvSpPr>
        <p:spPr bwMode="auto">
          <a:xfrm>
            <a:off x="758825" y="4292600"/>
            <a:ext cx="540067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400" b="1" dirty="0"/>
              <a:t>故相位响应（相位谱）为，</a:t>
            </a:r>
          </a:p>
        </p:txBody>
      </p:sp>
      <p:graphicFrame>
        <p:nvGraphicFramePr>
          <p:cNvPr id="18440" name="Object 8"/>
          <p:cNvGraphicFramePr>
            <a:graphicFrameLocks noChangeAspect="1"/>
          </p:cNvGraphicFramePr>
          <p:nvPr/>
        </p:nvGraphicFramePr>
        <p:xfrm>
          <a:off x="1692275" y="2565400"/>
          <a:ext cx="3827463" cy="650875"/>
        </p:xfrm>
        <a:graphic>
          <a:graphicData uri="http://schemas.openxmlformats.org/presentationml/2006/ole">
            <mc:AlternateContent xmlns:mc="http://schemas.openxmlformats.org/markup-compatibility/2006">
              <mc:Choice xmlns:v="urn:schemas-microsoft-com:vml" Requires="v">
                <p:oleObj spid="_x0000_s25777" name="Equation" r:id="rId9" imgW="1548728" imgH="253890" progId="Equation.DSMT4">
                  <p:embed/>
                </p:oleObj>
              </mc:Choice>
              <mc:Fallback>
                <p:oleObj name="Equation" r:id="rId9" imgW="1548728" imgH="253890" progId="Equation.DSMT4">
                  <p:embed/>
                  <p:pic>
                    <p:nvPicPr>
                      <p:cNvPr id="0" name="Object 8"/>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692275" y="2565400"/>
                        <a:ext cx="3827463"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09"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7B09D3D4-A5AF-4B76-AB1D-2BF4EE63D666}" type="slidenum">
              <a:rPr lang="en-US" altLang="zh-CN" smtClean="0"/>
              <a:pPr eaLnBrk="1" hangingPunct="1"/>
              <a:t>24</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 fill="hold"/>
                                        <p:tgtEl>
                                          <p:spTgt spid="18435"/>
                                        </p:tgtEl>
                                        <p:attrNameLst>
                                          <p:attrName>ppt_x</p:attrName>
                                        </p:attrNameLst>
                                      </p:cBhvr>
                                      <p:tavLst>
                                        <p:tav tm="0">
                                          <p:val>
                                            <p:strVal val="#ppt_x"/>
                                          </p:val>
                                        </p:tav>
                                        <p:tav tm="100000">
                                          <p:val>
                                            <p:strVal val="#ppt_x"/>
                                          </p:val>
                                        </p:tav>
                                      </p:tavLst>
                                    </p:anim>
                                    <p:anim calcmode="lin" valueType="num">
                                      <p:cBhvr additive="base">
                                        <p:cTn id="8" dur="500" fill="hold"/>
                                        <p:tgtEl>
                                          <p:spTgt spid="1843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8438"/>
                                        </p:tgtEl>
                                        <p:attrNameLst>
                                          <p:attrName>style.visibility</p:attrName>
                                        </p:attrNameLst>
                                      </p:cBhvr>
                                      <p:to>
                                        <p:strVal val="visible"/>
                                      </p:to>
                                    </p:set>
                                    <p:animEffect transition="in" filter="box(in)">
                                      <p:cBhvr>
                                        <p:cTn id="13" dur="500"/>
                                        <p:tgtEl>
                                          <p:spTgt spid="18438"/>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8434"/>
                                        </p:tgtEl>
                                        <p:attrNameLst>
                                          <p:attrName>style.visibility</p:attrName>
                                        </p:attrNameLst>
                                      </p:cBhvr>
                                      <p:to>
                                        <p:strVal val="visible"/>
                                      </p:to>
                                    </p:set>
                                    <p:animEffect transition="in" filter="box(in)">
                                      <p:cBhvr>
                                        <p:cTn id="16" dur="500"/>
                                        <p:tgtEl>
                                          <p:spTgt spid="1843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8" presetClass="entr" presetSubtype="16" fill="hold" nodeType="clickEffect">
                                  <p:stCondLst>
                                    <p:cond delay="0"/>
                                  </p:stCondLst>
                                  <p:childTnLst>
                                    <p:set>
                                      <p:cBhvr>
                                        <p:cTn id="20" dur="1" fill="hold">
                                          <p:stCondLst>
                                            <p:cond delay="0"/>
                                          </p:stCondLst>
                                        </p:cTn>
                                        <p:tgtEl>
                                          <p:spTgt spid="18440"/>
                                        </p:tgtEl>
                                        <p:attrNameLst>
                                          <p:attrName>style.visibility</p:attrName>
                                        </p:attrNameLst>
                                      </p:cBhvr>
                                      <p:to>
                                        <p:strVal val="visible"/>
                                      </p:to>
                                    </p:set>
                                    <p:animEffect transition="in" filter="diamond(in)">
                                      <p:cBhvr>
                                        <p:cTn id="21" dur="2000"/>
                                        <p:tgtEl>
                                          <p:spTgt spid="1844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8" presetClass="entr" presetSubtype="16" fill="hold" nodeType="clickEffect">
                                  <p:stCondLst>
                                    <p:cond delay="0"/>
                                  </p:stCondLst>
                                  <p:childTnLst>
                                    <p:set>
                                      <p:cBhvr>
                                        <p:cTn id="25" dur="1" fill="hold">
                                          <p:stCondLst>
                                            <p:cond delay="0"/>
                                          </p:stCondLst>
                                        </p:cTn>
                                        <p:tgtEl>
                                          <p:spTgt spid="18436"/>
                                        </p:tgtEl>
                                        <p:attrNameLst>
                                          <p:attrName>style.visibility</p:attrName>
                                        </p:attrNameLst>
                                      </p:cBhvr>
                                      <p:to>
                                        <p:strVal val="visible"/>
                                      </p:to>
                                    </p:set>
                                    <p:animEffect transition="in" filter="diamond(in)">
                                      <p:cBhvr>
                                        <p:cTn id="26" dur="2000"/>
                                        <p:tgtEl>
                                          <p:spTgt spid="1843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18439"/>
                                        </p:tgtEl>
                                        <p:attrNameLst>
                                          <p:attrName>style.visibility</p:attrName>
                                        </p:attrNameLst>
                                      </p:cBhvr>
                                      <p:to>
                                        <p:strVal val="visible"/>
                                      </p:to>
                                    </p:set>
                                    <p:animEffect transition="in" filter="checkerboard(across)">
                                      <p:cBhvr>
                                        <p:cTn id="31" dur="500"/>
                                        <p:tgtEl>
                                          <p:spTgt spid="1843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8" presetClass="entr" presetSubtype="16" fill="hold" nodeType="clickEffect">
                                  <p:stCondLst>
                                    <p:cond delay="0"/>
                                  </p:stCondLst>
                                  <p:childTnLst>
                                    <p:set>
                                      <p:cBhvr>
                                        <p:cTn id="35" dur="1" fill="hold">
                                          <p:stCondLst>
                                            <p:cond delay="0"/>
                                          </p:stCondLst>
                                        </p:cTn>
                                        <p:tgtEl>
                                          <p:spTgt spid="18437"/>
                                        </p:tgtEl>
                                        <p:attrNameLst>
                                          <p:attrName>style.visibility</p:attrName>
                                        </p:attrNameLst>
                                      </p:cBhvr>
                                      <p:to>
                                        <p:strVal val="visible"/>
                                      </p:to>
                                    </p:set>
                                    <p:animEffect transition="in" filter="diamond(in)">
                                      <p:cBhvr>
                                        <p:cTn id="36" dur="20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p:bldP spid="184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539750" y="1557338"/>
            <a:ext cx="8388350"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Char char="•"/>
            </a:pPr>
            <a:r>
              <a:rPr lang="zh-CN" altLang="en-US" sz="2800" b="1" dirty="0"/>
              <a:t>群延迟定义为相位对角频率的导数的负值，表示滤波器平均延迟的一个度量。</a:t>
            </a:r>
          </a:p>
        </p:txBody>
      </p:sp>
      <p:sp>
        <p:nvSpPr>
          <p:cNvPr id="19459" name="Rectangle 3"/>
          <p:cNvSpPr>
            <a:spLocks noGrp="1" noChangeArrowheads="1"/>
          </p:cNvSpPr>
          <p:nvPr>
            <p:ph type="title"/>
          </p:nvPr>
        </p:nvSpPr>
        <p:spPr>
          <a:xfrm>
            <a:off x="562265" y="188640"/>
            <a:ext cx="7772400" cy="1143000"/>
          </a:xfrm>
          <a:noFill/>
        </p:spPr>
        <p:txBody>
          <a:bodyPr lIns="92075" tIns="46038" rIns="92075" bIns="46038"/>
          <a:lstStyle/>
          <a:p>
            <a:pPr eaLnBrk="1" hangingPunct="1"/>
            <a:r>
              <a:rPr lang="en-US" altLang="zh-CN" b="1" dirty="0">
                <a:latin typeface="Arial Narrow" pitchFamily="34" charset="0"/>
              </a:rPr>
              <a:t>3</a:t>
            </a:r>
            <a:r>
              <a:rPr lang="zh-CN" altLang="en-US" b="1" dirty="0">
                <a:latin typeface="Arial Narrow" pitchFamily="34" charset="0"/>
              </a:rPr>
              <a:t>、群延迟响应</a:t>
            </a:r>
          </a:p>
        </p:txBody>
      </p:sp>
      <p:graphicFrame>
        <p:nvGraphicFramePr>
          <p:cNvPr id="19460" name="Object 4"/>
          <p:cNvGraphicFramePr>
            <a:graphicFrameLocks noChangeAspect="1"/>
          </p:cNvGraphicFramePr>
          <p:nvPr>
            <p:extLst>
              <p:ext uri="{D42A27DB-BD31-4B8C-83A1-F6EECF244321}">
                <p14:modId xmlns:p14="http://schemas.microsoft.com/office/powerpoint/2010/main" val="2518674583"/>
              </p:ext>
            </p:extLst>
          </p:nvPr>
        </p:nvGraphicFramePr>
        <p:xfrm>
          <a:off x="3275856" y="2462105"/>
          <a:ext cx="2547376" cy="927316"/>
        </p:xfrm>
        <a:graphic>
          <a:graphicData uri="http://schemas.openxmlformats.org/presentationml/2006/ole">
            <mc:AlternateContent xmlns:mc="http://schemas.openxmlformats.org/markup-compatibility/2006">
              <mc:Choice xmlns:v="urn:schemas-microsoft-com:vml" Requires="v">
                <p:oleObj spid="_x0000_s26750" name="公式" r:id="rId3" imgW="1193800" imgH="419100" progId="Equation.3">
                  <p:embed/>
                </p:oleObj>
              </mc:Choice>
              <mc:Fallback>
                <p:oleObj name="公式" r:id="rId3" imgW="1193800" imgH="419100" progId="Equation.3">
                  <p:embed/>
                  <p:pic>
                    <p:nvPicPr>
                      <p:cNvPr id="0" name="Object 4"/>
                      <p:cNvPicPr>
                        <a:picLocks noChangeAspect="1" noChangeArrowheads="1"/>
                      </p:cNvPicPr>
                      <p:nvPr/>
                    </p:nvPicPr>
                    <p:blipFill>
                      <a:blip r:embed="rId4">
                        <a:lum bright="-92000"/>
                        <a:extLst>
                          <a:ext uri="{28A0092B-C50C-407E-A947-70E740481C1C}">
                            <a14:useLocalDpi xmlns:a14="http://schemas.microsoft.com/office/drawing/2010/main" val="0"/>
                          </a:ext>
                        </a:extLst>
                      </a:blip>
                      <a:srcRect/>
                      <a:stretch>
                        <a:fillRect/>
                      </a:stretch>
                    </p:blipFill>
                    <p:spPr bwMode="auto">
                      <a:xfrm>
                        <a:off x="3275856" y="2462105"/>
                        <a:ext cx="2547376" cy="927316"/>
                      </a:xfrm>
                      <a:prstGeom prst="rect">
                        <a:avLst/>
                      </a:prstGeom>
                      <a:noFill/>
                      <a:ln>
                        <a:noFill/>
                      </a:ln>
                      <a:effectLst/>
                    </p:spPr>
                  </p:pic>
                </p:oleObj>
              </mc:Fallback>
            </mc:AlternateContent>
          </a:graphicData>
        </a:graphic>
      </p:graphicFrame>
      <p:sp>
        <p:nvSpPr>
          <p:cNvPr id="19461" name="Rectangle 5"/>
          <p:cNvSpPr>
            <a:spLocks noChangeArrowheads="1"/>
          </p:cNvSpPr>
          <p:nvPr/>
        </p:nvSpPr>
        <p:spPr bwMode="auto">
          <a:xfrm>
            <a:off x="395536" y="3429000"/>
            <a:ext cx="8388350"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Char char="•"/>
            </a:pPr>
            <a:r>
              <a:rPr lang="zh-CN" altLang="en-US" sz="2800" b="1" dirty="0"/>
              <a:t>当滤波器具有线性相位特性时，则群延迟就是常数。</a:t>
            </a:r>
          </a:p>
        </p:txBody>
      </p:sp>
      <p:graphicFrame>
        <p:nvGraphicFramePr>
          <p:cNvPr id="19462" name="Object 6"/>
          <p:cNvGraphicFramePr>
            <a:graphicFrameLocks noChangeAspect="1"/>
          </p:cNvGraphicFramePr>
          <p:nvPr>
            <p:extLst>
              <p:ext uri="{D42A27DB-BD31-4B8C-83A1-F6EECF244321}">
                <p14:modId xmlns:p14="http://schemas.microsoft.com/office/powerpoint/2010/main" val="2922800031"/>
              </p:ext>
            </p:extLst>
          </p:nvPr>
        </p:nvGraphicFramePr>
        <p:xfrm>
          <a:off x="2366963" y="4005263"/>
          <a:ext cx="3114675" cy="942975"/>
        </p:xfrm>
        <a:graphic>
          <a:graphicData uri="http://schemas.openxmlformats.org/presentationml/2006/ole">
            <mc:AlternateContent xmlns:mc="http://schemas.openxmlformats.org/markup-compatibility/2006">
              <mc:Choice xmlns:v="urn:schemas-microsoft-com:vml" Requires="v">
                <p:oleObj spid="_x0000_s26751" name="Equation" r:id="rId5" imgW="1434960" imgH="419040" progId="Equation.DSMT4">
                  <p:embed/>
                </p:oleObj>
              </mc:Choice>
              <mc:Fallback>
                <p:oleObj name="Equation" r:id="rId5" imgW="1434960" imgH="419040" progId="Equation.DSMT4">
                  <p:embed/>
                  <p:pic>
                    <p:nvPicPr>
                      <p:cNvPr id="0" name="Object 6"/>
                      <p:cNvPicPr>
                        <a:picLocks noChangeAspect="1" noChangeArrowheads="1"/>
                      </p:cNvPicPr>
                      <p:nvPr/>
                    </p:nvPicPr>
                    <p:blipFill>
                      <a:blip r:embed="rId6">
                        <a:lum bright="-92000"/>
                      </a:blip>
                      <a:srcRect/>
                      <a:stretch>
                        <a:fillRect/>
                      </a:stretch>
                    </p:blipFill>
                    <p:spPr bwMode="auto">
                      <a:xfrm>
                        <a:off x="2366963" y="4005263"/>
                        <a:ext cx="3114675" cy="942975"/>
                      </a:xfrm>
                      <a:prstGeom prst="rect">
                        <a:avLst/>
                      </a:prstGeom>
                      <a:noFill/>
                      <a:ln>
                        <a:noFill/>
                      </a:ln>
                      <a:effectLst/>
                    </p:spPr>
                  </p:pic>
                </p:oleObj>
              </mc:Fallback>
            </mc:AlternateContent>
          </a:graphicData>
        </a:graphic>
      </p:graphicFrame>
      <p:sp>
        <p:nvSpPr>
          <p:cNvPr id="2663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DE45199B-FF71-4C21-9539-2A343295CFBA}" type="slidenum">
              <a:rPr lang="en-US" altLang="zh-CN" sz="2800" smtClean="0"/>
              <a:pPr eaLnBrk="1" hangingPunct="1"/>
              <a:t>25</a:t>
            </a:fld>
            <a:endParaRPr lang="en-US" altLang="zh-CN" sz="2800"/>
          </a:p>
        </p:txBody>
      </p:sp>
      <p:sp>
        <p:nvSpPr>
          <p:cNvPr id="10" name="Rectangle 7"/>
          <p:cNvSpPr>
            <a:spLocks noChangeArrowheads="1"/>
          </p:cNvSpPr>
          <p:nvPr/>
        </p:nvSpPr>
        <p:spPr bwMode="auto">
          <a:xfrm>
            <a:off x="786741" y="5301208"/>
            <a:ext cx="540067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2800" b="1" dirty="0"/>
              <a:t>即相位响应为线性函数</a:t>
            </a:r>
          </a:p>
        </p:txBody>
      </p:sp>
      <p:graphicFrame>
        <p:nvGraphicFramePr>
          <p:cNvPr id="11" name="Object 6"/>
          <p:cNvGraphicFramePr>
            <a:graphicFrameLocks noChangeAspect="1"/>
          </p:cNvGraphicFramePr>
          <p:nvPr>
            <p:extLst>
              <p:ext uri="{D42A27DB-BD31-4B8C-83A1-F6EECF244321}">
                <p14:modId xmlns:p14="http://schemas.microsoft.com/office/powerpoint/2010/main" val="1078401872"/>
              </p:ext>
            </p:extLst>
          </p:nvPr>
        </p:nvGraphicFramePr>
        <p:xfrm>
          <a:off x="5508104" y="5221696"/>
          <a:ext cx="2478088" cy="584200"/>
        </p:xfrm>
        <a:graphic>
          <a:graphicData uri="http://schemas.openxmlformats.org/presentationml/2006/ole">
            <mc:AlternateContent xmlns:mc="http://schemas.openxmlformats.org/markup-compatibility/2006">
              <mc:Choice xmlns:v="urn:schemas-microsoft-com:vml" Requires="v">
                <p:oleObj spid="_x0000_s26752" name="Equation" r:id="rId7" imgW="1002960" imgH="228600" progId="Equation.DSMT4">
                  <p:embed/>
                </p:oleObj>
              </mc:Choice>
              <mc:Fallback>
                <p:oleObj name="Equation" r:id="rId7" imgW="1002960" imgH="228600" progId="Equation.DSMT4">
                  <p:embed/>
                  <p:pic>
                    <p:nvPicPr>
                      <p:cNvPr id="0" name=""/>
                      <p:cNvPicPr>
                        <a:picLocks noChangeAspect="1" noChangeArrowheads="1"/>
                      </p:cNvPicPr>
                      <p:nvPr/>
                    </p:nvPicPr>
                    <p:blipFill>
                      <a:blip r:embed="rId8">
                        <a:lum bright="-92000"/>
                      </a:blip>
                      <a:srcRect/>
                      <a:stretch>
                        <a:fillRect/>
                      </a:stretch>
                    </p:blipFill>
                    <p:spPr bwMode="auto">
                      <a:xfrm>
                        <a:off x="5508104" y="5221696"/>
                        <a:ext cx="2478088"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box(in)">
                                      <p:cBhvr>
                                        <p:cTn id="7" dur="500"/>
                                        <p:tgtEl>
                                          <p:spTgt spid="1945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diamond(in)">
                                      <p:cBhvr>
                                        <p:cTn id="12" dur="2000"/>
                                        <p:tgtEl>
                                          <p:spTgt spid="194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checkerboard(across)">
                                      <p:cBhvr>
                                        <p:cTn id="17" dur="500"/>
                                        <p:tgtEl>
                                          <p:spTgt spid="1946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9461"/>
                                        </p:tgtEl>
                                        <p:attrNameLst>
                                          <p:attrName>style.visibility</p:attrName>
                                        </p:attrNameLst>
                                      </p:cBhvr>
                                      <p:to>
                                        <p:strVal val="visible"/>
                                      </p:to>
                                    </p:set>
                                    <p:animEffect transition="in" filter="box(in)">
                                      <p:cBhvr>
                                        <p:cTn id="22" dur="500"/>
                                        <p:tgtEl>
                                          <p:spTgt spid="1946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19462"/>
                                        </p:tgtEl>
                                        <p:attrNameLst>
                                          <p:attrName>style.visibility</p:attrName>
                                        </p:attrNameLst>
                                      </p:cBhvr>
                                      <p:to>
                                        <p:strVal val="visible"/>
                                      </p:to>
                                    </p:set>
                                    <p:animEffect transition="in" filter="checkerboard(across)">
                                      <p:cBhvr>
                                        <p:cTn id="27" dur="500"/>
                                        <p:tgtEl>
                                          <p:spTgt spid="19462"/>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checkerboard(across)">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checkerboard(across)">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p:bldP spid="19461"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468313" y="404813"/>
            <a:ext cx="813752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en-US" altLang="zh-CN" sz="3400" b="1">
                <a:latin typeface="Times New Roman" pitchFamily="18" charset="0"/>
              </a:rPr>
              <a:t>IIR</a:t>
            </a:r>
            <a:r>
              <a:rPr lang="zh-CN" altLang="en-US" sz="3400" b="1">
                <a:latin typeface="Times New Roman" pitchFamily="18" charset="0"/>
              </a:rPr>
              <a:t>数字滤波器的系统函数</a:t>
            </a:r>
          </a:p>
        </p:txBody>
      </p:sp>
      <p:graphicFrame>
        <p:nvGraphicFramePr>
          <p:cNvPr id="20483" name="Object 3"/>
          <p:cNvGraphicFramePr>
            <a:graphicFrameLocks noChangeAspect="1"/>
          </p:cNvGraphicFramePr>
          <p:nvPr/>
        </p:nvGraphicFramePr>
        <p:xfrm>
          <a:off x="2411413" y="1125538"/>
          <a:ext cx="3014662" cy="2065337"/>
        </p:xfrm>
        <a:graphic>
          <a:graphicData uri="http://schemas.openxmlformats.org/presentationml/2006/ole">
            <mc:AlternateContent xmlns:mc="http://schemas.openxmlformats.org/markup-compatibility/2006">
              <mc:Choice xmlns:v="urn:schemas-microsoft-com:vml" Requires="v">
                <p:oleObj spid="_x0000_s27779" name="公式" r:id="rId3" imgW="1231366" imgH="837836" progId="Equation.3">
                  <p:embed/>
                </p:oleObj>
              </mc:Choice>
              <mc:Fallback>
                <p:oleObj name="公式" r:id="rId3" imgW="1231366" imgH="837836" progId="Equation.3">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411413" y="1125538"/>
                        <a:ext cx="3014662" cy="2065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4" name="Rectangle 4"/>
          <p:cNvSpPr>
            <a:spLocks noChangeArrowheads="1"/>
          </p:cNvSpPr>
          <p:nvPr/>
        </p:nvSpPr>
        <p:spPr bwMode="auto">
          <a:xfrm>
            <a:off x="250825" y="3284538"/>
            <a:ext cx="8893175"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Char char="•"/>
            </a:pPr>
            <a:r>
              <a:rPr lang="zh-CN" altLang="en-US" sz="3200" b="1">
                <a:latin typeface="Times New Roman" pitchFamily="18" charset="0"/>
              </a:rPr>
              <a:t>一般满足：          ，此时称为</a:t>
            </a:r>
            <a:r>
              <a:rPr lang="en-US" altLang="zh-CN" sz="3200" b="1">
                <a:latin typeface="Times New Roman" pitchFamily="18" charset="0"/>
              </a:rPr>
              <a:t>N</a:t>
            </a:r>
            <a:r>
              <a:rPr lang="zh-CN" altLang="en-US" sz="3200" b="1">
                <a:latin typeface="Times New Roman" pitchFamily="18" charset="0"/>
              </a:rPr>
              <a:t>阶</a:t>
            </a:r>
            <a:r>
              <a:rPr lang="en-US" altLang="zh-CN" sz="3200" b="1">
                <a:latin typeface="Times New Roman" pitchFamily="18" charset="0"/>
              </a:rPr>
              <a:t>(IIR)</a:t>
            </a:r>
            <a:r>
              <a:rPr lang="zh-CN" altLang="en-US" sz="3200" b="1">
                <a:latin typeface="Times New Roman" pitchFamily="18" charset="0"/>
              </a:rPr>
              <a:t>系统</a:t>
            </a:r>
          </a:p>
        </p:txBody>
      </p:sp>
      <p:graphicFrame>
        <p:nvGraphicFramePr>
          <p:cNvPr id="20485" name="Object 5"/>
          <p:cNvGraphicFramePr>
            <a:graphicFrameLocks noChangeAspect="1"/>
          </p:cNvGraphicFramePr>
          <p:nvPr/>
        </p:nvGraphicFramePr>
        <p:xfrm>
          <a:off x="2843213" y="3357563"/>
          <a:ext cx="1192212" cy="454025"/>
        </p:xfrm>
        <a:graphic>
          <a:graphicData uri="http://schemas.openxmlformats.org/presentationml/2006/ole">
            <mc:AlternateContent xmlns:mc="http://schemas.openxmlformats.org/markup-compatibility/2006">
              <mc:Choice xmlns:v="urn:schemas-microsoft-com:vml" Requires="v">
                <p:oleObj spid="_x0000_s27780" name="公式" r:id="rId5" imgW="482181" imgH="177646" progId="Equation.3">
                  <p:embed/>
                </p:oleObj>
              </mc:Choice>
              <mc:Fallback>
                <p:oleObj name="公式" r:id="rId5" imgW="482181" imgH="177646" progId="Equation.3">
                  <p:embed/>
                  <p:pic>
                    <p:nvPicPr>
                      <p:cNvPr id="0" name="Object 5"/>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2843213" y="3357563"/>
                        <a:ext cx="1192212"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7" name="Rectangle 7"/>
          <p:cNvSpPr>
            <a:spLocks noChangeArrowheads="1"/>
          </p:cNvSpPr>
          <p:nvPr/>
        </p:nvSpPr>
        <p:spPr bwMode="auto">
          <a:xfrm>
            <a:off x="250825" y="4005263"/>
            <a:ext cx="8893175"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Char char="•"/>
            </a:pPr>
            <a:r>
              <a:rPr lang="zh-CN" altLang="en-US" sz="3200" b="1">
                <a:latin typeface="Times New Roman" pitchFamily="18" charset="0"/>
              </a:rPr>
              <a:t>若</a:t>
            </a:r>
            <a:r>
              <a:rPr lang="en-US" altLang="zh-CN" sz="3200" b="1">
                <a:latin typeface="Times New Roman" pitchFamily="18" charset="0"/>
              </a:rPr>
              <a:t>M&gt;N</a:t>
            </a:r>
            <a:r>
              <a:rPr lang="zh-CN" altLang="en-US" sz="3200" b="1">
                <a:latin typeface="Times New Roman" pitchFamily="18" charset="0"/>
              </a:rPr>
              <a:t>，则</a:t>
            </a:r>
            <a:r>
              <a:rPr lang="en-US" altLang="zh-CN" sz="3200" b="1">
                <a:latin typeface="Times New Roman" pitchFamily="18" charset="0"/>
              </a:rPr>
              <a:t>H(z)</a:t>
            </a:r>
            <a:r>
              <a:rPr lang="zh-CN" altLang="en-US" sz="3200" b="1">
                <a:latin typeface="Times New Roman" pitchFamily="18" charset="0"/>
              </a:rPr>
              <a:t>可以表示为一个</a:t>
            </a:r>
            <a:r>
              <a:rPr lang="en-US" altLang="zh-CN" sz="3200" b="1">
                <a:latin typeface="Times New Roman" pitchFamily="18" charset="0"/>
              </a:rPr>
              <a:t>N</a:t>
            </a:r>
            <a:r>
              <a:rPr lang="zh-CN" altLang="en-US" sz="3200" b="1">
                <a:latin typeface="Times New Roman" pitchFamily="18" charset="0"/>
              </a:rPr>
              <a:t>阶（</a:t>
            </a:r>
            <a:r>
              <a:rPr lang="en-US" altLang="zh-CN" sz="3200" b="1">
                <a:latin typeface="Times New Roman" pitchFamily="18" charset="0"/>
              </a:rPr>
              <a:t>IIR</a:t>
            </a:r>
            <a:r>
              <a:rPr lang="zh-CN" altLang="en-US" sz="3200" b="1">
                <a:latin typeface="Times New Roman" pitchFamily="18" charset="0"/>
              </a:rPr>
              <a:t>）系统和一个（</a:t>
            </a:r>
            <a:r>
              <a:rPr lang="en-US" altLang="zh-CN" sz="3200" b="1">
                <a:latin typeface="Times New Roman" pitchFamily="18" charset="0"/>
              </a:rPr>
              <a:t>M-N</a:t>
            </a:r>
            <a:r>
              <a:rPr lang="zh-CN" altLang="en-US" sz="3200" b="1">
                <a:latin typeface="Times New Roman" pitchFamily="18" charset="0"/>
              </a:rPr>
              <a:t>）阶</a:t>
            </a:r>
            <a:r>
              <a:rPr lang="en-US" altLang="zh-CN" sz="3200" b="1">
                <a:latin typeface="Times New Roman" pitchFamily="18" charset="0"/>
              </a:rPr>
              <a:t>FIR</a:t>
            </a:r>
            <a:r>
              <a:rPr lang="zh-CN" altLang="en-US" sz="3200" b="1">
                <a:latin typeface="Times New Roman" pitchFamily="18" charset="0"/>
              </a:rPr>
              <a:t>子系统的级联。</a:t>
            </a:r>
          </a:p>
        </p:txBody>
      </p:sp>
      <p:grpSp>
        <p:nvGrpSpPr>
          <p:cNvPr id="20488" name="Group 8"/>
          <p:cNvGrpSpPr>
            <a:grpSpLocks/>
          </p:cNvGrpSpPr>
          <p:nvPr/>
        </p:nvGrpSpPr>
        <p:grpSpPr bwMode="auto">
          <a:xfrm>
            <a:off x="250825" y="5157788"/>
            <a:ext cx="8893175" cy="720725"/>
            <a:chOff x="158" y="2069"/>
            <a:chExt cx="5602" cy="454"/>
          </a:xfrm>
        </p:grpSpPr>
        <p:sp>
          <p:nvSpPr>
            <p:cNvPr id="27657" name="Rectangle 9"/>
            <p:cNvSpPr>
              <a:spLocks noChangeArrowheads="1"/>
            </p:cNvSpPr>
            <p:nvPr/>
          </p:nvSpPr>
          <p:spPr bwMode="auto">
            <a:xfrm>
              <a:off x="158" y="2069"/>
              <a:ext cx="5602"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Char char="•"/>
              </a:pPr>
              <a:r>
                <a:rPr lang="zh-CN" altLang="en-US" sz="3200" b="1">
                  <a:latin typeface="Times New Roman" pitchFamily="18" charset="0"/>
                </a:rPr>
                <a:t>以后，对于</a:t>
              </a:r>
              <a:r>
                <a:rPr lang="en-US" altLang="zh-CN" sz="3200" b="1">
                  <a:latin typeface="Times New Roman" pitchFamily="18" charset="0"/>
                </a:rPr>
                <a:t>IIR</a:t>
              </a:r>
              <a:r>
                <a:rPr lang="zh-CN" altLang="en-US" sz="3200" b="1">
                  <a:latin typeface="Times New Roman" pitchFamily="18" charset="0"/>
                </a:rPr>
                <a:t>系统，只考虑             情况。</a:t>
              </a:r>
            </a:p>
          </p:txBody>
        </p:sp>
        <p:graphicFrame>
          <p:nvGraphicFramePr>
            <p:cNvPr id="27658" name="Object 10"/>
            <p:cNvGraphicFramePr>
              <a:graphicFrameLocks noChangeAspect="1"/>
            </p:cNvGraphicFramePr>
            <p:nvPr/>
          </p:nvGraphicFramePr>
          <p:xfrm>
            <a:off x="3833" y="2115"/>
            <a:ext cx="751" cy="286"/>
          </p:xfrm>
          <a:graphic>
            <a:graphicData uri="http://schemas.openxmlformats.org/presentationml/2006/ole">
              <mc:AlternateContent xmlns:mc="http://schemas.openxmlformats.org/markup-compatibility/2006">
                <mc:Choice xmlns:v="urn:schemas-microsoft-com:vml" Requires="v">
                  <p:oleObj spid="_x0000_s27781" name="公式" r:id="rId7" imgW="482181" imgH="177646" progId="Equation.3">
                    <p:embed/>
                  </p:oleObj>
                </mc:Choice>
                <mc:Fallback>
                  <p:oleObj name="公式" r:id="rId7" imgW="482181" imgH="177646" progId="Equation.3">
                    <p:embed/>
                    <p:pic>
                      <p:nvPicPr>
                        <p:cNvPr id="0" name="Object 10"/>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3833" y="2115"/>
                          <a:ext cx="751" cy="2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7656"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D57CA9EE-FCCF-46D1-8530-AA0B8A66C485}" type="slidenum">
              <a:rPr lang="en-US" altLang="zh-CN" smtClean="0"/>
              <a:pPr eaLnBrk="1" hangingPunct="1"/>
              <a:t>26</a:t>
            </a:fld>
            <a:endParaRPr lang="en-US" altLang="zh-CN"/>
          </a:p>
        </p:txBody>
      </p:sp>
      <p:sp>
        <p:nvSpPr>
          <p:cNvPr id="2" name="动作按钮: 前进或下一项 1">
            <a:hlinkClick r:id="" action="ppaction://hlinkshowjump?jump=nextslide" highlightClick="1"/>
          </p:cNvPr>
          <p:cNvSpPr/>
          <p:nvPr/>
        </p:nvSpPr>
        <p:spPr>
          <a:xfrm>
            <a:off x="7956376" y="1988840"/>
            <a:ext cx="432048"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linds(horizontal)">
                                      <p:cBhvr>
                                        <p:cTn id="7" dur="5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0483"/>
                                        </p:tgtEl>
                                        <p:attrNameLst>
                                          <p:attrName>style.visibility</p:attrName>
                                        </p:attrNameLst>
                                      </p:cBhvr>
                                      <p:to>
                                        <p:strVal val="visible"/>
                                      </p:to>
                                    </p:set>
                                    <p:anim calcmode="lin" valueType="num">
                                      <p:cBhvr additive="base">
                                        <p:cTn id="12" dur="500" fill="hold"/>
                                        <p:tgtEl>
                                          <p:spTgt spid="20483"/>
                                        </p:tgtEl>
                                        <p:attrNameLst>
                                          <p:attrName>ppt_x</p:attrName>
                                        </p:attrNameLst>
                                      </p:cBhvr>
                                      <p:tavLst>
                                        <p:tav tm="0">
                                          <p:val>
                                            <p:strVal val="#ppt_x"/>
                                          </p:val>
                                        </p:tav>
                                        <p:tav tm="100000">
                                          <p:val>
                                            <p:strVal val="#ppt_x"/>
                                          </p:val>
                                        </p:tav>
                                      </p:tavLst>
                                    </p:anim>
                                    <p:anim calcmode="lin" valueType="num">
                                      <p:cBhvr additive="base">
                                        <p:cTn id="13" dur="500" fill="hold"/>
                                        <p:tgtEl>
                                          <p:spTgt spid="2048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484"/>
                                        </p:tgtEl>
                                        <p:attrNameLst>
                                          <p:attrName>style.visibility</p:attrName>
                                        </p:attrNameLst>
                                      </p:cBhvr>
                                      <p:to>
                                        <p:strVal val="visible"/>
                                      </p:to>
                                    </p:set>
                                    <p:anim calcmode="lin" valueType="num">
                                      <p:cBhvr additive="base">
                                        <p:cTn id="18" dur="500" fill="hold"/>
                                        <p:tgtEl>
                                          <p:spTgt spid="20484"/>
                                        </p:tgtEl>
                                        <p:attrNameLst>
                                          <p:attrName>ppt_x</p:attrName>
                                        </p:attrNameLst>
                                      </p:cBhvr>
                                      <p:tavLst>
                                        <p:tav tm="0">
                                          <p:val>
                                            <p:strVal val="#ppt_x"/>
                                          </p:val>
                                        </p:tav>
                                        <p:tav tm="100000">
                                          <p:val>
                                            <p:strVal val="#ppt_x"/>
                                          </p:val>
                                        </p:tav>
                                      </p:tavLst>
                                    </p:anim>
                                    <p:anim calcmode="lin" valueType="num">
                                      <p:cBhvr additive="base">
                                        <p:cTn id="19" dur="500" fill="hold"/>
                                        <p:tgtEl>
                                          <p:spTgt spid="20484"/>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20485"/>
                                        </p:tgtEl>
                                        <p:attrNameLst>
                                          <p:attrName>style.visibility</p:attrName>
                                        </p:attrNameLst>
                                      </p:cBhvr>
                                      <p:to>
                                        <p:strVal val="visible"/>
                                      </p:to>
                                    </p:set>
                                    <p:anim calcmode="lin" valueType="num">
                                      <p:cBhvr additive="base">
                                        <p:cTn id="22" dur="500" fill="hold"/>
                                        <p:tgtEl>
                                          <p:spTgt spid="20485"/>
                                        </p:tgtEl>
                                        <p:attrNameLst>
                                          <p:attrName>ppt_x</p:attrName>
                                        </p:attrNameLst>
                                      </p:cBhvr>
                                      <p:tavLst>
                                        <p:tav tm="0">
                                          <p:val>
                                            <p:strVal val="#ppt_x"/>
                                          </p:val>
                                        </p:tav>
                                        <p:tav tm="100000">
                                          <p:val>
                                            <p:strVal val="#ppt_x"/>
                                          </p:val>
                                        </p:tav>
                                      </p:tavLst>
                                    </p:anim>
                                    <p:anim calcmode="lin" valueType="num">
                                      <p:cBhvr additive="base">
                                        <p:cTn id="23" dur="500" fill="hold"/>
                                        <p:tgtEl>
                                          <p:spTgt spid="20485"/>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0487"/>
                                        </p:tgtEl>
                                        <p:attrNameLst>
                                          <p:attrName>style.visibility</p:attrName>
                                        </p:attrNameLst>
                                      </p:cBhvr>
                                      <p:to>
                                        <p:strVal val="visible"/>
                                      </p:to>
                                    </p:set>
                                    <p:anim calcmode="lin" valueType="num">
                                      <p:cBhvr additive="base">
                                        <p:cTn id="28" dur="500" fill="hold"/>
                                        <p:tgtEl>
                                          <p:spTgt spid="20487"/>
                                        </p:tgtEl>
                                        <p:attrNameLst>
                                          <p:attrName>ppt_x</p:attrName>
                                        </p:attrNameLst>
                                      </p:cBhvr>
                                      <p:tavLst>
                                        <p:tav tm="0">
                                          <p:val>
                                            <p:strVal val="#ppt_x"/>
                                          </p:val>
                                        </p:tav>
                                        <p:tav tm="100000">
                                          <p:val>
                                            <p:strVal val="#ppt_x"/>
                                          </p:val>
                                        </p:tav>
                                      </p:tavLst>
                                    </p:anim>
                                    <p:anim calcmode="lin" valueType="num">
                                      <p:cBhvr additive="base">
                                        <p:cTn id="29" dur="500" fill="hold"/>
                                        <p:tgtEl>
                                          <p:spTgt spid="20487"/>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8" presetClass="entr" presetSubtype="16" fill="hold" nodeType="clickEffect">
                                  <p:stCondLst>
                                    <p:cond delay="0"/>
                                  </p:stCondLst>
                                  <p:childTnLst>
                                    <p:set>
                                      <p:cBhvr>
                                        <p:cTn id="33" dur="1" fill="hold">
                                          <p:stCondLst>
                                            <p:cond delay="0"/>
                                          </p:stCondLst>
                                        </p:cTn>
                                        <p:tgtEl>
                                          <p:spTgt spid="20488"/>
                                        </p:tgtEl>
                                        <p:attrNameLst>
                                          <p:attrName>style.visibility</p:attrName>
                                        </p:attrNameLst>
                                      </p:cBhvr>
                                      <p:to>
                                        <p:strVal val="visible"/>
                                      </p:to>
                                    </p:set>
                                    <p:animEffect transition="in" filter="diamond(in)">
                                      <p:cBhvr>
                                        <p:cTn id="34" dur="2000"/>
                                        <p:tgtEl>
                                          <p:spTgt spid="20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4" grpId="0"/>
      <p:bldP spid="2048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9" name="Group 5"/>
          <p:cNvGrpSpPr>
            <a:grpSpLocks/>
          </p:cNvGrpSpPr>
          <p:nvPr/>
        </p:nvGrpSpPr>
        <p:grpSpPr bwMode="auto">
          <a:xfrm>
            <a:off x="468313" y="404813"/>
            <a:ext cx="8280400" cy="1728787"/>
            <a:chOff x="295" y="255"/>
            <a:chExt cx="5216" cy="1089"/>
          </a:xfrm>
        </p:grpSpPr>
        <p:sp>
          <p:nvSpPr>
            <p:cNvPr id="28677" name="Rectangle 2"/>
            <p:cNvSpPr>
              <a:spLocks noChangeArrowheads="1"/>
            </p:cNvSpPr>
            <p:nvPr/>
          </p:nvSpPr>
          <p:spPr bwMode="auto">
            <a:xfrm>
              <a:off x="295" y="255"/>
              <a:ext cx="5216" cy="1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Char char="•"/>
              </a:pPr>
              <a:r>
                <a:rPr lang="en-US" altLang="zh-CN" sz="3400" b="1">
                  <a:latin typeface="Times New Roman" pitchFamily="18" charset="0"/>
                </a:rPr>
                <a:t>IIR</a:t>
              </a:r>
              <a:r>
                <a:rPr lang="zh-CN" altLang="en-US" sz="3400" b="1">
                  <a:latin typeface="Times New Roman" pitchFamily="18" charset="0"/>
                </a:rPr>
                <a:t>数字滤波器的设计，就是如何求出各系数      和       ，使得满足以下条件时逼近所要求的特性。</a:t>
              </a:r>
            </a:p>
          </p:txBody>
        </p:sp>
        <p:graphicFrame>
          <p:nvGraphicFramePr>
            <p:cNvPr id="28678" name="Object 3"/>
            <p:cNvGraphicFramePr>
              <a:graphicFrameLocks noChangeAspect="1"/>
            </p:cNvGraphicFramePr>
            <p:nvPr/>
          </p:nvGraphicFramePr>
          <p:xfrm>
            <a:off x="1655" y="618"/>
            <a:ext cx="274" cy="354"/>
          </p:xfrm>
          <a:graphic>
            <a:graphicData uri="http://schemas.openxmlformats.org/presentationml/2006/ole">
              <mc:AlternateContent xmlns:mc="http://schemas.openxmlformats.org/markup-compatibility/2006">
                <mc:Choice xmlns:v="urn:schemas-microsoft-com:vml" Requires="v">
                  <p:oleObj spid="_x0000_s28760" name="公式" r:id="rId3" imgW="177646" imgH="228402" progId="Equation.3">
                    <p:embed/>
                  </p:oleObj>
                </mc:Choice>
                <mc:Fallback>
                  <p:oleObj name="公式" r:id="rId3" imgW="177646" imgH="228402" progId="Equation.3">
                    <p:embed/>
                    <p:pic>
                      <p:nvPicPr>
                        <p:cNvPr id="0" name="Object 3"/>
                        <p:cNvPicPr>
                          <a:picLocks noChangeAspect="1" noChangeArrowheads="1"/>
                        </p:cNvPicPr>
                        <p:nvPr/>
                      </p:nvPicPr>
                      <p:blipFill>
                        <a:blip r:embed="rId4">
                          <a:lum bright="-50000"/>
                          <a:extLst>
                            <a:ext uri="{28A0092B-C50C-407E-A947-70E740481C1C}">
                              <a14:useLocalDpi xmlns:a14="http://schemas.microsoft.com/office/drawing/2010/main" val="0"/>
                            </a:ext>
                          </a:extLst>
                        </a:blip>
                        <a:srcRect/>
                        <a:stretch>
                          <a:fillRect/>
                        </a:stretch>
                      </p:blipFill>
                      <p:spPr bwMode="auto">
                        <a:xfrm>
                          <a:off x="1655" y="618"/>
                          <a:ext cx="274"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679" name="Object 4"/>
            <p:cNvGraphicFramePr>
              <a:graphicFrameLocks noChangeAspect="1"/>
            </p:cNvGraphicFramePr>
            <p:nvPr/>
          </p:nvGraphicFramePr>
          <p:xfrm>
            <a:off x="2290" y="618"/>
            <a:ext cx="255" cy="354"/>
          </p:xfrm>
          <a:graphic>
            <a:graphicData uri="http://schemas.openxmlformats.org/presentationml/2006/ole">
              <mc:AlternateContent xmlns:mc="http://schemas.openxmlformats.org/markup-compatibility/2006">
                <mc:Choice xmlns:v="urn:schemas-microsoft-com:vml" Requires="v">
                  <p:oleObj spid="_x0000_s28761" name="公式" r:id="rId5" imgW="165028" imgH="228501" progId="Equation.3">
                    <p:embed/>
                  </p:oleObj>
                </mc:Choice>
                <mc:Fallback>
                  <p:oleObj name="公式" r:id="rId5" imgW="165028" imgH="228501" progId="Equation.3">
                    <p:embed/>
                    <p:pic>
                      <p:nvPicPr>
                        <p:cNvPr id="0" name="Object 4"/>
                        <p:cNvPicPr>
                          <a:picLocks noChangeAspect="1" noChangeArrowheads="1"/>
                        </p:cNvPicPr>
                        <p:nvPr/>
                      </p:nvPicPr>
                      <p:blipFill>
                        <a:blip r:embed="rId6">
                          <a:lum bright="-50000"/>
                          <a:extLst>
                            <a:ext uri="{28A0092B-C50C-407E-A947-70E740481C1C}">
                              <a14:useLocalDpi xmlns:a14="http://schemas.microsoft.com/office/drawing/2010/main" val="0"/>
                            </a:ext>
                          </a:extLst>
                        </a:blip>
                        <a:srcRect/>
                        <a:stretch>
                          <a:fillRect/>
                        </a:stretch>
                      </p:blipFill>
                      <p:spPr bwMode="auto">
                        <a:xfrm>
                          <a:off x="2290" y="618"/>
                          <a:ext cx="255"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1510" name="Rectangle 6"/>
          <p:cNvSpPr>
            <a:spLocks noChangeArrowheads="1"/>
          </p:cNvSpPr>
          <p:nvPr/>
        </p:nvSpPr>
        <p:spPr bwMode="auto">
          <a:xfrm>
            <a:off x="395288" y="2033588"/>
            <a:ext cx="8280400" cy="482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en-US" altLang="zh-CN" sz="3400" b="1">
                <a:latin typeface="Times New Roman" pitchFamily="18" charset="0"/>
              </a:rPr>
              <a:t>	(1)  </a:t>
            </a:r>
            <a:r>
              <a:rPr lang="zh-CN" altLang="en-US" sz="3400" b="1">
                <a:latin typeface="Times New Roman" pitchFamily="18" charset="0"/>
              </a:rPr>
              <a:t>通带起伏及阻带衰减的要求，或</a:t>
            </a:r>
          </a:p>
          <a:p>
            <a:pPr marL="609600" indent="-609600">
              <a:spcBef>
                <a:spcPct val="20000"/>
              </a:spcBef>
              <a:buClr>
                <a:schemeClr val="tx1"/>
              </a:buClr>
            </a:pPr>
            <a:r>
              <a:rPr lang="zh-CN" altLang="en-US" sz="3400" b="1">
                <a:latin typeface="Times New Roman" pitchFamily="18" charset="0"/>
              </a:rPr>
              <a:t>      </a:t>
            </a:r>
            <a:r>
              <a:rPr lang="en-US" altLang="zh-CN" sz="3400" b="1">
                <a:latin typeface="Times New Roman" pitchFamily="18" charset="0"/>
              </a:rPr>
              <a:t>(2)  </a:t>
            </a:r>
            <a:r>
              <a:rPr lang="zh-CN" altLang="en-US" sz="3400" b="1">
                <a:latin typeface="Times New Roman" pitchFamily="18" charset="0"/>
              </a:rPr>
              <a:t>采用最优化准则（最小均方误差要</a:t>
            </a:r>
          </a:p>
          <a:p>
            <a:pPr marL="609600" indent="-609600">
              <a:spcBef>
                <a:spcPct val="20000"/>
              </a:spcBef>
              <a:buClr>
                <a:schemeClr val="tx1"/>
              </a:buClr>
            </a:pPr>
            <a:r>
              <a:rPr lang="zh-CN" altLang="en-US" sz="3400" b="1">
                <a:latin typeface="Times New Roman" pitchFamily="18" charset="0"/>
              </a:rPr>
              <a:t>             求或最大误差最小要求等）。</a:t>
            </a:r>
          </a:p>
          <a:p>
            <a:pPr marL="609600" indent="-609600">
              <a:spcBef>
                <a:spcPct val="20000"/>
              </a:spcBef>
              <a:buClr>
                <a:schemeClr val="tx1"/>
              </a:buClr>
              <a:buFontTx/>
              <a:buChar char="•"/>
            </a:pPr>
            <a:r>
              <a:rPr lang="zh-CN" altLang="en-US" sz="3400" b="1">
                <a:latin typeface="Times New Roman" pitchFamily="18" charset="0"/>
              </a:rPr>
              <a:t>是一个数学逼近问题。</a:t>
            </a:r>
          </a:p>
          <a:p>
            <a:pPr marL="609600" indent="-609600">
              <a:spcBef>
                <a:spcPct val="20000"/>
              </a:spcBef>
              <a:buClr>
                <a:schemeClr val="tx1"/>
              </a:buClr>
              <a:buFontTx/>
              <a:buChar char="•"/>
            </a:pPr>
            <a:r>
              <a:rPr lang="zh-CN" altLang="en-US" sz="3400" b="1">
                <a:latin typeface="Times New Roman" pitchFamily="18" charset="0"/>
              </a:rPr>
              <a:t>如果在 </a:t>
            </a:r>
            <a:r>
              <a:rPr lang="en-US" altLang="zh-CN" sz="3400" b="1">
                <a:latin typeface="Times New Roman" pitchFamily="18" charset="0"/>
              </a:rPr>
              <a:t>s </a:t>
            </a:r>
            <a:r>
              <a:rPr lang="zh-CN" altLang="en-US" sz="3400" b="1">
                <a:latin typeface="Times New Roman" pitchFamily="18" charset="0"/>
              </a:rPr>
              <a:t>平面上去逼近，就是模拟滤波器设计。</a:t>
            </a:r>
          </a:p>
          <a:p>
            <a:pPr marL="609600" indent="-609600">
              <a:spcBef>
                <a:spcPct val="20000"/>
              </a:spcBef>
              <a:buClr>
                <a:schemeClr val="tx1"/>
              </a:buClr>
              <a:buFontTx/>
              <a:buChar char="•"/>
            </a:pPr>
            <a:r>
              <a:rPr lang="zh-CN" altLang="en-US" sz="3400" b="1">
                <a:latin typeface="Times New Roman" pitchFamily="18" charset="0"/>
              </a:rPr>
              <a:t>如果在 </a:t>
            </a:r>
            <a:r>
              <a:rPr lang="en-US" altLang="zh-CN" sz="3400" b="1">
                <a:latin typeface="Times New Roman" pitchFamily="18" charset="0"/>
              </a:rPr>
              <a:t>z </a:t>
            </a:r>
            <a:r>
              <a:rPr lang="zh-CN" altLang="en-US" sz="3400" b="1">
                <a:latin typeface="Times New Roman" pitchFamily="18" charset="0"/>
              </a:rPr>
              <a:t>平面上去逼近，就是数字滤波器设计。</a:t>
            </a:r>
          </a:p>
        </p:txBody>
      </p:sp>
      <p:sp>
        <p:nvSpPr>
          <p:cNvPr id="28676"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9AD47604-8A49-421F-ACDB-259FDA0F156A}" type="slidenum">
              <a:rPr lang="en-US" altLang="zh-CN" smtClean="0"/>
              <a:pPr eaLnBrk="1" hangingPunct="1"/>
              <a:t>27</a:t>
            </a:fld>
            <a:endParaRPr lang="en-US" altLang="zh-CN"/>
          </a:p>
        </p:txBody>
      </p:sp>
      <p:sp>
        <p:nvSpPr>
          <p:cNvPr id="2" name="动作按钮: 后退或前一项 1">
            <a:hlinkClick r:id="" action="ppaction://hlinkshowjump?jump=previousslide" highlightClick="1"/>
          </p:cNvPr>
          <p:cNvSpPr/>
          <p:nvPr/>
        </p:nvSpPr>
        <p:spPr>
          <a:xfrm>
            <a:off x="8532440" y="188640"/>
            <a:ext cx="432048"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1509"/>
                                        </p:tgtEl>
                                        <p:attrNameLst>
                                          <p:attrName>style.visibility</p:attrName>
                                        </p:attrNameLst>
                                      </p:cBhvr>
                                      <p:to>
                                        <p:strVal val="visible"/>
                                      </p:to>
                                    </p:set>
                                    <p:anim calcmode="lin" valueType="num">
                                      <p:cBhvr additive="base">
                                        <p:cTn id="7" dur="500" fill="hold"/>
                                        <p:tgtEl>
                                          <p:spTgt spid="21509"/>
                                        </p:tgtEl>
                                        <p:attrNameLst>
                                          <p:attrName>ppt_x</p:attrName>
                                        </p:attrNameLst>
                                      </p:cBhvr>
                                      <p:tavLst>
                                        <p:tav tm="0">
                                          <p:val>
                                            <p:strVal val="#ppt_x"/>
                                          </p:val>
                                        </p:tav>
                                        <p:tav tm="100000">
                                          <p:val>
                                            <p:strVal val="#ppt_x"/>
                                          </p:val>
                                        </p:tav>
                                      </p:tavLst>
                                    </p:anim>
                                    <p:anim calcmode="lin" valueType="num">
                                      <p:cBhvr additive="base">
                                        <p:cTn id="8" dur="500" fill="hold"/>
                                        <p:tgtEl>
                                          <p:spTgt spid="2150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21510">
                                            <p:txEl>
                                              <p:pRg st="0" end="0"/>
                                            </p:txEl>
                                          </p:spTgt>
                                        </p:tgtEl>
                                        <p:attrNameLst>
                                          <p:attrName>style.visibility</p:attrName>
                                        </p:attrNameLst>
                                      </p:cBhvr>
                                      <p:to>
                                        <p:strVal val="visible"/>
                                      </p:to>
                                    </p:set>
                                    <p:animEffect transition="in" filter="box(in)">
                                      <p:cBhvr>
                                        <p:cTn id="13" dur="500"/>
                                        <p:tgtEl>
                                          <p:spTgt spid="21510">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nodeType="clickEffect">
                                  <p:stCondLst>
                                    <p:cond delay="0"/>
                                  </p:stCondLst>
                                  <p:childTnLst>
                                    <p:set>
                                      <p:cBhvr>
                                        <p:cTn id="17" dur="1" fill="hold">
                                          <p:stCondLst>
                                            <p:cond delay="0"/>
                                          </p:stCondLst>
                                        </p:cTn>
                                        <p:tgtEl>
                                          <p:spTgt spid="21510">
                                            <p:txEl>
                                              <p:pRg st="1" end="1"/>
                                            </p:txEl>
                                          </p:spTgt>
                                        </p:tgtEl>
                                        <p:attrNameLst>
                                          <p:attrName>style.visibility</p:attrName>
                                        </p:attrNameLst>
                                      </p:cBhvr>
                                      <p:to>
                                        <p:strVal val="visible"/>
                                      </p:to>
                                    </p:set>
                                    <p:animEffect transition="in" filter="diamond(in)">
                                      <p:cBhvr>
                                        <p:cTn id="18" dur="2000"/>
                                        <p:tgtEl>
                                          <p:spTgt spid="21510">
                                            <p:txEl>
                                              <p:pRg st="1" end="1"/>
                                            </p:txEl>
                                          </p:spTgt>
                                        </p:tgtEl>
                                      </p:cBhvr>
                                    </p:animEffect>
                                  </p:childTnLst>
                                </p:cTn>
                              </p:par>
                              <p:par>
                                <p:cTn id="19" presetID="8" presetClass="entr" presetSubtype="16" fill="hold" nodeType="withEffect">
                                  <p:stCondLst>
                                    <p:cond delay="0"/>
                                  </p:stCondLst>
                                  <p:childTnLst>
                                    <p:set>
                                      <p:cBhvr>
                                        <p:cTn id="20" dur="1" fill="hold">
                                          <p:stCondLst>
                                            <p:cond delay="0"/>
                                          </p:stCondLst>
                                        </p:cTn>
                                        <p:tgtEl>
                                          <p:spTgt spid="21510">
                                            <p:txEl>
                                              <p:pRg st="2" end="2"/>
                                            </p:txEl>
                                          </p:spTgt>
                                        </p:tgtEl>
                                        <p:attrNameLst>
                                          <p:attrName>style.visibility</p:attrName>
                                        </p:attrNameLst>
                                      </p:cBhvr>
                                      <p:to>
                                        <p:strVal val="visible"/>
                                      </p:to>
                                    </p:set>
                                    <p:animEffect transition="in" filter="diamond(in)">
                                      <p:cBhvr>
                                        <p:cTn id="21" dur="2000"/>
                                        <p:tgtEl>
                                          <p:spTgt spid="21510">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8" presetClass="entr" presetSubtype="16" fill="hold" nodeType="clickEffect">
                                  <p:stCondLst>
                                    <p:cond delay="0"/>
                                  </p:stCondLst>
                                  <p:childTnLst>
                                    <p:set>
                                      <p:cBhvr>
                                        <p:cTn id="25" dur="1" fill="hold">
                                          <p:stCondLst>
                                            <p:cond delay="0"/>
                                          </p:stCondLst>
                                        </p:cTn>
                                        <p:tgtEl>
                                          <p:spTgt spid="21510">
                                            <p:txEl>
                                              <p:pRg st="3" end="3"/>
                                            </p:txEl>
                                          </p:spTgt>
                                        </p:tgtEl>
                                        <p:attrNameLst>
                                          <p:attrName>style.visibility</p:attrName>
                                        </p:attrNameLst>
                                      </p:cBhvr>
                                      <p:to>
                                        <p:strVal val="visible"/>
                                      </p:to>
                                    </p:set>
                                    <p:animEffect transition="in" filter="diamond(in)">
                                      <p:cBhvr>
                                        <p:cTn id="26" dur="2000"/>
                                        <p:tgtEl>
                                          <p:spTgt spid="21510">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 presetClass="entr" presetSubtype="10" fill="hold" nodeType="clickEffect">
                                  <p:stCondLst>
                                    <p:cond delay="0"/>
                                  </p:stCondLst>
                                  <p:childTnLst>
                                    <p:set>
                                      <p:cBhvr>
                                        <p:cTn id="30" dur="1" fill="hold">
                                          <p:stCondLst>
                                            <p:cond delay="0"/>
                                          </p:stCondLst>
                                        </p:cTn>
                                        <p:tgtEl>
                                          <p:spTgt spid="21510">
                                            <p:txEl>
                                              <p:pRg st="4" end="4"/>
                                            </p:txEl>
                                          </p:spTgt>
                                        </p:tgtEl>
                                        <p:attrNameLst>
                                          <p:attrName>style.visibility</p:attrName>
                                        </p:attrNameLst>
                                      </p:cBhvr>
                                      <p:to>
                                        <p:strVal val="visible"/>
                                      </p:to>
                                    </p:set>
                                    <p:animEffect transition="in" filter="checkerboard(across)">
                                      <p:cBhvr>
                                        <p:cTn id="31" dur="500"/>
                                        <p:tgtEl>
                                          <p:spTgt spid="21510">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8" presetClass="entr" presetSubtype="16" fill="hold" nodeType="clickEffect">
                                  <p:stCondLst>
                                    <p:cond delay="0"/>
                                  </p:stCondLst>
                                  <p:childTnLst>
                                    <p:set>
                                      <p:cBhvr>
                                        <p:cTn id="35" dur="1" fill="hold">
                                          <p:stCondLst>
                                            <p:cond delay="0"/>
                                          </p:stCondLst>
                                        </p:cTn>
                                        <p:tgtEl>
                                          <p:spTgt spid="21510">
                                            <p:txEl>
                                              <p:pRg st="5" end="5"/>
                                            </p:txEl>
                                          </p:spTgt>
                                        </p:tgtEl>
                                        <p:attrNameLst>
                                          <p:attrName>style.visibility</p:attrName>
                                        </p:attrNameLst>
                                      </p:cBhvr>
                                      <p:to>
                                        <p:strVal val="visible"/>
                                      </p:to>
                                    </p:set>
                                    <p:animEffect transition="in" filter="diamond(in)">
                                      <p:cBhvr>
                                        <p:cTn id="36" dur="2000"/>
                                        <p:tgtEl>
                                          <p:spTgt spid="215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468313" y="404813"/>
            <a:ext cx="8675687"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Char char="•"/>
            </a:pPr>
            <a:r>
              <a:rPr lang="zh-CN" altLang="en-US" sz="3400" b="1" dirty="0">
                <a:latin typeface="Times New Roman" pitchFamily="18" charset="0"/>
              </a:rPr>
              <a:t>设计数字</a:t>
            </a:r>
            <a:r>
              <a:rPr lang="en-US" altLang="zh-CN" sz="3400" b="1" dirty="0">
                <a:latin typeface="Times New Roman" pitchFamily="18" charset="0"/>
              </a:rPr>
              <a:t>IIR</a:t>
            </a:r>
            <a:r>
              <a:rPr lang="zh-CN" altLang="en-US" sz="3400" b="1" dirty="0">
                <a:latin typeface="Times New Roman" pitchFamily="18" charset="0"/>
              </a:rPr>
              <a:t>滤波器一般有两种方法：</a:t>
            </a:r>
          </a:p>
          <a:p>
            <a:pPr marL="609600" indent="-609600">
              <a:spcBef>
                <a:spcPct val="20000"/>
              </a:spcBef>
              <a:buClr>
                <a:schemeClr val="tx1"/>
              </a:buClr>
            </a:pPr>
            <a:r>
              <a:rPr lang="zh-CN" altLang="en-US" sz="3400" b="1" dirty="0">
                <a:latin typeface="Times New Roman" pitchFamily="18" charset="0"/>
              </a:rPr>
              <a:t>     </a:t>
            </a:r>
            <a:r>
              <a:rPr lang="en-US" altLang="zh-CN" sz="3400" b="1" dirty="0">
                <a:latin typeface="Times New Roman" pitchFamily="18" charset="0"/>
              </a:rPr>
              <a:t>(1) </a:t>
            </a:r>
            <a:r>
              <a:rPr lang="zh-CN" altLang="en-US" sz="3400" b="1" dirty="0">
                <a:latin typeface="Times New Roman" pitchFamily="18" charset="0"/>
              </a:rPr>
              <a:t>先设计一个合适的模拟滤波器，然后</a:t>
            </a:r>
          </a:p>
          <a:p>
            <a:pPr marL="609600" indent="-609600">
              <a:spcBef>
                <a:spcPct val="20000"/>
              </a:spcBef>
              <a:buClr>
                <a:schemeClr val="tx1"/>
              </a:buClr>
            </a:pPr>
            <a:r>
              <a:rPr lang="zh-CN" altLang="en-US" sz="3400" b="1" dirty="0">
                <a:latin typeface="Times New Roman" pitchFamily="18" charset="0"/>
              </a:rPr>
              <a:t>          变换成满足预定指标的数字滤波器。</a:t>
            </a:r>
          </a:p>
          <a:p>
            <a:pPr marL="609600" indent="-609600">
              <a:spcBef>
                <a:spcPct val="20000"/>
              </a:spcBef>
              <a:buClr>
                <a:schemeClr val="tx1"/>
              </a:buClr>
            </a:pPr>
            <a:r>
              <a:rPr lang="zh-CN" altLang="en-US" sz="3400" b="1" dirty="0">
                <a:latin typeface="Times New Roman" pitchFamily="18" charset="0"/>
              </a:rPr>
              <a:t>原因：方便。模拟滤波器已经有很多简单</a:t>
            </a:r>
          </a:p>
          <a:p>
            <a:pPr marL="609600" indent="-609600">
              <a:spcBef>
                <a:spcPct val="20000"/>
              </a:spcBef>
              <a:buClr>
                <a:schemeClr val="tx1"/>
              </a:buClr>
            </a:pPr>
            <a:r>
              <a:rPr lang="zh-CN" altLang="en-US" sz="3400" b="1" dirty="0">
                <a:latin typeface="Times New Roman" pitchFamily="18" charset="0"/>
              </a:rPr>
              <a:t>            又现成的设计公式，设计参数已经</a:t>
            </a:r>
          </a:p>
          <a:p>
            <a:pPr marL="609600" indent="-609600">
              <a:spcBef>
                <a:spcPct val="20000"/>
              </a:spcBef>
              <a:buClr>
                <a:schemeClr val="tx1"/>
              </a:buClr>
            </a:pPr>
            <a:r>
              <a:rPr lang="zh-CN" altLang="en-US" sz="3400" b="1" dirty="0">
                <a:latin typeface="Times New Roman" pitchFamily="18" charset="0"/>
              </a:rPr>
              <a:t>            表格化了，方便准确。</a:t>
            </a:r>
          </a:p>
        </p:txBody>
      </p:sp>
      <p:grpSp>
        <p:nvGrpSpPr>
          <p:cNvPr id="22533" name="Group 5"/>
          <p:cNvGrpSpPr>
            <a:grpSpLocks/>
          </p:cNvGrpSpPr>
          <p:nvPr/>
        </p:nvGrpSpPr>
        <p:grpSpPr bwMode="auto">
          <a:xfrm>
            <a:off x="468313" y="4149725"/>
            <a:ext cx="8675687" cy="2016125"/>
            <a:chOff x="295" y="2614"/>
            <a:chExt cx="5465" cy="1270"/>
          </a:xfrm>
        </p:grpSpPr>
        <p:sp>
          <p:nvSpPr>
            <p:cNvPr id="29701" name="Rectangle 6"/>
            <p:cNvSpPr>
              <a:spLocks noChangeArrowheads="1"/>
            </p:cNvSpPr>
            <p:nvPr/>
          </p:nvSpPr>
          <p:spPr bwMode="auto">
            <a:xfrm>
              <a:off x="295" y="2614"/>
              <a:ext cx="5465" cy="1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en-US" altLang="zh-CN" sz="3400" b="1">
                  <a:latin typeface="Times New Roman" pitchFamily="18" charset="0"/>
                </a:rPr>
                <a:t>      (2) </a:t>
              </a:r>
              <a:r>
                <a:rPr lang="zh-CN" altLang="en-US" sz="3400" b="1">
                  <a:latin typeface="Times New Roman" pitchFamily="18" charset="0"/>
                </a:rPr>
                <a:t>计算机辅助设计法。是一种最优化方</a:t>
              </a:r>
            </a:p>
            <a:p>
              <a:pPr marL="609600" indent="-609600">
                <a:spcBef>
                  <a:spcPct val="20000"/>
                </a:spcBef>
                <a:buClr>
                  <a:schemeClr val="tx1"/>
                </a:buClr>
              </a:pPr>
              <a:r>
                <a:rPr lang="zh-CN" altLang="en-US" sz="3400" b="1">
                  <a:latin typeface="Times New Roman" pitchFamily="18" charset="0"/>
                </a:rPr>
                <a:t>            法，先确定一种最优规则，然后求此</a:t>
              </a:r>
            </a:p>
            <a:p>
              <a:pPr marL="609600" indent="-609600">
                <a:spcBef>
                  <a:spcPct val="20000"/>
                </a:spcBef>
                <a:buClr>
                  <a:schemeClr val="tx1"/>
                </a:buClr>
              </a:pPr>
              <a:r>
                <a:rPr lang="zh-CN" altLang="en-US" sz="3400" b="1">
                  <a:latin typeface="Times New Roman" pitchFamily="18" charset="0"/>
                </a:rPr>
                <a:t>            规则下滤波器系统函数的系数      </a:t>
              </a:r>
              <a:r>
                <a:rPr lang="en-US" altLang="zh-CN" sz="3400" b="1">
                  <a:latin typeface="Times New Roman" pitchFamily="18" charset="0"/>
                </a:rPr>
                <a:t>,</a:t>
              </a:r>
            </a:p>
            <a:p>
              <a:pPr marL="609600" indent="-609600">
                <a:spcBef>
                  <a:spcPct val="20000"/>
                </a:spcBef>
                <a:buClr>
                  <a:schemeClr val="tx1"/>
                </a:buClr>
              </a:pPr>
              <a:r>
                <a:rPr lang="en-US" altLang="zh-CN" sz="3400" b="1">
                  <a:latin typeface="Times New Roman" pitchFamily="18" charset="0"/>
                </a:rPr>
                <a:t>                   </a:t>
              </a:r>
            </a:p>
          </p:txBody>
        </p:sp>
        <p:graphicFrame>
          <p:nvGraphicFramePr>
            <p:cNvPr id="29702" name="Object 7"/>
            <p:cNvGraphicFramePr>
              <a:graphicFrameLocks noChangeAspect="1"/>
            </p:cNvGraphicFramePr>
            <p:nvPr/>
          </p:nvGraphicFramePr>
          <p:xfrm>
            <a:off x="4785" y="3385"/>
            <a:ext cx="274" cy="354"/>
          </p:xfrm>
          <a:graphic>
            <a:graphicData uri="http://schemas.openxmlformats.org/presentationml/2006/ole">
              <mc:AlternateContent xmlns:mc="http://schemas.openxmlformats.org/markup-compatibility/2006">
                <mc:Choice xmlns:v="urn:schemas-microsoft-com:vml" Requires="v">
                  <p:oleObj spid="_x0000_s29784" name="公式" r:id="rId3" imgW="177646" imgH="228402" progId="Equation.3">
                    <p:embed/>
                  </p:oleObj>
                </mc:Choice>
                <mc:Fallback>
                  <p:oleObj name="公式" r:id="rId3" imgW="177646" imgH="228402" progId="Equation.3">
                    <p:embed/>
                    <p:pic>
                      <p:nvPicPr>
                        <p:cNvPr id="0" name="Object 7"/>
                        <p:cNvPicPr>
                          <a:picLocks noChangeAspect="1" noChangeArrowheads="1"/>
                        </p:cNvPicPr>
                        <p:nvPr/>
                      </p:nvPicPr>
                      <p:blipFill>
                        <a:blip r:embed="rId4">
                          <a:lum bright="-92000"/>
                          <a:extLst>
                            <a:ext uri="{28A0092B-C50C-407E-A947-70E740481C1C}">
                              <a14:useLocalDpi xmlns:a14="http://schemas.microsoft.com/office/drawing/2010/main" val="0"/>
                            </a:ext>
                          </a:extLst>
                        </a:blip>
                        <a:srcRect/>
                        <a:stretch>
                          <a:fillRect/>
                        </a:stretch>
                      </p:blipFill>
                      <p:spPr bwMode="auto">
                        <a:xfrm>
                          <a:off x="4785" y="3385"/>
                          <a:ext cx="274"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03" name="Object 8"/>
            <p:cNvGraphicFramePr>
              <a:graphicFrameLocks noChangeAspect="1"/>
            </p:cNvGraphicFramePr>
            <p:nvPr/>
          </p:nvGraphicFramePr>
          <p:xfrm>
            <a:off x="5284" y="3430"/>
            <a:ext cx="255" cy="354"/>
          </p:xfrm>
          <a:graphic>
            <a:graphicData uri="http://schemas.openxmlformats.org/presentationml/2006/ole">
              <mc:AlternateContent xmlns:mc="http://schemas.openxmlformats.org/markup-compatibility/2006">
                <mc:Choice xmlns:v="urn:schemas-microsoft-com:vml" Requires="v">
                  <p:oleObj spid="_x0000_s29785" name="公式" r:id="rId5" imgW="165028" imgH="228501" progId="Equation.3">
                    <p:embed/>
                  </p:oleObj>
                </mc:Choice>
                <mc:Fallback>
                  <p:oleObj name="公式" r:id="rId5" imgW="165028" imgH="228501" progId="Equation.3">
                    <p:embed/>
                    <p:pic>
                      <p:nvPicPr>
                        <p:cNvPr id="0" name="Object 8"/>
                        <p:cNvPicPr>
                          <a:picLocks noChangeAspect="1" noChangeArrowheads="1"/>
                        </p:cNvPicPr>
                        <p:nvPr/>
                      </p:nvPicPr>
                      <p:blipFill>
                        <a:blip r:embed="rId6">
                          <a:lum bright="-92000"/>
                          <a:extLst>
                            <a:ext uri="{28A0092B-C50C-407E-A947-70E740481C1C}">
                              <a14:useLocalDpi xmlns:a14="http://schemas.microsoft.com/office/drawing/2010/main" val="0"/>
                            </a:ext>
                          </a:extLst>
                        </a:blip>
                        <a:srcRect/>
                        <a:stretch>
                          <a:fillRect/>
                        </a:stretch>
                      </p:blipFill>
                      <p:spPr bwMode="auto">
                        <a:xfrm>
                          <a:off x="5284" y="3430"/>
                          <a:ext cx="255"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9700"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C5182A98-56DC-4784-B1E3-2487F777601B}" type="slidenum">
              <a:rPr lang="en-US" altLang="zh-CN" smtClean="0"/>
              <a:pPr eaLnBrk="1" hangingPunct="1"/>
              <a:t>28</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 calcmode="lin" valueType="num">
                                      <p:cBhvr additive="base">
                                        <p:cTn id="7" dur="500" fill="hold"/>
                                        <p:tgtEl>
                                          <p:spTgt spid="225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22530">
                                            <p:txEl>
                                              <p:pRg st="1" end="1"/>
                                            </p:txEl>
                                          </p:spTgt>
                                        </p:tgtEl>
                                        <p:attrNameLst>
                                          <p:attrName>style.visibility</p:attrName>
                                        </p:attrNameLst>
                                      </p:cBhvr>
                                      <p:to>
                                        <p:strVal val="visible"/>
                                      </p:to>
                                    </p:set>
                                    <p:animEffect transition="in" filter="box(in)">
                                      <p:cBhvr>
                                        <p:cTn id="13" dur="500"/>
                                        <p:tgtEl>
                                          <p:spTgt spid="22530">
                                            <p:txEl>
                                              <p:pRg st="1" end="1"/>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22530">
                                            <p:txEl>
                                              <p:pRg st="2" end="2"/>
                                            </p:txEl>
                                          </p:spTgt>
                                        </p:tgtEl>
                                        <p:attrNameLst>
                                          <p:attrName>style.visibility</p:attrName>
                                        </p:attrNameLst>
                                      </p:cBhvr>
                                      <p:to>
                                        <p:strVal val="visible"/>
                                      </p:to>
                                    </p:set>
                                    <p:animEffect transition="in" filter="box(in)">
                                      <p:cBhvr>
                                        <p:cTn id="16" dur="500"/>
                                        <p:tgtEl>
                                          <p:spTgt spid="22530">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8" presetClass="entr" presetSubtype="16" fill="hold" nodeType="clickEffect">
                                  <p:stCondLst>
                                    <p:cond delay="0"/>
                                  </p:stCondLst>
                                  <p:childTnLst>
                                    <p:set>
                                      <p:cBhvr>
                                        <p:cTn id="20" dur="1" fill="hold">
                                          <p:stCondLst>
                                            <p:cond delay="0"/>
                                          </p:stCondLst>
                                        </p:cTn>
                                        <p:tgtEl>
                                          <p:spTgt spid="22530">
                                            <p:txEl>
                                              <p:pRg st="3" end="3"/>
                                            </p:txEl>
                                          </p:spTgt>
                                        </p:tgtEl>
                                        <p:attrNameLst>
                                          <p:attrName>style.visibility</p:attrName>
                                        </p:attrNameLst>
                                      </p:cBhvr>
                                      <p:to>
                                        <p:strVal val="visible"/>
                                      </p:to>
                                    </p:set>
                                    <p:animEffect transition="in" filter="diamond(in)">
                                      <p:cBhvr>
                                        <p:cTn id="21" dur="2000"/>
                                        <p:tgtEl>
                                          <p:spTgt spid="22530">
                                            <p:txEl>
                                              <p:pRg st="3" end="3"/>
                                            </p:txEl>
                                          </p:spTgt>
                                        </p:tgtEl>
                                      </p:cBhvr>
                                    </p:animEffect>
                                  </p:childTnLst>
                                </p:cTn>
                              </p:par>
                              <p:par>
                                <p:cTn id="22" presetID="8" presetClass="entr" presetSubtype="16" fill="hold" nodeType="withEffect">
                                  <p:stCondLst>
                                    <p:cond delay="0"/>
                                  </p:stCondLst>
                                  <p:childTnLst>
                                    <p:set>
                                      <p:cBhvr>
                                        <p:cTn id="23" dur="1" fill="hold">
                                          <p:stCondLst>
                                            <p:cond delay="0"/>
                                          </p:stCondLst>
                                        </p:cTn>
                                        <p:tgtEl>
                                          <p:spTgt spid="22530">
                                            <p:txEl>
                                              <p:pRg st="4" end="4"/>
                                            </p:txEl>
                                          </p:spTgt>
                                        </p:tgtEl>
                                        <p:attrNameLst>
                                          <p:attrName>style.visibility</p:attrName>
                                        </p:attrNameLst>
                                      </p:cBhvr>
                                      <p:to>
                                        <p:strVal val="visible"/>
                                      </p:to>
                                    </p:set>
                                    <p:animEffect transition="in" filter="diamond(in)">
                                      <p:cBhvr>
                                        <p:cTn id="24" dur="2000"/>
                                        <p:tgtEl>
                                          <p:spTgt spid="22530">
                                            <p:txEl>
                                              <p:pRg st="4" end="4"/>
                                            </p:txEl>
                                          </p:spTgt>
                                        </p:tgtEl>
                                      </p:cBhvr>
                                    </p:animEffect>
                                  </p:childTnLst>
                                </p:cTn>
                              </p:par>
                              <p:par>
                                <p:cTn id="25" presetID="8" presetClass="entr" presetSubtype="16" fill="hold" nodeType="withEffect">
                                  <p:stCondLst>
                                    <p:cond delay="0"/>
                                  </p:stCondLst>
                                  <p:childTnLst>
                                    <p:set>
                                      <p:cBhvr>
                                        <p:cTn id="26" dur="1" fill="hold">
                                          <p:stCondLst>
                                            <p:cond delay="0"/>
                                          </p:stCondLst>
                                        </p:cTn>
                                        <p:tgtEl>
                                          <p:spTgt spid="22530">
                                            <p:txEl>
                                              <p:pRg st="5" end="5"/>
                                            </p:txEl>
                                          </p:spTgt>
                                        </p:tgtEl>
                                        <p:attrNameLst>
                                          <p:attrName>style.visibility</p:attrName>
                                        </p:attrNameLst>
                                      </p:cBhvr>
                                      <p:to>
                                        <p:strVal val="visible"/>
                                      </p:to>
                                    </p:set>
                                    <p:animEffect transition="in" filter="diamond(in)">
                                      <p:cBhvr>
                                        <p:cTn id="27" dur="2000"/>
                                        <p:tgtEl>
                                          <p:spTgt spid="22530">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2533"/>
                                        </p:tgtEl>
                                        <p:attrNameLst>
                                          <p:attrName>style.visibility</p:attrName>
                                        </p:attrNameLst>
                                      </p:cBhvr>
                                      <p:to>
                                        <p:strVal val="visible"/>
                                      </p:to>
                                    </p:set>
                                    <p:animEffect transition="in" filter="blinds(horizontal)">
                                      <p:cBhvr>
                                        <p:cTn id="32" dur="500"/>
                                        <p:tgtEl>
                                          <p:spTgt spid="22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95288" y="188913"/>
            <a:ext cx="8280400" cy="1439862"/>
          </a:xfrm>
        </p:spPr>
        <p:txBody>
          <a:bodyPr/>
          <a:lstStyle/>
          <a:p>
            <a:pPr eaLnBrk="1" hangingPunct="1"/>
            <a:r>
              <a:rPr lang="en-US" altLang="zh-CN" sz="4000" b="1"/>
              <a:t>6.2  </a:t>
            </a:r>
            <a:r>
              <a:rPr lang="zh-CN" altLang="en-US" sz="4000" b="1"/>
              <a:t>最小相位延时系统</a:t>
            </a:r>
          </a:p>
        </p:txBody>
      </p:sp>
      <p:sp>
        <p:nvSpPr>
          <p:cNvPr id="23555" name="Rectangle 3"/>
          <p:cNvSpPr>
            <a:spLocks noGrp="1" noChangeArrowheads="1"/>
          </p:cNvSpPr>
          <p:nvPr>
            <p:ph type="body" idx="1"/>
          </p:nvPr>
        </p:nvSpPr>
        <p:spPr>
          <a:xfrm>
            <a:off x="468313" y="1773238"/>
            <a:ext cx="8424862" cy="936625"/>
          </a:xfrm>
        </p:spPr>
        <p:txBody>
          <a:bodyPr/>
          <a:lstStyle/>
          <a:p>
            <a:pPr eaLnBrk="1" hangingPunct="1">
              <a:buClr>
                <a:schemeClr val="tx1"/>
              </a:buClr>
              <a:buFontTx/>
              <a:buNone/>
            </a:pPr>
            <a:r>
              <a:rPr lang="zh-CN" altLang="en-US" b="1"/>
              <a:t>一个线性移不变系统，其系统函数为</a:t>
            </a:r>
          </a:p>
        </p:txBody>
      </p:sp>
      <p:graphicFrame>
        <p:nvGraphicFramePr>
          <p:cNvPr id="23556" name="Object 4"/>
          <p:cNvGraphicFramePr>
            <a:graphicFrameLocks noChangeAspect="1"/>
          </p:cNvGraphicFramePr>
          <p:nvPr/>
        </p:nvGraphicFramePr>
        <p:xfrm>
          <a:off x="3132138" y="2349500"/>
          <a:ext cx="2620962" cy="1935163"/>
        </p:xfrm>
        <a:graphic>
          <a:graphicData uri="http://schemas.openxmlformats.org/presentationml/2006/ole">
            <mc:AlternateContent xmlns:mc="http://schemas.openxmlformats.org/markup-compatibility/2006">
              <mc:Choice xmlns:v="urn:schemas-microsoft-com:vml" Requires="v">
                <p:oleObj spid="_x0000_s30932" name="Equation" r:id="rId3" imgW="1143000" imgH="838080" progId="Equation.DSMT4">
                  <p:embed/>
                </p:oleObj>
              </mc:Choice>
              <mc:Fallback>
                <p:oleObj name="Equation" r:id="rId3" imgW="1143000" imgH="838080" progId="Equation.DSMT4">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3132138" y="2349500"/>
                        <a:ext cx="2620962" cy="1935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7" name="Object 5"/>
          <p:cNvGraphicFramePr>
            <a:graphicFrameLocks noChangeAspect="1"/>
          </p:cNvGraphicFramePr>
          <p:nvPr/>
        </p:nvGraphicFramePr>
        <p:xfrm>
          <a:off x="5651500" y="5373688"/>
          <a:ext cx="2998788" cy="674687"/>
        </p:xfrm>
        <a:graphic>
          <a:graphicData uri="http://schemas.openxmlformats.org/presentationml/2006/ole">
            <mc:AlternateContent xmlns:mc="http://schemas.openxmlformats.org/markup-compatibility/2006">
              <mc:Choice xmlns:v="urn:schemas-microsoft-com:vml" Requires="v">
                <p:oleObj spid="_x0000_s30933" name="Equation" r:id="rId5" imgW="1307532" imgH="291973" progId="Equation.DSMT4">
                  <p:embed/>
                </p:oleObj>
              </mc:Choice>
              <mc:Fallback>
                <p:oleObj name="Equation" r:id="rId5" imgW="1307532" imgH="291973" progId="Equation.DSMT4">
                  <p:embed/>
                  <p:pic>
                    <p:nvPicPr>
                      <p:cNvPr id="0" name="Object 5"/>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5651500" y="5373688"/>
                        <a:ext cx="2998788" cy="674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58" name="Rectangle 6"/>
          <p:cNvSpPr>
            <a:spLocks noChangeArrowheads="1"/>
          </p:cNvSpPr>
          <p:nvPr/>
        </p:nvSpPr>
        <p:spPr bwMode="auto">
          <a:xfrm>
            <a:off x="250825" y="4437063"/>
            <a:ext cx="2879725"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200" b="1"/>
              <a:t>频率响应为</a:t>
            </a:r>
          </a:p>
        </p:txBody>
      </p:sp>
      <p:graphicFrame>
        <p:nvGraphicFramePr>
          <p:cNvPr id="23559" name="Object 7"/>
          <p:cNvGraphicFramePr>
            <a:graphicFrameLocks noChangeAspect="1"/>
          </p:cNvGraphicFramePr>
          <p:nvPr/>
        </p:nvGraphicFramePr>
        <p:xfrm>
          <a:off x="539750" y="2349500"/>
          <a:ext cx="2474913" cy="1935163"/>
        </p:xfrm>
        <a:graphic>
          <a:graphicData uri="http://schemas.openxmlformats.org/presentationml/2006/ole">
            <mc:AlternateContent xmlns:mc="http://schemas.openxmlformats.org/markup-compatibility/2006">
              <mc:Choice xmlns:v="urn:schemas-microsoft-com:vml" Requires="v">
                <p:oleObj spid="_x0000_s30934" name="Equation" r:id="rId7" imgW="1079500" imgH="838200" progId="Equation.DSMT4">
                  <p:embed/>
                </p:oleObj>
              </mc:Choice>
              <mc:Fallback>
                <p:oleObj name="Equation" r:id="rId7" imgW="1079500" imgH="838200" progId="Equation.DSMT4">
                  <p:embed/>
                  <p:pic>
                    <p:nvPicPr>
                      <p:cNvPr id="0" name="Object 7"/>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539750" y="2349500"/>
                        <a:ext cx="2474913" cy="1935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60" name="Object 8"/>
          <p:cNvGraphicFramePr>
            <a:graphicFrameLocks noChangeAspect="1"/>
          </p:cNvGraphicFramePr>
          <p:nvPr/>
        </p:nvGraphicFramePr>
        <p:xfrm>
          <a:off x="5867400" y="2349500"/>
          <a:ext cx="2941638" cy="1935163"/>
        </p:xfrm>
        <a:graphic>
          <a:graphicData uri="http://schemas.openxmlformats.org/presentationml/2006/ole">
            <mc:AlternateContent xmlns:mc="http://schemas.openxmlformats.org/markup-compatibility/2006">
              <mc:Choice xmlns:v="urn:schemas-microsoft-com:vml" Requires="v">
                <p:oleObj spid="_x0000_s30935" name="Equation" r:id="rId9" imgW="1282700" imgH="838200" progId="Equation.DSMT4">
                  <p:embed/>
                </p:oleObj>
              </mc:Choice>
              <mc:Fallback>
                <p:oleObj name="Equation" r:id="rId9" imgW="1282700" imgH="838200" progId="Equation.DSMT4">
                  <p:embed/>
                  <p:pic>
                    <p:nvPicPr>
                      <p:cNvPr id="0" name="Object 8"/>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5867400" y="2349500"/>
                        <a:ext cx="2941638" cy="1935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61" name="Object 9"/>
          <p:cNvGraphicFramePr>
            <a:graphicFrameLocks noChangeAspect="1"/>
          </p:cNvGraphicFramePr>
          <p:nvPr/>
        </p:nvGraphicFramePr>
        <p:xfrm>
          <a:off x="827088" y="4724400"/>
          <a:ext cx="4716462" cy="1935163"/>
        </p:xfrm>
        <a:graphic>
          <a:graphicData uri="http://schemas.openxmlformats.org/presentationml/2006/ole">
            <mc:AlternateContent xmlns:mc="http://schemas.openxmlformats.org/markup-compatibility/2006">
              <mc:Choice xmlns:v="urn:schemas-microsoft-com:vml" Requires="v">
                <p:oleObj spid="_x0000_s30936" name="Equation" r:id="rId11" imgW="2057400" imgH="838080" progId="Equation.DSMT4">
                  <p:embed/>
                </p:oleObj>
              </mc:Choice>
              <mc:Fallback>
                <p:oleObj name="Equation" r:id="rId11" imgW="2057400" imgH="838080" progId="Equation.DSMT4">
                  <p:embed/>
                  <p:pic>
                    <p:nvPicPr>
                      <p:cNvPr id="0" name="Object 9"/>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827088" y="4724400"/>
                        <a:ext cx="4716462" cy="1935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30"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EA91CA1D-EEA6-49C7-98A5-33880B11D78B}" type="slidenum">
              <a:rPr lang="en-US" altLang="zh-CN" smtClean="0"/>
              <a:pPr eaLnBrk="1" hangingPunct="1"/>
              <a:t>29</a:t>
            </a:fld>
            <a:endParaRPr lang="en-US" altLang="zh-CN"/>
          </a:p>
        </p:txBody>
      </p:sp>
      <p:sp>
        <p:nvSpPr>
          <p:cNvPr id="3" name="动作按钮: 前进或下一项 2">
            <a:hlinkClick r:id="rId13" action="ppaction://hlinksldjump" highlightClick="1"/>
          </p:cNvPr>
          <p:cNvSpPr/>
          <p:nvPr/>
        </p:nvSpPr>
        <p:spPr>
          <a:xfrm>
            <a:off x="7164388" y="6381750"/>
            <a:ext cx="576262" cy="47625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动作按钮: 前进或下一项 11">
            <a:hlinkClick r:id="" action="ppaction://hlinkshowjump?jump=nextslide" highlightClick="1"/>
          </p:cNvPr>
          <p:cNvSpPr/>
          <p:nvPr/>
        </p:nvSpPr>
        <p:spPr>
          <a:xfrm>
            <a:off x="7812360" y="4884904"/>
            <a:ext cx="430709"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23559"/>
                                        </p:tgtEl>
                                        <p:attrNameLst>
                                          <p:attrName>style.visibility</p:attrName>
                                        </p:attrNameLst>
                                      </p:cBhvr>
                                      <p:to>
                                        <p:strVal val="visible"/>
                                      </p:to>
                                    </p:set>
                                    <p:animEffect transition="in" filter="box(in)">
                                      <p:cBhvr>
                                        <p:cTn id="13" dur="500"/>
                                        <p:tgtEl>
                                          <p:spTgt spid="2355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23556"/>
                                        </p:tgtEl>
                                        <p:attrNameLst>
                                          <p:attrName>style.visibility</p:attrName>
                                        </p:attrNameLst>
                                      </p:cBhvr>
                                      <p:to>
                                        <p:strVal val="visible"/>
                                      </p:to>
                                    </p:set>
                                    <p:animEffect transition="in" filter="box(in)">
                                      <p:cBhvr>
                                        <p:cTn id="18" dur="500"/>
                                        <p:tgtEl>
                                          <p:spTgt spid="2355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23560"/>
                                        </p:tgtEl>
                                        <p:attrNameLst>
                                          <p:attrName>style.visibility</p:attrName>
                                        </p:attrNameLst>
                                      </p:cBhvr>
                                      <p:to>
                                        <p:strVal val="visible"/>
                                      </p:to>
                                    </p:set>
                                    <p:animEffect transition="in" filter="box(in)">
                                      <p:cBhvr>
                                        <p:cTn id="23" dur="500"/>
                                        <p:tgtEl>
                                          <p:spTgt spid="2356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23558"/>
                                        </p:tgtEl>
                                        <p:attrNameLst>
                                          <p:attrName>style.visibility</p:attrName>
                                        </p:attrNameLst>
                                      </p:cBhvr>
                                      <p:to>
                                        <p:strVal val="visible"/>
                                      </p:to>
                                    </p:set>
                                    <p:animEffect transition="in" filter="box(in)">
                                      <p:cBhvr>
                                        <p:cTn id="28" dur="500"/>
                                        <p:tgtEl>
                                          <p:spTgt spid="2355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23561"/>
                                        </p:tgtEl>
                                        <p:attrNameLst>
                                          <p:attrName>style.visibility</p:attrName>
                                        </p:attrNameLst>
                                      </p:cBhvr>
                                      <p:to>
                                        <p:strVal val="visible"/>
                                      </p:to>
                                    </p:set>
                                    <p:anim calcmode="lin" valueType="num">
                                      <p:cBhvr additive="base">
                                        <p:cTn id="33" dur="500" fill="hold"/>
                                        <p:tgtEl>
                                          <p:spTgt spid="23561"/>
                                        </p:tgtEl>
                                        <p:attrNameLst>
                                          <p:attrName>ppt_x</p:attrName>
                                        </p:attrNameLst>
                                      </p:cBhvr>
                                      <p:tavLst>
                                        <p:tav tm="0">
                                          <p:val>
                                            <p:strVal val="#ppt_x"/>
                                          </p:val>
                                        </p:tav>
                                        <p:tav tm="100000">
                                          <p:val>
                                            <p:strVal val="#ppt_x"/>
                                          </p:val>
                                        </p:tav>
                                      </p:tavLst>
                                    </p:anim>
                                    <p:anim calcmode="lin" valueType="num">
                                      <p:cBhvr additive="base">
                                        <p:cTn id="34" dur="500" fill="hold"/>
                                        <p:tgtEl>
                                          <p:spTgt spid="23561"/>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23557"/>
                                        </p:tgtEl>
                                        <p:attrNameLst>
                                          <p:attrName>style.visibility</p:attrName>
                                        </p:attrNameLst>
                                      </p:cBhvr>
                                      <p:to>
                                        <p:strVal val="visible"/>
                                      </p:to>
                                    </p:set>
                                    <p:anim calcmode="lin" valueType="num">
                                      <p:cBhvr additive="base">
                                        <p:cTn id="39" dur="500" fill="hold"/>
                                        <p:tgtEl>
                                          <p:spTgt spid="23557"/>
                                        </p:tgtEl>
                                        <p:attrNameLst>
                                          <p:attrName>ppt_x</p:attrName>
                                        </p:attrNameLst>
                                      </p:cBhvr>
                                      <p:tavLst>
                                        <p:tav tm="0">
                                          <p:val>
                                            <p:strVal val="#ppt_x"/>
                                          </p:val>
                                        </p:tav>
                                        <p:tav tm="100000">
                                          <p:val>
                                            <p:strVal val="#ppt_x"/>
                                          </p:val>
                                        </p:tav>
                                      </p:tavLst>
                                    </p:anim>
                                    <p:anim calcmode="lin" valueType="num">
                                      <p:cBhvr additive="base">
                                        <p:cTn id="40" dur="500" fill="hold"/>
                                        <p:tgtEl>
                                          <p:spTgt spid="235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P spid="2355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body" idx="1"/>
          </p:nvPr>
        </p:nvSpPr>
        <p:spPr>
          <a:xfrm>
            <a:off x="323850" y="404813"/>
            <a:ext cx="8496300" cy="1079500"/>
          </a:xfrm>
        </p:spPr>
        <p:txBody>
          <a:bodyPr/>
          <a:lstStyle/>
          <a:p>
            <a:pPr eaLnBrk="1" hangingPunct="1">
              <a:buClr>
                <a:schemeClr val="tx1"/>
              </a:buClr>
            </a:pPr>
            <a:r>
              <a:rPr lang="zh-CN" altLang="en-US" sz="3000" b="1">
                <a:latin typeface="Times New Roman" pitchFamily="18" charset="0"/>
              </a:rPr>
              <a:t>由于单位取样响应为实数，故</a:t>
            </a:r>
            <a:r>
              <a:rPr lang="en-US" altLang="zh-CN" sz="3000" b="1">
                <a:latin typeface="Times New Roman" pitchFamily="18" charset="0"/>
              </a:rPr>
              <a:t>K</a:t>
            </a:r>
            <a:r>
              <a:rPr lang="zh-CN" altLang="en-US" sz="3000" b="1">
                <a:latin typeface="Times New Roman" pitchFamily="18" charset="0"/>
              </a:rPr>
              <a:t>为实数（正或者负），它对幅角只引入固定值（</a:t>
            </a:r>
            <a:r>
              <a:rPr lang="en-US" altLang="zh-CN" sz="3000" b="1">
                <a:latin typeface="Times New Roman" pitchFamily="18" charset="0"/>
              </a:rPr>
              <a:t>0 </a:t>
            </a:r>
            <a:r>
              <a:rPr lang="zh-CN" altLang="en-US" sz="3000" b="1">
                <a:latin typeface="Times New Roman" pitchFamily="18" charset="0"/>
              </a:rPr>
              <a:t>或者     ）</a:t>
            </a:r>
          </a:p>
        </p:txBody>
      </p:sp>
      <p:graphicFrame>
        <p:nvGraphicFramePr>
          <p:cNvPr id="24580" name="Object 4"/>
          <p:cNvGraphicFramePr>
            <a:graphicFrameLocks noChangeAspect="1"/>
          </p:cNvGraphicFramePr>
          <p:nvPr/>
        </p:nvGraphicFramePr>
        <p:xfrm>
          <a:off x="7235825" y="981075"/>
          <a:ext cx="341313" cy="344488"/>
        </p:xfrm>
        <a:graphic>
          <a:graphicData uri="http://schemas.openxmlformats.org/presentationml/2006/ole">
            <mc:AlternateContent xmlns:mc="http://schemas.openxmlformats.org/markup-compatibility/2006">
              <mc:Choice xmlns:v="urn:schemas-microsoft-com:vml" Requires="v">
                <p:oleObj spid="_x0000_s32165" name="公式" r:id="rId3" imgW="139700" imgH="139700" progId="Equation.3">
                  <p:embed/>
                </p:oleObj>
              </mc:Choice>
              <mc:Fallback>
                <p:oleObj name="公式" r:id="rId3" imgW="139700" imgH="139700" progId="Equation.3">
                  <p:embed/>
                  <p:pic>
                    <p:nvPicPr>
                      <p:cNvPr id="0" name="Object 4"/>
                      <p:cNvPicPr>
                        <a:picLocks noChangeAspect="1" noChangeArrowheads="1"/>
                      </p:cNvPicPr>
                      <p:nvPr/>
                    </p:nvPicPr>
                    <p:blipFill>
                      <a:blip r:embed="rId4">
                        <a:lum bright="-44000"/>
                        <a:extLst>
                          <a:ext uri="{28A0092B-C50C-407E-A947-70E740481C1C}">
                            <a14:useLocalDpi xmlns:a14="http://schemas.microsoft.com/office/drawing/2010/main" val="0"/>
                          </a:ext>
                        </a:extLst>
                      </a:blip>
                      <a:srcRect/>
                      <a:stretch>
                        <a:fillRect/>
                      </a:stretch>
                    </p:blipFill>
                    <p:spPr bwMode="auto">
                      <a:xfrm>
                        <a:off x="7235825" y="981075"/>
                        <a:ext cx="341313" cy="344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4591" name="Group 15"/>
          <p:cNvGrpSpPr>
            <a:grpSpLocks/>
          </p:cNvGrpSpPr>
          <p:nvPr/>
        </p:nvGrpSpPr>
        <p:grpSpPr bwMode="auto">
          <a:xfrm>
            <a:off x="395288" y="2205038"/>
            <a:ext cx="8137525" cy="852487"/>
            <a:chOff x="249" y="1434"/>
            <a:chExt cx="5126" cy="537"/>
          </a:xfrm>
        </p:grpSpPr>
        <p:sp>
          <p:nvSpPr>
            <p:cNvPr id="31762" name="Rectangle 5"/>
            <p:cNvSpPr>
              <a:spLocks noChangeArrowheads="1"/>
            </p:cNvSpPr>
            <p:nvPr/>
          </p:nvSpPr>
          <p:spPr bwMode="auto">
            <a:xfrm>
              <a:off x="249" y="1525"/>
              <a:ext cx="5126"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en-US" altLang="zh-CN" sz="3000" b="1">
                  <a:latin typeface="Times New Roman" pitchFamily="18" charset="0"/>
                </a:rPr>
                <a:t>                 </a:t>
              </a:r>
              <a:r>
                <a:rPr lang="zh-CN" altLang="en-US" sz="3000" b="1">
                  <a:latin typeface="Times New Roman" pitchFamily="18" charset="0"/>
                </a:rPr>
                <a:t>的模                  为</a:t>
              </a:r>
            </a:p>
          </p:txBody>
        </p:sp>
        <p:graphicFrame>
          <p:nvGraphicFramePr>
            <p:cNvPr id="31763" name="Object 6"/>
            <p:cNvGraphicFramePr>
              <a:graphicFrameLocks noChangeAspect="1"/>
            </p:cNvGraphicFramePr>
            <p:nvPr/>
          </p:nvGraphicFramePr>
          <p:xfrm>
            <a:off x="567" y="1443"/>
            <a:ext cx="724" cy="528"/>
          </p:xfrm>
          <a:graphic>
            <a:graphicData uri="http://schemas.openxmlformats.org/presentationml/2006/ole">
              <mc:AlternateContent xmlns:mc="http://schemas.openxmlformats.org/markup-compatibility/2006">
                <mc:Choice xmlns:v="urn:schemas-microsoft-com:vml" Requires="v">
                  <p:oleObj spid="_x0000_s32166" name="公式" r:id="rId5" imgW="368140" imgH="266584" progId="Equation.3">
                    <p:embed/>
                  </p:oleObj>
                </mc:Choice>
                <mc:Fallback>
                  <p:oleObj name="公式" r:id="rId5" imgW="368140" imgH="266584" progId="Equation.3">
                    <p:embed/>
                    <p:pic>
                      <p:nvPicPr>
                        <p:cNvPr id="0" name="Object 6"/>
                        <p:cNvPicPr>
                          <a:picLocks noChangeAspect="1" noChangeArrowheads="1"/>
                        </p:cNvPicPr>
                        <p:nvPr/>
                      </p:nvPicPr>
                      <p:blipFill>
                        <a:blip r:embed="rId6">
                          <a:lum bright="-44000"/>
                          <a:extLst>
                            <a:ext uri="{28A0092B-C50C-407E-A947-70E740481C1C}">
                              <a14:useLocalDpi xmlns:a14="http://schemas.microsoft.com/office/drawing/2010/main" val="0"/>
                            </a:ext>
                          </a:extLst>
                        </a:blip>
                        <a:srcRect/>
                        <a:stretch>
                          <a:fillRect/>
                        </a:stretch>
                      </p:blipFill>
                      <p:spPr bwMode="auto">
                        <a:xfrm>
                          <a:off x="567" y="1443"/>
                          <a:ext cx="724" cy="5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64" name="Object 7"/>
            <p:cNvGraphicFramePr>
              <a:graphicFrameLocks noChangeAspect="1"/>
            </p:cNvGraphicFramePr>
            <p:nvPr/>
          </p:nvGraphicFramePr>
          <p:xfrm>
            <a:off x="1882" y="1434"/>
            <a:ext cx="926" cy="528"/>
          </p:xfrm>
          <a:graphic>
            <a:graphicData uri="http://schemas.openxmlformats.org/presentationml/2006/ole">
              <mc:AlternateContent xmlns:mc="http://schemas.openxmlformats.org/markup-compatibility/2006">
                <mc:Choice xmlns:v="urn:schemas-microsoft-com:vml" Requires="v">
                  <p:oleObj spid="_x0000_s32167" name="公式" r:id="rId7" imgW="469696" imgH="266584" progId="Equation.3">
                    <p:embed/>
                  </p:oleObj>
                </mc:Choice>
                <mc:Fallback>
                  <p:oleObj name="公式" r:id="rId7" imgW="469696" imgH="266584" progId="Equation.3">
                    <p:embed/>
                    <p:pic>
                      <p:nvPicPr>
                        <p:cNvPr id="0" name="Object 7"/>
                        <p:cNvPicPr>
                          <a:picLocks noChangeAspect="1" noChangeArrowheads="1"/>
                        </p:cNvPicPr>
                        <p:nvPr/>
                      </p:nvPicPr>
                      <p:blipFill>
                        <a:blip r:embed="rId8">
                          <a:lum bright="-44000"/>
                          <a:extLst>
                            <a:ext uri="{28A0092B-C50C-407E-A947-70E740481C1C}">
                              <a14:useLocalDpi xmlns:a14="http://schemas.microsoft.com/office/drawing/2010/main" val="0"/>
                            </a:ext>
                          </a:extLst>
                        </a:blip>
                        <a:srcRect/>
                        <a:stretch>
                          <a:fillRect/>
                        </a:stretch>
                      </p:blipFill>
                      <p:spPr bwMode="auto">
                        <a:xfrm>
                          <a:off x="1882" y="1434"/>
                          <a:ext cx="926" cy="5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4584" name="Object 8"/>
          <p:cNvGraphicFramePr>
            <a:graphicFrameLocks noChangeAspect="1"/>
          </p:cNvGraphicFramePr>
          <p:nvPr/>
        </p:nvGraphicFramePr>
        <p:xfrm>
          <a:off x="827088" y="3429000"/>
          <a:ext cx="1395412" cy="1141413"/>
        </p:xfrm>
        <a:graphic>
          <a:graphicData uri="http://schemas.openxmlformats.org/presentationml/2006/ole">
            <mc:AlternateContent xmlns:mc="http://schemas.openxmlformats.org/markup-compatibility/2006">
              <mc:Choice xmlns:v="urn:schemas-microsoft-com:vml" Requires="v">
                <p:oleObj spid="_x0000_s32168" name="Equation" r:id="rId9" imgW="406224" imgH="330057" progId="Equation.DSMT4">
                  <p:embed/>
                </p:oleObj>
              </mc:Choice>
              <mc:Fallback>
                <p:oleObj name="Equation" r:id="rId9" imgW="406224" imgH="330057" progId="Equation.DSMT4">
                  <p:embed/>
                  <p:pic>
                    <p:nvPicPr>
                      <p:cNvPr id="0" name="Object 8"/>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827088" y="3429000"/>
                        <a:ext cx="1395412" cy="1141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4594" name="Group 18"/>
          <p:cNvGrpSpPr>
            <a:grpSpLocks/>
          </p:cNvGrpSpPr>
          <p:nvPr/>
        </p:nvGrpSpPr>
        <p:grpSpPr bwMode="auto">
          <a:xfrm>
            <a:off x="250825" y="5157788"/>
            <a:ext cx="8496300" cy="1462087"/>
            <a:chOff x="158" y="3249"/>
            <a:chExt cx="5352" cy="921"/>
          </a:xfrm>
        </p:grpSpPr>
        <p:sp>
          <p:nvSpPr>
            <p:cNvPr id="31758" name="Rectangle 9"/>
            <p:cNvSpPr>
              <a:spLocks noChangeArrowheads="1"/>
            </p:cNvSpPr>
            <p:nvPr/>
          </p:nvSpPr>
          <p:spPr bwMode="auto">
            <a:xfrm>
              <a:off x="158" y="3249"/>
              <a:ext cx="5352" cy="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2800" b="1">
                  <a:latin typeface="Times New Roman" pitchFamily="18" charset="0"/>
                </a:rPr>
                <a:t>零（极）矢量是指零（极）点指向</a:t>
              </a:r>
              <a:r>
                <a:rPr lang="en-US" altLang="zh-CN" sz="2800" b="1">
                  <a:latin typeface="Times New Roman" pitchFamily="18" charset="0"/>
                </a:rPr>
                <a:t>z</a:t>
              </a:r>
              <a:r>
                <a:rPr lang="zh-CN" altLang="en-US" sz="2800" b="1">
                  <a:latin typeface="Times New Roman" pitchFamily="18" charset="0"/>
                </a:rPr>
                <a:t>平面单位圆上要研究的频率点的矢量。（             ）表示从      指向           的矢量。</a:t>
              </a:r>
            </a:p>
          </p:txBody>
        </p:sp>
        <p:graphicFrame>
          <p:nvGraphicFramePr>
            <p:cNvPr id="31759" name="Object 10"/>
            <p:cNvGraphicFramePr>
              <a:graphicFrameLocks noChangeAspect="1"/>
            </p:cNvGraphicFramePr>
            <p:nvPr/>
          </p:nvGraphicFramePr>
          <p:xfrm>
            <a:off x="793" y="3793"/>
            <a:ext cx="350" cy="377"/>
          </p:xfrm>
          <a:graphic>
            <a:graphicData uri="http://schemas.openxmlformats.org/presentationml/2006/ole">
              <mc:AlternateContent xmlns:mc="http://schemas.openxmlformats.org/markup-compatibility/2006">
                <mc:Choice xmlns:v="urn:schemas-microsoft-com:vml" Requires="v">
                  <p:oleObj spid="_x0000_s32169" name="公式" r:id="rId11" imgW="177646" imgH="190335" progId="Equation.3">
                    <p:embed/>
                  </p:oleObj>
                </mc:Choice>
                <mc:Fallback>
                  <p:oleObj name="公式" r:id="rId11" imgW="177646" imgH="190335" progId="Equation.3">
                    <p:embed/>
                    <p:pic>
                      <p:nvPicPr>
                        <p:cNvPr id="0" name="Object 10"/>
                        <p:cNvPicPr>
                          <a:picLocks noChangeAspect="1" noChangeArrowheads="1"/>
                        </p:cNvPicPr>
                        <p:nvPr/>
                      </p:nvPicPr>
                      <p:blipFill>
                        <a:blip r:embed="rId12">
                          <a:lum bright="-44000"/>
                          <a:extLst>
                            <a:ext uri="{28A0092B-C50C-407E-A947-70E740481C1C}">
                              <a14:useLocalDpi xmlns:a14="http://schemas.microsoft.com/office/drawing/2010/main" val="0"/>
                            </a:ext>
                          </a:extLst>
                        </a:blip>
                        <a:srcRect/>
                        <a:stretch>
                          <a:fillRect/>
                        </a:stretch>
                      </p:blipFill>
                      <p:spPr bwMode="auto">
                        <a:xfrm>
                          <a:off x="793" y="3793"/>
                          <a:ext cx="350" cy="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60" name="Object 11"/>
            <p:cNvGraphicFramePr>
              <a:graphicFrameLocks noChangeAspect="1"/>
            </p:cNvGraphicFramePr>
            <p:nvPr/>
          </p:nvGraphicFramePr>
          <p:xfrm>
            <a:off x="3152" y="3521"/>
            <a:ext cx="726" cy="424"/>
          </p:xfrm>
          <a:graphic>
            <a:graphicData uri="http://schemas.openxmlformats.org/presentationml/2006/ole">
              <mc:AlternateContent xmlns:mc="http://schemas.openxmlformats.org/markup-compatibility/2006">
                <mc:Choice xmlns:v="urn:schemas-microsoft-com:vml" Requires="v">
                  <p:oleObj spid="_x0000_s32170" name="公式" r:id="rId13" imgW="393529" imgH="228501" progId="Equation.3">
                    <p:embed/>
                  </p:oleObj>
                </mc:Choice>
                <mc:Fallback>
                  <p:oleObj name="公式" r:id="rId13" imgW="393529" imgH="228501" progId="Equation.3">
                    <p:embed/>
                    <p:pic>
                      <p:nvPicPr>
                        <p:cNvPr id="0" name="Object 11"/>
                        <p:cNvPicPr>
                          <a:picLocks noChangeAspect="1" noChangeArrowheads="1"/>
                        </p:cNvPicPr>
                        <p:nvPr/>
                      </p:nvPicPr>
                      <p:blipFill>
                        <a:blip r:embed="rId14">
                          <a:lum bright="-44000"/>
                          <a:extLst>
                            <a:ext uri="{28A0092B-C50C-407E-A947-70E740481C1C}">
                              <a14:useLocalDpi xmlns:a14="http://schemas.microsoft.com/office/drawing/2010/main" val="0"/>
                            </a:ext>
                          </a:extLst>
                        </a:blip>
                        <a:srcRect/>
                        <a:stretch>
                          <a:fillRect/>
                        </a:stretch>
                      </p:blipFill>
                      <p:spPr bwMode="auto">
                        <a:xfrm>
                          <a:off x="3152" y="3521"/>
                          <a:ext cx="726"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61" name="Object 12"/>
            <p:cNvGraphicFramePr>
              <a:graphicFrameLocks noChangeAspect="1"/>
            </p:cNvGraphicFramePr>
            <p:nvPr/>
          </p:nvGraphicFramePr>
          <p:xfrm>
            <a:off x="4785" y="3475"/>
            <a:ext cx="241" cy="397"/>
          </p:xfrm>
          <a:graphic>
            <a:graphicData uri="http://schemas.openxmlformats.org/presentationml/2006/ole">
              <mc:AlternateContent xmlns:mc="http://schemas.openxmlformats.org/markup-compatibility/2006">
                <mc:Choice xmlns:v="urn:schemas-microsoft-com:vml" Requires="v">
                  <p:oleObj spid="_x0000_s32171" name="公式" r:id="rId15" imgW="139700" imgH="228600" progId="Equation.3">
                    <p:embed/>
                  </p:oleObj>
                </mc:Choice>
                <mc:Fallback>
                  <p:oleObj name="公式" r:id="rId15" imgW="139700" imgH="228600" progId="Equation.3">
                    <p:embed/>
                    <p:pic>
                      <p:nvPicPr>
                        <p:cNvPr id="0" name="Object 12"/>
                        <p:cNvPicPr>
                          <a:picLocks noChangeAspect="1" noChangeArrowheads="1"/>
                        </p:cNvPicPr>
                        <p:nvPr/>
                      </p:nvPicPr>
                      <p:blipFill>
                        <a:blip r:embed="rId16">
                          <a:lum bright="-44000"/>
                          <a:extLst>
                            <a:ext uri="{28A0092B-C50C-407E-A947-70E740481C1C}">
                              <a14:useLocalDpi xmlns:a14="http://schemas.microsoft.com/office/drawing/2010/main" val="0"/>
                            </a:ext>
                          </a:extLst>
                        </a:blip>
                        <a:srcRect/>
                        <a:stretch>
                          <a:fillRect/>
                        </a:stretch>
                      </p:blipFill>
                      <p:spPr bwMode="auto">
                        <a:xfrm>
                          <a:off x="4785" y="3475"/>
                          <a:ext cx="241"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4590" name="Group 14"/>
          <p:cNvGrpSpPr>
            <a:grpSpLocks/>
          </p:cNvGrpSpPr>
          <p:nvPr/>
        </p:nvGrpSpPr>
        <p:grpSpPr bwMode="auto">
          <a:xfrm>
            <a:off x="323850" y="1484313"/>
            <a:ext cx="3384550" cy="649287"/>
            <a:chOff x="204" y="935"/>
            <a:chExt cx="2132" cy="409"/>
          </a:xfrm>
        </p:grpSpPr>
        <p:graphicFrame>
          <p:nvGraphicFramePr>
            <p:cNvPr id="31756" name="Object 3"/>
            <p:cNvGraphicFramePr>
              <a:graphicFrameLocks noChangeAspect="1"/>
            </p:cNvGraphicFramePr>
            <p:nvPr/>
          </p:nvGraphicFramePr>
          <p:xfrm>
            <a:off x="1111" y="935"/>
            <a:ext cx="1077" cy="354"/>
          </p:xfrm>
          <a:graphic>
            <a:graphicData uri="http://schemas.openxmlformats.org/presentationml/2006/ole">
              <mc:AlternateContent xmlns:mc="http://schemas.openxmlformats.org/markup-compatibility/2006">
                <mc:Choice xmlns:v="urn:schemas-microsoft-com:vml" Requires="v">
                  <p:oleObj spid="_x0000_s32172" name="公式" r:id="rId17" imgW="698500" imgH="228600" progId="Equation.3">
                    <p:embed/>
                  </p:oleObj>
                </mc:Choice>
                <mc:Fallback>
                  <p:oleObj name="公式" r:id="rId17" imgW="698500" imgH="228600" progId="Equation.3">
                    <p:embed/>
                    <p:pic>
                      <p:nvPicPr>
                        <p:cNvPr id="0" name="Object 3"/>
                        <p:cNvPicPr>
                          <a:picLocks noChangeAspect="1" noChangeArrowheads="1"/>
                        </p:cNvPicPr>
                        <p:nvPr/>
                      </p:nvPicPr>
                      <p:blipFill>
                        <a:blip r:embed="rId18">
                          <a:lum bright="-44000"/>
                          <a:extLst>
                            <a:ext uri="{28A0092B-C50C-407E-A947-70E740481C1C}">
                              <a14:useLocalDpi xmlns:a14="http://schemas.microsoft.com/office/drawing/2010/main" val="0"/>
                            </a:ext>
                          </a:extLst>
                        </a:blip>
                        <a:srcRect/>
                        <a:stretch>
                          <a:fillRect/>
                        </a:stretch>
                      </p:blipFill>
                      <p:spPr bwMode="auto">
                        <a:xfrm>
                          <a:off x="1111" y="935"/>
                          <a:ext cx="1077" cy="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57" name="Rectangle 13"/>
            <p:cNvSpPr>
              <a:spLocks noChangeArrowheads="1"/>
            </p:cNvSpPr>
            <p:nvPr/>
          </p:nvSpPr>
          <p:spPr bwMode="auto">
            <a:xfrm>
              <a:off x="204" y="935"/>
              <a:ext cx="2132" cy="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研究  </a:t>
              </a:r>
            </a:p>
          </p:txBody>
        </p:sp>
      </p:grpSp>
      <p:graphicFrame>
        <p:nvGraphicFramePr>
          <p:cNvPr id="24592" name="Object 16"/>
          <p:cNvGraphicFramePr>
            <a:graphicFrameLocks noChangeAspect="1"/>
          </p:cNvGraphicFramePr>
          <p:nvPr/>
        </p:nvGraphicFramePr>
        <p:xfrm>
          <a:off x="2339975" y="2997200"/>
          <a:ext cx="2181225" cy="2108200"/>
        </p:xfrm>
        <a:graphic>
          <a:graphicData uri="http://schemas.openxmlformats.org/presentationml/2006/ole">
            <mc:AlternateContent xmlns:mc="http://schemas.openxmlformats.org/markup-compatibility/2006">
              <mc:Choice xmlns:v="urn:schemas-microsoft-com:vml" Requires="v">
                <p:oleObj spid="_x0000_s32173" name="Equation" r:id="rId19" imgW="634725" imgH="609336" progId="Equation.DSMT4">
                  <p:embed/>
                </p:oleObj>
              </mc:Choice>
              <mc:Fallback>
                <p:oleObj name="Equation" r:id="rId19" imgW="634725" imgH="609336" progId="Equation.DSMT4">
                  <p:embed/>
                  <p:pic>
                    <p:nvPicPr>
                      <p:cNvPr id="0" name="Object 16"/>
                      <p:cNvPicPr>
                        <a:picLocks noChangeAspect="1" noChangeArrowheads="1"/>
                      </p:cNvPicPr>
                      <p:nvPr/>
                    </p:nvPicPr>
                    <p:blipFill>
                      <a:blip r:embed="rId20">
                        <a:lum bright="-100000"/>
                        <a:extLst>
                          <a:ext uri="{28A0092B-C50C-407E-A947-70E740481C1C}">
                            <a14:useLocalDpi xmlns:a14="http://schemas.microsoft.com/office/drawing/2010/main" val="0"/>
                          </a:ext>
                        </a:extLst>
                      </a:blip>
                      <a:srcRect/>
                      <a:stretch>
                        <a:fillRect/>
                      </a:stretch>
                    </p:blipFill>
                    <p:spPr bwMode="auto">
                      <a:xfrm>
                        <a:off x="2339975" y="2997200"/>
                        <a:ext cx="2181225" cy="210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93" name="Object 17"/>
          <p:cNvGraphicFramePr>
            <a:graphicFrameLocks noChangeAspect="1"/>
          </p:cNvGraphicFramePr>
          <p:nvPr/>
        </p:nvGraphicFramePr>
        <p:xfrm>
          <a:off x="4643438" y="3644900"/>
          <a:ext cx="3359150" cy="879475"/>
        </p:xfrm>
        <a:graphic>
          <a:graphicData uri="http://schemas.openxmlformats.org/presentationml/2006/ole">
            <mc:AlternateContent xmlns:mc="http://schemas.openxmlformats.org/markup-compatibility/2006">
              <mc:Choice xmlns:v="urn:schemas-microsoft-com:vml" Requires="v">
                <p:oleObj spid="_x0000_s32174" name="Equation" r:id="rId21" imgW="977476" imgH="253890" progId="Equation.DSMT4">
                  <p:embed/>
                </p:oleObj>
              </mc:Choice>
              <mc:Fallback>
                <p:oleObj name="Equation" r:id="rId21" imgW="977476" imgH="253890" progId="Equation.DSMT4">
                  <p:embed/>
                  <p:pic>
                    <p:nvPicPr>
                      <p:cNvPr id="0" name="Object 17"/>
                      <p:cNvPicPr>
                        <a:picLocks noChangeAspect="1" noChangeArrowheads="1"/>
                      </p:cNvPicPr>
                      <p:nvPr/>
                    </p:nvPicPr>
                    <p:blipFill>
                      <a:blip r:embed="rId22">
                        <a:lum bright="-100000"/>
                        <a:extLst>
                          <a:ext uri="{28A0092B-C50C-407E-A947-70E740481C1C}">
                            <a14:useLocalDpi xmlns:a14="http://schemas.microsoft.com/office/drawing/2010/main" val="0"/>
                          </a:ext>
                        </a:extLst>
                      </a:blip>
                      <a:srcRect/>
                      <a:stretch>
                        <a:fillRect/>
                      </a:stretch>
                    </p:blipFill>
                    <p:spPr bwMode="auto">
                      <a:xfrm>
                        <a:off x="4643438" y="3644900"/>
                        <a:ext cx="3359150"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54"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497A7C74-8871-4414-9635-9479BFFF8F95}" type="slidenum">
              <a:rPr lang="en-US" altLang="zh-CN" smtClean="0"/>
              <a:pPr eaLnBrk="1" hangingPunct="1"/>
              <a:t>30</a:t>
            </a:fld>
            <a:endParaRPr lang="en-US" altLang="zh-CN"/>
          </a:p>
        </p:txBody>
      </p:sp>
      <p:sp>
        <p:nvSpPr>
          <p:cNvPr id="2" name="动作按钮: 前进或下一项 1">
            <a:hlinkClick r:id="" action="ppaction://hlinkshowjump?jump=nextslide" highlightClick="1"/>
          </p:cNvPr>
          <p:cNvSpPr/>
          <p:nvPr/>
        </p:nvSpPr>
        <p:spPr>
          <a:xfrm>
            <a:off x="4464050" y="6308725"/>
            <a:ext cx="539750" cy="43338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动作按钮: 后退或前一项 3">
            <a:hlinkClick r:id="" action="ppaction://hlinkshowjump?jump=previousslide" highlightClick="1"/>
          </p:cNvPr>
          <p:cNvSpPr/>
          <p:nvPr/>
        </p:nvSpPr>
        <p:spPr>
          <a:xfrm>
            <a:off x="5868144" y="2492896"/>
            <a:ext cx="43204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580"/>
                                        </p:tgtEl>
                                        <p:attrNameLst>
                                          <p:attrName>style.visibility</p:attrName>
                                        </p:attrNameLst>
                                      </p:cBhvr>
                                      <p:to>
                                        <p:strVal val="visible"/>
                                      </p:to>
                                    </p:set>
                                    <p:anim calcmode="lin" valueType="num">
                                      <p:cBhvr additive="base">
                                        <p:cTn id="7" dur="500" fill="hold"/>
                                        <p:tgtEl>
                                          <p:spTgt spid="24580"/>
                                        </p:tgtEl>
                                        <p:attrNameLst>
                                          <p:attrName>ppt_x</p:attrName>
                                        </p:attrNameLst>
                                      </p:cBhvr>
                                      <p:tavLst>
                                        <p:tav tm="0">
                                          <p:val>
                                            <p:strVal val="#ppt_x"/>
                                          </p:val>
                                        </p:tav>
                                        <p:tav tm="100000">
                                          <p:val>
                                            <p:strVal val="#ppt_x"/>
                                          </p:val>
                                        </p:tav>
                                      </p:tavLst>
                                    </p:anim>
                                    <p:anim calcmode="lin" valueType="num">
                                      <p:cBhvr additive="base">
                                        <p:cTn id="8" dur="500" fill="hold"/>
                                        <p:tgtEl>
                                          <p:spTgt spid="2458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578">
                                            <p:txEl>
                                              <p:pRg st="0" end="0"/>
                                            </p:txEl>
                                          </p:spTgt>
                                        </p:tgtEl>
                                        <p:attrNameLst>
                                          <p:attrName>style.visibility</p:attrName>
                                        </p:attrNameLst>
                                      </p:cBhvr>
                                      <p:to>
                                        <p:strVal val="visible"/>
                                      </p:to>
                                    </p:set>
                                    <p:anim calcmode="lin" valueType="num">
                                      <p:cBhvr additive="base">
                                        <p:cTn id="11" dur="500" fill="hold"/>
                                        <p:tgtEl>
                                          <p:spTgt spid="2457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457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24590"/>
                                        </p:tgtEl>
                                        <p:attrNameLst>
                                          <p:attrName>style.visibility</p:attrName>
                                        </p:attrNameLst>
                                      </p:cBhvr>
                                      <p:to>
                                        <p:strVal val="visible"/>
                                      </p:to>
                                    </p:set>
                                    <p:anim calcmode="lin" valueType="num">
                                      <p:cBhvr additive="base">
                                        <p:cTn id="17" dur="500" fill="hold"/>
                                        <p:tgtEl>
                                          <p:spTgt spid="24590"/>
                                        </p:tgtEl>
                                        <p:attrNameLst>
                                          <p:attrName>ppt_x</p:attrName>
                                        </p:attrNameLst>
                                      </p:cBhvr>
                                      <p:tavLst>
                                        <p:tav tm="0">
                                          <p:val>
                                            <p:strVal val="#ppt_x"/>
                                          </p:val>
                                        </p:tav>
                                        <p:tav tm="100000">
                                          <p:val>
                                            <p:strVal val="#ppt_x"/>
                                          </p:val>
                                        </p:tav>
                                      </p:tavLst>
                                    </p:anim>
                                    <p:anim calcmode="lin" valueType="num">
                                      <p:cBhvr additive="base">
                                        <p:cTn id="18" dur="500" fill="hold"/>
                                        <p:tgtEl>
                                          <p:spTgt spid="24590"/>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4591"/>
                                        </p:tgtEl>
                                        <p:attrNameLst>
                                          <p:attrName>style.visibility</p:attrName>
                                        </p:attrNameLst>
                                      </p:cBhvr>
                                      <p:to>
                                        <p:strVal val="visible"/>
                                      </p:to>
                                    </p:set>
                                    <p:animEffect transition="in" filter="blinds(horizontal)">
                                      <p:cBhvr>
                                        <p:cTn id="23" dur="500"/>
                                        <p:tgtEl>
                                          <p:spTgt spid="2459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24584"/>
                                        </p:tgtEl>
                                        <p:attrNameLst>
                                          <p:attrName>style.visibility</p:attrName>
                                        </p:attrNameLst>
                                      </p:cBhvr>
                                      <p:to>
                                        <p:strVal val="visible"/>
                                      </p:to>
                                    </p:set>
                                    <p:anim calcmode="lin" valueType="num">
                                      <p:cBhvr additive="base">
                                        <p:cTn id="28" dur="500" fill="hold"/>
                                        <p:tgtEl>
                                          <p:spTgt spid="24584"/>
                                        </p:tgtEl>
                                        <p:attrNameLst>
                                          <p:attrName>ppt_x</p:attrName>
                                        </p:attrNameLst>
                                      </p:cBhvr>
                                      <p:tavLst>
                                        <p:tav tm="0">
                                          <p:val>
                                            <p:strVal val="#ppt_x"/>
                                          </p:val>
                                        </p:tav>
                                        <p:tav tm="100000">
                                          <p:val>
                                            <p:strVal val="#ppt_x"/>
                                          </p:val>
                                        </p:tav>
                                      </p:tavLst>
                                    </p:anim>
                                    <p:anim calcmode="lin" valueType="num">
                                      <p:cBhvr additive="base">
                                        <p:cTn id="29" dur="500" fill="hold"/>
                                        <p:tgtEl>
                                          <p:spTgt spid="24584"/>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nodeType="clickEffect">
                                  <p:stCondLst>
                                    <p:cond delay="0"/>
                                  </p:stCondLst>
                                  <p:childTnLst>
                                    <p:set>
                                      <p:cBhvr>
                                        <p:cTn id="33" dur="1" fill="hold">
                                          <p:stCondLst>
                                            <p:cond delay="0"/>
                                          </p:stCondLst>
                                        </p:cTn>
                                        <p:tgtEl>
                                          <p:spTgt spid="24592"/>
                                        </p:tgtEl>
                                        <p:attrNameLst>
                                          <p:attrName>style.visibility</p:attrName>
                                        </p:attrNameLst>
                                      </p:cBhvr>
                                      <p:to>
                                        <p:strVal val="visible"/>
                                      </p:to>
                                    </p:set>
                                    <p:anim calcmode="lin" valueType="num">
                                      <p:cBhvr additive="base">
                                        <p:cTn id="34" dur="500" fill="hold"/>
                                        <p:tgtEl>
                                          <p:spTgt spid="24592"/>
                                        </p:tgtEl>
                                        <p:attrNameLst>
                                          <p:attrName>ppt_x</p:attrName>
                                        </p:attrNameLst>
                                      </p:cBhvr>
                                      <p:tavLst>
                                        <p:tav tm="0">
                                          <p:val>
                                            <p:strVal val="#ppt_x"/>
                                          </p:val>
                                        </p:tav>
                                        <p:tav tm="100000">
                                          <p:val>
                                            <p:strVal val="#ppt_x"/>
                                          </p:val>
                                        </p:tav>
                                      </p:tavLst>
                                    </p:anim>
                                    <p:anim calcmode="lin" valueType="num">
                                      <p:cBhvr additive="base">
                                        <p:cTn id="35" dur="500" fill="hold"/>
                                        <p:tgtEl>
                                          <p:spTgt spid="24592"/>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nodeType="clickEffect">
                                  <p:stCondLst>
                                    <p:cond delay="0"/>
                                  </p:stCondLst>
                                  <p:childTnLst>
                                    <p:set>
                                      <p:cBhvr>
                                        <p:cTn id="39" dur="1" fill="hold">
                                          <p:stCondLst>
                                            <p:cond delay="0"/>
                                          </p:stCondLst>
                                        </p:cTn>
                                        <p:tgtEl>
                                          <p:spTgt spid="24593"/>
                                        </p:tgtEl>
                                        <p:attrNameLst>
                                          <p:attrName>style.visibility</p:attrName>
                                        </p:attrNameLst>
                                      </p:cBhvr>
                                      <p:to>
                                        <p:strVal val="visible"/>
                                      </p:to>
                                    </p:set>
                                    <p:anim calcmode="lin" valueType="num">
                                      <p:cBhvr additive="base">
                                        <p:cTn id="40" dur="500" fill="hold"/>
                                        <p:tgtEl>
                                          <p:spTgt spid="24593"/>
                                        </p:tgtEl>
                                        <p:attrNameLst>
                                          <p:attrName>ppt_x</p:attrName>
                                        </p:attrNameLst>
                                      </p:cBhvr>
                                      <p:tavLst>
                                        <p:tav tm="0">
                                          <p:val>
                                            <p:strVal val="#ppt_x"/>
                                          </p:val>
                                        </p:tav>
                                        <p:tav tm="100000">
                                          <p:val>
                                            <p:strVal val="#ppt_x"/>
                                          </p:val>
                                        </p:tav>
                                      </p:tavLst>
                                    </p:anim>
                                    <p:anim calcmode="lin" valueType="num">
                                      <p:cBhvr additive="base">
                                        <p:cTn id="41" dur="500" fill="hold"/>
                                        <p:tgtEl>
                                          <p:spTgt spid="24593"/>
                                        </p:tgtEl>
                                        <p:attrNameLst>
                                          <p:attrName>ppt_y</p:attrName>
                                        </p:attrNameLst>
                                      </p:cBhvr>
                                      <p:tavLst>
                                        <p:tav tm="0">
                                          <p:val>
                                            <p:strVal val="1+#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nodeType="clickEffect">
                                  <p:stCondLst>
                                    <p:cond delay="0"/>
                                  </p:stCondLst>
                                  <p:childTnLst>
                                    <p:set>
                                      <p:cBhvr>
                                        <p:cTn id="45" dur="1" fill="hold">
                                          <p:stCondLst>
                                            <p:cond delay="0"/>
                                          </p:stCondLst>
                                        </p:cTn>
                                        <p:tgtEl>
                                          <p:spTgt spid="24594"/>
                                        </p:tgtEl>
                                        <p:attrNameLst>
                                          <p:attrName>style.visibility</p:attrName>
                                        </p:attrNameLst>
                                      </p:cBhvr>
                                      <p:to>
                                        <p:strVal val="visible"/>
                                      </p:to>
                                    </p:set>
                                    <p:anim calcmode="lin" valueType="num">
                                      <p:cBhvr additive="base">
                                        <p:cTn id="46" dur="500" fill="hold"/>
                                        <p:tgtEl>
                                          <p:spTgt spid="24594"/>
                                        </p:tgtEl>
                                        <p:attrNameLst>
                                          <p:attrName>ppt_x</p:attrName>
                                        </p:attrNameLst>
                                      </p:cBhvr>
                                      <p:tavLst>
                                        <p:tav tm="0">
                                          <p:val>
                                            <p:strVal val="#ppt_x"/>
                                          </p:val>
                                        </p:tav>
                                        <p:tav tm="100000">
                                          <p:val>
                                            <p:strVal val="#ppt_x"/>
                                          </p:val>
                                        </p:tav>
                                      </p:tavLst>
                                    </p:anim>
                                    <p:anim calcmode="lin" valueType="num">
                                      <p:cBhvr additive="base">
                                        <p:cTn id="47" dur="500" fill="hold"/>
                                        <p:tgtEl>
                                          <p:spTgt spid="245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835150" y="5661025"/>
            <a:ext cx="44513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zh-CN" altLang="en-US" sz="2800" b="1"/>
              <a:t>极矢量、零矢量的几何解释</a:t>
            </a:r>
          </a:p>
        </p:txBody>
      </p:sp>
      <p:grpSp>
        <p:nvGrpSpPr>
          <p:cNvPr id="32771" name="Group 28"/>
          <p:cNvGrpSpPr>
            <a:grpSpLocks/>
          </p:cNvGrpSpPr>
          <p:nvPr/>
        </p:nvGrpSpPr>
        <p:grpSpPr bwMode="auto">
          <a:xfrm>
            <a:off x="971550" y="188913"/>
            <a:ext cx="6121400" cy="5184775"/>
            <a:chOff x="612" y="119"/>
            <a:chExt cx="3856" cy="3266"/>
          </a:xfrm>
        </p:grpSpPr>
        <p:graphicFrame>
          <p:nvGraphicFramePr>
            <p:cNvPr id="32774" name="Object 5"/>
            <p:cNvGraphicFramePr>
              <a:graphicFrameLocks noChangeAspect="1"/>
            </p:cNvGraphicFramePr>
            <p:nvPr/>
          </p:nvGraphicFramePr>
          <p:xfrm>
            <a:off x="2562" y="1570"/>
            <a:ext cx="180" cy="165"/>
          </p:xfrm>
          <a:graphic>
            <a:graphicData uri="http://schemas.openxmlformats.org/presentationml/2006/ole">
              <mc:AlternateContent xmlns:mc="http://schemas.openxmlformats.org/markup-compatibility/2006">
                <mc:Choice xmlns:v="urn:schemas-microsoft-com:vml" Requires="v">
                  <p:oleObj spid="_x0000_s33165" name="Equation" r:id="rId3" imgW="152334" imgH="139639" progId="Equation.DSMT4">
                    <p:embed/>
                  </p:oleObj>
                </mc:Choice>
                <mc:Fallback>
                  <p:oleObj name="Equation" r:id="rId3" imgW="152334" imgH="139639" progId="Equation.DSMT4">
                    <p:embed/>
                    <p:pic>
                      <p:nvPicPr>
                        <p:cNvPr id="0" name="Object 5"/>
                        <p:cNvPicPr>
                          <a:picLocks noChangeAspect="1" noChangeArrowheads="1"/>
                        </p:cNvPicPr>
                        <p:nvPr/>
                      </p:nvPicPr>
                      <p:blipFill>
                        <a:blip r:embed="rId4">
                          <a:lum bright="-2000"/>
                          <a:extLst>
                            <a:ext uri="{28A0092B-C50C-407E-A947-70E740481C1C}">
                              <a14:useLocalDpi xmlns:a14="http://schemas.microsoft.com/office/drawing/2010/main" val="0"/>
                            </a:ext>
                          </a:extLst>
                        </a:blip>
                        <a:srcRect/>
                        <a:stretch>
                          <a:fillRect/>
                        </a:stretch>
                      </p:blipFill>
                      <p:spPr bwMode="auto">
                        <a:xfrm>
                          <a:off x="2562" y="1570"/>
                          <a:ext cx="180" cy="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75" name="Line 7"/>
            <p:cNvSpPr>
              <a:spLocks noChangeShapeType="1"/>
            </p:cNvSpPr>
            <p:nvPr/>
          </p:nvSpPr>
          <p:spPr bwMode="auto">
            <a:xfrm>
              <a:off x="612" y="1779"/>
              <a:ext cx="3497"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776" name="Line 8"/>
            <p:cNvSpPr>
              <a:spLocks noChangeShapeType="1"/>
            </p:cNvSpPr>
            <p:nvPr/>
          </p:nvSpPr>
          <p:spPr bwMode="auto">
            <a:xfrm flipH="1" flipV="1">
              <a:off x="2257" y="172"/>
              <a:ext cx="0" cy="3213"/>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777" name="Oval 9"/>
            <p:cNvSpPr>
              <a:spLocks noChangeArrowheads="1"/>
            </p:cNvSpPr>
            <p:nvPr/>
          </p:nvSpPr>
          <p:spPr bwMode="auto">
            <a:xfrm>
              <a:off x="1229" y="761"/>
              <a:ext cx="2109" cy="2035"/>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2778" name="Group 10"/>
            <p:cNvGrpSpPr>
              <a:grpSpLocks/>
            </p:cNvGrpSpPr>
            <p:nvPr/>
          </p:nvGrpSpPr>
          <p:grpSpPr bwMode="auto">
            <a:xfrm>
              <a:off x="2206" y="2368"/>
              <a:ext cx="103" cy="108"/>
              <a:chOff x="2562" y="3294"/>
              <a:chExt cx="91" cy="91"/>
            </a:xfrm>
          </p:grpSpPr>
          <p:sp>
            <p:nvSpPr>
              <p:cNvPr id="32794" name="Line 11"/>
              <p:cNvSpPr>
                <a:spLocks noChangeShapeType="1"/>
              </p:cNvSpPr>
              <p:nvPr/>
            </p:nvSpPr>
            <p:spPr bwMode="auto">
              <a:xfrm flipH="1">
                <a:off x="2562" y="3294"/>
                <a:ext cx="91" cy="9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795" name="Line 12"/>
              <p:cNvSpPr>
                <a:spLocks noChangeShapeType="1"/>
              </p:cNvSpPr>
              <p:nvPr/>
            </p:nvSpPr>
            <p:spPr bwMode="auto">
              <a:xfrm>
                <a:off x="2562" y="3294"/>
                <a:ext cx="91" cy="9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aphicFrame>
          <p:nvGraphicFramePr>
            <p:cNvPr id="32779" name="Object 13"/>
            <p:cNvGraphicFramePr>
              <a:graphicFrameLocks noChangeAspect="1"/>
            </p:cNvGraphicFramePr>
            <p:nvPr/>
          </p:nvGraphicFramePr>
          <p:xfrm>
            <a:off x="2053" y="1804"/>
            <a:ext cx="193" cy="281"/>
          </p:xfrm>
          <a:graphic>
            <a:graphicData uri="http://schemas.openxmlformats.org/presentationml/2006/ole">
              <mc:AlternateContent xmlns:mc="http://schemas.openxmlformats.org/markup-compatibility/2006">
                <mc:Choice xmlns:v="urn:schemas-microsoft-com:vml" Requires="v">
                  <p:oleObj spid="_x0000_s33166" name="Equation" r:id="rId5" imgW="126725" imgH="177415" progId="Equation.DSMT4">
                    <p:embed/>
                  </p:oleObj>
                </mc:Choice>
                <mc:Fallback>
                  <p:oleObj name="Equation" r:id="rId5" imgW="126725" imgH="177415" progId="Equation.DSMT4">
                    <p:embed/>
                    <p:pic>
                      <p:nvPicPr>
                        <p:cNvPr id="0" name="Object 13"/>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2053" y="1804"/>
                          <a:ext cx="193" cy="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80" name="Object 14"/>
            <p:cNvGraphicFramePr>
              <a:graphicFrameLocks noChangeAspect="1"/>
            </p:cNvGraphicFramePr>
            <p:nvPr/>
          </p:nvGraphicFramePr>
          <p:xfrm>
            <a:off x="868" y="1832"/>
            <a:ext cx="289" cy="261"/>
          </p:xfrm>
          <a:graphic>
            <a:graphicData uri="http://schemas.openxmlformats.org/presentationml/2006/ole">
              <mc:AlternateContent xmlns:mc="http://schemas.openxmlformats.org/markup-compatibility/2006">
                <mc:Choice xmlns:v="urn:schemas-microsoft-com:vml" Requires="v">
                  <p:oleObj spid="_x0000_s33167" name="Equation" r:id="rId7" imgW="190335" imgH="164957" progId="Equation.DSMT4">
                    <p:embed/>
                  </p:oleObj>
                </mc:Choice>
                <mc:Fallback>
                  <p:oleObj name="Equation" r:id="rId7" imgW="190335" imgH="164957" progId="Equation.DSMT4">
                    <p:embed/>
                    <p:pic>
                      <p:nvPicPr>
                        <p:cNvPr id="0" name="Object 14"/>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868" y="1832"/>
                          <a:ext cx="289" cy="2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81" name="Object 15"/>
            <p:cNvGraphicFramePr>
              <a:graphicFrameLocks noChangeAspect="1"/>
            </p:cNvGraphicFramePr>
            <p:nvPr/>
          </p:nvGraphicFramePr>
          <p:xfrm>
            <a:off x="2462" y="119"/>
            <a:ext cx="771" cy="401"/>
          </p:xfrm>
          <a:graphic>
            <a:graphicData uri="http://schemas.openxmlformats.org/presentationml/2006/ole">
              <mc:AlternateContent xmlns:mc="http://schemas.openxmlformats.org/markup-compatibility/2006">
                <mc:Choice xmlns:v="urn:schemas-microsoft-com:vml" Requires="v">
                  <p:oleObj spid="_x0000_s33168" name="Equation" r:id="rId9" imgW="507780" imgH="253890" progId="Equation.DSMT4">
                    <p:embed/>
                  </p:oleObj>
                </mc:Choice>
                <mc:Fallback>
                  <p:oleObj name="Equation" r:id="rId9" imgW="507780" imgH="253890" progId="Equation.DSMT4">
                    <p:embed/>
                    <p:pic>
                      <p:nvPicPr>
                        <p:cNvPr id="0" name="Object 15"/>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2462" y="119"/>
                          <a:ext cx="771" cy="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82" name="Object 16"/>
            <p:cNvGraphicFramePr>
              <a:graphicFrameLocks noChangeAspect="1"/>
            </p:cNvGraphicFramePr>
            <p:nvPr/>
          </p:nvGraphicFramePr>
          <p:xfrm>
            <a:off x="3851" y="1832"/>
            <a:ext cx="617" cy="402"/>
          </p:xfrm>
          <a:graphic>
            <a:graphicData uri="http://schemas.openxmlformats.org/presentationml/2006/ole">
              <mc:AlternateContent xmlns:mc="http://schemas.openxmlformats.org/markup-compatibility/2006">
                <mc:Choice xmlns:v="urn:schemas-microsoft-com:vml" Requires="v">
                  <p:oleObj spid="_x0000_s33169" name="Equation" r:id="rId11" imgW="406048" imgH="253780" progId="Equation.DSMT4">
                    <p:embed/>
                  </p:oleObj>
                </mc:Choice>
                <mc:Fallback>
                  <p:oleObj name="Equation" r:id="rId11" imgW="406048" imgH="253780" progId="Equation.DSMT4">
                    <p:embed/>
                    <p:pic>
                      <p:nvPicPr>
                        <p:cNvPr id="0" name="Object 16"/>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3851" y="1832"/>
                          <a:ext cx="617" cy="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83" name="Oval 17"/>
            <p:cNvSpPr>
              <a:spLocks noChangeArrowheads="1"/>
            </p:cNvSpPr>
            <p:nvPr/>
          </p:nvSpPr>
          <p:spPr bwMode="auto">
            <a:xfrm>
              <a:off x="1640" y="1083"/>
              <a:ext cx="155" cy="16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784" name="Oval 18"/>
            <p:cNvSpPr>
              <a:spLocks noChangeArrowheads="1"/>
            </p:cNvSpPr>
            <p:nvPr/>
          </p:nvSpPr>
          <p:spPr bwMode="auto">
            <a:xfrm>
              <a:off x="3131" y="1190"/>
              <a:ext cx="103" cy="10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785" name="Line 19"/>
            <p:cNvSpPr>
              <a:spLocks noChangeShapeType="1"/>
            </p:cNvSpPr>
            <p:nvPr/>
          </p:nvSpPr>
          <p:spPr bwMode="auto">
            <a:xfrm flipV="1">
              <a:off x="2257" y="1288"/>
              <a:ext cx="892" cy="1133"/>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32786" name="Object 20"/>
            <p:cNvGraphicFramePr>
              <a:graphicFrameLocks noChangeAspect="1"/>
            </p:cNvGraphicFramePr>
            <p:nvPr/>
          </p:nvGraphicFramePr>
          <p:xfrm>
            <a:off x="2360" y="1296"/>
            <a:ext cx="347" cy="321"/>
          </p:xfrm>
          <a:graphic>
            <a:graphicData uri="http://schemas.openxmlformats.org/presentationml/2006/ole">
              <mc:AlternateContent xmlns:mc="http://schemas.openxmlformats.org/markup-compatibility/2006">
                <mc:Choice xmlns:v="urn:schemas-microsoft-com:vml" Requires="v">
                  <p:oleObj spid="_x0000_s33170" name="Equation" r:id="rId13" imgW="228501" imgH="203112" progId="Equation.DSMT4">
                    <p:embed/>
                  </p:oleObj>
                </mc:Choice>
                <mc:Fallback>
                  <p:oleObj name="Equation" r:id="rId13" imgW="228501" imgH="203112" progId="Equation.DSMT4">
                    <p:embed/>
                    <p:pic>
                      <p:nvPicPr>
                        <p:cNvPr id="0" name="Object 20"/>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2360" y="1296"/>
                          <a:ext cx="347"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87" name="Line 21"/>
            <p:cNvSpPr>
              <a:spLocks noChangeShapeType="1"/>
            </p:cNvSpPr>
            <p:nvPr/>
          </p:nvSpPr>
          <p:spPr bwMode="auto">
            <a:xfrm flipV="1">
              <a:off x="2257" y="1266"/>
              <a:ext cx="871" cy="513"/>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788" name="Line 22"/>
            <p:cNvSpPr>
              <a:spLocks noChangeShapeType="1"/>
            </p:cNvSpPr>
            <p:nvPr/>
          </p:nvSpPr>
          <p:spPr bwMode="auto">
            <a:xfrm>
              <a:off x="1795" y="1190"/>
              <a:ext cx="1336" cy="53"/>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32789" name="Object 23"/>
            <p:cNvGraphicFramePr>
              <a:graphicFrameLocks noChangeAspect="1"/>
            </p:cNvGraphicFramePr>
            <p:nvPr/>
          </p:nvGraphicFramePr>
          <p:xfrm>
            <a:off x="2257" y="869"/>
            <a:ext cx="771" cy="381"/>
          </p:xfrm>
          <a:graphic>
            <a:graphicData uri="http://schemas.openxmlformats.org/presentationml/2006/ole">
              <mc:AlternateContent xmlns:mc="http://schemas.openxmlformats.org/markup-compatibility/2006">
                <mc:Choice xmlns:v="urn:schemas-microsoft-com:vml" Requires="v">
                  <p:oleObj spid="_x0000_s33171" name="Equation" r:id="rId15" imgW="508000" imgH="241300" progId="Equation.DSMT4">
                    <p:embed/>
                  </p:oleObj>
                </mc:Choice>
                <mc:Fallback>
                  <p:oleObj name="Equation" r:id="rId15" imgW="508000" imgH="241300" progId="Equation.DSMT4">
                    <p:embed/>
                    <p:pic>
                      <p:nvPicPr>
                        <p:cNvPr id="0" name="Object 23"/>
                        <p:cNvPicPr>
                          <a:picLocks noChangeAspect="1" noChangeArrowheads="1"/>
                        </p:cNvPicPr>
                        <p:nvPr/>
                      </p:nvPicPr>
                      <p:blipFill>
                        <a:blip r:embed="rId16">
                          <a:lum bright="-100000"/>
                          <a:extLst>
                            <a:ext uri="{28A0092B-C50C-407E-A947-70E740481C1C}">
                              <a14:useLocalDpi xmlns:a14="http://schemas.microsoft.com/office/drawing/2010/main" val="0"/>
                            </a:ext>
                          </a:extLst>
                        </a:blip>
                        <a:srcRect/>
                        <a:stretch>
                          <a:fillRect/>
                        </a:stretch>
                      </p:blipFill>
                      <p:spPr bwMode="auto">
                        <a:xfrm>
                          <a:off x="2257" y="869"/>
                          <a:ext cx="771"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90" name="Object 24"/>
            <p:cNvGraphicFramePr>
              <a:graphicFrameLocks noChangeAspect="1"/>
            </p:cNvGraphicFramePr>
            <p:nvPr/>
          </p:nvGraphicFramePr>
          <p:xfrm>
            <a:off x="2411" y="2153"/>
            <a:ext cx="771" cy="382"/>
          </p:xfrm>
          <a:graphic>
            <a:graphicData uri="http://schemas.openxmlformats.org/presentationml/2006/ole">
              <mc:AlternateContent xmlns:mc="http://schemas.openxmlformats.org/markup-compatibility/2006">
                <mc:Choice xmlns:v="urn:schemas-microsoft-com:vml" Requires="v">
                  <p:oleObj spid="_x0000_s33172" name="Equation" r:id="rId17" imgW="508000" imgH="241300" progId="Equation.DSMT4">
                    <p:embed/>
                  </p:oleObj>
                </mc:Choice>
                <mc:Fallback>
                  <p:oleObj name="Equation" r:id="rId17" imgW="508000" imgH="241300" progId="Equation.DSMT4">
                    <p:embed/>
                    <p:pic>
                      <p:nvPicPr>
                        <p:cNvPr id="0" name="Object 24"/>
                        <p:cNvPicPr>
                          <a:picLocks noChangeAspect="1" noChangeArrowheads="1"/>
                        </p:cNvPicPr>
                        <p:nvPr/>
                      </p:nvPicPr>
                      <p:blipFill>
                        <a:blip r:embed="rId18">
                          <a:lum bright="-100000"/>
                          <a:extLst>
                            <a:ext uri="{28A0092B-C50C-407E-A947-70E740481C1C}">
                              <a14:useLocalDpi xmlns:a14="http://schemas.microsoft.com/office/drawing/2010/main" val="0"/>
                            </a:ext>
                          </a:extLst>
                        </a:blip>
                        <a:srcRect/>
                        <a:stretch>
                          <a:fillRect/>
                        </a:stretch>
                      </p:blipFill>
                      <p:spPr bwMode="auto">
                        <a:xfrm>
                          <a:off x="2411" y="2153"/>
                          <a:ext cx="771"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91" name="Line 25"/>
            <p:cNvSpPr>
              <a:spLocks noChangeShapeType="1"/>
            </p:cNvSpPr>
            <p:nvPr/>
          </p:nvSpPr>
          <p:spPr bwMode="auto">
            <a:xfrm flipH="1" flipV="1">
              <a:off x="1795" y="1190"/>
              <a:ext cx="462" cy="58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32792" name="Object 26"/>
            <p:cNvGraphicFramePr>
              <a:graphicFrameLocks noChangeAspect="1"/>
            </p:cNvGraphicFramePr>
            <p:nvPr/>
          </p:nvGraphicFramePr>
          <p:xfrm>
            <a:off x="1795" y="1351"/>
            <a:ext cx="269" cy="361"/>
          </p:xfrm>
          <a:graphic>
            <a:graphicData uri="http://schemas.openxmlformats.org/presentationml/2006/ole">
              <mc:AlternateContent xmlns:mc="http://schemas.openxmlformats.org/markup-compatibility/2006">
                <mc:Choice xmlns:v="urn:schemas-microsoft-com:vml" Requires="v">
                  <p:oleObj spid="_x0000_s33173" name="Equation" r:id="rId19" imgW="177646" imgH="228402" progId="Equation.DSMT4">
                    <p:embed/>
                  </p:oleObj>
                </mc:Choice>
                <mc:Fallback>
                  <p:oleObj name="Equation" r:id="rId19" imgW="177646" imgH="228402" progId="Equation.DSMT4">
                    <p:embed/>
                    <p:pic>
                      <p:nvPicPr>
                        <p:cNvPr id="0" name="Object 26"/>
                        <p:cNvPicPr>
                          <a:picLocks noChangeAspect="1" noChangeArrowheads="1"/>
                        </p:cNvPicPr>
                        <p:nvPr/>
                      </p:nvPicPr>
                      <p:blipFill>
                        <a:blip r:embed="rId20">
                          <a:lum bright="-100000"/>
                          <a:extLst>
                            <a:ext uri="{28A0092B-C50C-407E-A947-70E740481C1C}">
                              <a14:useLocalDpi xmlns:a14="http://schemas.microsoft.com/office/drawing/2010/main" val="0"/>
                            </a:ext>
                          </a:extLst>
                        </a:blip>
                        <a:srcRect/>
                        <a:stretch>
                          <a:fillRect/>
                        </a:stretch>
                      </p:blipFill>
                      <p:spPr bwMode="auto">
                        <a:xfrm>
                          <a:off x="1795" y="1351"/>
                          <a:ext cx="269"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93" name="Arc 27"/>
            <p:cNvSpPr>
              <a:spLocks/>
            </p:cNvSpPr>
            <p:nvPr/>
          </p:nvSpPr>
          <p:spPr bwMode="auto">
            <a:xfrm>
              <a:off x="2472" y="1661"/>
              <a:ext cx="45" cy="91"/>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2772"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475999AF-EDEE-4A2C-8476-6137E4D87EB7}" type="slidenum">
              <a:rPr lang="en-US" altLang="zh-CN" smtClean="0"/>
              <a:pPr eaLnBrk="1" hangingPunct="1"/>
              <a:t>31</a:t>
            </a:fld>
            <a:endParaRPr lang="en-US" altLang="zh-CN"/>
          </a:p>
        </p:txBody>
      </p:sp>
      <p:sp>
        <p:nvSpPr>
          <p:cNvPr id="2" name="动作按钮: 后退或前一项 1">
            <a:hlinkClick r:id="" action="ppaction://hlinkshowjump?jump=previousslide" highlightClick="1"/>
          </p:cNvPr>
          <p:cNvSpPr/>
          <p:nvPr/>
        </p:nvSpPr>
        <p:spPr>
          <a:xfrm>
            <a:off x="827088" y="4076700"/>
            <a:ext cx="576262" cy="36195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动作按钮: 前进或下一项 2">
            <a:hlinkClick r:id="" action="ppaction://hlinkshowjump?jump=nextslide" highlightClick="1"/>
          </p:cNvPr>
          <p:cNvSpPr/>
          <p:nvPr/>
        </p:nvSpPr>
        <p:spPr>
          <a:xfrm>
            <a:off x="7524328" y="3930651"/>
            <a:ext cx="576064" cy="32702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9" name="Group 9"/>
          <p:cNvGrpSpPr>
            <a:grpSpLocks/>
          </p:cNvGrpSpPr>
          <p:nvPr/>
        </p:nvGrpSpPr>
        <p:grpSpPr bwMode="auto">
          <a:xfrm>
            <a:off x="189087" y="2702330"/>
            <a:ext cx="7853188" cy="742139"/>
            <a:chOff x="0" y="299"/>
            <a:chExt cx="5126" cy="562"/>
          </a:xfrm>
        </p:grpSpPr>
        <p:sp>
          <p:nvSpPr>
            <p:cNvPr id="33804" name="Rectangle 3"/>
            <p:cNvSpPr>
              <a:spLocks noChangeArrowheads="1"/>
            </p:cNvSpPr>
            <p:nvPr/>
          </p:nvSpPr>
          <p:spPr bwMode="auto">
            <a:xfrm>
              <a:off x="0" y="391"/>
              <a:ext cx="5126"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en-US" altLang="zh-CN" sz="3000" b="1" dirty="0"/>
                <a:t>                 </a:t>
              </a:r>
              <a:r>
                <a:rPr lang="zh-CN" altLang="en-US" sz="3000" b="1" dirty="0"/>
                <a:t>的相位（相角）                     为</a:t>
              </a:r>
            </a:p>
          </p:txBody>
        </p:sp>
        <p:graphicFrame>
          <p:nvGraphicFramePr>
            <p:cNvPr id="33805" name="Object 4"/>
            <p:cNvGraphicFramePr>
              <a:graphicFrameLocks noChangeAspect="1"/>
            </p:cNvGraphicFramePr>
            <p:nvPr>
              <p:extLst>
                <p:ext uri="{D42A27DB-BD31-4B8C-83A1-F6EECF244321}">
                  <p14:modId xmlns:p14="http://schemas.microsoft.com/office/powerpoint/2010/main" val="3229150320"/>
                </p:ext>
              </p:extLst>
            </p:nvPr>
          </p:nvGraphicFramePr>
          <p:xfrm>
            <a:off x="417" y="333"/>
            <a:ext cx="724" cy="528"/>
          </p:xfrm>
          <a:graphic>
            <a:graphicData uri="http://schemas.openxmlformats.org/presentationml/2006/ole">
              <mc:AlternateContent xmlns:mc="http://schemas.openxmlformats.org/markup-compatibility/2006">
                <mc:Choice xmlns:v="urn:schemas-microsoft-com:vml" Requires="v">
                  <p:oleObj spid="_x0000_s34143" name="公式" r:id="rId3" imgW="368140" imgH="266584" progId="Equation.3">
                    <p:embed/>
                  </p:oleObj>
                </mc:Choice>
                <mc:Fallback>
                  <p:oleObj name="公式" r:id="rId3" imgW="368140" imgH="266584" progId="Equation.3">
                    <p:embed/>
                    <p:pic>
                      <p:nvPicPr>
                        <p:cNvPr id="0" name="Object 4"/>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417" y="333"/>
                          <a:ext cx="724" cy="5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6" name="Object 5"/>
            <p:cNvGraphicFramePr>
              <a:graphicFrameLocks noChangeAspect="1"/>
            </p:cNvGraphicFramePr>
            <p:nvPr>
              <p:extLst>
                <p:ext uri="{D42A27DB-BD31-4B8C-83A1-F6EECF244321}">
                  <p14:modId xmlns:p14="http://schemas.microsoft.com/office/powerpoint/2010/main" val="106693939"/>
                </p:ext>
              </p:extLst>
            </p:nvPr>
          </p:nvGraphicFramePr>
          <p:xfrm>
            <a:off x="3049" y="299"/>
            <a:ext cx="1302" cy="528"/>
          </p:xfrm>
          <a:graphic>
            <a:graphicData uri="http://schemas.openxmlformats.org/presentationml/2006/ole">
              <mc:AlternateContent xmlns:mc="http://schemas.openxmlformats.org/markup-compatibility/2006">
                <mc:Choice xmlns:v="urn:schemas-microsoft-com:vml" Requires="v">
                  <p:oleObj spid="_x0000_s34144" name="公式" r:id="rId5" imgW="660113" imgH="266584" progId="Equation.3">
                    <p:embed/>
                  </p:oleObj>
                </mc:Choice>
                <mc:Fallback>
                  <p:oleObj name="公式" r:id="rId5" imgW="660113" imgH="266584" progId="Equation.3">
                    <p:embed/>
                    <p:pic>
                      <p:nvPicPr>
                        <p:cNvPr id="0" name="Object 5"/>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3049" y="299"/>
                          <a:ext cx="1302" cy="5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5606" name="Object 6"/>
          <p:cNvGraphicFramePr>
            <a:graphicFrameLocks noChangeAspect="1"/>
          </p:cNvGraphicFramePr>
          <p:nvPr>
            <p:extLst>
              <p:ext uri="{D42A27DB-BD31-4B8C-83A1-F6EECF244321}">
                <p14:modId xmlns:p14="http://schemas.microsoft.com/office/powerpoint/2010/main" val="1334931773"/>
              </p:ext>
            </p:extLst>
          </p:nvPr>
        </p:nvGraphicFramePr>
        <p:xfrm>
          <a:off x="172252" y="5157192"/>
          <a:ext cx="8081963" cy="969963"/>
        </p:xfrm>
        <a:graphic>
          <a:graphicData uri="http://schemas.openxmlformats.org/presentationml/2006/ole">
            <mc:AlternateContent xmlns:mc="http://schemas.openxmlformats.org/markup-compatibility/2006">
              <mc:Choice xmlns:v="urn:schemas-microsoft-com:vml" Requires="v">
                <p:oleObj spid="_x0000_s34145" name="公式" r:id="rId7" imgW="3733800" imgH="444500" progId="Equation.3">
                  <p:embed/>
                </p:oleObj>
              </mc:Choice>
              <mc:Fallback>
                <p:oleObj name="公式" r:id="rId7" imgW="3733800" imgH="444500" progId="Equation.3">
                  <p:embed/>
                  <p:pic>
                    <p:nvPicPr>
                      <p:cNvPr id="0" name="Object 6"/>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172252" y="5157192"/>
                        <a:ext cx="8081963"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7" name="Object 7"/>
          <p:cNvGraphicFramePr>
            <a:graphicFrameLocks noChangeAspect="1"/>
          </p:cNvGraphicFramePr>
          <p:nvPr>
            <p:extLst>
              <p:ext uri="{D42A27DB-BD31-4B8C-83A1-F6EECF244321}">
                <p14:modId xmlns:p14="http://schemas.microsoft.com/office/powerpoint/2010/main" val="1816408120"/>
              </p:ext>
            </p:extLst>
          </p:nvPr>
        </p:nvGraphicFramePr>
        <p:xfrm>
          <a:off x="189087" y="6093296"/>
          <a:ext cx="8642350" cy="500062"/>
        </p:xfrm>
        <a:graphic>
          <a:graphicData uri="http://schemas.openxmlformats.org/presentationml/2006/ole">
            <mc:AlternateContent xmlns:mc="http://schemas.openxmlformats.org/markup-compatibility/2006">
              <mc:Choice xmlns:v="urn:schemas-microsoft-com:vml" Requires="v">
                <p:oleObj spid="_x0000_s34146" name="公式" r:id="rId9" imgW="3759200" imgH="215900" progId="Equation.3">
                  <p:embed/>
                </p:oleObj>
              </mc:Choice>
              <mc:Fallback>
                <p:oleObj name="公式" r:id="rId9" imgW="3759200" imgH="215900" progId="Equation.3">
                  <p:embed/>
                  <p:pic>
                    <p:nvPicPr>
                      <p:cNvPr id="0" name="Object 7"/>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89087" y="6093296"/>
                        <a:ext cx="8642350" cy="50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11" name="Rectangle 11"/>
          <p:cNvSpPr>
            <a:spLocks noChangeArrowheads="1"/>
          </p:cNvSpPr>
          <p:nvPr/>
        </p:nvSpPr>
        <p:spPr bwMode="auto">
          <a:xfrm>
            <a:off x="482600" y="2132013"/>
            <a:ext cx="813752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en-US" altLang="zh-CN" sz="2400" b="1" dirty="0"/>
              <a:t> </a:t>
            </a:r>
            <a:r>
              <a:rPr lang="zh-CN" altLang="en-US" sz="2400" b="1" dirty="0"/>
              <a:t>采用几何作图法可以确定滤波器的类型。</a:t>
            </a:r>
          </a:p>
        </p:txBody>
      </p:sp>
      <p:grpSp>
        <p:nvGrpSpPr>
          <p:cNvPr id="25617" name="Group 17"/>
          <p:cNvGrpSpPr>
            <a:grpSpLocks/>
          </p:cNvGrpSpPr>
          <p:nvPr/>
        </p:nvGrpSpPr>
        <p:grpSpPr bwMode="auto">
          <a:xfrm>
            <a:off x="611188" y="188640"/>
            <a:ext cx="7057156" cy="1924323"/>
            <a:chOff x="385" y="164"/>
            <a:chExt cx="4520" cy="1328"/>
          </a:xfrm>
        </p:grpSpPr>
        <p:graphicFrame>
          <p:nvGraphicFramePr>
            <p:cNvPr id="33801" name="Object 14"/>
            <p:cNvGraphicFramePr>
              <a:graphicFrameLocks noChangeAspect="1"/>
            </p:cNvGraphicFramePr>
            <p:nvPr/>
          </p:nvGraphicFramePr>
          <p:xfrm>
            <a:off x="385" y="436"/>
            <a:ext cx="879" cy="719"/>
          </p:xfrm>
          <a:graphic>
            <a:graphicData uri="http://schemas.openxmlformats.org/presentationml/2006/ole">
              <mc:AlternateContent xmlns:mc="http://schemas.openxmlformats.org/markup-compatibility/2006">
                <mc:Choice xmlns:v="urn:schemas-microsoft-com:vml" Requires="v">
                  <p:oleObj spid="_x0000_s34147" name="Equation" r:id="rId11" imgW="406224" imgH="330057" progId="Equation.DSMT4">
                    <p:embed/>
                  </p:oleObj>
                </mc:Choice>
                <mc:Fallback>
                  <p:oleObj name="Equation" r:id="rId11" imgW="406224" imgH="330057" progId="Equation.DSMT4">
                    <p:embed/>
                    <p:pic>
                      <p:nvPicPr>
                        <p:cNvPr id="0" name="Object 14"/>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385" y="436"/>
                          <a:ext cx="879" cy="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2" name="Object 15"/>
            <p:cNvGraphicFramePr>
              <a:graphicFrameLocks noChangeAspect="1"/>
            </p:cNvGraphicFramePr>
            <p:nvPr/>
          </p:nvGraphicFramePr>
          <p:xfrm>
            <a:off x="1338" y="164"/>
            <a:ext cx="1374" cy="1328"/>
          </p:xfrm>
          <a:graphic>
            <a:graphicData uri="http://schemas.openxmlformats.org/presentationml/2006/ole">
              <mc:AlternateContent xmlns:mc="http://schemas.openxmlformats.org/markup-compatibility/2006">
                <mc:Choice xmlns:v="urn:schemas-microsoft-com:vml" Requires="v">
                  <p:oleObj spid="_x0000_s34148" name="Equation" r:id="rId13" imgW="634725" imgH="609336" progId="Equation.DSMT4">
                    <p:embed/>
                  </p:oleObj>
                </mc:Choice>
                <mc:Fallback>
                  <p:oleObj name="Equation" r:id="rId13" imgW="634725" imgH="609336" progId="Equation.DSMT4">
                    <p:embed/>
                    <p:pic>
                      <p:nvPicPr>
                        <p:cNvPr id="0" name="Object 15"/>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1338" y="164"/>
                          <a:ext cx="1374" cy="1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3" name="Object 16"/>
            <p:cNvGraphicFramePr>
              <a:graphicFrameLocks noChangeAspect="1"/>
            </p:cNvGraphicFramePr>
            <p:nvPr/>
          </p:nvGraphicFramePr>
          <p:xfrm>
            <a:off x="2789" y="572"/>
            <a:ext cx="2116" cy="554"/>
          </p:xfrm>
          <a:graphic>
            <a:graphicData uri="http://schemas.openxmlformats.org/presentationml/2006/ole">
              <mc:AlternateContent xmlns:mc="http://schemas.openxmlformats.org/markup-compatibility/2006">
                <mc:Choice xmlns:v="urn:schemas-microsoft-com:vml" Requires="v">
                  <p:oleObj spid="_x0000_s34149" name="Equation" r:id="rId15" imgW="977476" imgH="253890" progId="Equation.DSMT4">
                    <p:embed/>
                  </p:oleObj>
                </mc:Choice>
                <mc:Fallback>
                  <p:oleObj name="Equation" r:id="rId15" imgW="977476" imgH="253890" progId="Equation.DSMT4">
                    <p:embed/>
                    <p:pic>
                      <p:nvPicPr>
                        <p:cNvPr id="0" name="Object 16"/>
                        <p:cNvPicPr>
                          <a:picLocks noChangeAspect="1" noChangeArrowheads="1"/>
                        </p:cNvPicPr>
                        <p:nvPr/>
                      </p:nvPicPr>
                      <p:blipFill>
                        <a:blip r:embed="rId16">
                          <a:lum bright="-100000"/>
                          <a:extLst>
                            <a:ext uri="{28A0092B-C50C-407E-A947-70E740481C1C}">
                              <a14:useLocalDpi xmlns:a14="http://schemas.microsoft.com/office/drawing/2010/main" val="0"/>
                            </a:ext>
                          </a:extLst>
                        </a:blip>
                        <a:srcRect/>
                        <a:stretch>
                          <a:fillRect/>
                        </a:stretch>
                      </p:blipFill>
                      <p:spPr bwMode="auto">
                        <a:xfrm>
                          <a:off x="2789" y="572"/>
                          <a:ext cx="2116" cy="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 name="动作按钮: 后退或前一项 2">
            <a:hlinkClick r:id="rId17" action="ppaction://hlinksldjump" highlightClick="1"/>
          </p:cNvPr>
          <p:cNvSpPr/>
          <p:nvPr/>
        </p:nvSpPr>
        <p:spPr>
          <a:xfrm>
            <a:off x="8042275" y="3073400"/>
            <a:ext cx="576263" cy="506413"/>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aphicFrame>
        <p:nvGraphicFramePr>
          <p:cNvPr id="4" name="对象 3"/>
          <p:cNvGraphicFramePr>
            <a:graphicFrameLocks noChangeAspect="1"/>
          </p:cNvGraphicFramePr>
          <p:nvPr>
            <p:extLst>
              <p:ext uri="{D42A27DB-BD31-4B8C-83A1-F6EECF244321}">
                <p14:modId xmlns:p14="http://schemas.microsoft.com/office/powerpoint/2010/main" val="2876003380"/>
              </p:ext>
            </p:extLst>
          </p:nvPr>
        </p:nvGraphicFramePr>
        <p:xfrm>
          <a:off x="1259632" y="3429000"/>
          <a:ext cx="5398169" cy="1750797"/>
        </p:xfrm>
        <a:graphic>
          <a:graphicData uri="http://schemas.openxmlformats.org/presentationml/2006/ole">
            <mc:AlternateContent xmlns:mc="http://schemas.openxmlformats.org/markup-compatibility/2006">
              <mc:Choice xmlns:v="urn:schemas-microsoft-com:vml" Requires="v">
                <p:oleObj spid="_x0000_s34150" name="Equation" r:id="rId18" imgW="2679480" imgH="863280" progId="Equation.DSMT4">
                  <p:embed/>
                </p:oleObj>
              </mc:Choice>
              <mc:Fallback>
                <p:oleObj name="Equation" r:id="rId18" imgW="2679480" imgH="863280" progId="Equation.DSMT4">
                  <p:embed/>
                  <p:pic>
                    <p:nvPicPr>
                      <p:cNvPr id="0" name="对象 3"/>
                      <p:cNvPicPr>
                        <a:picLocks noChangeAspect="1" noChangeArrowheads="1"/>
                      </p:cNvPicPr>
                      <p:nvPr/>
                    </p:nvPicPr>
                    <p:blipFill>
                      <a:blip r:embed="rId19">
                        <a:lum bright="-100000"/>
                        <a:extLst>
                          <a:ext uri="{28A0092B-C50C-407E-A947-70E740481C1C}">
                            <a14:useLocalDpi xmlns:a14="http://schemas.microsoft.com/office/drawing/2010/main" val="0"/>
                          </a:ext>
                        </a:extLst>
                      </a:blip>
                      <a:srcRect/>
                      <a:stretch>
                        <a:fillRect/>
                      </a:stretch>
                    </p:blipFill>
                    <p:spPr bwMode="auto">
                      <a:xfrm>
                        <a:off x="1259632" y="3429000"/>
                        <a:ext cx="5398169" cy="1750797"/>
                      </a:xfrm>
                      <a:prstGeom prst="rect">
                        <a:avLst/>
                      </a:prstGeom>
                      <a:noFill/>
                      <a:ln>
                        <a:noFill/>
                      </a:ln>
                    </p:spPr>
                  </p:pic>
                </p:oleObj>
              </mc:Fallback>
            </mc:AlternateContent>
          </a:graphicData>
        </a:graphic>
      </p:graphicFrame>
      <p:sp>
        <p:nvSpPr>
          <p:cNvPr id="2" name="动作按钮: 后退或前一项 1">
            <a:hlinkClick r:id="" action="ppaction://hlinkshowjump?jump=previousslide" highlightClick="1"/>
          </p:cNvPr>
          <p:cNvSpPr/>
          <p:nvPr/>
        </p:nvSpPr>
        <p:spPr>
          <a:xfrm>
            <a:off x="6516216" y="2060848"/>
            <a:ext cx="56100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617"/>
                                        </p:tgtEl>
                                        <p:attrNameLst>
                                          <p:attrName>style.visibility</p:attrName>
                                        </p:attrNameLst>
                                      </p:cBhvr>
                                      <p:to>
                                        <p:strVal val="visible"/>
                                      </p:to>
                                    </p:set>
                                    <p:anim calcmode="lin" valueType="num">
                                      <p:cBhvr additive="base">
                                        <p:cTn id="7" dur="500" fill="hold"/>
                                        <p:tgtEl>
                                          <p:spTgt spid="25617"/>
                                        </p:tgtEl>
                                        <p:attrNameLst>
                                          <p:attrName>ppt_x</p:attrName>
                                        </p:attrNameLst>
                                      </p:cBhvr>
                                      <p:tavLst>
                                        <p:tav tm="0">
                                          <p:val>
                                            <p:strVal val="#ppt_x"/>
                                          </p:val>
                                        </p:tav>
                                        <p:tav tm="100000">
                                          <p:val>
                                            <p:strVal val="#ppt_x"/>
                                          </p:val>
                                        </p:tav>
                                      </p:tavLst>
                                    </p:anim>
                                    <p:anim calcmode="lin" valueType="num">
                                      <p:cBhvr additive="base">
                                        <p:cTn id="8" dur="500" fill="hold"/>
                                        <p:tgtEl>
                                          <p:spTgt spid="2561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611"/>
                                        </p:tgtEl>
                                        <p:attrNameLst>
                                          <p:attrName>style.visibility</p:attrName>
                                        </p:attrNameLst>
                                      </p:cBhvr>
                                      <p:to>
                                        <p:strVal val="visible"/>
                                      </p:to>
                                    </p:set>
                                    <p:anim calcmode="lin" valueType="num">
                                      <p:cBhvr additive="base">
                                        <p:cTn id="13" dur="500" fill="hold"/>
                                        <p:tgtEl>
                                          <p:spTgt spid="25611"/>
                                        </p:tgtEl>
                                        <p:attrNameLst>
                                          <p:attrName>ppt_x</p:attrName>
                                        </p:attrNameLst>
                                      </p:cBhvr>
                                      <p:tavLst>
                                        <p:tav tm="0">
                                          <p:val>
                                            <p:strVal val="#ppt_x"/>
                                          </p:val>
                                        </p:tav>
                                        <p:tav tm="100000">
                                          <p:val>
                                            <p:strVal val="#ppt_x"/>
                                          </p:val>
                                        </p:tav>
                                      </p:tavLst>
                                    </p:anim>
                                    <p:anim calcmode="lin" valueType="num">
                                      <p:cBhvr additive="base">
                                        <p:cTn id="14" dur="500" fill="hold"/>
                                        <p:tgtEl>
                                          <p:spTgt spid="2561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5609"/>
                                        </p:tgtEl>
                                        <p:attrNameLst>
                                          <p:attrName>style.visibility</p:attrName>
                                        </p:attrNameLst>
                                      </p:cBhvr>
                                      <p:to>
                                        <p:strVal val="visible"/>
                                      </p:to>
                                    </p:set>
                                    <p:anim calcmode="lin" valueType="num">
                                      <p:cBhvr additive="base">
                                        <p:cTn id="19" dur="500" fill="hold"/>
                                        <p:tgtEl>
                                          <p:spTgt spid="25609"/>
                                        </p:tgtEl>
                                        <p:attrNameLst>
                                          <p:attrName>ppt_x</p:attrName>
                                        </p:attrNameLst>
                                      </p:cBhvr>
                                      <p:tavLst>
                                        <p:tav tm="0">
                                          <p:val>
                                            <p:strVal val="#ppt_x"/>
                                          </p:val>
                                        </p:tav>
                                        <p:tav tm="100000">
                                          <p:val>
                                            <p:strVal val="#ppt_x"/>
                                          </p:val>
                                        </p:tav>
                                      </p:tavLst>
                                    </p:anim>
                                    <p:anim calcmode="lin" valueType="num">
                                      <p:cBhvr additive="base">
                                        <p:cTn id="20" dur="500" fill="hold"/>
                                        <p:tgtEl>
                                          <p:spTgt spid="2560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5606"/>
                                        </p:tgtEl>
                                        <p:attrNameLst>
                                          <p:attrName>style.visibility</p:attrName>
                                        </p:attrNameLst>
                                      </p:cBhvr>
                                      <p:to>
                                        <p:strVal val="visible"/>
                                      </p:to>
                                    </p:set>
                                    <p:anim calcmode="lin" valueType="num">
                                      <p:cBhvr additive="base">
                                        <p:cTn id="31" dur="500" fill="hold"/>
                                        <p:tgtEl>
                                          <p:spTgt spid="25606"/>
                                        </p:tgtEl>
                                        <p:attrNameLst>
                                          <p:attrName>ppt_x</p:attrName>
                                        </p:attrNameLst>
                                      </p:cBhvr>
                                      <p:tavLst>
                                        <p:tav tm="0">
                                          <p:val>
                                            <p:strVal val="#ppt_x"/>
                                          </p:val>
                                        </p:tav>
                                        <p:tav tm="100000">
                                          <p:val>
                                            <p:strVal val="#ppt_x"/>
                                          </p:val>
                                        </p:tav>
                                      </p:tavLst>
                                    </p:anim>
                                    <p:anim calcmode="lin" valueType="num">
                                      <p:cBhvr additive="base">
                                        <p:cTn id="32" dur="500" fill="hold"/>
                                        <p:tgtEl>
                                          <p:spTgt spid="2560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5607"/>
                                        </p:tgtEl>
                                        <p:attrNameLst>
                                          <p:attrName>style.visibility</p:attrName>
                                        </p:attrNameLst>
                                      </p:cBhvr>
                                      <p:to>
                                        <p:strVal val="visible"/>
                                      </p:to>
                                    </p:set>
                                    <p:anim calcmode="lin" valueType="num">
                                      <p:cBhvr additive="base">
                                        <p:cTn id="37" dur="500" fill="hold"/>
                                        <p:tgtEl>
                                          <p:spTgt spid="25607"/>
                                        </p:tgtEl>
                                        <p:attrNameLst>
                                          <p:attrName>ppt_x</p:attrName>
                                        </p:attrNameLst>
                                      </p:cBhvr>
                                      <p:tavLst>
                                        <p:tav tm="0">
                                          <p:val>
                                            <p:strVal val="#ppt_x"/>
                                          </p:val>
                                        </p:tav>
                                        <p:tav tm="100000">
                                          <p:val>
                                            <p:strVal val="#ppt_x"/>
                                          </p:val>
                                        </p:tav>
                                      </p:tavLst>
                                    </p:anim>
                                    <p:anim calcmode="lin" valueType="num">
                                      <p:cBhvr additive="base">
                                        <p:cTn id="38" dur="500" fill="hold"/>
                                        <p:tgtEl>
                                          <p:spTgt spid="256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539750" y="476250"/>
            <a:ext cx="8136706"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dirty="0">
                <a:latin typeface="Times New Roman" pitchFamily="18" charset="0"/>
                <a:ea typeface="华文中宋" pitchFamily="2" charset="-122"/>
              </a:rPr>
              <a:t>我们来研究当</a:t>
            </a:r>
          </a:p>
          <a:p>
            <a:pPr eaLnBrk="1" hangingPunct="1">
              <a:spcBef>
                <a:spcPct val="50000"/>
              </a:spcBef>
            </a:pPr>
            <a:r>
              <a:rPr kumimoji="1" lang="zh-CN" altLang="en-US" sz="3200" b="1" dirty="0">
                <a:latin typeface="Times New Roman" pitchFamily="18" charset="0"/>
                <a:ea typeface="华文中宋" pitchFamily="2" charset="-122"/>
              </a:rPr>
              <a:t>零点（极点）位置对系统相位的变化情况</a:t>
            </a:r>
          </a:p>
        </p:txBody>
      </p:sp>
      <p:graphicFrame>
        <p:nvGraphicFramePr>
          <p:cNvPr id="34819" name="Object 3"/>
          <p:cNvGraphicFramePr>
            <a:graphicFrameLocks noChangeAspect="1"/>
          </p:cNvGraphicFramePr>
          <p:nvPr/>
        </p:nvGraphicFramePr>
        <p:xfrm>
          <a:off x="3562350" y="620713"/>
          <a:ext cx="1803400" cy="433387"/>
        </p:xfrm>
        <a:graphic>
          <a:graphicData uri="http://schemas.openxmlformats.org/presentationml/2006/ole">
            <mc:AlternateContent xmlns:mc="http://schemas.openxmlformats.org/markup-compatibility/2006">
              <mc:Choice xmlns:v="urn:schemas-microsoft-com:vml" Requires="v">
                <p:oleObj spid="_x0000_s35123" name="Equation" r:id="rId4" imgW="1781190" imgH="352335" progId="Equation.DSMT4">
                  <p:embed/>
                </p:oleObj>
              </mc:Choice>
              <mc:Fallback>
                <p:oleObj name="Equation" r:id="rId4" imgW="1781190" imgH="352335"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3562350" y="620713"/>
                        <a:ext cx="1803400" cy="43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20" name="Object 4"/>
          <p:cNvGraphicFramePr>
            <a:graphicFrameLocks noChangeAspect="1"/>
          </p:cNvGraphicFramePr>
          <p:nvPr/>
        </p:nvGraphicFramePr>
        <p:xfrm>
          <a:off x="5651500" y="620713"/>
          <a:ext cx="1282700" cy="373062"/>
        </p:xfrm>
        <a:graphic>
          <a:graphicData uri="http://schemas.openxmlformats.org/presentationml/2006/ole">
            <mc:AlternateContent xmlns:mc="http://schemas.openxmlformats.org/markup-compatibility/2006">
              <mc:Choice xmlns:v="urn:schemas-microsoft-com:vml" Requires="v">
                <p:oleObj spid="_x0000_s35124" name="Equation" r:id="rId6" imgW="1266840" imgH="295185" progId="Equation.DSMT4">
                  <p:embed/>
                </p:oleObj>
              </mc:Choice>
              <mc:Fallback>
                <p:oleObj name="Equation" r:id="rId6" imgW="1266840" imgH="295185" progId="Equation.DSMT4">
                  <p:embed/>
                  <p:pic>
                    <p:nvPicPr>
                      <p:cNvPr id="0" name="Object 4"/>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5651500" y="620713"/>
                        <a:ext cx="1282700" cy="373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4821" name="组合 2"/>
          <p:cNvGrpSpPr>
            <a:grpSpLocks/>
          </p:cNvGrpSpPr>
          <p:nvPr/>
        </p:nvGrpSpPr>
        <p:grpSpPr bwMode="auto">
          <a:xfrm>
            <a:off x="4062413" y="2075656"/>
            <a:ext cx="4427537" cy="3519488"/>
            <a:chOff x="1692275" y="2882900"/>
            <a:chExt cx="4427538" cy="3519488"/>
          </a:xfrm>
        </p:grpSpPr>
        <p:sp>
          <p:nvSpPr>
            <p:cNvPr id="34826" name="Oval 7"/>
            <p:cNvSpPr>
              <a:spLocks noChangeArrowheads="1"/>
            </p:cNvSpPr>
            <p:nvPr/>
          </p:nvSpPr>
          <p:spPr bwMode="auto">
            <a:xfrm>
              <a:off x="2287588" y="3736975"/>
              <a:ext cx="2278062" cy="2212975"/>
            </a:xfrm>
            <a:prstGeom prst="ellipse">
              <a:avLst/>
            </a:prstGeom>
            <a:noFill/>
            <a:ln w="38100" cap="sq">
              <a:solidFill>
                <a:schemeClr val="tx1"/>
              </a:solidFill>
              <a:round/>
              <a:headEnd type="none" w="sm" len="sm"/>
              <a:tailEnd type="none" w="sm" len="sm"/>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4827" name="Line 8"/>
            <p:cNvSpPr>
              <a:spLocks noChangeShapeType="1"/>
            </p:cNvSpPr>
            <p:nvPr/>
          </p:nvSpPr>
          <p:spPr bwMode="auto">
            <a:xfrm>
              <a:off x="1692275" y="4868863"/>
              <a:ext cx="4114800" cy="11112"/>
            </a:xfrm>
            <a:prstGeom prst="line">
              <a:avLst/>
            </a:prstGeom>
            <a:noFill/>
            <a:ln w="38100" cap="sq">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4828" name="Line 9"/>
            <p:cNvSpPr>
              <a:spLocks noChangeShapeType="1"/>
            </p:cNvSpPr>
            <p:nvPr/>
          </p:nvSpPr>
          <p:spPr bwMode="auto">
            <a:xfrm flipV="1">
              <a:off x="3349625" y="2933700"/>
              <a:ext cx="12700" cy="3468688"/>
            </a:xfrm>
            <a:prstGeom prst="line">
              <a:avLst/>
            </a:prstGeom>
            <a:noFill/>
            <a:ln w="38100" cap="sq">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34829" name="Object 10"/>
            <p:cNvGraphicFramePr>
              <a:graphicFrameLocks noChangeAspect="1"/>
            </p:cNvGraphicFramePr>
            <p:nvPr/>
          </p:nvGraphicFramePr>
          <p:xfrm>
            <a:off x="5259388" y="4956175"/>
            <a:ext cx="860425" cy="390525"/>
          </p:xfrm>
          <a:graphic>
            <a:graphicData uri="http://schemas.openxmlformats.org/presentationml/2006/ole">
              <mc:AlternateContent xmlns:mc="http://schemas.openxmlformats.org/markup-compatibility/2006">
                <mc:Choice xmlns:v="urn:schemas-microsoft-com:vml" Requires="v">
                  <p:oleObj spid="_x0000_s35125" name="Equation" r:id="rId8" imgW="819180" imgH="362040" progId="Equation.DSMT4">
                    <p:embed/>
                  </p:oleObj>
                </mc:Choice>
                <mc:Fallback>
                  <p:oleObj name="Equation" r:id="rId8" imgW="819180" imgH="362040" progId="Equation.DSMT4">
                    <p:embed/>
                    <p:pic>
                      <p:nvPicPr>
                        <p:cNvPr id="0" name="Object 10"/>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5259388" y="4956175"/>
                          <a:ext cx="860425"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30" name="Object 11"/>
            <p:cNvGraphicFramePr>
              <a:graphicFrameLocks noChangeAspect="1"/>
            </p:cNvGraphicFramePr>
            <p:nvPr/>
          </p:nvGraphicFramePr>
          <p:xfrm>
            <a:off x="3530600" y="2882900"/>
            <a:ext cx="1082675" cy="392113"/>
          </p:xfrm>
          <a:graphic>
            <a:graphicData uri="http://schemas.openxmlformats.org/presentationml/2006/ole">
              <mc:AlternateContent xmlns:mc="http://schemas.openxmlformats.org/markup-compatibility/2006">
                <mc:Choice xmlns:v="urn:schemas-microsoft-com:vml" Requires="v">
                  <p:oleObj spid="_x0000_s35126" name="Equation" r:id="rId10" imgW="1038150" imgH="362040" progId="Equation.DSMT4">
                    <p:embed/>
                  </p:oleObj>
                </mc:Choice>
                <mc:Fallback>
                  <p:oleObj name="Equation" r:id="rId10" imgW="1038150" imgH="362040" progId="Equation.DSMT4">
                    <p:embed/>
                    <p:pic>
                      <p:nvPicPr>
                        <p:cNvPr id="0" name="Object 11"/>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3530600" y="2882900"/>
                          <a:ext cx="1082675" cy="39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31" name="Object 12"/>
            <p:cNvGraphicFramePr>
              <a:graphicFrameLocks noChangeAspect="1"/>
            </p:cNvGraphicFramePr>
            <p:nvPr/>
          </p:nvGraphicFramePr>
          <p:xfrm>
            <a:off x="3438525" y="4956175"/>
            <a:ext cx="207963" cy="312738"/>
          </p:xfrm>
          <a:graphic>
            <a:graphicData uri="http://schemas.openxmlformats.org/presentationml/2006/ole">
              <mc:AlternateContent xmlns:mc="http://schemas.openxmlformats.org/markup-compatibility/2006">
                <mc:Choice xmlns:v="urn:schemas-microsoft-com:vml" Requires="v">
                  <p:oleObj spid="_x0000_s35127" name="Equation" r:id="rId12" imgW="203024" imgH="304536" progId="Equation.DSMT4">
                    <p:embed/>
                  </p:oleObj>
                </mc:Choice>
                <mc:Fallback>
                  <p:oleObj name="Equation" r:id="rId12" imgW="203024" imgH="304536" progId="Equation.DSMT4">
                    <p:embed/>
                    <p:pic>
                      <p:nvPicPr>
                        <p:cNvPr id="0" name="Object 12"/>
                        <p:cNvPicPr>
                          <a:picLocks noChangeAspect="1" noChangeArrowheads="1"/>
                        </p:cNvPicPr>
                        <p:nvPr/>
                      </p:nvPicPr>
                      <p:blipFill>
                        <a:blip r:embed="rId13">
                          <a:lum bright="-100000"/>
                          <a:extLst>
                            <a:ext uri="{28A0092B-C50C-407E-A947-70E740481C1C}">
                              <a14:useLocalDpi xmlns:a14="http://schemas.microsoft.com/office/drawing/2010/main" val="0"/>
                            </a:ext>
                          </a:extLst>
                        </a:blip>
                        <a:srcRect/>
                        <a:stretch>
                          <a:fillRect/>
                        </a:stretch>
                      </p:blipFill>
                      <p:spPr bwMode="auto">
                        <a:xfrm>
                          <a:off x="3438525" y="4956175"/>
                          <a:ext cx="207963" cy="312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32" name="Oval 14"/>
            <p:cNvSpPr>
              <a:spLocks noChangeArrowheads="1"/>
            </p:cNvSpPr>
            <p:nvPr/>
          </p:nvSpPr>
          <p:spPr bwMode="auto">
            <a:xfrm>
              <a:off x="3635375" y="4752975"/>
              <a:ext cx="215900" cy="227013"/>
            </a:xfrm>
            <a:prstGeom prst="ellipse">
              <a:avLst/>
            </a:prstGeom>
            <a:noFill/>
            <a:ln w="38100" cap="sq">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4833" name="Line 21"/>
            <p:cNvSpPr>
              <a:spLocks noChangeShapeType="1"/>
            </p:cNvSpPr>
            <p:nvPr/>
          </p:nvSpPr>
          <p:spPr bwMode="auto">
            <a:xfrm flipV="1">
              <a:off x="3716338" y="4868863"/>
              <a:ext cx="855662" cy="793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34" name="Line 22"/>
            <p:cNvSpPr>
              <a:spLocks noChangeShapeType="1"/>
            </p:cNvSpPr>
            <p:nvPr/>
          </p:nvSpPr>
          <p:spPr bwMode="auto">
            <a:xfrm flipH="1" flipV="1">
              <a:off x="2987675" y="3860800"/>
              <a:ext cx="785813" cy="1001713"/>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835" name="Line 23"/>
            <p:cNvSpPr>
              <a:spLocks noChangeShapeType="1"/>
            </p:cNvSpPr>
            <p:nvPr/>
          </p:nvSpPr>
          <p:spPr bwMode="auto">
            <a:xfrm flipH="1">
              <a:off x="3132138" y="4840288"/>
              <a:ext cx="620712" cy="103663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4822" name="Text Box 24"/>
          <p:cNvSpPr txBox="1">
            <a:spLocks noChangeArrowheads="1"/>
          </p:cNvSpPr>
          <p:nvPr/>
        </p:nvSpPr>
        <p:spPr bwMode="auto">
          <a:xfrm>
            <a:off x="251520" y="2127412"/>
            <a:ext cx="49685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dirty="0">
                <a:latin typeface="Times New Roman" pitchFamily="18" charset="0"/>
                <a:ea typeface="华文中宋" pitchFamily="2" charset="-122"/>
              </a:rPr>
              <a:t>（</a:t>
            </a:r>
            <a:r>
              <a:rPr kumimoji="1" lang="en-US" altLang="zh-CN" sz="3200" b="1" dirty="0">
                <a:latin typeface="Times New Roman" pitchFamily="18" charset="0"/>
                <a:ea typeface="华文中宋" pitchFamily="2" charset="-122"/>
              </a:rPr>
              <a:t>1</a:t>
            </a:r>
            <a:r>
              <a:rPr kumimoji="1" lang="zh-CN" altLang="en-US" sz="3200" b="1" dirty="0">
                <a:latin typeface="Times New Roman" pitchFamily="18" charset="0"/>
                <a:ea typeface="华文中宋" pitchFamily="2" charset="-122"/>
              </a:rPr>
              <a:t>）在单位圆内的</a:t>
            </a:r>
            <a:r>
              <a:rPr kumimoji="1" lang="en-US" altLang="zh-CN" sz="3200" b="1" dirty="0">
                <a:latin typeface="Times New Roman" pitchFamily="18" charset="0"/>
                <a:ea typeface="华文中宋" pitchFamily="2" charset="-122"/>
              </a:rPr>
              <a:t>x</a:t>
            </a:r>
            <a:r>
              <a:rPr kumimoji="1" lang="zh-CN" altLang="en-US" sz="3200" b="1" dirty="0">
                <a:latin typeface="Times New Roman" pitchFamily="18" charset="0"/>
                <a:ea typeface="华文中宋" pitchFamily="2" charset="-122"/>
              </a:rPr>
              <a:t>轴上</a:t>
            </a:r>
          </a:p>
        </p:txBody>
      </p:sp>
      <p:sp>
        <p:nvSpPr>
          <p:cNvPr id="34823"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FE74737A-E4C4-45CA-B619-C60B8DEC71AB}" type="slidenum">
              <a:rPr lang="en-US" altLang="zh-CN" smtClean="0"/>
              <a:pPr eaLnBrk="1" hangingPunct="1"/>
              <a:t>33</a:t>
            </a:fld>
            <a:endParaRPr lang="en-US" altLang="zh-CN"/>
          </a:p>
        </p:txBody>
      </p:sp>
      <p:graphicFrame>
        <p:nvGraphicFramePr>
          <p:cNvPr id="2" name="对象 1"/>
          <p:cNvGraphicFramePr>
            <a:graphicFrameLocks noChangeAspect="1"/>
          </p:cNvGraphicFramePr>
          <p:nvPr/>
        </p:nvGraphicFramePr>
        <p:xfrm>
          <a:off x="1014413" y="5157788"/>
          <a:ext cx="3371850" cy="714375"/>
        </p:xfrm>
        <a:graphic>
          <a:graphicData uri="http://schemas.openxmlformats.org/presentationml/2006/ole">
            <mc:AlternateContent xmlns:mc="http://schemas.openxmlformats.org/markup-compatibility/2006">
              <mc:Choice xmlns:v="urn:schemas-microsoft-com:vml" Requires="v">
                <p:oleObj spid="_x0000_s35128" name="Equation" r:id="rId14" imgW="1320480" imgH="279360" progId="Equation.DSMT4">
                  <p:embed/>
                </p:oleObj>
              </mc:Choice>
              <mc:Fallback>
                <p:oleObj name="Equation" r:id="rId14" imgW="1320480" imgH="279360" progId="Equation.DSMT4">
                  <p:embed/>
                  <p:pic>
                    <p:nvPicPr>
                      <p:cNvPr id="0" name="对象 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14413" y="5157788"/>
                        <a:ext cx="33718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对象 18"/>
          <p:cNvGraphicFramePr>
            <a:graphicFrameLocks noChangeAspect="1"/>
          </p:cNvGraphicFramePr>
          <p:nvPr/>
        </p:nvGraphicFramePr>
        <p:xfrm>
          <a:off x="1014413" y="5876925"/>
          <a:ext cx="3371850" cy="714375"/>
        </p:xfrm>
        <a:graphic>
          <a:graphicData uri="http://schemas.openxmlformats.org/presentationml/2006/ole">
            <mc:AlternateContent xmlns:mc="http://schemas.openxmlformats.org/markup-compatibility/2006">
              <mc:Choice xmlns:v="urn:schemas-microsoft-com:vml" Requires="v">
                <p:oleObj spid="_x0000_s35129" name="Equation" r:id="rId16" imgW="1320480" imgH="279360" progId="Equation.DSMT4">
                  <p:embed/>
                </p:oleObj>
              </mc:Choice>
              <mc:Fallback>
                <p:oleObj name="Equation" r:id="rId16" imgW="1320480" imgH="279360" progId="Equation.DSMT4">
                  <p:embed/>
                  <p:pic>
                    <p:nvPicPr>
                      <p:cNvPr id="0" name="对象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14413" y="5876925"/>
                        <a:ext cx="33718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22"/>
                                        </p:tgtEl>
                                        <p:attrNameLst>
                                          <p:attrName>style.visibility</p:attrName>
                                        </p:attrNameLst>
                                      </p:cBhvr>
                                      <p:to>
                                        <p:strVal val="visible"/>
                                      </p:to>
                                    </p:set>
                                    <p:anim calcmode="lin" valueType="num">
                                      <p:cBhvr additive="base">
                                        <p:cTn id="7" dur="500" fill="hold"/>
                                        <p:tgtEl>
                                          <p:spTgt spid="34822"/>
                                        </p:tgtEl>
                                        <p:attrNameLst>
                                          <p:attrName>ppt_x</p:attrName>
                                        </p:attrNameLst>
                                      </p:cBhvr>
                                      <p:tavLst>
                                        <p:tav tm="0">
                                          <p:val>
                                            <p:strVal val="#ppt_x"/>
                                          </p:val>
                                        </p:tav>
                                        <p:tav tm="100000">
                                          <p:val>
                                            <p:strVal val="#ppt_x"/>
                                          </p:val>
                                        </p:tav>
                                      </p:tavLst>
                                    </p:anim>
                                    <p:anim calcmode="lin" valueType="num">
                                      <p:cBhvr additive="base">
                                        <p:cTn id="8" dur="500" fill="hold"/>
                                        <p:tgtEl>
                                          <p:spTgt spid="348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821"/>
                                        </p:tgtEl>
                                        <p:attrNameLst>
                                          <p:attrName>style.visibility</p:attrName>
                                        </p:attrNameLst>
                                      </p:cBhvr>
                                      <p:to>
                                        <p:strVal val="visible"/>
                                      </p:to>
                                    </p:set>
                                    <p:anim calcmode="lin" valueType="num">
                                      <p:cBhvr additive="base">
                                        <p:cTn id="13" dur="500" fill="hold"/>
                                        <p:tgtEl>
                                          <p:spTgt spid="34821"/>
                                        </p:tgtEl>
                                        <p:attrNameLst>
                                          <p:attrName>ppt_x</p:attrName>
                                        </p:attrNameLst>
                                      </p:cBhvr>
                                      <p:tavLst>
                                        <p:tav tm="0">
                                          <p:val>
                                            <p:strVal val="#ppt_x"/>
                                          </p:val>
                                        </p:tav>
                                        <p:tav tm="100000">
                                          <p:val>
                                            <p:strVal val="#ppt_x"/>
                                          </p:val>
                                        </p:tav>
                                      </p:tavLst>
                                    </p:anim>
                                    <p:anim calcmode="lin" valueType="num">
                                      <p:cBhvr additive="base">
                                        <p:cTn id="14" dur="500" fill="hold"/>
                                        <p:tgtEl>
                                          <p:spTgt spid="348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539750" y="476250"/>
            <a:ext cx="8280722"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dirty="0">
                <a:latin typeface="Times New Roman" pitchFamily="18" charset="0"/>
                <a:ea typeface="华文中宋" pitchFamily="2" charset="-122"/>
              </a:rPr>
              <a:t>我们来研究当</a:t>
            </a:r>
          </a:p>
          <a:p>
            <a:pPr eaLnBrk="1" hangingPunct="1">
              <a:spcBef>
                <a:spcPct val="50000"/>
              </a:spcBef>
            </a:pPr>
            <a:r>
              <a:rPr kumimoji="1" lang="zh-CN" altLang="en-US" sz="3200" b="1" dirty="0">
                <a:latin typeface="Times New Roman" pitchFamily="18" charset="0"/>
                <a:ea typeface="华文中宋" pitchFamily="2" charset="-122"/>
              </a:rPr>
              <a:t>零点（极点）位置对系统相位的变化情况</a:t>
            </a:r>
          </a:p>
        </p:txBody>
      </p:sp>
      <p:graphicFrame>
        <p:nvGraphicFramePr>
          <p:cNvPr id="35843" name="Object 3"/>
          <p:cNvGraphicFramePr>
            <a:graphicFrameLocks noChangeAspect="1"/>
          </p:cNvGraphicFramePr>
          <p:nvPr/>
        </p:nvGraphicFramePr>
        <p:xfrm>
          <a:off x="3562350" y="620713"/>
          <a:ext cx="1803400" cy="433387"/>
        </p:xfrm>
        <a:graphic>
          <a:graphicData uri="http://schemas.openxmlformats.org/presentationml/2006/ole">
            <mc:AlternateContent xmlns:mc="http://schemas.openxmlformats.org/markup-compatibility/2006">
              <mc:Choice xmlns:v="urn:schemas-microsoft-com:vml" Requires="v">
                <p:oleObj spid="_x0000_s36149" name="Equation" r:id="rId4" imgW="1781190" imgH="352335" progId="Equation.DSMT4">
                  <p:embed/>
                </p:oleObj>
              </mc:Choice>
              <mc:Fallback>
                <p:oleObj name="Equation" r:id="rId4" imgW="1781190" imgH="352335"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3562350" y="620713"/>
                        <a:ext cx="1803400" cy="43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44" name="Object 4"/>
          <p:cNvGraphicFramePr>
            <a:graphicFrameLocks noChangeAspect="1"/>
          </p:cNvGraphicFramePr>
          <p:nvPr/>
        </p:nvGraphicFramePr>
        <p:xfrm>
          <a:off x="5651500" y="620713"/>
          <a:ext cx="1282700" cy="373062"/>
        </p:xfrm>
        <a:graphic>
          <a:graphicData uri="http://schemas.openxmlformats.org/presentationml/2006/ole">
            <mc:AlternateContent xmlns:mc="http://schemas.openxmlformats.org/markup-compatibility/2006">
              <mc:Choice xmlns:v="urn:schemas-microsoft-com:vml" Requires="v">
                <p:oleObj spid="_x0000_s36150" name="Equation" r:id="rId6" imgW="1266840" imgH="295185" progId="Equation.DSMT4">
                  <p:embed/>
                </p:oleObj>
              </mc:Choice>
              <mc:Fallback>
                <p:oleObj name="Equation" r:id="rId6" imgW="1266840" imgH="295185" progId="Equation.DSMT4">
                  <p:embed/>
                  <p:pic>
                    <p:nvPicPr>
                      <p:cNvPr id="0" name="Object 4"/>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5651500" y="620713"/>
                        <a:ext cx="1282700" cy="373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5" name="Text Box 15"/>
          <p:cNvSpPr txBox="1">
            <a:spLocks noChangeArrowheads="1"/>
          </p:cNvSpPr>
          <p:nvPr/>
        </p:nvSpPr>
        <p:spPr bwMode="auto">
          <a:xfrm>
            <a:off x="288959" y="2060575"/>
            <a:ext cx="487517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dirty="0">
                <a:latin typeface="Times New Roman" pitchFamily="18" charset="0"/>
                <a:ea typeface="华文中宋" pitchFamily="2" charset="-122"/>
              </a:rPr>
              <a:t>（</a:t>
            </a:r>
            <a:r>
              <a:rPr kumimoji="1" lang="en-US" altLang="zh-CN" sz="3200" b="1" dirty="0">
                <a:latin typeface="Times New Roman" pitchFamily="18" charset="0"/>
                <a:ea typeface="华文中宋" pitchFamily="2" charset="-122"/>
              </a:rPr>
              <a:t>2</a:t>
            </a:r>
            <a:r>
              <a:rPr kumimoji="1" lang="zh-CN" altLang="en-US" sz="3200" b="1" dirty="0">
                <a:latin typeface="Times New Roman" pitchFamily="18" charset="0"/>
                <a:ea typeface="华文中宋" pitchFamily="2" charset="-122"/>
              </a:rPr>
              <a:t>）在单位圆内的</a:t>
            </a:r>
            <a:r>
              <a:rPr kumimoji="1" lang="en-US" altLang="zh-CN" sz="3200" b="1" dirty="0">
                <a:latin typeface="Times New Roman" pitchFamily="18" charset="0"/>
                <a:ea typeface="华文中宋" pitchFamily="2" charset="-122"/>
              </a:rPr>
              <a:t>y</a:t>
            </a:r>
            <a:r>
              <a:rPr kumimoji="1" lang="zh-CN" altLang="en-US" sz="3200" b="1" dirty="0">
                <a:latin typeface="Times New Roman" pitchFamily="18" charset="0"/>
                <a:ea typeface="华文中宋" pitchFamily="2" charset="-122"/>
              </a:rPr>
              <a:t>轴上</a:t>
            </a:r>
          </a:p>
        </p:txBody>
      </p:sp>
      <p:grpSp>
        <p:nvGrpSpPr>
          <p:cNvPr id="35846" name="组合 1"/>
          <p:cNvGrpSpPr>
            <a:grpSpLocks/>
          </p:cNvGrpSpPr>
          <p:nvPr/>
        </p:nvGrpSpPr>
        <p:grpSpPr bwMode="auto">
          <a:xfrm>
            <a:off x="3868737" y="2623705"/>
            <a:ext cx="5180013" cy="3521075"/>
            <a:chOff x="1692275" y="2882900"/>
            <a:chExt cx="5180013" cy="3519488"/>
          </a:xfrm>
        </p:grpSpPr>
        <p:sp>
          <p:nvSpPr>
            <p:cNvPr id="35850" name="Oval 5"/>
            <p:cNvSpPr>
              <a:spLocks noChangeArrowheads="1"/>
            </p:cNvSpPr>
            <p:nvPr/>
          </p:nvSpPr>
          <p:spPr bwMode="auto">
            <a:xfrm>
              <a:off x="2287588" y="3736975"/>
              <a:ext cx="2278062" cy="2212975"/>
            </a:xfrm>
            <a:prstGeom prst="ellipse">
              <a:avLst/>
            </a:prstGeom>
            <a:noFill/>
            <a:ln w="38100" cap="sq">
              <a:solidFill>
                <a:schemeClr val="tx1"/>
              </a:solidFill>
              <a:round/>
              <a:headEnd type="none" w="sm" len="sm"/>
              <a:tailEnd type="none" w="sm" len="sm"/>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51" name="Line 6"/>
            <p:cNvSpPr>
              <a:spLocks noChangeShapeType="1"/>
            </p:cNvSpPr>
            <p:nvPr/>
          </p:nvSpPr>
          <p:spPr bwMode="auto">
            <a:xfrm>
              <a:off x="1692275" y="4868863"/>
              <a:ext cx="4114800" cy="11112"/>
            </a:xfrm>
            <a:prstGeom prst="line">
              <a:avLst/>
            </a:prstGeom>
            <a:noFill/>
            <a:ln w="38100" cap="sq">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5852" name="Line 7"/>
            <p:cNvSpPr>
              <a:spLocks noChangeShapeType="1"/>
            </p:cNvSpPr>
            <p:nvPr/>
          </p:nvSpPr>
          <p:spPr bwMode="auto">
            <a:xfrm flipV="1">
              <a:off x="3349625" y="2933700"/>
              <a:ext cx="12700" cy="3468688"/>
            </a:xfrm>
            <a:prstGeom prst="line">
              <a:avLst/>
            </a:prstGeom>
            <a:noFill/>
            <a:ln w="38100" cap="sq">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35853" name="Object 8"/>
            <p:cNvGraphicFramePr>
              <a:graphicFrameLocks noChangeAspect="1"/>
            </p:cNvGraphicFramePr>
            <p:nvPr/>
          </p:nvGraphicFramePr>
          <p:xfrm>
            <a:off x="6011863" y="4724400"/>
            <a:ext cx="860425" cy="390525"/>
          </p:xfrm>
          <a:graphic>
            <a:graphicData uri="http://schemas.openxmlformats.org/presentationml/2006/ole">
              <mc:AlternateContent xmlns:mc="http://schemas.openxmlformats.org/markup-compatibility/2006">
                <mc:Choice xmlns:v="urn:schemas-microsoft-com:vml" Requires="v">
                  <p:oleObj spid="_x0000_s36151" name="Equation" r:id="rId8" imgW="819180" imgH="362040" progId="Equation.DSMT4">
                    <p:embed/>
                  </p:oleObj>
                </mc:Choice>
                <mc:Fallback>
                  <p:oleObj name="Equation" r:id="rId8" imgW="819180" imgH="362040" progId="Equation.DSMT4">
                    <p:embed/>
                    <p:pic>
                      <p:nvPicPr>
                        <p:cNvPr id="0" name="Object 8"/>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6011863" y="4724400"/>
                          <a:ext cx="860425"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54" name="Object 9"/>
            <p:cNvGraphicFramePr>
              <a:graphicFrameLocks noChangeAspect="1"/>
            </p:cNvGraphicFramePr>
            <p:nvPr/>
          </p:nvGraphicFramePr>
          <p:xfrm>
            <a:off x="3530600" y="2882900"/>
            <a:ext cx="1082675" cy="392113"/>
          </p:xfrm>
          <a:graphic>
            <a:graphicData uri="http://schemas.openxmlformats.org/presentationml/2006/ole">
              <mc:AlternateContent xmlns:mc="http://schemas.openxmlformats.org/markup-compatibility/2006">
                <mc:Choice xmlns:v="urn:schemas-microsoft-com:vml" Requires="v">
                  <p:oleObj spid="_x0000_s36152" name="Equation" r:id="rId10" imgW="1038150" imgH="362040" progId="Equation.DSMT4">
                    <p:embed/>
                  </p:oleObj>
                </mc:Choice>
                <mc:Fallback>
                  <p:oleObj name="Equation" r:id="rId10" imgW="1038150" imgH="362040" progId="Equation.DSMT4">
                    <p:embed/>
                    <p:pic>
                      <p:nvPicPr>
                        <p:cNvPr id="0" name="Object 9"/>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3530600" y="2882900"/>
                          <a:ext cx="1082675" cy="39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55" name="Object 10"/>
            <p:cNvGraphicFramePr>
              <a:graphicFrameLocks noChangeAspect="1"/>
            </p:cNvGraphicFramePr>
            <p:nvPr/>
          </p:nvGraphicFramePr>
          <p:xfrm>
            <a:off x="3438525" y="4956175"/>
            <a:ext cx="207963" cy="312738"/>
          </p:xfrm>
          <a:graphic>
            <a:graphicData uri="http://schemas.openxmlformats.org/presentationml/2006/ole">
              <mc:AlternateContent xmlns:mc="http://schemas.openxmlformats.org/markup-compatibility/2006">
                <mc:Choice xmlns:v="urn:schemas-microsoft-com:vml" Requires="v">
                  <p:oleObj spid="_x0000_s36153" name="Equation" r:id="rId12" imgW="203024" imgH="304536" progId="Equation.DSMT4">
                    <p:embed/>
                  </p:oleObj>
                </mc:Choice>
                <mc:Fallback>
                  <p:oleObj name="Equation" r:id="rId12" imgW="203024" imgH="304536" progId="Equation.DSMT4">
                    <p:embed/>
                    <p:pic>
                      <p:nvPicPr>
                        <p:cNvPr id="0" name="Object 10"/>
                        <p:cNvPicPr>
                          <a:picLocks noChangeAspect="1" noChangeArrowheads="1"/>
                        </p:cNvPicPr>
                        <p:nvPr/>
                      </p:nvPicPr>
                      <p:blipFill>
                        <a:blip r:embed="rId13">
                          <a:lum bright="-100000"/>
                          <a:extLst>
                            <a:ext uri="{28A0092B-C50C-407E-A947-70E740481C1C}">
                              <a14:useLocalDpi xmlns:a14="http://schemas.microsoft.com/office/drawing/2010/main" val="0"/>
                            </a:ext>
                          </a:extLst>
                        </a:blip>
                        <a:srcRect/>
                        <a:stretch>
                          <a:fillRect/>
                        </a:stretch>
                      </p:blipFill>
                      <p:spPr bwMode="auto">
                        <a:xfrm>
                          <a:off x="3438525" y="4956175"/>
                          <a:ext cx="207963" cy="312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56" name="Oval 11"/>
            <p:cNvSpPr>
              <a:spLocks noChangeArrowheads="1"/>
            </p:cNvSpPr>
            <p:nvPr/>
          </p:nvSpPr>
          <p:spPr bwMode="auto">
            <a:xfrm>
              <a:off x="3276600" y="4365625"/>
              <a:ext cx="215900" cy="227013"/>
            </a:xfrm>
            <a:prstGeom prst="ellipse">
              <a:avLst/>
            </a:prstGeom>
            <a:noFill/>
            <a:ln w="38100" cap="sq">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57" name="Line 12"/>
            <p:cNvSpPr>
              <a:spLocks noChangeShapeType="1"/>
            </p:cNvSpPr>
            <p:nvPr/>
          </p:nvSpPr>
          <p:spPr bwMode="auto">
            <a:xfrm flipH="1">
              <a:off x="2987675" y="4479925"/>
              <a:ext cx="346075" cy="1325563"/>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858" name="Line 13"/>
            <p:cNvSpPr>
              <a:spLocks noChangeShapeType="1"/>
            </p:cNvSpPr>
            <p:nvPr/>
          </p:nvSpPr>
          <p:spPr bwMode="auto">
            <a:xfrm flipH="1" flipV="1">
              <a:off x="2700338" y="3933825"/>
              <a:ext cx="706437" cy="519113"/>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859" name="Line 14"/>
            <p:cNvSpPr>
              <a:spLocks noChangeShapeType="1"/>
            </p:cNvSpPr>
            <p:nvPr/>
          </p:nvSpPr>
          <p:spPr bwMode="auto">
            <a:xfrm>
              <a:off x="3348038" y="4465638"/>
              <a:ext cx="1223962" cy="39687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860" name="Line 17"/>
            <p:cNvSpPr>
              <a:spLocks noChangeShapeType="1"/>
            </p:cNvSpPr>
            <p:nvPr/>
          </p:nvSpPr>
          <p:spPr bwMode="auto">
            <a:xfrm>
              <a:off x="4500563" y="4868863"/>
              <a:ext cx="1150937" cy="4318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861" name="Line 18"/>
            <p:cNvSpPr>
              <a:spLocks noChangeShapeType="1"/>
            </p:cNvSpPr>
            <p:nvPr/>
          </p:nvSpPr>
          <p:spPr bwMode="auto">
            <a:xfrm>
              <a:off x="3348038" y="4365625"/>
              <a:ext cx="136842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584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65E946C3-204F-478A-A94E-18BA73F751CA}" type="slidenum">
              <a:rPr lang="en-US" altLang="zh-CN" smtClean="0"/>
              <a:pPr eaLnBrk="1" hangingPunct="1"/>
              <a:t>34</a:t>
            </a:fld>
            <a:endParaRPr lang="en-US" altLang="zh-CN"/>
          </a:p>
        </p:txBody>
      </p:sp>
      <p:graphicFrame>
        <p:nvGraphicFramePr>
          <p:cNvPr id="3" name="对象 2"/>
          <p:cNvGraphicFramePr>
            <a:graphicFrameLocks noChangeAspect="1"/>
          </p:cNvGraphicFramePr>
          <p:nvPr/>
        </p:nvGraphicFramePr>
        <p:xfrm>
          <a:off x="1014413" y="5157788"/>
          <a:ext cx="3371850" cy="714375"/>
        </p:xfrm>
        <a:graphic>
          <a:graphicData uri="http://schemas.openxmlformats.org/presentationml/2006/ole">
            <mc:AlternateContent xmlns:mc="http://schemas.openxmlformats.org/markup-compatibility/2006">
              <mc:Choice xmlns:v="urn:schemas-microsoft-com:vml" Requires="v">
                <p:oleObj spid="_x0000_s36154" name="Equation" r:id="rId14" imgW="1320227" imgH="279279" progId="Equation.DSMT4">
                  <p:embed/>
                </p:oleObj>
              </mc:Choice>
              <mc:Fallback>
                <p:oleObj name="Equation" r:id="rId14" imgW="1320227" imgH="279279" progId="Equation.DSMT4">
                  <p:embed/>
                  <p:pic>
                    <p:nvPicPr>
                      <p:cNvPr id="0" name="对象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14413" y="5157788"/>
                        <a:ext cx="33718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对象 3"/>
          <p:cNvGraphicFramePr>
            <a:graphicFrameLocks noChangeAspect="1"/>
          </p:cNvGraphicFramePr>
          <p:nvPr/>
        </p:nvGraphicFramePr>
        <p:xfrm>
          <a:off x="1014413" y="5876925"/>
          <a:ext cx="3371850" cy="714375"/>
        </p:xfrm>
        <a:graphic>
          <a:graphicData uri="http://schemas.openxmlformats.org/presentationml/2006/ole">
            <mc:AlternateContent xmlns:mc="http://schemas.openxmlformats.org/markup-compatibility/2006">
              <mc:Choice xmlns:v="urn:schemas-microsoft-com:vml" Requires="v">
                <p:oleObj spid="_x0000_s36155" name="Equation" r:id="rId16" imgW="1320227" imgH="279279" progId="Equation.DSMT4">
                  <p:embed/>
                </p:oleObj>
              </mc:Choice>
              <mc:Fallback>
                <p:oleObj name="Equation" r:id="rId16" imgW="1320227" imgH="279279" progId="Equation.DSMT4">
                  <p:embed/>
                  <p:pic>
                    <p:nvPicPr>
                      <p:cNvPr id="0" name="对象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14413" y="5876925"/>
                        <a:ext cx="33718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5"/>
                                        </p:tgtEl>
                                        <p:attrNameLst>
                                          <p:attrName>style.visibility</p:attrName>
                                        </p:attrNameLst>
                                      </p:cBhvr>
                                      <p:to>
                                        <p:strVal val="visible"/>
                                      </p:to>
                                    </p:set>
                                    <p:anim calcmode="lin" valueType="num">
                                      <p:cBhvr additive="base">
                                        <p:cTn id="7" dur="500" fill="hold"/>
                                        <p:tgtEl>
                                          <p:spTgt spid="35845"/>
                                        </p:tgtEl>
                                        <p:attrNameLst>
                                          <p:attrName>ppt_x</p:attrName>
                                        </p:attrNameLst>
                                      </p:cBhvr>
                                      <p:tavLst>
                                        <p:tav tm="0">
                                          <p:val>
                                            <p:strVal val="#ppt_x"/>
                                          </p:val>
                                        </p:tav>
                                        <p:tav tm="100000">
                                          <p:val>
                                            <p:strVal val="#ppt_x"/>
                                          </p:val>
                                        </p:tav>
                                      </p:tavLst>
                                    </p:anim>
                                    <p:anim calcmode="lin" valueType="num">
                                      <p:cBhvr additive="base">
                                        <p:cTn id="8" dur="500" fill="hold"/>
                                        <p:tgtEl>
                                          <p:spTgt spid="3584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846"/>
                                        </p:tgtEl>
                                        <p:attrNameLst>
                                          <p:attrName>style.visibility</p:attrName>
                                        </p:attrNameLst>
                                      </p:cBhvr>
                                      <p:to>
                                        <p:strVal val="visible"/>
                                      </p:to>
                                    </p:set>
                                    <p:anim calcmode="lin" valueType="num">
                                      <p:cBhvr additive="base">
                                        <p:cTn id="13" dur="500" fill="hold"/>
                                        <p:tgtEl>
                                          <p:spTgt spid="35846"/>
                                        </p:tgtEl>
                                        <p:attrNameLst>
                                          <p:attrName>ppt_x</p:attrName>
                                        </p:attrNameLst>
                                      </p:cBhvr>
                                      <p:tavLst>
                                        <p:tav tm="0">
                                          <p:val>
                                            <p:strVal val="#ppt_x"/>
                                          </p:val>
                                        </p:tav>
                                        <p:tav tm="100000">
                                          <p:val>
                                            <p:strVal val="#ppt_x"/>
                                          </p:val>
                                        </p:tav>
                                      </p:tavLst>
                                    </p:anim>
                                    <p:anim calcmode="lin" valueType="num">
                                      <p:cBhvr additive="base">
                                        <p:cTn id="14" dur="500" fill="hold"/>
                                        <p:tgtEl>
                                          <p:spTgt spid="3584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539750" y="476250"/>
            <a:ext cx="799269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dirty="0">
                <a:latin typeface="Times New Roman" pitchFamily="18" charset="0"/>
                <a:ea typeface="华文中宋" pitchFamily="2" charset="-122"/>
              </a:rPr>
              <a:t>我们来研究当</a:t>
            </a:r>
          </a:p>
          <a:p>
            <a:pPr eaLnBrk="1" hangingPunct="1">
              <a:spcBef>
                <a:spcPct val="50000"/>
              </a:spcBef>
            </a:pPr>
            <a:r>
              <a:rPr kumimoji="1" lang="zh-CN" altLang="en-US" sz="3200" b="1" dirty="0">
                <a:latin typeface="Times New Roman" pitchFamily="18" charset="0"/>
                <a:ea typeface="华文中宋" pitchFamily="2" charset="-122"/>
              </a:rPr>
              <a:t>零点（极点）位置对系统相位的变化情况</a:t>
            </a:r>
          </a:p>
        </p:txBody>
      </p:sp>
      <p:graphicFrame>
        <p:nvGraphicFramePr>
          <p:cNvPr id="36867" name="Object 3"/>
          <p:cNvGraphicFramePr>
            <a:graphicFrameLocks noChangeAspect="1"/>
          </p:cNvGraphicFramePr>
          <p:nvPr/>
        </p:nvGraphicFramePr>
        <p:xfrm>
          <a:off x="3562350" y="620713"/>
          <a:ext cx="1803400" cy="433387"/>
        </p:xfrm>
        <a:graphic>
          <a:graphicData uri="http://schemas.openxmlformats.org/presentationml/2006/ole">
            <mc:AlternateContent xmlns:mc="http://schemas.openxmlformats.org/markup-compatibility/2006">
              <mc:Choice xmlns:v="urn:schemas-microsoft-com:vml" Requires="v">
                <p:oleObj spid="_x0000_s37174" name="Equation" r:id="rId4" imgW="1781190" imgH="352335" progId="Equation.DSMT4">
                  <p:embed/>
                </p:oleObj>
              </mc:Choice>
              <mc:Fallback>
                <p:oleObj name="Equation" r:id="rId4" imgW="1781190" imgH="352335"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3562350" y="620713"/>
                        <a:ext cx="1803400" cy="43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868" name="Object 4"/>
          <p:cNvGraphicFramePr>
            <a:graphicFrameLocks noChangeAspect="1"/>
          </p:cNvGraphicFramePr>
          <p:nvPr>
            <p:extLst>
              <p:ext uri="{D42A27DB-BD31-4B8C-83A1-F6EECF244321}">
                <p14:modId xmlns:p14="http://schemas.microsoft.com/office/powerpoint/2010/main" val="3402309640"/>
              </p:ext>
            </p:extLst>
          </p:nvPr>
        </p:nvGraphicFramePr>
        <p:xfrm>
          <a:off x="5651500" y="620713"/>
          <a:ext cx="1282700" cy="373062"/>
        </p:xfrm>
        <a:graphic>
          <a:graphicData uri="http://schemas.openxmlformats.org/presentationml/2006/ole">
            <mc:AlternateContent xmlns:mc="http://schemas.openxmlformats.org/markup-compatibility/2006">
              <mc:Choice xmlns:v="urn:schemas-microsoft-com:vml" Requires="v">
                <p:oleObj spid="_x0000_s37175" name="Equation" r:id="rId6" imgW="1266840" imgH="295185" progId="Equation.DSMT4">
                  <p:embed/>
                </p:oleObj>
              </mc:Choice>
              <mc:Fallback>
                <p:oleObj name="Equation" r:id="rId6" imgW="1266840" imgH="295185" progId="Equation.DSMT4">
                  <p:embed/>
                  <p:pic>
                    <p:nvPicPr>
                      <p:cNvPr id="0" name="Object 4"/>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5651500" y="620713"/>
                        <a:ext cx="1282700" cy="373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69" name="Text Box 15"/>
          <p:cNvSpPr txBox="1">
            <a:spLocks noChangeArrowheads="1"/>
          </p:cNvSpPr>
          <p:nvPr/>
        </p:nvSpPr>
        <p:spPr bwMode="auto">
          <a:xfrm>
            <a:off x="323850" y="2060575"/>
            <a:ext cx="41767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a:latin typeface="Times New Roman" pitchFamily="18" charset="0"/>
                <a:ea typeface="华文中宋" pitchFamily="2" charset="-122"/>
              </a:rPr>
              <a:t>（</a:t>
            </a:r>
            <a:r>
              <a:rPr kumimoji="1" lang="en-US" altLang="zh-CN" sz="3200" b="1">
                <a:latin typeface="Times New Roman" pitchFamily="18" charset="0"/>
                <a:ea typeface="华文中宋" pitchFamily="2" charset="-122"/>
              </a:rPr>
              <a:t>3</a:t>
            </a:r>
            <a:r>
              <a:rPr kumimoji="1" lang="zh-CN" altLang="en-US" sz="3200" b="1">
                <a:latin typeface="Times New Roman" pitchFamily="18" charset="0"/>
                <a:ea typeface="华文中宋" pitchFamily="2" charset="-122"/>
              </a:rPr>
              <a:t>）在单位圆内</a:t>
            </a:r>
          </a:p>
        </p:txBody>
      </p:sp>
      <p:grpSp>
        <p:nvGrpSpPr>
          <p:cNvPr id="36870" name="组合 1"/>
          <p:cNvGrpSpPr>
            <a:grpSpLocks/>
          </p:cNvGrpSpPr>
          <p:nvPr/>
        </p:nvGrpSpPr>
        <p:grpSpPr bwMode="auto">
          <a:xfrm>
            <a:off x="3576638" y="2019300"/>
            <a:ext cx="5180012" cy="3519488"/>
            <a:chOff x="1692275" y="2882900"/>
            <a:chExt cx="5180013" cy="3519488"/>
          </a:xfrm>
        </p:grpSpPr>
        <p:sp>
          <p:nvSpPr>
            <p:cNvPr id="36874" name="Oval 5"/>
            <p:cNvSpPr>
              <a:spLocks noChangeArrowheads="1"/>
            </p:cNvSpPr>
            <p:nvPr/>
          </p:nvSpPr>
          <p:spPr bwMode="auto">
            <a:xfrm>
              <a:off x="2287588" y="3736975"/>
              <a:ext cx="2278062" cy="2212975"/>
            </a:xfrm>
            <a:prstGeom prst="ellipse">
              <a:avLst/>
            </a:prstGeom>
            <a:noFill/>
            <a:ln w="38100" cap="sq">
              <a:solidFill>
                <a:schemeClr val="tx1"/>
              </a:solidFill>
              <a:round/>
              <a:headEnd type="none" w="sm" len="sm"/>
              <a:tailEnd type="none" w="sm" len="sm"/>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875" name="Line 6"/>
            <p:cNvSpPr>
              <a:spLocks noChangeShapeType="1"/>
            </p:cNvSpPr>
            <p:nvPr/>
          </p:nvSpPr>
          <p:spPr bwMode="auto">
            <a:xfrm>
              <a:off x="1692275" y="4868863"/>
              <a:ext cx="4114800" cy="11112"/>
            </a:xfrm>
            <a:prstGeom prst="line">
              <a:avLst/>
            </a:prstGeom>
            <a:noFill/>
            <a:ln w="38100" cap="sq">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6876" name="Line 7"/>
            <p:cNvSpPr>
              <a:spLocks noChangeShapeType="1"/>
            </p:cNvSpPr>
            <p:nvPr/>
          </p:nvSpPr>
          <p:spPr bwMode="auto">
            <a:xfrm flipV="1">
              <a:off x="3349625" y="2933700"/>
              <a:ext cx="12700" cy="3468688"/>
            </a:xfrm>
            <a:prstGeom prst="line">
              <a:avLst/>
            </a:prstGeom>
            <a:noFill/>
            <a:ln w="38100" cap="sq">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36877" name="Object 8"/>
            <p:cNvGraphicFramePr>
              <a:graphicFrameLocks noChangeAspect="1"/>
            </p:cNvGraphicFramePr>
            <p:nvPr/>
          </p:nvGraphicFramePr>
          <p:xfrm>
            <a:off x="6011863" y="4724400"/>
            <a:ext cx="860425" cy="390525"/>
          </p:xfrm>
          <a:graphic>
            <a:graphicData uri="http://schemas.openxmlformats.org/presentationml/2006/ole">
              <mc:AlternateContent xmlns:mc="http://schemas.openxmlformats.org/markup-compatibility/2006">
                <mc:Choice xmlns:v="urn:schemas-microsoft-com:vml" Requires="v">
                  <p:oleObj spid="_x0000_s37176" name="Equation" r:id="rId8" imgW="819180" imgH="362040" progId="Equation.DSMT4">
                    <p:embed/>
                  </p:oleObj>
                </mc:Choice>
                <mc:Fallback>
                  <p:oleObj name="Equation" r:id="rId8" imgW="819180" imgH="362040" progId="Equation.DSMT4">
                    <p:embed/>
                    <p:pic>
                      <p:nvPicPr>
                        <p:cNvPr id="0" name="Object 8"/>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6011863" y="4724400"/>
                          <a:ext cx="860425"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878" name="Object 9"/>
            <p:cNvGraphicFramePr>
              <a:graphicFrameLocks noChangeAspect="1"/>
            </p:cNvGraphicFramePr>
            <p:nvPr/>
          </p:nvGraphicFramePr>
          <p:xfrm>
            <a:off x="3530600" y="2882900"/>
            <a:ext cx="1082675" cy="392113"/>
          </p:xfrm>
          <a:graphic>
            <a:graphicData uri="http://schemas.openxmlformats.org/presentationml/2006/ole">
              <mc:AlternateContent xmlns:mc="http://schemas.openxmlformats.org/markup-compatibility/2006">
                <mc:Choice xmlns:v="urn:schemas-microsoft-com:vml" Requires="v">
                  <p:oleObj spid="_x0000_s37177" name="Equation" r:id="rId10" imgW="1038150" imgH="362040" progId="Equation.DSMT4">
                    <p:embed/>
                  </p:oleObj>
                </mc:Choice>
                <mc:Fallback>
                  <p:oleObj name="Equation" r:id="rId10" imgW="1038150" imgH="362040" progId="Equation.DSMT4">
                    <p:embed/>
                    <p:pic>
                      <p:nvPicPr>
                        <p:cNvPr id="0" name="Object 9"/>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3530600" y="2882900"/>
                          <a:ext cx="1082675" cy="39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879" name="Object 10"/>
            <p:cNvGraphicFramePr>
              <a:graphicFrameLocks noChangeAspect="1"/>
            </p:cNvGraphicFramePr>
            <p:nvPr/>
          </p:nvGraphicFramePr>
          <p:xfrm>
            <a:off x="3438525" y="4956175"/>
            <a:ext cx="207963" cy="312738"/>
          </p:xfrm>
          <a:graphic>
            <a:graphicData uri="http://schemas.openxmlformats.org/presentationml/2006/ole">
              <mc:AlternateContent xmlns:mc="http://schemas.openxmlformats.org/markup-compatibility/2006">
                <mc:Choice xmlns:v="urn:schemas-microsoft-com:vml" Requires="v">
                  <p:oleObj spid="_x0000_s37178" name="Equation" r:id="rId12" imgW="203024" imgH="304536" progId="Equation.DSMT4">
                    <p:embed/>
                  </p:oleObj>
                </mc:Choice>
                <mc:Fallback>
                  <p:oleObj name="Equation" r:id="rId12" imgW="203024" imgH="304536" progId="Equation.DSMT4">
                    <p:embed/>
                    <p:pic>
                      <p:nvPicPr>
                        <p:cNvPr id="0" name="Object 10"/>
                        <p:cNvPicPr>
                          <a:picLocks noChangeAspect="1" noChangeArrowheads="1"/>
                        </p:cNvPicPr>
                        <p:nvPr/>
                      </p:nvPicPr>
                      <p:blipFill>
                        <a:blip r:embed="rId13">
                          <a:lum bright="-100000"/>
                          <a:extLst>
                            <a:ext uri="{28A0092B-C50C-407E-A947-70E740481C1C}">
                              <a14:useLocalDpi xmlns:a14="http://schemas.microsoft.com/office/drawing/2010/main" val="0"/>
                            </a:ext>
                          </a:extLst>
                        </a:blip>
                        <a:srcRect/>
                        <a:stretch>
                          <a:fillRect/>
                        </a:stretch>
                      </p:blipFill>
                      <p:spPr bwMode="auto">
                        <a:xfrm>
                          <a:off x="3438525" y="4956175"/>
                          <a:ext cx="207963" cy="312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80" name="Oval 11"/>
            <p:cNvSpPr>
              <a:spLocks noChangeArrowheads="1"/>
            </p:cNvSpPr>
            <p:nvPr/>
          </p:nvSpPr>
          <p:spPr bwMode="auto">
            <a:xfrm>
              <a:off x="3635375" y="4248150"/>
              <a:ext cx="215900" cy="227013"/>
            </a:xfrm>
            <a:prstGeom prst="ellipse">
              <a:avLst/>
            </a:prstGeom>
            <a:noFill/>
            <a:ln w="38100" cap="sq">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881" name="Line 12"/>
            <p:cNvSpPr>
              <a:spLocks noChangeShapeType="1"/>
            </p:cNvSpPr>
            <p:nvPr/>
          </p:nvSpPr>
          <p:spPr bwMode="auto">
            <a:xfrm flipH="1">
              <a:off x="2987675" y="4354513"/>
              <a:ext cx="742950" cy="1522412"/>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882" name="Line 13"/>
            <p:cNvSpPr>
              <a:spLocks noChangeShapeType="1"/>
            </p:cNvSpPr>
            <p:nvPr/>
          </p:nvSpPr>
          <p:spPr bwMode="auto">
            <a:xfrm flipH="1" flipV="1">
              <a:off x="3132138" y="3716338"/>
              <a:ext cx="612775" cy="652462"/>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883" name="Line 14"/>
            <p:cNvSpPr>
              <a:spLocks noChangeShapeType="1"/>
            </p:cNvSpPr>
            <p:nvPr/>
          </p:nvSpPr>
          <p:spPr bwMode="auto">
            <a:xfrm>
              <a:off x="3676650" y="4321175"/>
              <a:ext cx="896938" cy="534988"/>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884" name="Line 16"/>
            <p:cNvSpPr>
              <a:spLocks noChangeShapeType="1"/>
            </p:cNvSpPr>
            <p:nvPr/>
          </p:nvSpPr>
          <p:spPr bwMode="auto">
            <a:xfrm>
              <a:off x="4500563" y="4850629"/>
              <a:ext cx="1150937" cy="594099"/>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885" name="Line 17"/>
            <p:cNvSpPr>
              <a:spLocks noChangeShapeType="1"/>
            </p:cNvSpPr>
            <p:nvPr/>
          </p:nvSpPr>
          <p:spPr bwMode="auto">
            <a:xfrm>
              <a:off x="3348038" y="4365625"/>
              <a:ext cx="136842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687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58F75777-ED35-459E-BE30-D6BF9E2C82D2}" type="slidenum">
              <a:rPr lang="en-US" altLang="zh-CN" smtClean="0"/>
              <a:pPr eaLnBrk="1" hangingPunct="1"/>
              <a:t>35</a:t>
            </a:fld>
            <a:endParaRPr lang="en-US" altLang="zh-CN"/>
          </a:p>
        </p:txBody>
      </p:sp>
      <p:graphicFrame>
        <p:nvGraphicFramePr>
          <p:cNvPr id="3" name="对象 2"/>
          <p:cNvGraphicFramePr>
            <a:graphicFrameLocks noChangeAspect="1"/>
          </p:cNvGraphicFramePr>
          <p:nvPr/>
        </p:nvGraphicFramePr>
        <p:xfrm>
          <a:off x="1014413" y="5157788"/>
          <a:ext cx="3371850" cy="714375"/>
        </p:xfrm>
        <a:graphic>
          <a:graphicData uri="http://schemas.openxmlformats.org/presentationml/2006/ole">
            <mc:AlternateContent xmlns:mc="http://schemas.openxmlformats.org/markup-compatibility/2006">
              <mc:Choice xmlns:v="urn:schemas-microsoft-com:vml" Requires="v">
                <p:oleObj spid="_x0000_s37179" name="Equation" r:id="rId14" imgW="1320227" imgH="279279" progId="Equation.DSMT4">
                  <p:embed/>
                </p:oleObj>
              </mc:Choice>
              <mc:Fallback>
                <p:oleObj name="Equation" r:id="rId14" imgW="1320227" imgH="279279" progId="Equation.DSMT4">
                  <p:embed/>
                  <p:pic>
                    <p:nvPicPr>
                      <p:cNvPr id="0" name="对象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14413" y="5157788"/>
                        <a:ext cx="33718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对象 3"/>
          <p:cNvGraphicFramePr>
            <a:graphicFrameLocks noChangeAspect="1"/>
          </p:cNvGraphicFramePr>
          <p:nvPr/>
        </p:nvGraphicFramePr>
        <p:xfrm>
          <a:off x="1014413" y="5876925"/>
          <a:ext cx="3371850" cy="714375"/>
        </p:xfrm>
        <a:graphic>
          <a:graphicData uri="http://schemas.openxmlformats.org/presentationml/2006/ole">
            <mc:AlternateContent xmlns:mc="http://schemas.openxmlformats.org/markup-compatibility/2006">
              <mc:Choice xmlns:v="urn:schemas-microsoft-com:vml" Requires="v">
                <p:oleObj spid="_x0000_s37180" name="Equation" r:id="rId16" imgW="1320227" imgH="279279" progId="Equation.DSMT4">
                  <p:embed/>
                </p:oleObj>
              </mc:Choice>
              <mc:Fallback>
                <p:oleObj name="Equation" r:id="rId16" imgW="1320227" imgH="279279" progId="Equation.DSMT4">
                  <p:embed/>
                  <p:pic>
                    <p:nvPicPr>
                      <p:cNvPr id="0" name="对象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14413" y="5876925"/>
                        <a:ext cx="33718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19"/>
          <p:cNvSpPr txBox="1">
            <a:spLocks noChangeArrowheads="1"/>
          </p:cNvSpPr>
          <p:nvPr/>
        </p:nvSpPr>
        <p:spPr bwMode="auto">
          <a:xfrm>
            <a:off x="539750" y="476250"/>
            <a:ext cx="8424738"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dirty="0">
                <a:latin typeface="Times New Roman" pitchFamily="18" charset="0"/>
                <a:ea typeface="华文中宋" pitchFamily="2" charset="-122"/>
              </a:rPr>
              <a:t>我们来研究当</a:t>
            </a:r>
          </a:p>
          <a:p>
            <a:pPr eaLnBrk="1" hangingPunct="1">
              <a:spcBef>
                <a:spcPct val="50000"/>
              </a:spcBef>
            </a:pPr>
            <a:r>
              <a:rPr kumimoji="1" lang="zh-CN" altLang="en-US" sz="3200" b="1" dirty="0">
                <a:latin typeface="Times New Roman" pitchFamily="18" charset="0"/>
                <a:ea typeface="华文中宋" pitchFamily="2" charset="-122"/>
              </a:rPr>
              <a:t>零点（极点）位置对系统相位的变化情况</a:t>
            </a:r>
          </a:p>
        </p:txBody>
      </p:sp>
      <p:graphicFrame>
        <p:nvGraphicFramePr>
          <p:cNvPr id="37892" name="Object 20"/>
          <p:cNvGraphicFramePr>
            <a:graphicFrameLocks noChangeAspect="1"/>
          </p:cNvGraphicFramePr>
          <p:nvPr/>
        </p:nvGraphicFramePr>
        <p:xfrm>
          <a:off x="3562350" y="620713"/>
          <a:ext cx="1803400" cy="433387"/>
        </p:xfrm>
        <a:graphic>
          <a:graphicData uri="http://schemas.openxmlformats.org/presentationml/2006/ole">
            <mc:AlternateContent xmlns:mc="http://schemas.openxmlformats.org/markup-compatibility/2006">
              <mc:Choice xmlns:v="urn:schemas-microsoft-com:vml" Requires="v">
                <p:oleObj spid="_x0000_s38195" name="Equation" r:id="rId4" imgW="1781190" imgH="352335" progId="Equation.DSMT4">
                  <p:embed/>
                </p:oleObj>
              </mc:Choice>
              <mc:Fallback>
                <p:oleObj name="Equation" r:id="rId4" imgW="1781190" imgH="352335" progId="Equation.DSMT4">
                  <p:embed/>
                  <p:pic>
                    <p:nvPicPr>
                      <p:cNvPr id="0" name="Object 20"/>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3562350" y="620713"/>
                        <a:ext cx="1803400" cy="43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893" name="Object 21"/>
          <p:cNvGraphicFramePr>
            <a:graphicFrameLocks noChangeAspect="1"/>
          </p:cNvGraphicFramePr>
          <p:nvPr/>
        </p:nvGraphicFramePr>
        <p:xfrm>
          <a:off x="5651500" y="620713"/>
          <a:ext cx="1282700" cy="373062"/>
        </p:xfrm>
        <a:graphic>
          <a:graphicData uri="http://schemas.openxmlformats.org/presentationml/2006/ole">
            <mc:AlternateContent xmlns:mc="http://schemas.openxmlformats.org/markup-compatibility/2006">
              <mc:Choice xmlns:v="urn:schemas-microsoft-com:vml" Requires="v">
                <p:oleObj spid="_x0000_s38196" name="Equation" r:id="rId6" imgW="1266840" imgH="295185" progId="Equation.DSMT4">
                  <p:embed/>
                </p:oleObj>
              </mc:Choice>
              <mc:Fallback>
                <p:oleObj name="Equation" r:id="rId6" imgW="1266840" imgH="295185" progId="Equation.DSMT4">
                  <p:embed/>
                  <p:pic>
                    <p:nvPicPr>
                      <p:cNvPr id="0" name="Object 21"/>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5651500" y="620713"/>
                        <a:ext cx="1282700" cy="373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894" name="Text Box 22"/>
          <p:cNvSpPr txBox="1">
            <a:spLocks noChangeArrowheads="1"/>
          </p:cNvSpPr>
          <p:nvPr/>
        </p:nvSpPr>
        <p:spPr bwMode="auto">
          <a:xfrm>
            <a:off x="611188" y="2060575"/>
            <a:ext cx="41767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dirty="0">
                <a:latin typeface="Times New Roman" pitchFamily="18" charset="0"/>
                <a:ea typeface="华文中宋" pitchFamily="2" charset="-122"/>
              </a:rPr>
              <a:t>（</a:t>
            </a:r>
            <a:r>
              <a:rPr kumimoji="1" lang="en-US" altLang="zh-CN" sz="3200" b="1" dirty="0">
                <a:latin typeface="Times New Roman" pitchFamily="18" charset="0"/>
                <a:ea typeface="华文中宋" pitchFamily="2" charset="-122"/>
              </a:rPr>
              <a:t>4</a:t>
            </a:r>
            <a:r>
              <a:rPr kumimoji="1" lang="zh-CN" altLang="en-US" sz="3200" b="1" dirty="0">
                <a:latin typeface="Times New Roman" pitchFamily="18" charset="0"/>
                <a:ea typeface="华文中宋" pitchFamily="2" charset="-122"/>
              </a:rPr>
              <a:t>）在单位圆外</a:t>
            </a:r>
          </a:p>
        </p:txBody>
      </p:sp>
      <p:sp>
        <p:nvSpPr>
          <p:cNvPr id="37895"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6E8F3063-FC41-4144-BD3B-50A3996E5DA8}" type="slidenum">
              <a:rPr lang="en-US" altLang="zh-CN" smtClean="0"/>
              <a:pPr eaLnBrk="1" hangingPunct="1"/>
              <a:t>36</a:t>
            </a:fld>
            <a:endParaRPr lang="en-US" altLang="zh-CN"/>
          </a:p>
        </p:txBody>
      </p:sp>
      <p:graphicFrame>
        <p:nvGraphicFramePr>
          <p:cNvPr id="3" name="对象 2"/>
          <p:cNvGraphicFramePr>
            <a:graphicFrameLocks noChangeAspect="1"/>
          </p:cNvGraphicFramePr>
          <p:nvPr/>
        </p:nvGraphicFramePr>
        <p:xfrm>
          <a:off x="1144588" y="5157788"/>
          <a:ext cx="3111500" cy="714375"/>
        </p:xfrm>
        <a:graphic>
          <a:graphicData uri="http://schemas.openxmlformats.org/presentationml/2006/ole">
            <mc:AlternateContent xmlns:mc="http://schemas.openxmlformats.org/markup-compatibility/2006">
              <mc:Choice xmlns:v="urn:schemas-microsoft-com:vml" Requires="v">
                <p:oleObj spid="_x0000_s38197" name="Equation" r:id="rId8" imgW="1218960" imgH="279360" progId="Equation.DSMT4">
                  <p:embed/>
                </p:oleObj>
              </mc:Choice>
              <mc:Fallback>
                <p:oleObj name="Equation" r:id="rId8" imgW="1218960" imgH="279360" progId="Equation.DSMT4">
                  <p:embed/>
                  <p:pic>
                    <p:nvPicPr>
                      <p:cNvPr id="0" name="对象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4588" y="5157788"/>
                        <a:ext cx="31115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对象 3"/>
          <p:cNvGraphicFramePr>
            <a:graphicFrameLocks noChangeAspect="1"/>
          </p:cNvGraphicFramePr>
          <p:nvPr/>
        </p:nvGraphicFramePr>
        <p:xfrm>
          <a:off x="1144588" y="5876925"/>
          <a:ext cx="3111500" cy="714375"/>
        </p:xfrm>
        <a:graphic>
          <a:graphicData uri="http://schemas.openxmlformats.org/presentationml/2006/ole">
            <mc:AlternateContent xmlns:mc="http://schemas.openxmlformats.org/markup-compatibility/2006">
              <mc:Choice xmlns:v="urn:schemas-microsoft-com:vml" Requires="v">
                <p:oleObj spid="_x0000_s38198" name="Equation" r:id="rId10" imgW="1218960" imgH="279360" progId="Equation.DSMT4">
                  <p:embed/>
                </p:oleObj>
              </mc:Choice>
              <mc:Fallback>
                <p:oleObj name="Equation" r:id="rId10" imgW="1218960" imgH="279360" progId="Equation.DSMT4">
                  <p:embed/>
                  <p:pic>
                    <p:nvPicPr>
                      <p:cNvPr id="0" name="对象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44588" y="5876925"/>
                        <a:ext cx="31115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8" name="组合 7"/>
          <p:cNvGrpSpPr/>
          <p:nvPr/>
        </p:nvGrpSpPr>
        <p:grpSpPr>
          <a:xfrm>
            <a:off x="3876675" y="2143125"/>
            <a:ext cx="4655765" cy="3519487"/>
            <a:chOff x="3876675" y="2143125"/>
            <a:chExt cx="4655765" cy="3519487"/>
          </a:xfrm>
        </p:grpSpPr>
        <p:grpSp>
          <p:nvGrpSpPr>
            <p:cNvPr id="37890" name="组合 1"/>
            <p:cNvGrpSpPr>
              <a:grpSpLocks/>
            </p:cNvGrpSpPr>
            <p:nvPr/>
          </p:nvGrpSpPr>
          <p:grpSpPr bwMode="auto">
            <a:xfrm>
              <a:off x="3876675" y="2143125"/>
              <a:ext cx="4427538" cy="3519487"/>
              <a:chOff x="1692275" y="2882900"/>
              <a:chExt cx="4427538" cy="3519488"/>
            </a:xfrm>
          </p:grpSpPr>
          <p:sp>
            <p:nvSpPr>
              <p:cNvPr id="37898" name="Oval 5"/>
              <p:cNvSpPr>
                <a:spLocks noChangeArrowheads="1"/>
              </p:cNvSpPr>
              <p:nvPr/>
            </p:nvSpPr>
            <p:spPr bwMode="auto">
              <a:xfrm>
                <a:off x="2287588" y="3736975"/>
                <a:ext cx="2278062" cy="2212975"/>
              </a:xfrm>
              <a:prstGeom prst="ellipse">
                <a:avLst/>
              </a:prstGeom>
              <a:noFill/>
              <a:ln w="38100" cap="sq">
                <a:solidFill>
                  <a:schemeClr val="tx1"/>
                </a:solidFill>
                <a:round/>
                <a:headEnd type="none" w="sm" len="sm"/>
                <a:tailEnd type="none" w="sm" len="sm"/>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899" name="Line 6"/>
              <p:cNvSpPr>
                <a:spLocks noChangeShapeType="1"/>
              </p:cNvSpPr>
              <p:nvPr/>
            </p:nvSpPr>
            <p:spPr bwMode="auto">
              <a:xfrm>
                <a:off x="1692275" y="4868863"/>
                <a:ext cx="4114800" cy="11112"/>
              </a:xfrm>
              <a:prstGeom prst="line">
                <a:avLst/>
              </a:prstGeom>
              <a:noFill/>
              <a:ln w="38100" cap="sq">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7900" name="Line 7"/>
              <p:cNvSpPr>
                <a:spLocks noChangeShapeType="1"/>
              </p:cNvSpPr>
              <p:nvPr/>
            </p:nvSpPr>
            <p:spPr bwMode="auto">
              <a:xfrm flipV="1">
                <a:off x="3349625" y="2933700"/>
                <a:ext cx="12700" cy="3468688"/>
              </a:xfrm>
              <a:prstGeom prst="line">
                <a:avLst/>
              </a:prstGeom>
              <a:noFill/>
              <a:ln w="38100" cap="sq">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37901" name="Object 8"/>
              <p:cNvGraphicFramePr>
                <a:graphicFrameLocks noChangeAspect="1"/>
              </p:cNvGraphicFramePr>
              <p:nvPr/>
            </p:nvGraphicFramePr>
            <p:xfrm>
              <a:off x="5259388" y="4956175"/>
              <a:ext cx="860425" cy="390525"/>
            </p:xfrm>
            <a:graphic>
              <a:graphicData uri="http://schemas.openxmlformats.org/presentationml/2006/ole">
                <mc:AlternateContent xmlns:mc="http://schemas.openxmlformats.org/markup-compatibility/2006">
                  <mc:Choice xmlns:v="urn:schemas-microsoft-com:vml" Requires="v">
                    <p:oleObj spid="_x0000_s38199" name="Equation" r:id="rId12" imgW="819180" imgH="362040" progId="Equation.DSMT4">
                      <p:embed/>
                    </p:oleObj>
                  </mc:Choice>
                  <mc:Fallback>
                    <p:oleObj name="Equation" r:id="rId12" imgW="819180" imgH="362040" progId="Equation.DSMT4">
                      <p:embed/>
                      <p:pic>
                        <p:nvPicPr>
                          <p:cNvPr id="0" name="Object 8"/>
                          <p:cNvPicPr>
                            <a:picLocks noChangeAspect="1" noChangeArrowheads="1"/>
                          </p:cNvPicPr>
                          <p:nvPr/>
                        </p:nvPicPr>
                        <p:blipFill>
                          <a:blip r:embed="rId13">
                            <a:lum bright="-100000"/>
                            <a:extLst>
                              <a:ext uri="{28A0092B-C50C-407E-A947-70E740481C1C}">
                                <a14:useLocalDpi xmlns:a14="http://schemas.microsoft.com/office/drawing/2010/main" val="0"/>
                              </a:ext>
                            </a:extLst>
                          </a:blip>
                          <a:srcRect/>
                          <a:stretch>
                            <a:fillRect/>
                          </a:stretch>
                        </p:blipFill>
                        <p:spPr bwMode="auto">
                          <a:xfrm>
                            <a:off x="5259388" y="4956175"/>
                            <a:ext cx="860425"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02" name="Object 9"/>
              <p:cNvGraphicFramePr>
                <a:graphicFrameLocks noChangeAspect="1"/>
              </p:cNvGraphicFramePr>
              <p:nvPr/>
            </p:nvGraphicFramePr>
            <p:xfrm>
              <a:off x="3530600" y="2882900"/>
              <a:ext cx="1082675" cy="392113"/>
            </p:xfrm>
            <a:graphic>
              <a:graphicData uri="http://schemas.openxmlformats.org/presentationml/2006/ole">
                <mc:AlternateContent xmlns:mc="http://schemas.openxmlformats.org/markup-compatibility/2006">
                  <mc:Choice xmlns:v="urn:schemas-microsoft-com:vml" Requires="v">
                    <p:oleObj spid="_x0000_s38200" name="Equation" r:id="rId14" imgW="1038150" imgH="362040" progId="Equation.DSMT4">
                      <p:embed/>
                    </p:oleObj>
                  </mc:Choice>
                  <mc:Fallback>
                    <p:oleObj name="Equation" r:id="rId14" imgW="1038150" imgH="362040" progId="Equation.DSMT4">
                      <p:embed/>
                      <p:pic>
                        <p:nvPicPr>
                          <p:cNvPr id="0" name="Object 9"/>
                          <p:cNvPicPr>
                            <a:picLocks noChangeAspect="1" noChangeArrowheads="1"/>
                          </p:cNvPicPr>
                          <p:nvPr/>
                        </p:nvPicPr>
                        <p:blipFill>
                          <a:blip r:embed="rId15">
                            <a:lum bright="-100000"/>
                            <a:extLst>
                              <a:ext uri="{28A0092B-C50C-407E-A947-70E740481C1C}">
                                <a14:useLocalDpi xmlns:a14="http://schemas.microsoft.com/office/drawing/2010/main" val="0"/>
                              </a:ext>
                            </a:extLst>
                          </a:blip>
                          <a:srcRect/>
                          <a:stretch>
                            <a:fillRect/>
                          </a:stretch>
                        </p:blipFill>
                        <p:spPr bwMode="auto">
                          <a:xfrm>
                            <a:off x="3530600" y="2882900"/>
                            <a:ext cx="1082675" cy="39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03" name="Object 10"/>
              <p:cNvGraphicFramePr>
                <a:graphicFrameLocks noChangeAspect="1"/>
              </p:cNvGraphicFramePr>
              <p:nvPr/>
            </p:nvGraphicFramePr>
            <p:xfrm>
              <a:off x="3438525" y="4956175"/>
              <a:ext cx="207963" cy="312738"/>
            </p:xfrm>
            <a:graphic>
              <a:graphicData uri="http://schemas.openxmlformats.org/presentationml/2006/ole">
                <mc:AlternateContent xmlns:mc="http://schemas.openxmlformats.org/markup-compatibility/2006">
                  <mc:Choice xmlns:v="urn:schemas-microsoft-com:vml" Requires="v">
                    <p:oleObj spid="_x0000_s38201" name="Equation" r:id="rId16" imgW="203024" imgH="304536" progId="Equation.DSMT4">
                      <p:embed/>
                    </p:oleObj>
                  </mc:Choice>
                  <mc:Fallback>
                    <p:oleObj name="Equation" r:id="rId16" imgW="203024" imgH="304536" progId="Equation.DSMT4">
                      <p:embed/>
                      <p:pic>
                        <p:nvPicPr>
                          <p:cNvPr id="0" name="Object 10"/>
                          <p:cNvPicPr>
                            <a:picLocks noChangeAspect="1" noChangeArrowheads="1"/>
                          </p:cNvPicPr>
                          <p:nvPr/>
                        </p:nvPicPr>
                        <p:blipFill>
                          <a:blip r:embed="rId17">
                            <a:lum bright="-100000"/>
                            <a:extLst>
                              <a:ext uri="{28A0092B-C50C-407E-A947-70E740481C1C}">
                                <a14:useLocalDpi xmlns:a14="http://schemas.microsoft.com/office/drawing/2010/main" val="0"/>
                              </a:ext>
                            </a:extLst>
                          </a:blip>
                          <a:srcRect/>
                          <a:stretch>
                            <a:fillRect/>
                          </a:stretch>
                        </p:blipFill>
                        <p:spPr bwMode="auto">
                          <a:xfrm>
                            <a:off x="3438525" y="4956175"/>
                            <a:ext cx="207963" cy="312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904" name="Oval 12"/>
              <p:cNvSpPr>
                <a:spLocks noChangeArrowheads="1"/>
              </p:cNvSpPr>
              <p:nvPr/>
            </p:nvSpPr>
            <p:spPr bwMode="auto">
              <a:xfrm>
                <a:off x="5580063" y="4240213"/>
                <a:ext cx="215900" cy="227012"/>
              </a:xfrm>
              <a:prstGeom prst="ellipse">
                <a:avLst/>
              </a:prstGeom>
              <a:noFill/>
              <a:ln w="38100" cap="sq">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05" name="Line 16"/>
              <p:cNvSpPr>
                <a:spLocks noChangeShapeType="1"/>
              </p:cNvSpPr>
              <p:nvPr/>
            </p:nvSpPr>
            <p:spPr bwMode="auto">
              <a:xfrm flipH="1">
                <a:off x="4565650" y="4340225"/>
                <a:ext cx="1139825" cy="503238"/>
              </a:xfrm>
              <a:prstGeom prst="line">
                <a:avLst/>
              </a:prstGeom>
              <a:noFill/>
              <a:ln w="38100" cap="sq">
                <a:solidFill>
                  <a:srgbClr val="FF3300"/>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7906" name="Line 17"/>
              <p:cNvSpPr>
                <a:spLocks noChangeShapeType="1"/>
              </p:cNvSpPr>
              <p:nvPr/>
            </p:nvSpPr>
            <p:spPr bwMode="auto">
              <a:xfrm flipH="1" flipV="1">
                <a:off x="3633788" y="3736975"/>
                <a:ext cx="2071687" cy="603250"/>
              </a:xfrm>
              <a:prstGeom prst="line">
                <a:avLst/>
              </a:prstGeom>
              <a:noFill/>
              <a:ln w="38100" cap="sq">
                <a:solidFill>
                  <a:srgbClr val="FF3300"/>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7907" name="Line 18"/>
              <p:cNvSpPr>
                <a:spLocks noChangeShapeType="1"/>
              </p:cNvSpPr>
              <p:nvPr/>
            </p:nvSpPr>
            <p:spPr bwMode="auto">
              <a:xfrm flipH="1">
                <a:off x="4100513" y="4340225"/>
                <a:ext cx="1604962" cy="1420813"/>
              </a:xfrm>
              <a:prstGeom prst="line">
                <a:avLst/>
              </a:prstGeom>
              <a:noFill/>
              <a:ln w="38100" cap="sq">
                <a:solidFill>
                  <a:srgbClr val="FF3300"/>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cxnSp>
          <p:nvCxnSpPr>
            <p:cNvPr id="5" name="直接连接符 4"/>
            <p:cNvCxnSpPr/>
            <p:nvPr/>
          </p:nvCxnSpPr>
          <p:spPr>
            <a:xfrm>
              <a:off x="7087394" y="3613944"/>
              <a:ext cx="1445046"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872413" y="2640013"/>
              <a:ext cx="17462" cy="1463674"/>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4"/>
                                        </p:tgtEl>
                                        <p:attrNameLst>
                                          <p:attrName>style.visibility</p:attrName>
                                        </p:attrNameLst>
                                      </p:cBhvr>
                                      <p:to>
                                        <p:strVal val="visible"/>
                                      </p:to>
                                    </p:set>
                                    <p:anim calcmode="lin" valueType="num">
                                      <p:cBhvr additive="base">
                                        <p:cTn id="7" dur="500" fill="hold"/>
                                        <p:tgtEl>
                                          <p:spTgt spid="37894"/>
                                        </p:tgtEl>
                                        <p:attrNameLst>
                                          <p:attrName>ppt_x</p:attrName>
                                        </p:attrNameLst>
                                      </p:cBhvr>
                                      <p:tavLst>
                                        <p:tav tm="0">
                                          <p:val>
                                            <p:strVal val="#ppt_x"/>
                                          </p:val>
                                        </p:tav>
                                        <p:tav tm="100000">
                                          <p:val>
                                            <p:strVal val="#ppt_x"/>
                                          </p:val>
                                        </p:tav>
                                      </p:tavLst>
                                    </p:anim>
                                    <p:anim calcmode="lin" valueType="num">
                                      <p:cBhvr additive="base">
                                        <p:cTn id="8" dur="500" fill="hold"/>
                                        <p:tgtEl>
                                          <p:spTgt spid="378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34" name="Group 10"/>
          <p:cNvGrpSpPr>
            <a:grpSpLocks/>
          </p:cNvGrpSpPr>
          <p:nvPr/>
        </p:nvGrpSpPr>
        <p:grpSpPr bwMode="auto">
          <a:xfrm>
            <a:off x="395288" y="4868863"/>
            <a:ext cx="8496300" cy="1511300"/>
            <a:chOff x="249" y="2523"/>
            <a:chExt cx="5352" cy="952"/>
          </a:xfrm>
        </p:grpSpPr>
        <p:sp>
          <p:nvSpPr>
            <p:cNvPr id="38920" name="Rectangle 7"/>
            <p:cNvSpPr>
              <a:spLocks noChangeArrowheads="1"/>
            </p:cNvSpPr>
            <p:nvPr/>
          </p:nvSpPr>
          <p:spPr bwMode="auto">
            <a:xfrm>
              <a:off x="249" y="2659"/>
              <a:ext cx="5352" cy="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dirty="0">
                  <a:latin typeface="Times New Roman" pitchFamily="18" charset="0"/>
                </a:rPr>
                <a:t>故，只有单位圆内的零极点对                      有影响。</a:t>
              </a:r>
            </a:p>
          </p:txBody>
        </p:sp>
        <p:graphicFrame>
          <p:nvGraphicFramePr>
            <p:cNvPr id="38921" name="Object 8"/>
            <p:cNvGraphicFramePr>
              <a:graphicFrameLocks noChangeAspect="1"/>
            </p:cNvGraphicFramePr>
            <p:nvPr/>
          </p:nvGraphicFramePr>
          <p:xfrm>
            <a:off x="3696" y="2523"/>
            <a:ext cx="1302" cy="528"/>
          </p:xfrm>
          <a:graphic>
            <a:graphicData uri="http://schemas.openxmlformats.org/presentationml/2006/ole">
              <mc:AlternateContent xmlns:mc="http://schemas.openxmlformats.org/markup-compatibility/2006">
                <mc:Choice xmlns:v="urn:schemas-microsoft-com:vml" Requires="v">
                  <p:oleObj spid="_x0000_s39092" name="公式" r:id="rId3" imgW="660113" imgH="266584" progId="Equation.3">
                    <p:embed/>
                  </p:oleObj>
                </mc:Choice>
                <mc:Fallback>
                  <p:oleObj name="公式" r:id="rId3" imgW="660113" imgH="266584" progId="Equation.3">
                    <p:embed/>
                    <p:pic>
                      <p:nvPicPr>
                        <p:cNvPr id="0" name="Object 8"/>
                        <p:cNvPicPr>
                          <a:picLocks noChangeAspect="1" noChangeArrowheads="1"/>
                        </p:cNvPicPr>
                        <p:nvPr/>
                      </p:nvPicPr>
                      <p:blipFill>
                        <a:blip r:embed="rId4">
                          <a:lum bright="-14000"/>
                          <a:extLst>
                            <a:ext uri="{28A0092B-C50C-407E-A947-70E740481C1C}">
                              <a14:useLocalDpi xmlns:a14="http://schemas.microsoft.com/office/drawing/2010/main" val="0"/>
                            </a:ext>
                          </a:extLst>
                        </a:blip>
                        <a:srcRect/>
                        <a:stretch>
                          <a:fillRect/>
                        </a:stretch>
                      </p:blipFill>
                      <p:spPr bwMode="auto">
                        <a:xfrm>
                          <a:off x="3696" y="2523"/>
                          <a:ext cx="1302" cy="5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6636" name="Rectangle 12"/>
          <p:cNvSpPr>
            <a:spLocks noChangeArrowheads="1"/>
          </p:cNvSpPr>
          <p:nvPr/>
        </p:nvSpPr>
        <p:spPr bwMode="auto">
          <a:xfrm>
            <a:off x="323850" y="333375"/>
            <a:ext cx="2736850"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总结：</a:t>
            </a:r>
          </a:p>
        </p:txBody>
      </p:sp>
      <p:sp>
        <p:nvSpPr>
          <p:cNvPr id="38919"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E6D5DC3B-1FB5-4AB2-A827-F1284ED38529}" type="slidenum">
              <a:rPr lang="en-US" altLang="zh-CN" smtClean="0"/>
              <a:pPr eaLnBrk="1" hangingPunct="1"/>
              <a:t>37</a:t>
            </a:fld>
            <a:endParaRPr lang="en-US" altLang="zh-CN"/>
          </a:p>
        </p:txBody>
      </p:sp>
      <p:grpSp>
        <p:nvGrpSpPr>
          <p:cNvPr id="2" name="组合 1"/>
          <p:cNvGrpSpPr/>
          <p:nvPr/>
        </p:nvGrpSpPr>
        <p:grpSpPr>
          <a:xfrm>
            <a:off x="250825" y="1220468"/>
            <a:ext cx="8496300" cy="1556070"/>
            <a:chOff x="250825" y="1220468"/>
            <a:chExt cx="8496300" cy="1556070"/>
          </a:xfrm>
        </p:grpSpPr>
        <p:grpSp>
          <p:nvGrpSpPr>
            <p:cNvPr id="26633" name="Group 9"/>
            <p:cNvGrpSpPr>
              <a:grpSpLocks/>
            </p:cNvGrpSpPr>
            <p:nvPr/>
          </p:nvGrpSpPr>
          <p:grpSpPr bwMode="auto">
            <a:xfrm>
              <a:off x="250825" y="1339850"/>
              <a:ext cx="8496300" cy="1436688"/>
              <a:chOff x="158" y="300"/>
              <a:chExt cx="5352" cy="905"/>
            </a:xfrm>
          </p:grpSpPr>
          <p:sp>
            <p:nvSpPr>
              <p:cNvPr id="38922" name="Rectangle 2"/>
              <p:cNvSpPr>
                <a:spLocks noChangeArrowheads="1"/>
              </p:cNvSpPr>
              <p:nvPr/>
            </p:nvSpPr>
            <p:spPr bwMode="auto">
              <a:xfrm>
                <a:off x="158" y="300"/>
                <a:ext cx="5352" cy="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dirty="0">
                    <a:latin typeface="Times New Roman" pitchFamily="18" charset="0"/>
                  </a:rPr>
                  <a:t>若某一个零点（或极点）位于单位圆内，当     从</a:t>
                </a:r>
                <a:r>
                  <a:rPr lang="en-US" altLang="zh-CN" sz="3000" b="1" dirty="0">
                    <a:latin typeface="Times New Roman" pitchFamily="18" charset="0"/>
                  </a:rPr>
                  <a:t>0</a:t>
                </a:r>
                <a:r>
                  <a:rPr lang="zh-CN" altLang="en-US" sz="3000" b="1" dirty="0">
                    <a:latin typeface="Times New Roman" pitchFamily="18" charset="0"/>
                  </a:rPr>
                  <a:t>变到      时，即在</a:t>
                </a:r>
                <a:r>
                  <a:rPr lang="en-US" altLang="zh-CN" sz="3000" b="1" dirty="0">
                    <a:latin typeface="Times New Roman" pitchFamily="18" charset="0"/>
                  </a:rPr>
                  <a:t>z</a:t>
                </a:r>
                <a:r>
                  <a:rPr lang="zh-CN" altLang="en-US" sz="3000" b="1" dirty="0">
                    <a:latin typeface="Times New Roman" pitchFamily="18" charset="0"/>
                  </a:rPr>
                  <a:t>平面单位圆上正向（逆时针）旋转一周，零矢量（或极矢量）变化为</a:t>
                </a:r>
              </a:p>
            </p:txBody>
          </p:sp>
          <p:graphicFrame>
            <p:nvGraphicFramePr>
              <p:cNvPr id="38923" name="Object 3"/>
              <p:cNvGraphicFramePr>
                <a:graphicFrameLocks noChangeAspect="1"/>
              </p:cNvGraphicFramePr>
              <p:nvPr>
                <p:extLst>
                  <p:ext uri="{D42A27DB-BD31-4B8C-83A1-F6EECF244321}">
                    <p14:modId xmlns:p14="http://schemas.microsoft.com/office/powerpoint/2010/main" val="4273496982"/>
                  </p:ext>
                </p:extLst>
              </p:nvPr>
            </p:nvGraphicFramePr>
            <p:xfrm>
              <a:off x="1292" y="617"/>
              <a:ext cx="359" cy="282"/>
            </p:xfrm>
            <a:graphic>
              <a:graphicData uri="http://schemas.openxmlformats.org/presentationml/2006/ole">
                <mc:AlternateContent xmlns:mc="http://schemas.openxmlformats.org/markup-compatibility/2006">
                  <mc:Choice xmlns:v="urn:schemas-microsoft-com:vml" Requires="v">
                    <p:oleObj spid="_x0000_s39093" name="公式" r:id="rId5" imgW="228402" imgH="177646" progId="Equation.3">
                      <p:embed/>
                    </p:oleObj>
                  </mc:Choice>
                  <mc:Fallback>
                    <p:oleObj name="公式" r:id="rId5" imgW="228402" imgH="177646" progId="Equation.3">
                      <p:embed/>
                      <p:pic>
                        <p:nvPicPr>
                          <p:cNvPr id="0" name="Object 3"/>
                          <p:cNvPicPr>
                            <a:picLocks noChangeAspect="1" noChangeArrowheads="1"/>
                          </p:cNvPicPr>
                          <p:nvPr/>
                        </p:nvPicPr>
                        <p:blipFill>
                          <a:blip r:embed="rId6">
                            <a:lum bright="-14000"/>
                            <a:extLst>
                              <a:ext uri="{28A0092B-C50C-407E-A947-70E740481C1C}">
                                <a14:useLocalDpi xmlns:a14="http://schemas.microsoft.com/office/drawing/2010/main" val="0"/>
                              </a:ext>
                            </a:extLst>
                          </a:blip>
                          <a:srcRect/>
                          <a:stretch>
                            <a:fillRect/>
                          </a:stretch>
                        </p:blipFill>
                        <p:spPr bwMode="auto">
                          <a:xfrm>
                            <a:off x="1292" y="617"/>
                            <a:ext cx="359"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4" name="Object 4"/>
              <p:cNvGraphicFramePr>
                <a:graphicFrameLocks noChangeAspect="1"/>
              </p:cNvGraphicFramePr>
              <p:nvPr/>
            </p:nvGraphicFramePr>
            <p:xfrm>
              <a:off x="5012" y="935"/>
              <a:ext cx="346" cy="270"/>
            </p:xfrm>
            <a:graphic>
              <a:graphicData uri="http://schemas.openxmlformats.org/presentationml/2006/ole">
                <mc:AlternateContent xmlns:mc="http://schemas.openxmlformats.org/markup-compatibility/2006">
                  <mc:Choice xmlns:v="urn:schemas-microsoft-com:vml" Requires="v">
                    <p:oleObj spid="_x0000_s39094" name="公式" r:id="rId7" imgW="228402" imgH="177646" progId="Equation.3">
                      <p:embed/>
                    </p:oleObj>
                  </mc:Choice>
                  <mc:Fallback>
                    <p:oleObj name="公式" r:id="rId7" imgW="228402" imgH="177646" progId="Equation.3">
                      <p:embed/>
                      <p:pic>
                        <p:nvPicPr>
                          <p:cNvPr id="0" name="Object 4"/>
                          <p:cNvPicPr>
                            <a:picLocks noChangeAspect="1" noChangeArrowheads="1"/>
                          </p:cNvPicPr>
                          <p:nvPr/>
                        </p:nvPicPr>
                        <p:blipFill>
                          <a:blip r:embed="rId8">
                            <a:lum bright="-14000"/>
                            <a:extLst>
                              <a:ext uri="{28A0092B-C50C-407E-A947-70E740481C1C}">
                                <a14:useLocalDpi xmlns:a14="http://schemas.microsoft.com/office/drawing/2010/main" val="0"/>
                              </a:ext>
                            </a:extLst>
                          </a:blip>
                          <a:srcRect/>
                          <a:stretch>
                            <a:fillRect/>
                          </a:stretch>
                        </p:blipFill>
                        <p:spPr bwMode="auto">
                          <a:xfrm>
                            <a:off x="5012" y="935"/>
                            <a:ext cx="346" cy="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4" name="Object 8"/>
            <p:cNvGraphicFramePr>
              <a:graphicFrameLocks noChangeAspect="1"/>
            </p:cNvGraphicFramePr>
            <p:nvPr>
              <p:extLst>
                <p:ext uri="{D42A27DB-BD31-4B8C-83A1-F6EECF244321}">
                  <p14:modId xmlns:p14="http://schemas.microsoft.com/office/powerpoint/2010/main" val="395128610"/>
                </p:ext>
              </p:extLst>
            </p:nvPr>
          </p:nvGraphicFramePr>
          <p:xfrm>
            <a:off x="7938029" y="1220468"/>
            <a:ext cx="717060" cy="720627"/>
          </p:xfrm>
          <a:graphic>
            <a:graphicData uri="http://schemas.openxmlformats.org/presentationml/2006/ole">
              <mc:AlternateContent xmlns:mc="http://schemas.openxmlformats.org/markup-compatibility/2006">
                <mc:Choice xmlns:v="urn:schemas-microsoft-com:vml" Requires="v">
                  <p:oleObj spid="_x0000_s39095" name="公式" r:id="rId9" imgW="101520" imgH="101520" progId="Equation.3">
                    <p:embed/>
                  </p:oleObj>
                </mc:Choice>
                <mc:Fallback>
                  <p:oleObj name="公式" r:id="rId9" imgW="101520" imgH="101520" progId="Equation.3">
                    <p:embed/>
                    <p:pic>
                      <p:nvPicPr>
                        <p:cNvPr id="38921" name="Object 8"/>
                        <p:cNvPicPr>
                          <a:picLocks noChangeAspect="1" noChangeArrowheads="1"/>
                        </p:cNvPicPr>
                        <p:nvPr/>
                      </p:nvPicPr>
                      <p:blipFill>
                        <a:blip r:embed="rId10">
                          <a:lum bright="-14000"/>
                        </a:blip>
                        <a:srcRect/>
                        <a:stretch>
                          <a:fillRect/>
                        </a:stretch>
                      </p:blipFill>
                      <p:spPr bwMode="auto">
                        <a:xfrm>
                          <a:off x="7938029" y="1220468"/>
                          <a:ext cx="717060" cy="720627"/>
                        </a:xfrm>
                        <a:prstGeom prst="rect">
                          <a:avLst/>
                        </a:prstGeom>
                        <a:noFill/>
                        <a:ln>
                          <a:noFill/>
                        </a:ln>
                        <a:effectLst/>
                        <a:extLst/>
                      </p:spPr>
                    </p:pic>
                  </p:oleObj>
                </mc:Fallback>
              </mc:AlternateContent>
            </a:graphicData>
          </a:graphic>
        </p:graphicFrame>
      </p:grpSp>
      <p:grpSp>
        <p:nvGrpSpPr>
          <p:cNvPr id="3" name="组合 2"/>
          <p:cNvGrpSpPr/>
          <p:nvPr/>
        </p:nvGrpSpPr>
        <p:grpSpPr>
          <a:xfrm>
            <a:off x="323850" y="3140173"/>
            <a:ext cx="8496300" cy="1368327"/>
            <a:chOff x="323850" y="3140173"/>
            <a:chExt cx="8496300" cy="1368327"/>
          </a:xfrm>
        </p:grpSpPr>
        <p:sp>
          <p:nvSpPr>
            <p:cNvPr id="26629" name="Rectangle 5"/>
            <p:cNvSpPr>
              <a:spLocks noChangeArrowheads="1"/>
            </p:cNvSpPr>
            <p:nvPr/>
          </p:nvSpPr>
          <p:spPr bwMode="auto">
            <a:xfrm>
              <a:off x="323850" y="3213100"/>
              <a:ext cx="84963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dirty="0">
                  <a:latin typeface="Times New Roman" pitchFamily="18" charset="0"/>
                </a:rPr>
                <a:t>若某一个零点（或极点）位于单位圆外，当     从</a:t>
              </a:r>
              <a:r>
                <a:rPr lang="en-US" altLang="zh-CN" sz="3000" b="1" dirty="0">
                  <a:latin typeface="Times New Roman" pitchFamily="18" charset="0"/>
                </a:rPr>
                <a:t>0</a:t>
              </a:r>
              <a:r>
                <a:rPr lang="zh-CN" altLang="en-US" sz="3000" b="1" dirty="0">
                  <a:latin typeface="Times New Roman" pitchFamily="18" charset="0"/>
                </a:rPr>
                <a:t>变到      时，即在 </a:t>
              </a:r>
              <a:r>
                <a:rPr lang="en-US" altLang="zh-CN" sz="3000" b="1" dirty="0">
                  <a:latin typeface="Times New Roman" pitchFamily="18" charset="0"/>
                </a:rPr>
                <a:t>z </a:t>
              </a:r>
              <a:r>
                <a:rPr lang="zh-CN" altLang="en-US" sz="3000" b="1" dirty="0">
                  <a:latin typeface="Times New Roman" pitchFamily="18" charset="0"/>
                </a:rPr>
                <a:t>平面单位圆上正向（逆时针）旋转一周，零矢量（或极矢量）变化为 </a:t>
              </a:r>
              <a:r>
                <a:rPr lang="en-US" altLang="zh-CN" sz="3000" b="1" dirty="0">
                  <a:latin typeface="Times New Roman" pitchFamily="18" charset="0"/>
                </a:rPr>
                <a:t>0</a:t>
              </a:r>
            </a:p>
          </p:txBody>
        </p:sp>
        <p:graphicFrame>
          <p:nvGraphicFramePr>
            <p:cNvPr id="26630" name="Object 6"/>
            <p:cNvGraphicFramePr>
              <a:graphicFrameLocks noChangeAspect="1"/>
            </p:cNvGraphicFramePr>
            <p:nvPr>
              <p:extLst>
                <p:ext uri="{D42A27DB-BD31-4B8C-83A1-F6EECF244321}">
                  <p14:modId xmlns:p14="http://schemas.microsoft.com/office/powerpoint/2010/main" val="2222463405"/>
                </p:ext>
              </p:extLst>
            </p:nvPr>
          </p:nvGraphicFramePr>
          <p:xfrm>
            <a:off x="2124075" y="3716338"/>
            <a:ext cx="569913" cy="447675"/>
          </p:xfrm>
          <a:graphic>
            <a:graphicData uri="http://schemas.openxmlformats.org/presentationml/2006/ole">
              <mc:AlternateContent xmlns:mc="http://schemas.openxmlformats.org/markup-compatibility/2006">
                <mc:Choice xmlns:v="urn:schemas-microsoft-com:vml" Requires="v">
                  <p:oleObj spid="_x0000_s39096" name="公式" r:id="rId11" imgW="228402" imgH="177646" progId="Equation.3">
                    <p:embed/>
                  </p:oleObj>
                </mc:Choice>
                <mc:Fallback>
                  <p:oleObj name="公式" r:id="rId11" imgW="228402" imgH="177646" progId="Equation.3">
                    <p:embed/>
                    <p:pic>
                      <p:nvPicPr>
                        <p:cNvPr id="0" name="Object 6"/>
                        <p:cNvPicPr>
                          <a:picLocks noChangeAspect="1" noChangeArrowheads="1"/>
                        </p:cNvPicPr>
                        <p:nvPr/>
                      </p:nvPicPr>
                      <p:blipFill>
                        <a:blip r:embed="rId6">
                          <a:lum bright="-14000"/>
                          <a:extLst>
                            <a:ext uri="{28A0092B-C50C-407E-A947-70E740481C1C}">
                              <a14:useLocalDpi xmlns:a14="http://schemas.microsoft.com/office/drawing/2010/main" val="0"/>
                            </a:ext>
                          </a:extLst>
                        </a:blip>
                        <a:srcRect/>
                        <a:stretch>
                          <a:fillRect/>
                        </a:stretch>
                      </p:blipFill>
                      <p:spPr bwMode="auto">
                        <a:xfrm>
                          <a:off x="2124075" y="3716338"/>
                          <a:ext cx="569913"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 name="Object 8"/>
            <p:cNvGraphicFramePr>
              <a:graphicFrameLocks noChangeAspect="1"/>
            </p:cNvGraphicFramePr>
            <p:nvPr>
              <p:extLst>
                <p:ext uri="{D42A27DB-BD31-4B8C-83A1-F6EECF244321}">
                  <p14:modId xmlns:p14="http://schemas.microsoft.com/office/powerpoint/2010/main" val="3586477008"/>
                </p:ext>
              </p:extLst>
            </p:nvPr>
          </p:nvGraphicFramePr>
          <p:xfrm>
            <a:off x="8030065" y="3140173"/>
            <a:ext cx="717060" cy="720627"/>
          </p:xfrm>
          <a:graphic>
            <a:graphicData uri="http://schemas.openxmlformats.org/presentationml/2006/ole">
              <mc:AlternateContent xmlns:mc="http://schemas.openxmlformats.org/markup-compatibility/2006">
                <mc:Choice xmlns:v="urn:schemas-microsoft-com:vml" Requires="v">
                  <p:oleObj spid="_x0000_s39097" name="公式" r:id="rId12" imgW="101520" imgH="101520" progId="Equation.3">
                    <p:embed/>
                  </p:oleObj>
                </mc:Choice>
                <mc:Fallback>
                  <p:oleObj name="公式" r:id="rId12" imgW="101520" imgH="101520" progId="Equation.3">
                    <p:embed/>
                    <p:pic>
                      <p:nvPicPr>
                        <p:cNvPr id="14" name="Object 8"/>
                        <p:cNvPicPr>
                          <a:picLocks noChangeAspect="1" noChangeArrowheads="1"/>
                        </p:cNvPicPr>
                        <p:nvPr/>
                      </p:nvPicPr>
                      <p:blipFill>
                        <a:blip r:embed="rId10">
                          <a:lum bright="-14000"/>
                        </a:blip>
                        <a:srcRect/>
                        <a:stretch>
                          <a:fillRect/>
                        </a:stretch>
                      </p:blipFill>
                      <p:spPr bwMode="auto">
                        <a:xfrm>
                          <a:off x="8030065" y="3140173"/>
                          <a:ext cx="717060" cy="720627"/>
                        </a:xfrm>
                        <a:prstGeom prst="rect">
                          <a:avLst/>
                        </a:prstGeom>
                        <a:noFill/>
                        <a:ln>
                          <a:noFill/>
                        </a:ln>
                        <a:effectLs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36"/>
                                        </p:tgtEl>
                                        <p:attrNameLst>
                                          <p:attrName>style.visibility</p:attrName>
                                        </p:attrNameLst>
                                      </p:cBhvr>
                                      <p:to>
                                        <p:strVal val="visible"/>
                                      </p:to>
                                    </p:set>
                                    <p:anim calcmode="lin" valueType="num">
                                      <p:cBhvr additive="base">
                                        <p:cTn id="7" dur="500" fill="hold"/>
                                        <p:tgtEl>
                                          <p:spTgt spid="26636"/>
                                        </p:tgtEl>
                                        <p:attrNameLst>
                                          <p:attrName>ppt_x</p:attrName>
                                        </p:attrNameLst>
                                      </p:cBhvr>
                                      <p:tavLst>
                                        <p:tav tm="0">
                                          <p:val>
                                            <p:strVal val="#ppt_x"/>
                                          </p:val>
                                        </p:tav>
                                        <p:tav tm="100000">
                                          <p:val>
                                            <p:strVal val="#ppt_x"/>
                                          </p:val>
                                        </p:tav>
                                      </p:tavLst>
                                    </p:anim>
                                    <p:anim calcmode="lin" valueType="num">
                                      <p:cBhvr additive="base">
                                        <p:cTn id="8" dur="500" fill="hold"/>
                                        <p:tgtEl>
                                          <p:spTgt spid="266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634"/>
                                        </p:tgtEl>
                                        <p:attrNameLst>
                                          <p:attrName>style.visibility</p:attrName>
                                        </p:attrNameLst>
                                      </p:cBhvr>
                                      <p:to>
                                        <p:strVal val="visible"/>
                                      </p:to>
                                    </p:set>
                                    <p:anim calcmode="lin" valueType="num">
                                      <p:cBhvr additive="base">
                                        <p:cTn id="25" dur="500" fill="hold"/>
                                        <p:tgtEl>
                                          <p:spTgt spid="26634"/>
                                        </p:tgtEl>
                                        <p:attrNameLst>
                                          <p:attrName>ppt_x</p:attrName>
                                        </p:attrNameLst>
                                      </p:cBhvr>
                                      <p:tavLst>
                                        <p:tav tm="0">
                                          <p:val>
                                            <p:strVal val="#ppt_x"/>
                                          </p:val>
                                        </p:tav>
                                        <p:tav tm="100000">
                                          <p:val>
                                            <p:strVal val="#ppt_x"/>
                                          </p:val>
                                        </p:tav>
                                      </p:tavLst>
                                    </p:anim>
                                    <p:anim calcmode="lin" valueType="num">
                                      <p:cBhvr additive="base">
                                        <p:cTn id="26" dur="500" fill="hold"/>
                                        <p:tgtEl>
                                          <p:spTgt spid="266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323850" y="476250"/>
            <a:ext cx="84963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endParaRPr lang="zh-CN" altLang="zh-CN" sz="3000" b="1">
              <a:latin typeface="Times New Roman" pitchFamily="18" charset="0"/>
            </a:endParaRPr>
          </a:p>
        </p:txBody>
      </p:sp>
      <p:graphicFrame>
        <p:nvGraphicFramePr>
          <p:cNvPr id="27651" name="Object 3"/>
          <p:cNvGraphicFramePr>
            <a:graphicFrameLocks noChangeAspect="1"/>
          </p:cNvGraphicFramePr>
          <p:nvPr/>
        </p:nvGraphicFramePr>
        <p:xfrm>
          <a:off x="2195513" y="1773238"/>
          <a:ext cx="4497387" cy="574675"/>
        </p:xfrm>
        <a:graphic>
          <a:graphicData uri="http://schemas.openxmlformats.org/presentationml/2006/ole">
            <mc:AlternateContent xmlns:mc="http://schemas.openxmlformats.org/markup-compatibility/2006">
              <mc:Choice xmlns:v="urn:schemas-microsoft-com:vml" Requires="v">
                <p:oleObj spid="_x0000_s40368" name="公式" r:id="rId3" imgW="1803400" imgH="228600" progId="Equation.3">
                  <p:embed/>
                </p:oleObj>
              </mc:Choice>
              <mc:Fallback>
                <p:oleObj name="公式" r:id="rId3" imgW="1803400" imgH="228600" progId="Equation.3">
                  <p:embed/>
                  <p:pic>
                    <p:nvPicPr>
                      <p:cNvPr id="0" name="Object 3"/>
                      <p:cNvPicPr>
                        <a:picLocks noChangeAspect="1" noChangeArrowheads="1"/>
                      </p:cNvPicPr>
                      <p:nvPr/>
                    </p:nvPicPr>
                    <p:blipFill>
                      <a:blip r:embed="rId4">
                        <a:lum bright="-38000"/>
                        <a:extLst>
                          <a:ext uri="{28A0092B-C50C-407E-A947-70E740481C1C}">
                            <a14:useLocalDpi xmlns:a14="http://schemas.microsoft.com/office/drawing/2010/main" val="0"/>
                          </a:ext>
                        </a:extLst>
                      </a:blip>
                      <a:srcRect/>
                      <a:stretch>
                        <a:fillRect/>
                      </a:stretch>
                    </p:blipFill>
                    <p:spPr bwMode="auto">
                      <a:xfrm>
                        <a:off x="2195513" y="1773238"/>
                        <a:ext cx="4497387"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7662" name="Group 14"/>
          <p:cNvGrpSpPr>
            <a:grpSpLocks/>
          </p:cNvGrpSpPr>
          <p:nvPr/>
        </p:nvGrpSpPr>
        <p:grpSpPr bwMode="auto">
          <a:xfrm>
            <a:off x="468313" y="476250"/>
            <a:ext cx="8496300" cy="576263"/>
            <a:chOff x="249" y="1661"/>
            <a:chExt cx="5352" cy="363"/>
          </a:xfrm>
        </p:grpSpPr>
        <p:graphicFrame>
          <p:nvGraphicFramePr>
            <p:cNvPr id="39955" name="Object 4"/>
            <p:cNvGraphicFramePr>
              <a:graphicFrameLocks noChangeAspect="1"/>
            </p:cNvGraphicFramePr>
            <p:nvPr/>
          </p:nvGraphicFramePr>
          <p:xfrm>
            <a:off x="567" y="1661"/>
            <a:ext cx="289" cy="347"/>
          </p:xfrm>
          <a:graphic>
            <a:graphicData uri="http://schemas.openxmlformats.org/presentationml/2006/ole">
              <mc:AlternateContent xmlns:mc="http://schemas.openxmlformats.org/markup-compatibility/2006">
                <mc:Choice xmlns:v="urn:schemas-microsoft-com:vml" Requires="v">
                  <p:oleObj spid="_x0000_s40369" name="公式" r:id="rId5" imgW="190500" imgH="228600" progId="Equation.3">
                    <p:embed/>
                  </p:oleObj>
                </mc:Choice>
                <mc:Fallback>
                  <p:oleObj name="公式" r:id="rId5" imgW="190500" imgH="228600" progId="Equation.3">
                    <p:embed/>
                    <p:pic>
                      <p:nvPicPr>
                        <p:cNvPr id="0" name="Object 4"/>
                        <p:cNvPicPr>
                          <a:picLocks noChangeAspect="1" noChangeArrowheads="1"/>
                        </p:cNvPicPr>
                        <p:nvPr/>
                      </p:nvPicPr>
                      <p:blipFill>
                        <a:blip r:embed="rId6">
                          <a:lum bright="-38000"/>
                          <a:extLst>
                            <a:ext uri="{28A0092B-C50C-407E-A947-70E740481C1C}">
                              <a14:useLocalDpi xmlns:a14="http://schemas.microsoft.com/office/drawing/2010/main" val="0"/>
                            </a:ext>
                          </a:extLst>
                        </a:blip>
                        <a:srcRect/>
                        <a:stretch>
                          <a:fillRect/>
                        </a:stretch>
                      </p:blipFill>
                      <p:spPr bwMode="auto">
                        <a:xfrm>
                          <a:off x="567" y="1661"/>
                          <a:ext cx="289" cy="3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956" name="Rectangle 5"/>
            <p:cNvSpPr>
              <a:spLocks noChangeArrowheads="1"/>
            </p:cNvSpPr>
            <p:nvPr/>
          </p:nvSpPr>
          <p:spPr bwMode="auto">
            <a:xfrm>
              <a:off x="249" y="1661"/>
              <a:ext cx="5352" cy="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en-US" altLang="zh-CN" sz="3000" b="1">
                  <a:latin typeface="Times New Roman" pitchFamily="18" charset="0"/>
                </a:rPr>
                <a:t>     </a:t>
              </a:r>
              <a:r>
                <a:rPr lang="zh-CN" altLang="en-US" sz="3000" b="1">
                  <a:latin typeface="Times New Roman" pitchFamily="18" charset="0"/>
                </a:rPr>
                <a:t>和      分别表示单位圆内与单位圆外的零点数</a:t>
              </a:r>
            </a:p>
          </p:txBody>
        </p:sp>
        <p:graphicFrame>
          <p:nvGraphicFramePr>
            <p:cNvPr id="39957" name="Object 6"/>
            <p:cNvGraphicFramePr>
              <a:graphicFrameLocks noChangeAspect="1"/>
            </p:cNvGraphicFramePr>
            <p:nvPr/>
          </p:nvGraphicFramePr>
          <p:xfrm>
            <a:off x="1111" y="1661"/>
            <a:ext cx="319" cy="362"/>
          </p:xfrm>
          <a:graphic>
            <a:graphicData uri="http://schemas.openxmlformats.org/presentationml/2006/ole">
              <mc:AlternateContent xmlns:mc="http://schemas.openxmlformats.org/markup-compatibility/2006">
                <mc:Choice xmlns:v="urn:schemas-microsoft-com:vml" Requires="v">
                  <p:oleObj spid="_x0000_s40370" name="公式" r:id="rId7" imgW="203112" imgH="228501" progId="Equation.3">
                    <p:embed/>
                  </p:oleObj>
                </mc:Choice>
                <mc:Fallback>
                  <p:oleObj name="公式" r:id="rId7" imgW="203112" imgH="228501" progId="Equation.3">
                    <p:embed/>
                    <p:pic>
                      <p:nvPicPr>
                        <p:cNvPr id="0" name="Object 6"/>
                        <p:cNvPicPr>
                          <a:picLocks noChangeAspect="1" noChangeArrowheads="1"/>
                        </p:cNvPicPr>
                        <p:nvPr/>
                      </p:nvPicPr>
                      <p:blipFill>
                        <a:blip r:embed="rId8">
                          <a:lum bright="-38000"/>
                          <a:extLst>
                            <a:ext uri="{28A0092B-C50C-407E-A947-70E740481C1C}">
                              <a14:useLocalDpi xmlns:a14="http://schemas.microsoft.com/office/drawing/2010/main" val="0"/>
                            </a:ext>
                          </a:extLst>
                        </a:blip>
                        <a:srcRect/>
                        <a:stretch>
                          <a:fillRect/>
                        </a:stretch>
                      </p:blipFill>
                      <p:spPr bwMode="auto">
                        <a:xfrm>
                          <a:off x="1111" y="1661"/>
                          <a:ext cx="319" cy="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7655" name="Rectangle 7"/>
          <p:cNvSpPr>
            <a:spLocks noChangeArrowheads="1"/>
          </p:cNvSpPr>
          <p:nvPr/>
        </p:nvSpPr>
        <p:spPr bwMode="auto">
          <a:xfrm>
            <a:off x="323850" y="5805488"/>
            <a:ext cx="8496300"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讨论零点、极点的分布对不同系统相角的影响。</a:t>
            </a:r>
          </a:p>
        </p:txBody>
      </p:sp>
      <p:graphicFrame>
        <p:nvGraphicFramePr>
          <p:cNvPr id="27658" name="Object 10"/>
          <p:cNvGraphicFramePr>
            <a:graphicFrameLocks noChangeAspect="1"/>
          </p:cNvGraphicFramePr>
          <p:nvPr/>
        </p:nvGraphicFramePr>
        <p:xfrm>
          <a:off x="323850" y="3284538"/>
          <a:ext cx="8359775" cy="1003300"/>
        </p:xfrm>
        <a:graphic>
          <a:graphicData uri="http://schemas.openxmlformats.org/presentationml/2006/ole">
            <mc:AlternateContent xmlns:mc="http://schemas.openxmlformats.org/markup-compatibility/2006">
              <mc:Choice xmlns:v="urn:schemas-microsoft-com:vml" Requires="v">
                <p:oleObj spid="_x0000_s40371" name="公式" r:id="rId9" imgW="3733800" imgH="444500" progId="Equation.3">
                  <p:embed/>
                </p:oleObj>
              </mc:Choice>
              <mc:Fallback>
                <p:oleObj name="公式" r:id="rId9" imgW="3733800" imgH="444500" progId="Equation.3">
                  <p:embed/>
                  <p:pic>
                    <p:nvPicPr>
                      <p:cNvPr id="0" name="Object 10"/>
                      <p:cNvPicPr>
                        <a:picLocks noChangeAspect="1" noChangeArrowheads="1"/>
                      </p:cNvPicPr>
                      <p:nvPr/>
                    </p:nvPicPr>
                    <p:blipFill>
                      <a:blip r:embed="rId10">
                        <a:lum bright="-56000"/>
                        <a:extLst>
                          <a:ext uri="{28A0092B-C50C-407E-A947-70E740481C1C}">
                            <a14:useLocalDpi xmlns:a14="http://schemas.microsoft.com/office/drawing/2010/main" val="0"/>
                          </a:ext>
                        </a:extLst>
                      </a:blip>
                      <a:srcRect/>
                      <a:stretch>
                        <a:fillRect/>
                      </a:stretch>
                    </p:blipFill>
                    <p:spPr bwMode="auto">
                      <a:xfrm>
                        <a:off x="323850" y="3284538"/>
                        <a:ext cx="8359775" cy="1003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59" name="Object 11"/>
          <p:cNvGraphicFramePr>
            <a:graphicFrameLocks noChangeAspect="1"/>
          </p:cNvGraphicFramePr>
          <p:nvPr/>
        </p:nvGraphicFramePr>
        <p:xfrm>
          <a:off x="250825" y="4437063"/>
          <a:ext cx="8642350" cy="500062"/>
        </p:xfrm>
        <a:graphic>
          <a:graphicData uri="http://schemas.openxmlformats.org/presentationml/2006/ole">
            <mc:AlternateContent xmlns:mc="http://schemas.openxmlformats.org/markup-compatibility/2006">
              <mc:Choice xmlns:v="urn:schemas-microsoft-com:vml" Requires="v">
                <p:oleObj spid="_x0000_s40372" name="公式" r:id="rId11" imgW="3759200" imgH="215900" progId="Equation.3">
                  <p:embed/>
                </p:oleObj>
              </mc:Choice>
              <mc:Fallback>
                <p:oleObj name="公式" r:id="rId11" imgW="3759200" imgH="215900" progId="Equation.3">
                  <p:embed/>
                  <p:pic>
                    <p:nvPicPr>
                      <p:cNvPr id="0" name="Object 11"/>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250825" y="4437063"/>
                        <a:ext cx="8642350" cy="50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7663" name="Group 15"/>
          <p:cNvGrpSpPr>
            <a:grpSpLocks/>
          </p:cNvGrpSpPr>
          <p:nvPr/>
        </p:nvGrpSpPr>
        <p:grpSpPr bwMode="auto">
          <a:xfrm>
            <a:off x="468313" y="981075"/>
            <a:ext cx="8496300" cy="719138"/>
            <a:chOff x="249" y="1979"/>
            <a:chExt cx="5352" cy="453"/>
          </a:xfrm>
        </p:grpSpPr>
        <p:graphicFrame>
          <p:nvGraphicFramePr>
            <p:cNvPr id="39952" name="Object 8"/>
            <p:cNvGraphicFramePr>
              <a:graphicFrameLocks noChangeAspect="1"/>
            </p:cNvGraphicFramePr>
            <p:nvPr/>
          </p:nvGraphicFramePr>
          <p:xfrm>
            <a:off x="521" y="1979"/>
            <a:ext cx="270" cy="347"/>
          </p:xfrm>
          <a:graphic>
            <a:graphicData uri="http://schemas.openxmlformats.org/presentationml/2006/ole">
              <mc:AlternateContent xmlns:mc="http://schemas.openxmlformats.org/markup-compatibility/2006">
                <mc:Choice xmlns:v="urn:schemas-microsoft-com:vml" Requires="v">
                  <p:oleObj spid="_x0000_s40373" name="公式" r:id="rId13" imgW="177646" imgH="228402" progId="Equation.3">
                    <p:embed/>
                  </p:oleObj>
                </mc:Choice>
                <mc:Fallback>
                  <p:oleObj name="公式" r:id="rId13" imgW="177646" imgH="228402" progId="Equation.3">
                    <p:embed/>
                    <p:pic>
                      <p:nvPicPr>
                        <p:cNvPr id="0" name="Object 8"/>
                        <p:cNvPicPr>
                          <a:picLocks noChangeAspect="1" noChangeArrowheads="1"/>
                        </p:cNvPicPr>
                        <p:nvPr/>
                      </p:nvPicPr>
                      <p:blipFill>
                        <a:blip r:embed="rId14">
                          <a:lum bright="-38000"/>
                          <a:extLst>
                            <a:ext uri="{28A0092B-C50C-407E-A947-70E740481C1C}">
                              <a14:useLocalDpi xmlns:a14="http://schemas.microsoft.com/office/drawing/2010/main" val="0"/>
                            </a:ext>
                          </a:extLst>
                        </a:blip>
                        <a:srcRect/>
                        <a:stretch>
                          <a:fillRect/>
                        </a:stretch>
                      </p:blipFill>
                      <p:spPr bwMode="auto">
                        <a:xfrm>
                          <a:off x="521" y="1979"/>
                          <a:ext cx="270" cy="3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53" name="Object 9"/>
            <p:cNvGraphicFramePr>
              <a:graphicFrameLocks noChangeAspect="1"/>
            </p:cNvGraphicFramePr>
            <p:nvPr/>
          </p:nvGraphicFramePr>
          <p:xfrm>
            <a:off x="1111" y="1979"/>
            <a:ext cx="299" cy="362"/>
          </p:xfrm>
          <a:graphic>
            <a:graphicData uri="http://schemas.openxmlformats.org/presentationml/2006/ole">
              <mc:AlternateContent xmlns:mc="http://schemas.openxmlformats.org/markup-compatibility/2006">
                <mc:Choice xmlns:v="urn:schemas-microsoft-com:vml" Requires="v">
                  <p:oleObj spid="_x0000_s40374" name="公式" r:id="rId15" imgW="190500" imgH="228600" progId="Equation.3">
                    <p:embed/>
                  </p:oleObj>
                </mc:Choice>
                <mc:Fallback>
                  <p:oleObj name="公式" r:id="rId15" imgW="190500" imgH="228600" progId="Equation.3">
                    <p:embed/>
                    <p:pic>
                      <p:nvPicPr>
                        <p:cNvPr id="0" name="Object 9"/>
                        <p:cNvPicPr>
                          <a:picLocks noChangeAspect="1" noChangeArrowheads="1"/>
                        </p:cNvPicPr>
                        <p:nvPr/>
                      </p:nvPicPr>
                      <p:blipFill>
                        <a:blip r:embed="rId16">
                          <a:lum bright="-38000"/>
                          <a:extLst>
                            <a:ext uri="{28A0092B-C50C-407E-A947-70E740481C1C}">
                              <a14:useLocalDpi xmlns:a14="http://schemas.microsoft.com/office/drawing/2010/main" val="0"/>
                            </a:ext>
                          </a:extLst>
                        </a:blip>
                        <a:srcRect/>
                        <a:stretch>
                          <a:fillRect/>
                        </a:stretch>
                      </p:blipFill>
                      <p:spPr bwMode="auto">
                        <a:xfrm>
                          <a:off x="1111" y="1979"/>
                          <a:ext cx="299" cy="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954" name="Rectangle 13"/>
            <p:cNvSpPr>
              <a:spLocks noChangeArrowheads="1"/>
            </p:cNvSpPr>
            <p:nvPr/>
          </p:nvSpPr>
          <p:spPr bwMode="auto">
            <a:xfrm>
              <a:off x="249" y="2024"/>
              <a:ext cx="5352"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en-US" altLang="zh-CN" sz="3000" b="1">
                  <a:latin typeface="Times New Roman" pitchFamily="18" charset="0"/>
                </a:rPr>
                <a:t>     </a:t>
              </a:r>
              <a:r>
                <a:rPr lang="zh-CN" altLang="en-US" sz="3000" b="1">
                  <a:latin typeface="Times New Roman" pitchFamily="18" charset="0"/>
                </a:rPr>
                <a:t>和      分别表示单位圆内与单位圆外的极点数</a:t>
              </a:r>
            </a:p>
          </p:txBody>
        </p:sp>
      </p:grpSp>
      <p:graphicFrame>
        <p:nvGraphicFramePr>
          <p:cNvPr id="27667" name="Object 19"/>
          <p:cNvGraphicFramePr>
            <a:graphicFrameLocks noChangeAspect="1"/>
          </p:cNvGraphicFramePr>
          <p:nvPr>
            <p:extLst>
              <p:ext uri="{D42A27DB-BD31-4B8C-83A1-F6EECF244321}">
                <p14:modId xmlns:p14="http://schemas.microsoft.com/office/powerpoint/2010/main" val="2611850055"/>
              </p:ext>
            </p:extLst>
          </p:nvPr>
        </p:nvGraphicFramePr>
        <p:xfrm>
          <a:off x="439738" y="5229225"/>
          <a:ext cx="4089400" cy="528638"/>
        </p:xfrm>
        <a:graphic>
          <a:graphicData uri="http://schemas.openxmlformats.org/presentationml/2006/ole">
            <mc:AlternateContent xmlns:mc="http://schemas.openxmlformats.org/markup-compatibility/2006">
              <mc:Choice xmlns:v="urn:schemas-microsoft-com:vml" Requires="v">
                <p:oleObj spid="_x0000_s40375" name="Equation" r:id="rId17" imgW="1777680" imgH="228600" progId="Equation.DSMT4">
                  <p:embed/>
                </p:oleObj>
              </mc:Choice>
              <mc:Fallback>
                <p:oleObj name="Equation" r:id="rId17" imgW="1777680" imgH="228600" progId="Equation.DSMT4">
                  <p:embed/>
                  <p:pic>
                    <p:nvPicPr>
                      <p:cNvPr id="0" name="Object 19"/>
                      <p:cNvPicPr>
                        <a:picLocks noChangeAspect="1" noChangeArrowheads="1"/>
                      </p:cNvPicPr>
                      <p:nvPr/>
                    </p:nvPicPr>
                    <p:blipFill>
                      <a:blip r:embed="rId18">
                        <a:lum bright="-100000"/>
                      </a:blip>
                      <a:srcRect/>
                      <a:stretch>
                        <a:fillRect/>
                      </a:stretch>
                    </p:blipFill>
                    <p:spPr bwMode="auto">
                      <a:xfrm>
                        <a:off x="439738" y="5229225"/>
                        <a:ext cx="4089400" cy="528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7669" name="Group 21"/>
          <p:cNvGrpSpPr>
            <a:grpSpLocks/>
          </p:cNvGrpSpPr>
          <p:nvPr/>
        </p:nvGrpSpPr>
        <p:grpSpPr bwMode="auto">
          <a:xfrm>
            <a:off x="395288" y="2492375"/>
            <a:ext cx="8496300" cy="720725"/>
            <a:chOff x="249" y="1570"/>
            <a:chExt cx="5352" cy="454"/>
          </a:xfrm>
        </p:grpSpPr>
        <p:sp>
          <p:nvSpPr>
            <p:cNvPr id="39949" name="Rectangle 17"/>
            <p:cNvSpPr>
              <a:spLocks noChangeArrowheads="1"/>
            </p:cNvSpPr>
            <p:nvPr/>
          </p:nvSpPr>
          <p:spPr bwMode="auto">
            <a:xfrm>
              <a:off x="249" y="1616"/>
              <a:ext cx="5352"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当                                  相位                      为</a:t>
              </a:r>
            </a:p>
          </p:txBody>
        </p:sp>
        <p:graphicFrame>
          <p:nvGraphicFramePr>
            <p:cNvPr id="39950" name="Object 18"/>
            <p:cNvGraphicFramePr>
              <a:graphicFrameLocks noChangeAspect="1"/>
            </p:cNvGraphicFramePr>
            <p:nvPr/>
          </p:nvGraphicFramePr>
          <p:xfrm>
            <a:off x="3424" y="1570"/>
            <a:ext cx="1089" cy="442"/>
          </p:xfrm>
          <a:graphic>
            <a:graphicData uri="http://schemas.openxmlformats.org/presentationml/2006/ole">
              <mc:AlternateContent xmlns:mc="http://schemas.openxmlformats.org/markup-compatibility/2006">
                <mc:Choice xmlns:v="urn:schemas-microsoft-com:vml" Requires="v">
                  <p:oleObj spid="_x0000_s40376" name="公式" r:id="rId19" imgW="660113" imgH="266584" progId="Equation.3">
                    <p:embed/>
                  </p:oleObj>
                </mc:Choice>
                <mc:Fallback>
                  <p:oleObj name="公式" r:id="rId19" imgW="660113" imgH="266584" progId="Equation.3">
                    <p:embed/>
                    <p:pic>
                      <p:nvPicPr>
                        <p:cNvPr id="0" name="Object 18"/>
                        <p:cNvPicPr>
                          <a:picLocks noChangeAspect="1" noChangeArrowheads="1"/>
                        </p:cNvPicPr>
                        <p:nvPr/>
                      </p:nvPicPr>
                      <p:blipFill>
                        <a:blip r:embed="rId20">
                          <a:lum bright="-14000"/>
                          <a:extLst>
                            <a:ext uri="{28A0092B-C50C-407E-A947-70E740481C1C}">
                              <a14:useLocalDpi xmlns:a14="http://schemas.microsoft.com/office/drawing/2010/main" val="0"/>
                            </a:ext>
                          </a:extLst>
                        </a:blip>
                        <a:srcRect/>
                        <a:stretch>
                          <a:fillRect/>
                        </a:stretch>
                      </p:blipFill>
                      <p:spPr bwMode="auto">
                        <a:xfrm>
                          <a:off x="3424" y="1570"/>
                          <a:ext cx="1089" cy="4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51" name="Object 20"/>
            <p:cNvGraphicFramePr>
              <a:graphicFrameLocks noChangeAspect="1"/>
            </p:cNvGraphicFramePr>
            <p:nvPr>
              <p:extLst>
                <p:ext uri="{D42A27DB-BD31-4B8C-83A1-F6EECF244321}">
                  <p14:modId xmlns:p14="http://schemas.microsoft.com/office/powerpoint/2010/main" val="3840414344"/>
                </p:ext>
              </p:extLst>
            </p:nvPr>
          </p:nvGraphicFramePr>
          <p:xfrm>
            <a:off x="865" y="1605"/>
            <a:ext cx="1853" cy="372"/>
          </p:xfrm>
          <a:graphic>
            <a:graphicData uri="http://schemas.openxmlformats.org/presentationml/2006/ole">
              <mc:AlternateContent xmlns:mc="http://schemas.openxmlformats.org/markup-compatibility/2006">
                <mc:Choice xmlns:v="urn:schemas-microsoft-com:vml" Requires="v">
                  <p:oleObj spid="_x0000_s40377" name="Equation" r:id="rId21" imgW="1079280" imgH="215640" progId="Equation.DSMT4">
                    <p:embed/>
                  </p:oleObj>
                </mc:Choice>
                <mc:Fallback>
                  <p:oleObj name="Equation" r:id="rId21" imgW="1079280" imgH="215640" progId="Equation.DSMT4">
                    <p:embed/>
                    <p:pic>
                      <p:nvPicPr>
                        <p:cNvPr id="0" name="Object 20"/>
                        <p:cNvPicPr>
                          <a:picLocks noChangeAspect="1" noChangeArrowheads="1"/>
                        </p:cNvPicPr>
                        <p:nvPr/>
                      </p:nvPicPr>
                      <p:blipFill>
                        <a:blip r:embed="rId22">
                          <a:lum bright="-14000"/>
                        </a:blip>
                        <a:srcRect/>
                        <a:stretch>
                          <a:fillRect/>
                        </a:stretch>
                      </p:blipFill>
                      <p:spPr bwMode="auto">
                        <a:xfrm>
                          <a:off x="865" y="1605"/>
                          <a:ext cx="1853" cy="3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9947" name="AutoShape 22">
            <a:hlinkClick r:id="" action="ppaction://hlinkshowjump?jump=nextslide" highlightClick="1"/>
          </p:cNvPr>
          <p:cNvSpPr>
            <a:spLocks noChangeArrowheads="1"/>
          </p:cNvSpPr>
          <p:nvPr/>
        </p:nvSpPr>
        <p:spPr bwMode="auto">
          <a:xfrm>
            <a:off x="8243888" y="6381750"/>
            <a:ext cx="900112" cy="476250"/>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948"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560A0A2F-5019-43F6-82D6-6C9A3547978B}" type="slidenum">
              <a:rPr lang="en-US" altLang="zh-CN" smtClean="0"/>
              <a:pPr eaLnBrk="1" hangingPunct="1"/>
              <a:t>38</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7662"/>
                                        </p:tgtEl>
                                        <p:attrNameLst>
                                          <p:attrName>style.visibility</p:attrName>
                                        </p:attrNameLst>
                                      </p:cBhvr>
                                      <p:to>
                                        <p:strVal val="visible"/>
                                      </p:to>
                                    </p:set>
                                    <p:animEffect transition="in" filter="box(in)">
                                      <p:cBhvr>
                                        <p:cTn id="7" dur="500"/>
                                        <p:tgtEl>
                                          <p:spTgt spid="276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7663"/>
                                        </p:tgtEl>
                                        <p:attrNameLst>
                                          <p:attrName>style.visibility</p:attrName>
                                        </p:attrNameLst>
                                      </p:cBhvr>
                                      <p:to>
                                        <p:strVal val="visible"/>
                                      </p:to>
                                    </p:set>
                                    <p:animEffect transition="in" filter="blinds(horizontal)">
                                      <p:cBhvr>
                                        <p:cTn id="12" dur="500"/>
                                        <p:tgtEl>
                                          <p:spTgt spid="2766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27651"/>
                                        </p:tgtEl>
                                        <p:attrNameLst>
                                          <p:attrName>style.visibility</p:attrName>
                                        </p:attrNameLst>
                                      </p:cBhvr>
                                      <p:to>
                                        <p:strVal val="visible"/>
                                      </p:to>
                                    </p:set>
                                    <p:animEffect transition="in" filter="checkerboard(across)">
                                      <p:cBhvr>
                                        <p:cTn id="17" dur="500"/>
                                        <p:tgtEl>
                                          <p:spTgt spid="2765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27669"/>
                                        </p:tgtEl>
                                        <p:attrNameLst>
                                          <p:attrName>style.visibility</p:attrName>
                                        </p:attrNameLst>
                                      </p:cBhvr>
                                      <p:to>
                                        <p:strVal val="visible"/>
                                      </p:to>
                                    </p:set>
                                    <p:animEffect transition="in" filter="box(in)">
                                      <p:cBhvr>
                                        <p:cTn id="22" dur="500"/>
                                        <p:tgtEl>
                                          <p:spTgt spid="2766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27658"/>
                                        </p:tgtEl>
                                        <p:attrNameLst>
                                          <p:attrName>style.visibility</p:attrName>
                                        </p:attrNameLst>
                                      </p:cBhvr>
                                      <p:to>
                                        <p:strVal val="visible"/>
                                      </p:to>
                                    </p:set>
                                    <p:anim calcmode="lin" valueType="num">
                                      <p:cBhvr additive="base">
                                        <p:cTn id="27" dur="500" fill="hold"/>
                                        <p:tgtEl>
                                          <p:spTgt spid="27658"/>
                                        </p:tgtEl>
                                        <p:attrNameLst>
                                          <p:attrName>ppt_x</p:attrName>
                                        </p:attrNameLst>
                                      </p:cBhvr>
                                      <p:tavLst>
                                        <p:tav tm="0">
                                          <p:val>
                                            <p:strVal val="#ppt_x"/>
                                          </p:val>
                                        </p:tav>
                                        <p:tav tm="100000">
                                          <p:val>
                                            <p:strVal val="#ppt_x"/>
                                          </p:val>
                                        </p:tav>
                                      </p:tavLst>
                                    </p:anim>
                                    <p:anim calcmode="lin" valueType="num">
                                      <p:cBhvr additive="base">
                                        <p:cTn id="28" dur="500" fill="hold"/>
                                        <p:tgtEl>
                                          <p:spTgt spid="27658"/>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27659"/>
                                        </p:tgtEl>
                                        <p:attrNameLst>
                                          <p:attrName>style.visibility</p:attrName>
                                        </p:attrNameLst>
                                      </p:cBhvr>
                                      <p:to>
                                        <p:strVal val="visible"/>
                                      </p:to>
                                    </p:set>
                                    <p:anim calcmode="lin" valueType="num">
                                      <p:cBhvr additive="base">
                                        <p:cTn id="33" dur="500" fill="hold"/>
                                        <p:tgtEl>
                                          <p:spTgt spid="27659"/>
                                        </p:tgtEl>
                                        <p:attrNameLst>
                                          <p:attrName>ppt_x</p:attrName>
                                        </p:attrNameLst>
                                      </p:cBhvr>
                                      <p:tavLst>
                                        <p:tav tm="0">
                                          <p:val>
                                            <p:strVal val="#ppt_x"/>
                                          </p:val>
                                        </p:tav>
                                        <p:tav tm="100000">
                                          <p:val>
                                            <p:strVal val="#ppt_x"/>
                                          </p:val>
                                        </p:tav>
                                      </p:tavLst>
                                    </p:anim>
                                    <p:anim calcmode="lin" valueType="num">
                                      <p:cBhvr additive="base">
                                        <p:cTn id="34" dur="500" fill="hold"/>
                                        <p:tgtEl>
                                          <p:spTgt spid="27659"/>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27667"/>
                                        </p:tgtEl>
                                        <p:attrNameLst>
                                          <p:attrName>style.visibility</p:attrName>
                                        </p:attrNameLst>
                                      </p:cBhvr>
                                      <p:to>
                                        <p:strVal val="visible"/>
                                      </p:to>
                                    </p:set>
                                    <p:anim calcmode="lin" valueType="num">
                                      <p:cBhvr additive="base">
                                        <p:cTn id="39" dur="500" fill="hold"/>
                                        <p:tgtEl>
                                          <p:spTgt spid="27667"/>
                                        </p:tgtEl>
                                        <p:attrNameLst>
                                          <p:attrName>ppt_x</p:attrName>
                                        </p:attrNameLst>
                                      </p:cBhvr>
                                      <p:tavLst>
                                        <p:tav tm="0">
                                          <p:val>
                                            <p:strVal val="#ppt_x"/>
                                          </p:val>
                                        </p:tav>
                                        <p:tav tm="100000">
                                          <p:val>
                                            <p:strVal val="#ppt_x"/>
                                          </p:val>
                                        </p:tav>
                                      </p:tavLst>
                                    </p:anim>
                                    <p:anim calcmode="lin" valueType="num">
                                      <p:cBhvr additive="base">
                                        <p:cTn id="40" dur="500" fill="hold"/>
                                        <p:tgtEl>
                                          <p:spTgt spid="27667"/>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27655"/>
                                        </p:tgtEl>
                                        <p:attrNameLst>
                                          <p:attrName>style.visibility</p:attrName>
                                        </p:attrNameLst>
                                      </p:cBhvr>
                                      <p:to>
                                        <p:strVal val="visible"/>
                                      </p:to>
                                    </p:set>
                                    <p:animEffect transition="in" filter="box(in)">
                                      <p:cBhvr>
                                        <p:cTn id="45" dur="500"/>
                                        <p:tgtEl>
                                          <p:spTgt spid="27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2"/>
          <p:cNvGraphicFramePr>
            <a:graphicFrameLocks noChangeAspect="1"/>
          </p:cNvGraphicFramePr>
          <p:nvPr/>
        </p:nvGraphicFramePr>
        <p:xfrm>
          <a:off x="2916238" y="3068638"/>
          <a:ext cx="2946400" cy="574675"/>
        </p:xfrm>
        <a:graphic>
          <a:graphicData uri="http://schemas.openxmlformats.org/presentationml/2006/ole">
            <mc:AlternateContent xmlns:mc="http://schemas.openxmlformats.org/markup-compatibility/2006">
              <mc:Choice xmlns:v="urn:schemas-microsoft-com:vml" Requires="v">
                <p:oleObj spid="_x0000_s41217" name="公式" r:id="rId3" imgW="1181100" imgH="228600" progId="Equation.3">
                  <p:embed/>
                </p:oleObj>
              </mc:Choice>
              <mc:Fallback>
                <p:oleObj name="公式" r:id="rId3" imgW="1181100" imgH="228600" progId="Equation.3">
                  <p:embed/>
                  <p:pic>
                    <p:nvPicPr>
                      <p:cNvPr id="0" name="Object 2"/>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2916238" y="3068638"/>
                        <a:ext cx="2946400"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77" name="Rectangle 5"/>
          <p:cNvSpPr>
            <a:spLocks noChangeArrowheads="1"/>
          </p:cNvSpPr>
          <p:nvPr/>
        </p:nvSpPr>
        <p:spPr bwMode="auto">
          <a:xfrm>
            <a:off x="395288" y="549275"/>
            <a:ext cx="84963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4000" b="1">
                <a:latin typeface="Times New Roman" pitchFamily="18" charset="0"/>
              </a:rPr>
              <a:t>（</a:t>
            </a:r>
            <a:r>
              <a:rPr lang="en-US" altLang="zh-CN" sz="4000" b="1">
                <a:latin typeface="Times New Roman" pitchFamily="18" charset="0"/>
              </a:rPr>
              <a:t>1</a:t>
            </a:r>
            <a:r>
              <a:rPr lang="zh-CN" altLang="en-US" sz="4000" b="1">
                <a:latin typeface="Times New Roman" pitchFamily="18" charset="0"/>
              </a:rPr>
              <a:t>）因果系统</a:t>
            </a:r>
          </a:p>
        </p:txBody>
      </p:sp>
      <p:sp>
        <p:nvSpPr>
          <p:cNvPr id="28679" name="Text Box 7"/>
          <p:cNvSpPr txBox="1">
            <a:spLocks noChangeArrowheads="1"/>
          </p:cNvSpPr>
          <p:nvPr/>
        </p:nvSpPr>
        <p:spPr bwMode="auto">
          <a:xfrm>
            <a:off x="684213" y="1557338"/>
            <a:ext cx="7942262" cy="14636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a:latin typeface="Times New Roman" pitchFamily="18" charset="0"/>
              </a:rPr>
              <a:t>      </a:t>
            </a:r>
            <a:r>
              <a:rPr kumimoji="1" lang="zh-CN" altLang="en-US" sz="3000" b="1">
                <a:latin typeface="Times New Roman" pitchFamily="18" charset="0"/>
              </a:rPr>
              <a:t>因果稳定系统，系统函数</a:t>
            </a:r>
            <a:r>
              <a:rPr kumimoji="1" lang="en-US" altLang="zh-CN" sz="3000" b="1">
                <a:latin typeface="Times New Roman" pitchFamily="18" charset="0"/>
              </a:rPr>
              <a:t>H(z)</a:t>
            </a:r>
            <a:r>
              <a:rPr kumimoji="1" lang="zh-CN" altLang="en-US" sz="3000" b="1">
                <a:latin typeface="Times New Roman" pitchFamily="18" charset="0"/>
              </a:rPr>
              <a:t>的全部极点在单位圆内，收敛域是半径为</a:t>
            </a:r>
            <a:r>
              <a:rPr kumimoji="1" lang="en-US" altLang="zh-CN" sz="3000" b="1">
                <a:latin typeface="Times New Roman" pitchFamily="18" charset="0"/>
              </a:rPr>
              <a:t>r</a:t>
            </a:r>
            <a:r>
              <a:rPr kumimoji="1" lang="zh-CN" altLang="en-US" sz="3000" b="1">
                <a:latin typeface="Times New Roman" pitchFamily="18" charset="0"/>
              </a:rPr>
              <a:t>（</a:t>
            </a:r>
            <a:r>
              <a:rPr kumimoji="1" lang="en-US" altLang="zh-CN" sz="3000" b="1">
                <a:latin typeface="Times New Roman" pitchFamily="18" charset="0"/>
              </a:rPr>
              <a:t>r &lt; 1</a:t>
            </a:r>
            <a:r>
              <a:rPr kumimoji="1" lang="zh-CN" altLang="en-US" sz="3000" b="1">
                <a:latin typeface="Times New Roman" pitchFamily="18" charset="0"/>
              </a:rPr>
              <a:t>）的单位圆外，且满足 </a:t>
            </a:r>
            <a:r>
              <a:rPr kumimoji="1" lang="en-US" altLang="zh-CN" sz="3000" b="1">
                <a:latin typeface="Times New Roman" pitchFamily="18" charset="0"/>
              </a:rPr>
              <a:t>n&lt;0</a:t>
            </a:r>
            <a:r>
              <a:rPr kumimoji="1" lang="zh-CN" altLang="en-US" sz="3000" b="1">
                <a:latin typeface="Times New Roman" pitchFamily="18" charset="0"/>
              </a:rPr>
              <a:t>时， </a:t>
            </a:r>
            <a:r>
              <a:rPr kumimoji="1" lang="en-US" altLang="zh-CN" sz="3000" b="1">
                <a:latin typeface="Times New Roman" pitchFamily="18" charset="0"/>
              </a:rPr>
              <a:t>h(n)=0</a:t>
            </a:r>
            <a:r>
              <a:rPr kumimoji="1" lang="zh-CN" altLang="en-US" sz="3000" b="1">
                <a:latin typeface="Times New Roman" pitchFamily="18" charset="0"/>
              </a:rPr>
              <a:t>。</a:t>
            </a:r>
          </a:p>
        </p:txBody>
      </p:sp>
      <p:graphicFrame>
        <p:nvGraphicFramePr>
          <p:cNvPr id="28681" name="Object 9"/>
          <p:cNvGraphicFramePr>
            <a:graphicFrameLocks noChangeAspect="1"/>
          </p:cNvGraphicFramePr>
          <p:nvPr/>
        </p:nvGraphicFramePr>
        <p:xfrm>
          <a:off x="1331913" y="5029200"/>
          <a:ext cx="6696075" cy="1233488"/>
        </p:xfrm>
        <a:graphic>
          <a:graphicData uri="http://schemas.openxmlformats.org/presentationml/2006/ole">
            <mc:AlternateContent xmlns:mc="http://schemas.openxmlformats.org/markup-compatibility/2006">
              <mc:Choice xmlns:v="urn:schemas-microsoft-com:vml" Requires="v">
                <p:oleObj spid="_x0000_s41218" name="公式" r:id="rId5" imgW="2768600" imgH="508000" progId="Equation.3">
                  <p:embed/>
                </p:oleObj>
              </mc:Choice>
              <mc:Fallback>
                <p:oleObj name="公式" r:id="rId5" imgW="2768600" imgH="508000" progId="Equation.3">
                  <p:embed/>
                  <p:pic>
                    <p:nvPicPr>
                      <p:cNvPr id="0" name="Object 9"/>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1331913" y="5029200"/>
                        <a:ext cx="6696075" cy="1233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8684" name="Group 12"/>
          <p:cNvGrpSpPr>
            <a:grpSpLocks/>
          </p:cNvGrpSpPr>
          <p:nvPr/>
        </p:nvGrpSpPr>
        <p:grpSpPr bwMode="auto">
          <a:xfrm>
            <a:off x="1042988" y="3573463"/>
            <a:ext cx="7942262" cy="1149350"/>
            <a:chOff x="657" y="2251"/>
            <a:chExt cx="5003" cy="724"/>
          </a:xfrm>
        </p:grpSpPr>
        <p:graphicFrame>
          <p:nvGraphicFramePr>
            <p:cNvPr id="40970" name="Object 3"/>
            <p:cNvGraphicFramePr>
              <a:graphicFrameLocks noChangeAspect="1"/>
            </p:cNvGraphicFramePr>
            <p:nvPr/>
          </p:nvGraphicFramePr>
          <p:xfrm>
            <a:off x="1321" y="2408"/>
            <a:ext cx="231" cy="212"/>
          </p:xfrm>
          <a:graphic>
            <a:graphicData uri="http://schemas.openxmlformats.org/presentationml/2006/ole">
              <mc:AlternateContent xmlns:mc="http://schemas.openxmlformats.org/markup-compatibility/2006">
                <mc:Choice xmlns:v="urn:schemas-microsoft-com:vml" Requires="v">
                  <p:oleObj spid="_x0000_s41219" name="公式" r:id="rId7" imgW="152334" imgH="139639" progId="Equation.3">
                    <p:embed/>
                  </p:oleObj>
                </mc:Choice>
                <mc:Fallback>
                  <p:oleObj name="公式" r:id="rId7" imgW="152334" imgH="139639" progId="Equation.3">
                    <p:embed/>
                    <p:pic>
                      <p:nvPicPr>
                        <p:cNvPr id="0" name="Object 3"/>
                        <p:cNvPicPr>
                          <a:picLocks noChangeAspect="1" noChangeArrowheads="1"/>
                        </p:cNvPicPr>
                        <p:nvPr/>
                      </p:nvPicPr>
                      <p:blipFill>
                        <a:blip r:embed="rId8">
                          <a:lum bright="-62000"/>
                          <a:extLst>
                            <a:ext uri="{28A0092B-C50C-407E-A947-70E740481C1C}">
                              <a14:useLocalDpi xmlns:a14="http://schemas.microsoft.com/office/drawing/2010/main" val="0"/>
                            </a:ext>
                          </a:extLst>
                        </a:blip>
                        <a:srcRect/>
                        <a:stretch>
                          <a:fillRect/>
                        </a:stretch>
                      </p:blipFill>
                      <p:spPr bwMode="auto">
                        <a:xfrm>
                          <a:off x="1321" y="2408"/>
                          <a:ext cx="231"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71" name="Object 4"/>
            <p:cNvGraphicFramePr>
              <a:graphicFrameLocks noChangeAspect="1"/>
            </p:cNvGraphicFramePr>
            <p:nvPr/>
          </p:nvGraphicFramePr>
          <p:xfrm>
            <a:off x="3424" y="2387"/>
            <a:ext cx="917" cy="281"/>
          </p:xfrm>
          <a:graphic>
            <a:graphicData uri="http://schemas.openxmlformats.org/presentationml/2006/ole">
              <mc:AlternateContent xmlns:mc="http://schemas.openxmlformats.org/markup-compatibility/2006">
                <mc:Choice xmlns:v="urn:schemas-microsoft-com:vml" Requires="v">
                  <p:oleObj spid="_x0000_s41220" name="公式" r:id="rId9" imgW="583693" imgH="177646" progId="Equation.3">
                    <p:embed/>
                  </p:oleObj>
                </mc:Choice>
                <mc:Fallback>
                  <p:oleObj name="公式" r:id="rId9" imgW="583693" imgH="177646" progId="Equation.3">
                    <p:embed/>
                    <p:pic>
                      <p:nvPicPr>
                        <p:cNvPr id="0" name="Object 4"/>
                        <p:cNvPicPr>
                          <a:picLocks noChangeAspect="1" noChangeArrowheads="1"/>
                        </p:cNvPicPr>
                        <p:nvPr/>
                      </p:nvPicPr>
                      <p:blipFill>
                        <a:blip r:embed="rId10">
                          <a:lum bright="-62000"/>
                          <a:extLst>
                            <a:ext uri="{28A0092B-C50C-407E-A947-70E740481C1C}">
                              <a14:useLocalDpi xmlns:a14="http://schemas.microsoft.com/office/drawing/2010/main" val="0"/>
                            </a:ext>
                          </a:extLst>
                        </a:blip>
                        <a:srcRect/>
                        <a:stretch>
                          <a:fillRect/>
                        </a:stretch>
                      </p:blipFill>
                      <p:spPr bwMode="auto">
                        <a:xfrm>
                          <a:off x="3424" y="2387"/>
                          <a:ext cx="917" cy="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72" name="Object 6"/>
            <p:cNvGraphicFramePr>
              <a:graphicFrameLocks noChangeAspect="1"/>
            </p:cNvGraphicFramePr>
            <p:nvPr/>
          </p:nvGraphicFramePr>
          <p:xfrm>
            <a:off x="2608" y="2387"/>
            <a:ext cx="347" cy="270"/>
          </p:xfrm>
          <a:graphic>
            <a:graphicData uri="http://schemas.openxmlformats.org/presentationml/2006/ole">
              <mc:AlternateContent xmlns:mc="http://schemas.openxmlformats.org/markup-compatibility/2006">
                <mc:Choice xmlns:v="urn:schemas-microsoft-com:vml" Requires="v">
                  <p:oleObj spid="_x0000_s41221" name="公式" r:id="rId11" imgW="228402" imgH="177646" progId="Equation.3">
                    <p:embed/>
                  </p:oleObj>
                </mc:Choice>
                <mc:Fallback>
                  <p:oleObj name="公式" r:id="rId11" imgW="228402" imgH="177646" progId="Equation.3">
                    <p:embed/>
                    <p:pic>
                      <p:nvPicPr>
                        <p:cNvPr id="0" name="Object 6"/>
                        <p:cNvPicPr>
                          <a:picLocks noChangeAspect="1" noChangeArrowheads="1"/>
                        </p:cNvPicPr>
                        <p:nvPr/>
                      </p:nvPicPr>
                      <p:blipFill>
                        <a:blip r:embed="rId12">
                          <a:lum bright="-62000"/>
                          <a:extLst>
                            <a:ext uri="{28A0092B-C50C-407E-A947-70E740481C1C}">
                              <a14:useLocalDpi xmlns:a14="http://schemas.microsoft.com/office/drawing/2010/main" val="0"/>
                            </a:ext>
                          </a:extLst>
                        </a:blip>
                        <a:srcRect/>
                        <a:stretch>
                          <a:fillRect/>
                        </a:stretch>
                      </p:blipFill>
                      <p:spPr bwMode="auto">
                        <a:xfrm>
                          <a:off x="2608" y="2387"/>
                          <a:ext cx="347" cy="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73" name="Text Box 8"/>
            <p:cNvSpPr txBox="1">
              <a:spLocks noChangeArrowheads="1"/>
            </p:cNvSpPr>
            <p:nvPr/>
          </p:nvSpPr>
          <p:spPr bwMode="auto">
            <a:xfrm>
              <a:off x="657" y="2341"/>
              <a:ext cx="5003" cy="63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a:latin typeface="Times New Roman" pitchFamily="18" charset="0"/>
                </a:rPr>
                <a:t>      </a:t>
              </a:r>
              <a:r>
                <a:rPr kumimoji="1" lang="zh-CN" altLang="en-US" sz="3000" b="1">
                  <a:latin typeface="Times New Roman" pitchFamily="18" charset="0"/>
                </a:rPr>
                <a:t>当     从 </a:t>
              </a:r>
              <a:r>
                <a:rPr kumimoji="1" lang="en-US" altLang="zh-CN" sz="3000" b="1">
                  <a:latin typeface="Times New Roman" pitchFamily="18" charset="0"/>
                </a:rPr>
                <a:t>0 </a:t>
              </a:r>
              <a:r>
                <a:rPr kumimoji="1" lang="zh-CN" altLang="en-US" sz="3000" b="1">
                  <a:latin typeface="Times New Roman" pitchFamily="18" charset="0"/>
                </a:rPr>
                <a:t>变到       时，                ，则        的幅角变化量为</a:t>
              </a:r>
            </a:p>
          </p:txBody>
        </p:sp>
        <p:graphicFrame>
          <p:nvGraphicFramePr>
            <p:cNvPr id="40974" name="Object 10"/>
            <p:cNvGraphicFramePr>
              <a:graphicFrameLocks noChangeAspect="1"/>
            </p:cNvGraphicFramePr>
            <p:nvPr/>
          </p:nvGraphicFramePr>
          <p:xfrm>
            <a:off x="4921" y="2251"/>
            <a:ext cx="727" cy="528"/>
          </p:xfrm>
          <a:graphic>
            <a:graphicData uri="http://schemas.openxmlformats.org/presentationml/2006/ole">
              <mc:AlternateContent xmlns:mc="http://schemas.openxmlformats.org/markup-compatibility/2006">
                <mc:Choice xmlns:v="urn:schemas-microsoft-com:vml" Requires="v">
                  <p:oleObj spid="_x0000_s41222" name="公式" r:id="rId13" imgW="368140" imgH="266584" progId="Equation.3">
                    <p:embed/>
                  </p:oleObj>
                </mc:Choice>
                <mc:Fallback>
                  <p:oleObj name="公式" r:id="rId13" imgW="368140" imgH="266584" progId="Equation.3">
                    <p:embed/>
                    <p:pic>
                      <p:nvPicPr>
                        <p:cNvPr id="0" name="Object 10"/>
                        <p:cNvPicPr>
                          <a:picLocks noChangeAspect="1" noChangeArrowheads="1"/>
                        </p:cNvPicPr>
                        <p:nvPr/>
                      </p:nvPicPr>
                      <p:blipFill>
                        <a:blip r:embed="rId14">
                          <a:lum bright="-62000"/>
                          <a:extLst>
                            <a:ext uri="{28A0092B-C50C-407E-A947-70E740481C1C}">
                              <a14:useLocalDpi xmlns:a14="http://schemas.microsoft.com/office/drawing/2010/main" val="0"/>
                            </a:ext>
                          </a:extLst>
                        </a:blip>
                        <a:srcRect/>
                        <a:stretch>
                          <a:fillRect/>
                        </a:stretch>
                      </p:blipFill>
                      <p:spPr bwMode="auto">
                        <a:xfrm>
                          <a:off x="4921" y="2251"/>
                          <a:ext cx="727" cy="5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0967" name="AutoShape 13">
            <a:hlinkClick r:id="" action="ppaction://hlinkshowjump?jump=previousslide" highlightClick="1"/>
          </p:cNvPr>
          <p:cNvSpPr>
            <a:spLocks noChangeArrowheads="1"/>
          </p:cNvSpPr>
          <p:nvPr/>
        </p:nvSpPr>
        <p:spPr bwMode="auto">
          <a:xfrm>
            <a:off x="0" y="6237288"/>
            <a:ext cx="1116013" cy="620712"/>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68" name="AutoShape 14">
            <a:hlinkClick r:id="" action="ppaction://hlinkshowjump?jump=nextslide" highlightClick="1"/>
          </p:cNvPr>
          <p:cNvSpPr>
            <a:spLocks noChangeArrowheads="1"/>
          </p:cNvSpPr>
          <p:nvPr/>
        </p:nvSpPr>
        <p:spPr bwMode="auto">
          <a:xfrm>
            <a:off x="8027988" y="6237288"/>
            <a:ext cx="1116012" cy="620712"/>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69"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1720DCBE-FCBD-4151-B671-2280C77E83AD}" type="slidenum">
              <a:rPr lang="en-US" altLang="zh-CN" smtClean="0"/>
              <a:pPr eaLnBrk="1" hangingPunct="1"/>
              <a:t>39</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677"/>
                                        </p:tgtEl>
                                        <p:attrNameLst>
                                          <p:attrName>style.visibility</p:attrName>
                                        </p:attrNameLst>
                                      </p:cBhvr>
                                      <p:to>
                                        <p:strVal val="visible"/>
                                      </p:to>
                                    </p:set>
                                    <p:anim calcmode="lin" valueType="num">
                                      <p:cBhvr additive="base">
                                        <p:cTn id="7" dur="500" fill="hold"/>
                                        <p:tgtEl>
                                          <p:spTgt spid="28677"/>
                                        </p:tgtEl>
                                        <p:attrNameLst>
                                          <p:attrName>ppt_x</p:attrName>
                                        </p:attrNameLst>
                                      </p:cBhvr>
                                      <p:tavLst>
                                        <p:tav tm="0">
                                          <p:val>
                                            <p:strVal val="#ppt_x"/>
                                          </p:val>
                                        </p:tav>
                                        <p:tav tm="100000">
                                          <p:val>
                                            <p:strVal val="#ppt_x"/>
                                          </p:val>
                                        </p:tav>
                                      </p:tavLst>
                                    </p:anim>
                                    <p:anim calcmode="lin" valueType="num">
                                      <p:cBhvr additive="base">
                                        <p:cTn id="8" dur="500" fill="hold"/>
                                        <p:tgtEl>
                                          <p:spTgt spid="2867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28679"/>
                                        </p:tgtEl>
                                        <p:attrNameLst>
                                          <p:attrName>style.visibility</p:attrName>
                                        </p:attrNameLst>
                                      </p:cBhvr>
                                      <p:to>
                                        <p:strVal val="visible"/>
                                      </p:to>
                                    </p:set>
                                    <p:animEffect transition="in" filter="box(in)">
                                      <p:cBhvr>
                                        <p:cTn id="13" dur="500"/>
                                        <p:tgtEl>
                                          <p:spTgt spid="2867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28674"/>
                                        </p:tgtEl>
                                        <p:attrNameLst>
                                          <p:attrName>style.visibility</p:attrName>
                                        </p:attrNameLst>
                                      </p:cBhvr>
                                      <p:to>
                                        <p:strVal val="visible"/>
                                      </p:to>
                                    </p:set>
                                    <p:animEffect transition="in" filter="box(in)">
                                      <p:cBhvr>
                                        <p:cTn id="18" dur="500"/>
                                        <p:tgtEl>
                                          <p:spTgt spid="2867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8684"/>
                                        </p:tgtEl>
                                        <p:attrNameLst>
                                          <p:attrName>style.visibility</p:attrName>
                                        </p:attrNameLst>
                                      </p:cBhvr>
                                      <p:to>
                                        <p:strVal val="visible"/>
                                      </p:to>
                                    </p:set>
                                    <p:animEffect transition="in" filter="blinds(horizontal)">
                                      <p:cBhvr>
                                        <p:cTn id="23" dur="500"/>
                                        <p:tgtEl>
                                          <p:spTgt spid="2868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ntr" presetSubtype="16" fill="hold" nodeType="clickEffect">
                                  <p:stCondLst>
                                    <p:cond delay="0"/>
                                  </p:stCondLst>
                                  <p:childTnLst>
                                    <p:set>
                                      <p:cBhvr>
                                        <p:cTn id="27" dur="1" fill="hold">
                                          <p:stCondLst>
                                            <p:cond delay="0"/>
                                          </p:stCondLst>
                                        </p:cTn>
                                        <p:tgtEl>
                                          <p:spTgt spid="28681"/>
                                        </p:tgtEl>
                                        <p:attrNameLst>
                                          <p:attrName>style.visibility</p:attrName>
                                        </p:attrNameLst>
                                      </p:cBhvr>
                                      <p:to>
                                        <p:strVal val="visible"/>
                                      </p:to>
                                    </p:set>
                                    <p:animEffect transition="in" filter="diamond(in)">
                                      <p:cBhvr>
                                        <p:cTn id="28" dur="2000"/>
                                        <p:tgtEl>
                                          <p:spTgt spid="28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p:bldP spid="2867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8" name="Object 2"/>
          <p:cNvGraphicFramePr>
            <a:graphicFrameLocks noChangeAspect="1"/>
          </p:cNvGraphicFramePr>
          <p:nvPr/>
        </p:nvGraphicFramePr>
        <p:xfrm>
          <a:off x="2916238" y="2852738"/>
          <a:ext cx="3073400" cy="574675"/>
        </p:xfrm>
        <a:graphic>
          <a:graphicData uri="http://schemas.openxmlformats.org/presentationml/2006/ole">
            <mc:AlternateContent xmlns:mc="http://schemas.openxmlformats.org/markup-compatibility/2006">
              <mc:Choice xmlns:v="urn:schemas-microsoft-com:vml" Requires="v">
                <p:oleObj spid="_x0000_s42117" name="公式" r:id="rId3" imgW="1231366" imgH="228501" progId="Equation.3">
                  <p:embed/>
                </p:oleObj>
              </mc:Choice>
              <mc:Fallback>
                <p:oleObj name="公式" r:id="rId3" imgW="1231366" imgH="228501" progId="Equation.3">
                  <p:embed/>
                  <p:pic>
                    <p:nvPicPr>
                      <p:cNvPr id="0" name="Object 2"/>
                      <p:cNvPicPr>
                        <a:picLocks noChangeAspect="1" noChangeArrowheads="1"/>
                      </p:cNvPicPr>
                      <p:nvPr/>
                    </p:nvPicPr>
                    <p:blipFill>
                      <a:blip r:embed="rId4">
                        <a:lum bright="-26000"/>
                        <a:extLst>
                          <a:ext uri="{28A0092B-C50C-407E-A947-70E740481C1C}">
                            <a14:useLocalDpi xmlns:a14="http://schemas.microsoft.com/office/drawing/2010/main" val="0"/>
                          </a:ext>
                        </a:extLst>
                      </a:blip>
                      <a:srcRect/>
                      <a:stretch>
                        <a:fillRect/>
                      </a:stretch>
                    </p:blipFill>
                    <p:spPr bwMode="auto">
                      <a:xfrm>
                        <a:off x="2916238" y="2852738"/>
                        <a:ext cx="3073400"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00" name="Text Box 4"/>
          <p:cNvSpPr txBox="1">
            <a:spLocks noChangeArrowheads="1"/>
          </p:cNvSpPr>
          <p:nvPr/>
        </p:nvSpPr>
        <p:spPr bwMode="auto">
          <a:xfrm>
            <a:off x="755650" y="2205038"/>
            <a:ext cx="7942263"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a:latin typeface="Times New Roman" pitchFamily="18" charset="0"/>
              </a:rPr>
              <a:t> </a:t>
            </a:r>
            <a:r>
              <a:rPr kumimoji="1" lang="zh-CN" altLang="en-US" sz="3000" b="1">
                <a:latin typeface="Times New Roman" pitchFamily="18" charset="0"/>
              </a:rPr>
              <a:t>（</a:t>
            </a:r>
            <a:r>
              <a:rPr kumimoji="1" lang="en-US" altLang="zh-CN" sz="3000" b="1">
                <a:latin typeface="Times New Roman" pitchFamily="18" charset="0"/>
              </a:rPr>
              <a:t>a</a:t>
            </a:r>
            <a:r>
              <a:rPr kumimoji="1" lang="zh-CN" altLang="en-US" sz="3000" b="1">
                <a:latin typeface="Times New Roman" pitchFamily="18" charset="0"/>
              </a:rPr>
              <a:t>）当全部零点都在单位圆内时，即</a:t>
            </a:r>
          </a:p>
        </p:txBody>
      </p:sp>
      <p:sp>
        <p:nvSpPr>
          <p:cNvPr id="29701" name="Rectangle 5"/>
          <p:cNvSpPr>
            <a:spLocks noChangeArrowheads="1"/>
          </p:cNvSpPr>
          <p:nvPr/>
        </p:nvSpPr>
        <p:spPr bwMode="auto">
          <a:xfrm>
            <a:off x="395288" y="1341438"/>
            <a:ext cx="8496300"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根据零点的分布可以有以下两种情况：</a:t>
            </a:r>
          </a:p>
        </p:txBody>
      </p:sp>
      <p:sp>
        <p:nvSpPr>
          <p:cNvPr id="29702" name="Text Box 6"/>
          <p:cNvSpPr txBox="1">
            <a:spLocks noChangeArrowheads="1"/>
          </p:cNvSpPr>
          <p:nvPr/>
        </p:nvSpPr>
        <p:spPr bwMode="auto">
          <a:xfrm>
            <a:off x="971550" y="4652963"/>
            <a:ext cx="7942263" cy="1692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a:latin typeface="Times New Roman" pitchFamily="18" charset="0"/>
              </a:rPr>
              <a:t>       </a:t>
            </a:r>
            <a:r>
              <a:rPr kumimoji="1" lang="zh-CN" altLang="en-US" sz="3000" b="1">
                <a:latin typeface="Times New Roman" pitchFamily="18" charset="0"/>
              </a:rPr>
              <a:t>此时，相位变化最小。这种系统称为最小相位延时系统。</a:t>
            </a:r>
          </a:p>
          <a:p>
            <a:pPr eaLnBrk="1" hangingPunct="1"/>
            <a:endParaRPr kumimoji="1" lang="zh-CN" altLang="en-US" sz="1500" b="1">
              <a:latin typeface="Times New Roman" pitchFamily="18" charset="0"/>
            </a:endParaRPr>
          </a:p>
          <a:p>
            <a:pPr eaLnBrk="1" hangingPunct="1"/>
            <a:r>
              <a:rPr kumimoji="1" lang="zh-CN" altLang="en-US" sz="3000" b="1">
                <a:latin typeface="Times New Roman" pitchFamily="18" charset="0"/>
              </a:rPr>
              <a:t>        最小相位延时系统一定是因果稳定系统。</a:t>
            </a:r>
          </a:p>
        </p:txBody>
      </p:sp>
      <p:graphicFrame>
        <p:nvGraphicFramePr>
          <p:cNvPr id="29703" name="Object 7"/>
          <p:cNvGraphicFramePr>
            <a:graphicFrameLocks noChangeAspect="1"/>
          </p:cNvGraphicFramePr>
          <p:nvPr/>
        </p:nvGraphicFramePr>
        <p:xfrm>
          <a:off x="2438400" y="3573463"/>
          <a:ext cx="4859338" cy="782637"/>
        </p:xfrm>
        <a:graphic>
          <a:graphicData uri="http://schemas.openxmlformats.org/presentationml/2006/ole">
            <mc:AlternateContent xmlns:mc="http://schemas.openxmlformats.org/markup-compatibility/2006">
              <mc:Choice xmlns:v="urn:schemas-microsoft-com:vml" Requires="v">
                <p:oleObj spid="_x0000_s42118" name="公式" r:id="rId5" imgW="1739900" imgH="279400" progId="Equation.3">
                  <p:embed/>
                </p:oleObj>
              </mc:Choice>
              <mc:Fallback>
                <p:oleObj name="公式" r:id="rId5" imgW="1739900" imgH="279400" progId="Equation.3">
                  <p:embed/>
                  <p:pic>
                    <p:nvPicPr>
                      <p:cNvPr id="0" name="Object 7"/>
                      <p:cNvPicPr>
                        <a:picLocks noChangeAspect="1" noChangeArrowheads="1"/>
                      </p:cNvPicPr>
                      <p:nvPr/>
                    </p:nvPicPr>
                    <p:blipFill>
                      <a:blip r:embed="rId6">
                        <a:lum bright="-26000"/>
                        <a:extLst>
                          <a:ext uri="{28A0092B-C50C-407E-A947-70E740481C1C}">
                            <a14:useLocalDpi xmlns:a14="http://schemas.microsoft.com/office/drawing/2010/main" val="0"/>
                          </a:ext>
                        </a:extLst>
                      </a:blip>
                      <a:srcRect/>
                      <a:stretch>
                        <a:fillRect/>
                      </a:stretch>
                    </p:blipFill>
                    <p:spPr bwMode="auto">
                      <a:xfrm>
                        <a:off x="2438400" y="3573463"/>
                        <a:ext cx="4859338"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9705" name="Group 9"/>
          <p:cNvGrpSpPr>
            <a:grpSpLocks/>
          </p:cNvGrpSpPr>
          <p:nvPr/>
        </p:nvGrpSpPr>
        <p:grpSpPr bwMode="auto">
          <a:xfrm>
            <a:off x="468313" y="260350"/>
            <a:ext cx="8496300" cy="1008063"/>
            <a:chOff x="295" y="164"/>
            <a:chExt cx="5352" cy="635"/>
          </a:xfrm>
        </p:grpSpPr>
        <p:graphicFrame>
          <p:nvGraphicFramePr>
            <p:cNvPr id="41995" name="Object 3"/>
            <p:cNvGraphicFramePr>
              <a:graphicFrameLocks noChangeAspect="1"/>
            </p:cNvGraphicFramePr>
            <p:nvPr/>
          </p:nvGraphicFramePr>
          <p:xfrm>
            <a:off x="1383" y="255"/>
            <a:ext cx="231" cy="212"/>
          </p:xfrm>
          <a:graphic>
            <a:graphicData uri="http://schemas.openxmlformats.org/presentationml/2006/ole">
              <mc:AlternateContent xmlns:mc="http://schemas.openxmlformats.org/markup-compatibility/2006">
                <mc:Choice xmlns:v="urn:schemas-microsoft-com:vml" Requires="v">
                  <p:oleObj spid="_x0000_s42119" name="公式" r:id="rId7" imgW="152334" imgH="139639" progId="Equation.3">
                    <p:embed/>
                  </p:oleObj>
                </mc:Choice>
                <mc:Fallback>
                  <p:oleObj name="公式" r:id="rId7" imgW="152334" imgH="139639" progId="Equation.3">
                    <p:embed/>
                    <p:pic>
                      <p:nvPicPr>
                        <p:cNvPr id="0" name="Object 3"/>
                        <p:cNvPicPr>
                          <a:picLocks noChangeAspect="1" noChangeArrowheads="1"/>
                        </p:cNvPicPr>
                        <p:nvPr/>
                      </p:nvPicPr>
                      <p:blipFill>
                        <a:blip r:embed="rId8">
                          <a:lum bright="-26000"/>
                          <a:extLst>
                            <a:ext uri="{28A0092B-C50C-407E-A947-70E740481C1C}">
                              <a14:useLocalDpi xmlns:a14="http://schemas.microsoft.com/office/drawing/2010/main" val="0"/>
                            </a:ext>
                          </a:extLst>
                        </a:blip>
                        <a:srcRect/>
                        <a:stretch>
                          <a:fillRect/>
                        </a:stretch>
                      </p:blipFill>
                      <p:spPr bwMode="auto">
                        <a:xfrm>
                          <a:off x="1383" y="255"/>
                          <a:ext cx="231"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996" name="Rectangle 8"/>
            <p:cNvSpPr>
              <a:spLocks noChangeArrowheads="1"/>
            </p:cNvSpPr>
            <p:nvPr/>
          </p:nvSpPr>
          <p:spPr bwMode="auto">
            <a:xfrm>
              <a:off x="295" y="164"/>
              <a:ext cx="5352" cy="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这种当       由 </a:t>
              </a:r>
              <a:r>
                <a:rPr lang="en-US" altLang="zh-CN" sz="3000" b="1">
                  <a:latin typeface="Times New Roman" pitchFamily="18" charset="0"/>
                </a:rPr>
                <a:t>0 </a:t>
              </a:r>
              <a:r>
                <a:rPr lang="zh-CN" altLang="en-US" sz="3000" b="1">
                  <a:latin typeface="Times New Roman" pitchFamily="18" charset="0"/>
                </a:rPr>
                <a:t>而增加，幅角变化为负，称为相位“延时”（或相位“滞后”）系统。</a:t>
              </a:r>
            </a:p>
          </p:txBody>
        </p:sp>
      </p:grpSp>
      <p:sp>
        <p:nvSpPr>
          <p:cNvPr id="41992" name="AutoShape 10">
            <a:hlinkClick r:id="" action="ppaction://hlinkshowjump?jump=previousslide" highlightClick="1"/>
          </p:cNvPr>
          <p:cNvSpPr>
            <a:spLocks noChangeArrowheads="1"/>
          </p:cNvSpPr>
          <p:nvPr/>
        </p:nvSpPr>
        <p:spPr bwMode="auto">
          <a:xfrm>
            <a:off x="0" y="6021388"/>
            <a:ext cx="1116013" cy="620712"/>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08" name="WordArt 12"/>
          <p:cNvSpPr>
            <a:spLocks noChangeArrowheads="1" noChangeShapeType="1" noTextEdit="1"/>
          </p:cNvSpPr>
          <p:nvPr/>
        </p:nvSpPr>
        <p:spPr bwMode="auto">
          <a:xfrm>
            <a:off x="3276600" y="2997200"/>
            <a:ext cx="4978400" cy="1060450"/>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pPr algn="ctr"/>
            <a:r>
              <a:rPr lang="zh-CN" altLang="en-US" sz="3600" kern="10">
                <a:ln w="9525">
                  <a:round/>
                  <a:headEnd/>
                  <a:tailEnd/>
                </a:ln>
                <a:gradFill rotWithShape="1">
                  <a:gsLst>
                    <a:gs pos="0">
                      <a:srgbClr val="FFE701"/>
                    </a:gs>
                    <a:gs pos="100000">
                      <a:srgbClr val="FE3E02"/>
                    </a:gs>
                  </a:gsLst>
                  <a:lin ang="5400000" scaled="1"/>
                </a:gradFill>
                <a:latin typeface="宋体"/>
                <a:ea typeface="宋体"/>
              </a:rPr>
              <a:t>为什么是因果稳定系统？</a:t>
            </a:r>
          </a:p>
        </p:txBody>
      </p:sp>
      <p:sp>
        <p:nvSpPr>
          <p:cNvPr id="41994"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C85A7EA9-1E4A-4CC2-ABAA-24854287A7A0}" type="slidenum">
              <a:rPr lang="en-US" altLang="zh-CN" smtClean="0"/>
              <a:pPr eaLnBrk="1" hangingPunct="1"/>
              <a:t>40</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9705"/>
                                        </p:tgtEl>
                                        <p:attrNameLst>
                                          <p:attrName>style.visibility</p:attrName>
                                        </p:attrNameLst>
                                      </p:cBhvr>
                                      <p:to>
                                        <p:strVal val="visible"/>
                                      </p:to>
                                    </p:set>
                                    <p:animEffect transition="in" filter="blinds(horizontal)">
                                      <p:cBhvr>
                                        <p:cTn id="7" dur="500"/>
                                        <p:tgtEl>
                                          <p:spTgt spid="297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9701"/>
                                        </p:tgtEl>
                                        <p:attrNameLst>
                                          <p:attrName>style.visibility</p:attrName>
                                        </p:attrNameLst>
                                      </p:cBhvr>
                                      <p:to>
                                        <p:strVal val="visible"/>
                                      </p:to>
                                    </p:set>
                                    <p:anim calcmode="lin" valueType="num">
                                      <p:cBhvr additive="base">
                                        <p:cTn id="12" dur="500" fill="hold"/>
                                        <p:tgtEl>
                                          <p:spTgt spid="29701"/>
                                        </p:tgtEl>
                                        <p:attrNameLst>
                                          <p:attrName>ppt_x</p:attrName>
                                        </p:attrNameLst>
                                      </p:cBhvr>
                                      <p:tavLst>
                                        <p:tav tm="0">
                                          <p:val>
                                            <p:strVal val="#ppt_x"/>
                                          </p:val>
                                        </p:tav>
                                        <p:tav tm="100000">
                                          <p:val>
                                            <p:strVal val="#ppt_x"/>
                                          </p:val>
                                        </p:tav>
                                      </p:tavLst>
                                    </p:anim>
                                    <p:anim calcmode="lin" valueType="num">
                                      <p:cBhvr additive="base">
                                        <p:cTn id="13" dur="500" fill="hold"/>
                                        <p:tgtEl>
                                          <p:spTgt spid="29701"/>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29700"/>
                                        </p:tgtEl>
                                        <p:attrNameLst>
                                          <p:attrName>style.visibility</p:attrName>
                                        </p:attrNameLst>
                                      </p:cBhvr>
                                      <p:to>
                                        <p:strVal val="visible"/>
                                      </p:to>
                                    </p:set>
                                    <p:animEffect transition="in" filter="diamond(in)">
                                      <p:cBhvr>
                                        <p:cTn id="18" dur="2000"/>
                                        <p:tgtEl>
                                          <p:spTgt spid="2970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29698"/>
                                        </p:tgtEl>
                                        <p:attrNameLst>
                                          <p:attrName>style.visibility</p:attrName>
                                        </p:attrNameLst>
                                      </p:cBhvr>
                                      <p:to>
                                        <p:strVal val="visible"/>
                                      </p:to>
                                    </p:set>
                                    <p:anim calcmode="lin" valueType="num">
                                      <p:cBhvr additive="base">
                                        <p:cTn id="23" dur="500" fill="hold"/>
                                        <p:tgtEl>
                                          <p:spTgt spid="29698"/>
                                        </p:tgtEl>
                                        <p:attrNameLst>
                                          <p:attrName>ppt_x</p:attrName>
                                        </p:attrNameLst>
                                      </p:cBhvr>
                                      <p:tavLst>
                                        <p:tav tm="0">
                                          <p:val>
                                            <p:strVal val="#ppt_x"/>
                                          </p:val>
                                        </p:tav>
                                        <p:tav tm="100000">
                                          <p:val>
                                            <p:strVal val="#ppt_x"/>
                                          </p:val>
                                        </p:tav>
                                      </p:tavLst>
                                    </p:anim>
                                    <p:anim calcmode="lin" valueType="num">
                                      <p:cBhvr additive="base">
                                        <p:cTn id="24" dur="500" fill="hold"/>
                                        <p:tgtEl>
                                          <p:spTgt spid="29698"/>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8" presetClass="entr" presetSubtype="16" fill="hold" nodeType="clickEffect">
                                  <p:stCondLst>
                                    <p:cond delay="0"/>
                                  </p:stCondLst>
                                  <p:childTnLst>
                                    <p:set>
                                      <p:cBhvr>
                                        <p:cTn id="28" dur="1" fill="hold">
                                          <p:stCondLst>
                                            <p:cond delay="0"/>
                                          </p:stCondLst>
                                        </p:cTn>
                                        <p:tgtEl>
                                          <p:spTgt spid="29703"/>
                                        </p:tgtEl>
                                        <p:attrNameLst>
                                          <p:attrName>style.visibility</p:attrName>
                                        </p:attrNameLst>
                                      </p:cBhvr>
                                      <p:to>
                                        <p:strVal val="visible"/>
                                      </p:to>
                                    </p:set>
                                    <p:animEffect transition="in" filter="diamond(in)">
                                      <p:cBhvr>
                                        <p:cTn id="29" dur="2000"/>
                                        <p:tgtEl>
                                          <p:spTgt spid="2970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fill="hold" nodeType="clickEffect">
                                  <p:stCondLst>
                                    <p:cond delay="0"/>
                                  </p:stCondLst>
                                  <p:childTnLst>
                                    <p:set>
                                      <p:cBhvr>
                                        <p:cTn id="33" dur="1" fill="hold">
                                          <p:stCondLst>
                                            <p:cond delay="0"/>
                                          </p:stCondLst>
                                        </p:cTn>
                                        <p:tgtEl>
                                          <p:spTgt spid="29702">
                                            <p:txEl>
                                              <p:pRg st="0" end="0"/>
                                            </p:txEl>
                                          </p:spTgt>
                                        </p:tgtEl>
                                        <p:attrNameLst>
                                          <p:attrName>style.visibility</p:attrName>
                                        </p:attrNameLst>
                                      </p:cBhvr>
                                      <p:to>
                                        <p:strVal val="visible"/>
                                      </p:to>
                                    </p:set>
                                    <p:animEffect transition="in" filter="box(in)">
                                      <p:cBhvr>
                                        <p:cTn id="34" dur="500"/>
                                        <p:tgtEl>
                                          <p:spTgt spid="29702">
                                            <p:txEl>
                                              <p:pRg st="0" end="0"/>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 presetClass="entr" presetSubtype="10" fill="hold" nodeType="clickEffect">
                                  <p:stCondLst>
                                    <p:cond delay="0"/>
                                  </p:stCondLst>
                                  <p:childTnLst>
                                    <p:set>
                                      <p:cBhvr>
                                        <p:cTn id="38" dur="1" fill="hold">
                                          <p:stCondLst>
                                            <p:cond delay="0"/>
                                          </p:stCondLst>
                                        </p:cTn>
                                        <p:tgtEl>
                                          <p:spTgt spid="29702">
                                            <p:txEl>
                                              <p:pRg st="2" end="2"/>
                                            </p:txEl>
                                          </p:spTgt>
                                        </p:tgtEl>
                                        <p:attrNameLst>
                                          <p:attrName>style.visibility</p:attrName>
                                        </p:attrNameLst>
                                      </p:cBhvr>
                                      <p:to>
                                        <p:strVal val="visible"/>
                                      </p:to>
                                    </p:set>
                                    <p:animEffect transition="in" filter="checkerboard(across)">
                                      <p:cBhvr>
                                        <p:cTn id="39" dur="500"/>
                                        <p:tgtEl>
                                          <p:spTgt spid="29702">
                                            <p:txEl>
                                              <p:pRg st="2" end="2"/>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29708"/>
                                        </p:tgtEl>
                                        <p:attrNameLst>
                                          <p:attrName>style.visibility</p:attrName>
                                        </p:attrNameLst>
                                      </p:cBhvr>
                                      <p:to>
                                        <p:strVal val="visible"/>
                                      </p:to>
                                    </p:set>
                                    <p:anim calcmode="lin" valueType="num">
                                      <p:cBhvr additive="base">
                                        <p:cTn id="44" dur="500" fill="hold"/>
                                        <p:tgtEl>
                                          <p:spTgt spid="29708"/>
                                        </p:tgtEl>
                                        <p:attrNameLst>
                                          <p:attrName>ppt_x</p:attrName>
                                        </p:attrNameLst>
                                      </p:cBhvr>
                                      <p:tavLst>
                                        <p:tav tm="0">
                                          <p:val>
                                            <p:strVal val="#ppt_x"/>
                                          </p:val>
                                        </p:tav>
                                        <p:tav tm="100000">
                                          <p:val>
                                            <p:strVal val="#ppt_x"/>
                                          </p:val>
                                        </p:tav>
                                      </p:tavLst>
                                    </p:anim>
                                    <p:anim calcmode="lin" valueType="num">
                                      <p:cBhvr additive="base">
                                        <p:cTn id="45" dur="500" fill="hold"/>
                                        <p:tgtEl>
                                          <p:spTgt spid="297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P spid="29701" grpId="0"/>
      <p:bldP spid="2970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p:cNvSpPr txBox="1">
            <a:spLocks noChangeArrowheads="1"/>
          </p:cNvSpPr>
          <p:nvPr/>
        </p:nvSpPr>
        <p:spPr bwMode="auto">
          <a:xfrm>
            <a:off x="468313" y="476250"/>
            <a:ext cx="7942262"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a:latin typeface="Times New Roman" pitchFamily="18" charset="0"/>
              </a:rPr>
              <a:t> </a:t>
            </a:r>
            <a:r>
              <a:rPr kumimoji="1" lang="zh-CN" altLang="en-US" sz="3000" b="1">
                <a:latin typeface="Times New Roman" pitchFamily="18" charset="0"/>
              </a:rPr>
              <a:t>（</a:t>
            </a:r>
            <a:r>
              <a:rPr kumimoji="1" lang="en-US" altLang="zh-CN" sz="3000" b="1">
                <a:latin typeface="Times New Roman" pitchFamily="18" charset="0"/>
              </a:rPr>
              <a:t>b</a:t>
            </a:r>
            <a:r>
              <a:rPr kumimoji="1" lang="zh-CN" altLang="en-US" sz="3000" b="1">
                <a:latin typeface="Times New Roman" pitchFamily="18" charset="0"/>
              </a:rPr>
              <a:t>）当全部零点都在单位圆外时，即</a:t>
            </a:r>
          </a:p>
        </p:txBody>
      </p:sp>
      <p:sp>
        <p:nvSpPr>
          <p:cNvPr id="30724" name="Text Box 4"/>
          <p:cNvSpPr txBox="1">
            <a:spLocks noChangeArrowheads="1"/>
          </p:cNvSpPr>
          <p:nvPr/>
        </p:nvSpPr>
        <p:spPr bwMode="auto">
          <a:xfrm>
            <a:off x="521099" y="4436492"/>
            <a:ext cx="7942262" cy="1692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a:latin typeface="Times New Roman" pitchFamily="18" charset="0"/>
              </a:rPr>
              <a:t>       </a:t>
            </a:r>
            <a:r>
              <a:rPr kumimoji="1" lang="zh-CN" altLang="en-US" sz="3000" b="1">
                <a:latin typeface="Times New Roman" pitchFamily="18" charset="0"/>
              </a:rPr>
              <a:t>此时，相位变化最大。这种系统称为最大相位延时系统。</a:t>
            </a:r>
          </a:p>
          <a:p>
            <a:pPr eaLnBrk="1" hangingPunct="1"/>
            <a:endParaRPr kumimoji="1" lang="zh-CN" altLang="en-US" sz="1500" b="1">
              <a:latin typeface="Times New Roman" pitchFamily="18" charset="0"/>
            </a:endParaRPr>
          </a:p>
          <a:p>
            <a:pPr eaLnBrk="1" hangingPunct="1"/>
            <a:r>
              <a:rPr kumimoji="1" lang="zh-CN" altLang="en-US" sz="3000" b="1">
                <a:latin typeface="Times New Roman" pitchFamily="18" charset="0"/>
              </a:rPr>
              <a:t>        最大相位延时系统一定是因果稳定系统。</a:t>
            </a:r>
          </a:p>
        </p:txBody>
      </p:sp>
      <p:sp>
        <p:nvSpPr>
          <p:cNvPr id="43014" name="灯片编号占位符 1"/>
          <p:cNvSpPr>
            <a:spLocks noGrp="1"/>
          </p:cNvSpPr>
          <p:nvPr>
            <p:ph type="sldNum" sz="quarter" idx="12"/>
          </p:nvPr>
        </p:nvSpPr>
        <p:spPr>
          <a:xfrm>
            <a:off x="6732240" y="6381750"/>
            <a:ext cx="2133600" cy="476250"/>
          </a:xfrm>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6D98F454-7E6F-43CD-909B-37711A7E8AD2}" type="slidenum">
              <a:rPr lang="en-US" altLang="zh-CN" smtClean="0"/>
              <a:pPr eaLnBrk="1" hangingPunct="1"/>
              <a:t>41</a:t>
            </a:fld>
            <a:endParaRPr lang="en-US" altLang="zh-CN" dirty="0"/>
          </a:p>
        </p:txBody>
      </p:sp>
      <p:graphicFrame>
        <p:nvGraphicFramePr>
          <p:cNvPr id="3" name="对象 2"/>
          <p:cNvGraphicFramePr>
            <a:graphicFrameLocks noChangeAspect="1"/>
          </p:cNvGraphicFramePr>
          <p:nvPr>
            <p:extLst>
              <p:ext uri="{D42A27DB-BD31-4B8C-83A1-F6EECF244321}">
                <p14:modId xmlns:p14="http://schemas.microsoft.com/office/powerpoint/2010/main" val="3387113113"/>
              </p:ext>
            </p:extLst>
          </p:nvPr>
        </p:nvGraphicFramePr>
        <p:xfrm>
          <a:off x="2095500" y="1988840"/>
          <a:ext cx="4687888" cy="762000"/>
        </p:xfrm>
        <a:graphic>
          <a:graphicData uri="http://schemas.openxmlformats.org/presentationml/2006/ole">
            <mc:AlternateContent xmlns:mc="http://schemas.openxmlformats.org/markup-compatibility/2006">
              <mc:Choice xmlns:v="urn:schemas-microsoft-com:vml" Requires="v">
                <p:oleObj spid="_x0000_s43111" name="Equation" r:id="rId3" imgW="1726920" imgH="279360" progId="Equation.DSMT4">
                  <p:embed/>
                </p:oleObj>
              </mc:Choice>
              <mc:Fallback>
                <p:oleObj name="Equation" r:id="rId3" imgW="1726920" imgH="279360" progId="Equation.DSMT4">
                  <p:embed/>
                  <p:pic>
                    <p:nvPicPr>
                      <p:cNvPr id="0" name="Object 9"/>
                      <p:cNvPicPr>
                        <a:picLocks noChangeAspect="1" noChangeArrowheads="1"/>
                      </p:cNvPicPr>
                      <p:nvPr/>
                    </p:nvPicPr>
                    <p:blipFill>
                      <a:blip r:embed="rId4">
                        <a:lum bright="-2000"/>
                      </a:blip>
                      <a:srcRect/>
                      <a:stretch>
                        <a:fillRect/>
                      </a:stretch>
                    </p:blipFill>
                    <p:spPr bwMode="auto">
                      <a:xfrm>
                        <a:off x="2095500" y="1988840"/>
                        <a:ext cx="4687888"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885409649"/>
              </p:ext>
            </p:extLst>
          </p:nvPr>
        </p:nvGraphicFramePr>
        <p:xfrm>
          <a:off x="1614092" y="3356992"/>
          <a:ext cx="5756275" cy="762000"/>
        </p:xfrm>
        <a:graphic>
          <a:graphicData uri="http://schemas.openxmlformats.org/presentationml/2006/ole">
            <mc:AlternateContent xmlns:mc="http://schemas.openxmlformats.org/markup-compatibility/2006">
              <mc:Choice xmlns:v="urn:schemas-microsoft-com:vml" Requires="v">
                <p:oleObj spid="_x0000_s43112" name="Equation" r:id="rId5" imgW="2120760" imgH="279360" progId="Equation.DSMT4">
                  <p:embed/>
                </p:oleObj>
              </mc:Choice>
              <mc:Fallback>
                <p:oleObj name="Equation" r:id="rId5" imgW="2120760" imgH="279360" progId="Equation.DSMT4">
                  <p:embed/>
                  <p:pic>
                    <p:nvPicPr>
                      <p:cNvPr id="0" name=""/>
                      <p:cNvPicPr>
                        <a:picLocks noChangeAspect="1" noChangeArrowheads="1"/>
                      </p:cNvPicPr>
                      <p:nvPr/>
                    </p:nvPicPr>
                    <p:blipFill>
                      <a:blip r:embed="rId6">
                        <a:lum bright="-2000"/>
                      </a:blip>
                      <a:srcRect/>
                      <a:stretch>
                        <a:fillRect/>
                      </a:stretch>
                    </p:blipFill>
                    <p:spPr bwMode="auto">
                      <a:xfrm>
                        <a:off x="1614092" y="3356992"/>
                        <a:ext cx="5756275"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2060480989"/>
              </p:ext>
            </p:extLst>
          </p:nvPr>
        </p:nvGraphicFramePr>
        <p:xfrm>
          <a:off x="2195736" y="1196752"/>
          <a:ext cx="3309937" cy="622300"/>
        </p:xfrm>
        <a:graphic>
          <a:graphicData uri="http://schemas.openxmlformats.org/presentationml/2006/ole">
            <mc:AlternateContent xmlns:mc="http://schemas.openxmlformats.org/markup-compatibility/2006">
              <mc:Choice xmlns:v="urn:schemas-microsoft-com:vml" Requires="v">
                <p:oleObj spid="_x0000_s43113" name="Equation" r:id="rId7" imgW="1218960" imgH="228600" progId="Equation.DSMT4">
                  <p:embed/>
                </p:oleObj>
              </mc:Choice>
              <mc:Fallback>
                <p:oleObj name="Equation" r:id="rId7" imgW="1218960" imgH="228600" progId="Equation.DSMT4">
                  <p:embed/>
                  <p:pic>
                    <p:nvPicPr>
                      <p:cNvPr id="0" name=""/>
                      <p:cNvPicPr>
                        <a:picLocks noChangeAspect="1" noChangeArrowheads="1"/>
                      </p:cNvPicPr>
                      <p:nvPr/>
                    </p:nvPicPr>
                    <p:blipFill>
                      <a:blip r:embed="rId8">
                        <a:lum bright="-2000"/>
                      </a:blip>
                      <a:srcRect/>
                      <a:stretch>
                        <a:fillRect/>
                      </a:stretch>
                    </p:blipFill>
                    <p:spPr bwMode="auto">
                      <a:xfrm>
                        <a:off x="2195736" y="1196752"/>
                        <a:ext cx="3309937"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diamond(in)">
                                      <p:cBhvr>
                                        <p:cTn id="7" dur="2000"/>
                                        <p:tgtEl>
                                          <p:spTgt spid="307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30724">
                                            <p:txEl>
                                              <p:pRg st="0" end="0"/>
                                            </p:txEl>
                                          </p:spTgt>
                                        </p:tgtEl>
                                        <p:attrNameLst>
                                          <p:attrName>style.visibility</p:attrName>
                                        </p:attrNameLst>
                                      </p:cBhvr>
                                      <p:to>
                                        <p:strVal val="visible"/>
                                      </p:to>
                                    </p:set>
                                    <p:animEffect transition="in" filter="checkerboard(across)">
                                      <p:cBhvr>
                                        <p:cTn id="27" dur="500"/>
                                        <p:tgtEl>
                                          <p:spTgt spid="30724">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0724">
                                            <p:txEl>
                                              <p:pRg st="2" end="2"/>
                                            </p:txEl>
                                          </p:spTgt>
                                        </p:tgtEl>
                                        <p:attrNameLst>
                                          <p:attrName>style.visibility</p:attrName>
                                        </p:attrNameLst>
                                      </p:cBhvr>
                                      <p:to>
                                        <p:strVal val="visible"/>
                                      </p:to>
                                    </p:set>
                                    <p:animEffect transition="in" filter="box(in)">
                                      <p:cBhvr>
                                        <p:cTn id="32" dur="500"/>
                                        <p:tgtEl>
                                          <p:spTgt spid="307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703100" y="4580508"/>
            <a:ext cx="7942262" cy="124649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3000" b="1" dirty="0">
                <a:latin typeface="Times New Roman" pitchFamily="18" charset="0"/>
              </a:rPr>
              <a:t>称为混合（相位延时）系统。</a:t>
            </a:r>
          </a:p>
          <a:p>
            <a:pPr eaLnBrk="1" hangingPunct="1"/>
            <a:endParaRPr kumimoji="1" lang="zh-CN" altLang="en-US" sz="1500" b="1" dirty="0">
              <a:latin typeface="Times New Roman" pitchFamily="18" charset="0"/>
            </a:endParaRPr>
          </a:p>
          <a:p>
            <a:pPr eaLnBrk="1" hangingPunct="1"/>
            <a:r>
              <a:rPr kumimoji="1" lang="zh-CN" altLang="en-US" sz="3000" b="1" dirty="0">
                <a:latin typeface="Times New Roman" pitchFamily="18" charset="0"/>
              </a:rPr>
              <a:t> 混合系统一定是因果稳定系统。</a:t>
            </a:r>
          </a:p>
        </p:txBody>
      </p:sp>
      <p:sp>
        <p:nvSpPr>
          <p:cNvPr id="43014"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6D98F454-7E6F-43CD-909B-37711A7E8AD2}" type="slidenum">
              <a:rPr lang="en-US" altLang="zh-CN" smtClean="0"/>
              <a:pPr eaLnBrk="1" hangingPunct="1"/>
              <a:t>42</a:t>
            </a:fld>
            <a:endParaRPr lang="en-US" altLang="zh-CN"/>
          </a:p>
        </p:txBody>
      </p:sp>
      <p:sp>
        <p:nvSpPr>
          <p:cNvPr id="7" name="Rectangle 5"/>
          <p:cNvSpPr>
            <a:spLocks noChangeArrowheads="1"/>
          </p:cNvSpPr>
          <p:nvPr/>
        </p:nvSpPr>
        <p:spPr bwMode="auto">
          <a:xfrm>
            <a:off x="395288" y="549275"/>
            <a:ext cx="84963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4000" b="1" dirty="0">
                <a:latin typeface="Times New Roman" pitchFamily="18" charset="0"/>
              </a:rPr>
              <a:t>（</a:t>
            </a:r>
            <a:r>
              <a:rPr lang="en-US" altLang="zh-CN" sz="4000" b="1" dirty="0">
                <a:latin typeface="Times New Roman" pitchFamily="18" charset="0"/>
              </a:rPr>
              <a:t>2</a:t>
            </a:r>
            <a:r>
              <a:rPr lang="zh-CN" altLang="en-US" sz="4000" b="1" dirty="0">
                <a:latin typeface="Times New Roman" pitchFamily="18" charset="0"/>
              </a:rPr>
              <a:t>）混合系统</a:t>
            </a:r>
          </a:p>
        </p:txBody>
      </p:sp>
      <p:graphicFrame>
        <p:nvGraphicFramePr>
          <p:cNvPr id="2" name="对象 1"/>
          <p:cNvGraphicFramePr>
            <a:graphicFrameLocks noChangeAspect="1"/>
          </p:cNvGraphicFramePr>
          <p:nvPr>
            <p:extLst>
              <p:ext uri="{D42A27DB-BD31-4B8C-83A1-F6EECF244321}">
                <p14:modId xmlns:p14="http://schemas.microsoft.com/office/powerpoint/2010/main" val="667445629"/>
              </p:ext>
            </p:extLst>
          </p:nvPr>
        </p:nvGraphicFramePr>
        <p:xfrm>
          <a:off x="2987824" y="2708920"/>
          <a:ext cx="1860550" cy="522287"/>
        </p:xfrm>
        <a:graphic>
          <a:graphicData uri="http://schemas.openxmlformats.org/presentationml/2006/ole">
            <mc:AlternateContent xmlns:mc="http://schemas.openxmlformats.org/markup-compatibility/2006">
              <mc:Choice xmlns:v="urn:schemas-microsoft-com:vml" Requires="v">
                <p:oleObj spid="_x0000_s99484" name="Equation" r:id="rId3" imgW="812520" imgH="228600" progId="Equation.DSMT4">
                  <p:embed/>
                </p:oleObj>
              </mc:Choice>
              <mc:Fallback>
                <p:oleObj name="Equation" r:id="rId3" imgW="812520" imgH="228600" progId="Equation.DSMT4">
                  <p:embed/>
                  <p:pic>
                    <p:nvPicPr>
                      <p:cNvPr id="0" name="Object 5"/>
                      <p:cNvPicPr>
                        <a:picLocks noChangeAspect="1" noChangeArrowheads="1"/>
                      </p:cNvPicPr>
                      <p:nvPr/>
                    </p:nvPicPr>
                    <p:blipFill>
                      <a:blip r:embed="rId4">
                        <a:lum bright="-56000"/>
                      </a:blip>
                      <a:srcRect/>
                      <a:stretch>
                        <a:fillRect/>
                      </a:stretch>
                    </p:blipFill>
                    <p:spPr bwMode="auto">
                      <a:xfrm>
                        <a:off x="2987824" y="2708920"/>
                        <a:ext cx="1860550" cy="522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3616317149"/>
              </p:ext>
            </p:extLst>
          </p:nvPr>
        </p:nvGraphicFramePr>
        <p:xfrm>
          <a:off x="1295400" y="3212976"/>
          <a:ext cx="6696075" cy="1233488"/>
        </p:xfrm>
        <a:graphic>
          <a:graphicData uri="http://schemas.openxmlformats.org/presentationml/2006/ole">
            <mc:AlternateContent xmlns:mc="http://schemas.openxmlformats.org/markup-compatibility/2006">
              <mc:Choice xmlns:v="urn:schemas-microsoft-com:vml" Requires="v">
                <p:oleObj spid="_x0000_s99485" name="公式" r:id="rId5" imgW="2768600" imgH="508000" progId="Equation.3">
                  <p:embed/>
                </p:oleObj>
              </mc:Choice>
              <mc:Fallback>
                <p:oleObj name="公式" r:id="rId5" imgW="2768600" imgH="508000" progId="Equation.3">
                  <p:embed/>
                  <p:pic>
                    <p:nvPicPr>
                      <p:cNvPr id="0" name="Object 9"/>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1295400" y="3212976"/>
                        <a:ext cx="6696075" cy="1233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 name="组合 3"/>
          <p:cNvGrpSpPr/>
          <p:nvPr/>
        </p:nvGrpSpPr>
        <p:grpSpPr>
          <a:xfrm>
            <a:off x="468313" y="1557139"/>
            <a:ext cx="7942262" cy="1030486"/>
            <a:chOff x="468313" y="1557139"/>
            <a:chExt cx="7942262" cy="1030486"/>
          </a:xfrm>
        </p:grpSpPr>
        <p:sp>
          <p:nvSpPr>
            <p:cNvPr id="30723" name="Text Box 3"/>
            <p:cNvSpPr txBox="1">
              <a:spLocks noChangeArrowheads="1"/>
            </p:cNvSpPr>
            <p:nvPr/>
          </p:nvSpPr>
          <p:spPr bwMode="auto">
            <a:xfrm>
              <a:off x="468313" y="1557139"/>
              <a:ext cx="7942262" cy="101566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3000" b="1" dirty="0">
                  <a:latin typeface="Times New Roman" pitchFamily="18" charset="0"/>
                </a:rPr>
                <a:t>全部极点在单位圆内，零点既在单位圆内        ，也有在单位圆外时        ，即</a:t>
              </a:r>
            </a:p>
          </p:txBody>
        </p:sp>
        <p:graphicFrame>
          <p:nvGraphicFramePr>
            <p:cNvPr id="10" name="对象 9"/>
            <p:cNvGraphicFramePr>
              <a:graphicFrameLocks noChangeAspect="1"/>
            </p:cNvGraphicFramePr>
            <p:nvPr>
              <p:extLst>
                <p:ext uri="{D42A27DB-BD31-4B8C-83A1-F6EECF244321}">
                  <p14:modId xmlns:p14="http://schemas.microsoft.com/office/powerpoint/2010/main" val="38440217"/>
                </p:ext>
              </p:extLst>
            </p:nvPr>
          </p:nvGraphicFramePr>
          <p:xfrm>
            <a:off x="7668344" y="1557139"/>
            <a:ext cx="406400" cy="522287"/>
          </p:xfrm>
          <a:graphic>
            <a:graphicData uri="http://schemas.openxmlformats.org/presentationml/2006/ole">
              <mc:AlternateContent xmlns:mc="http://schemas.openxmlformats.org/markup-compatibility/2006">
                <mc:Choice xmlns:v="urn:schemas-microsoft-com:vml" Requires="v">
                  <p:oleObj spid="_x0000_s99486" name="Equation" r:id="rId7" imgW="177480" imgH="228600" progId="Equation.DSMT4">
                    <p:embed/>
                  </p:oleObj>
                </mc:Choice>
                <mc:Fallback>
                  <p:oleObj name="Equation" r:id="rId7" imgW="177480" imgH="228600" progId="Equation.DSMT4">
                    <p:embed/>
                    <p:pic>
                      <p:nvPicPr>
                        <p:cNvPr id="0" name=""/>
                        <p:cNvPicPr>
                          <a:picLocks noChangeAspect="1" noChangeArrowheads="1"/>
                        </p:cNvPicPr>
                        <p:nvPr/>
                      </p:nvPicPr>
                      <p:blipFill>
                        <a:blip r:embed="rId8">
                          <a:lum bright="-56000"/>
                        </a:blip>
                        <a:srcRect/>
                        <a:stretch>
                          <a:fillRect/>
                        </a:stretch>
                      </p:blipFill>
                      <p:spPr bwMode="auto">
                        <a:xfrm>
                          <a:off x="7668344" y="1557139"/>
                          <a:ext cx="406400" cy="522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2105193149"/>
                </p:ext>
              </p:extLst>
            </p:nvPr>
          </p:nvGraphicFramePr>
          <p:xfrm>
            <a:off x="3822700" y="2065338"/>
            <a:ext cx="463550" cy="522287"/>
          </p:xfrm>
          <a:graphic>
            <a:graphicData uri="http://schemas.openxmlformats.org/presentationml/2006/ole">
              <mc:AlternateContent xmlns:mc="http://schemas.openxmlformats.org/markup-compatibility/2006">
                <mc:Choice xmlns:v="urn:schemas-microsoft-com:vml" Requires="v">
                  <p:oleObj spid="_x0000_s99487" name="Equation" r:id="rId9" imgW="203040" imgH="228600" progId="Equation.DSMT4">
                    <p:embed/>
                  </p:oleObj>
                </mc:Choice>
                <mc:Fallback>
                  <p:oleObj name="Equation" r:id="rId9" imgW="203040" imgH="228600" progId="Equation.DSMT4">
                    <p:embed/>
                    <p:pic>
                      <p:nvPicPr>
                        <p:cNvPr id="0" name=""/>
                        <p:cNvPicPr>
                          <a:picLocks noChangeAspect="1" noChangeArrowheads="1"/>
                        </p:cNvPicPr>
                        <p:nvPr/>
                      </p:nvPicPr>
                      <p:blipFill>
                        <a:blip r:embed="rId10">
                          <a:lum bright="-56000"/>
                        </a:blip>
                        <a:srcRect/>
                        <a:stretch>
                          <a:fillRect/>
                        </a:stretch>
                      </p:blipFill>
                      <p:spPr bwMode="auto">
                        <a:xfrm>
                          <a:off x="3822700" y="2065338"/>
                          <a:ext cx="463550" cy="522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4170353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8" presetClass="entr" presetSubtype="1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amond(in)">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amond(in)">
                                      <p:cBhvr>
                                        <p:cTn id="22" dur="2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0724">
                                            <p:txEl>
                                              <p:pRg st="0" end="0"/>
                                            </p:txEl>
                                          </p:spTgt>
                                        </p:tgtEl>
                                        <p:attrNameLst>
                                          <p:attrName>style.visibility</p:attrName>
                                        </p:attrNameLst>
                                      </p:cBhvr>
                                      <p:to>
                                        <p:strVal val="visible"/>
                                      </p:to>
                                    </p:set>
                                    <p:animEffect transition="in" filter="checkerboard(across)">
                                      <p:cBhvr>
                                        <p:cTn id="27" dur="500"/>
                                        <p:tgtEl>
                                          <p:spTgt spid="3072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0724">
                                            <p:txEl>
                                              <p:pRg st="2" end="2"/>
                                            </p:txEl>
                                          </p:spTgt>
                                        </p:tgtEl>
                                        <p:attrNameLst>
                                          <p:attrName>style.visibility</p:attrName>
                                        </p:attrNameLst>
                                      </p:cBhvr>
                                      <p:to>
                                        <p:strVal val="visible"/>
                                      </p:to>
                                    </p:set>
                                    <p:anim calcmode="lin" valueType="num">
                                      <p:cBhvr additive="base">
                                        <p:cTn id="32" dur="500" fill="hold"/>
                                        <p:tgtEl>
                                          <p:spTgt spid="30724">
                                            <p:txEl>
                                              <p:pRg st="2" end="2"/>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072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noChangeAspect="1"/>
          </p:cNvGraphicFramePr>
          <p:nvPr/>
        </p:nvGraphicFramePr>
        <p:xfrm>
          <a:off x="2916238" y="3141663"/>
          <a:ext cx="2946400" cy="574675"/>
        </p:xfrm>
        <a:graphic>
          <a:graphicData uri="http://schemas.openxmlformats.org/presentationml/2006/ole">
            <mc:AlternateContent xmlns:mc="http://schemas.openxmlformats.org/markup-compatibility/2006">
              <mc:Choice xmlns:v="urn:schemas-microsoft-com:vml" Requires="v">
                <p:oleObj spid="_x0000_s44336" name="公式" r:id="rId3" imgW="1181100" imgH="228600" progId="Equation.3">
                  <p:embed/>
                </p:oleObj>
              </mc:Choice>
              <mc:Fallback>
                <p:oleObj name="公式" r:id="rId3" imgW="1181100" imgH="228600" progId="Equation.3">
                  <p:embed/>
                  <p:pic>
                    <p:nvPicPr>
                      <p:cNvPr id="0" name="Object 2"/>
                      <p:cNvPicPr>
                        <a:picLocks noChangeAspect="1" noChangeArrowheads="1"/>
                      </p:cNvPicPr>
                      <p:nvPr/>
                    </p:nvPicPr>
                    <p:blipFill>
                      <a:blip r:embed="rId4">
                        <a:lum bright="-2000"/>
                        <a:extLst>
                          <a:ext uri="{28A0092B-C50C-407E-A947-70E740481C1C}">
                            <a14:useLocalDpi xmlns:a14="http://schemas.microsoft.com/office/drawing/2010/main" val="0"/>
                          </a:ext>
                        </a:extLst>
                      </a:blip>
                      <a:srcRect/>
                      <a:stretch>
                        <a:fillRect/>
                      </a:stretch>
                    </p:blipFill>
                    <p:spPr bwMode="auto">
                      <a:xfrm>
                        <a:off x="2916238" y="3141663"/>
                        <a:ext cx="2946400"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49" name="Rectangle 5"/>
          <p:cNvSpPr>
            <a:spLocks noChangeArrowheads="1"/>
          </p:cNvSpPr>
          <p:nvPr/>
        </p:nvSpPr>
        <p:spPr bwMode="auto">
          <a:xfrm>
            <a:off x="395288" y="549275"/>
            <a:ext cx="84963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4000" b="1" dirty="0">
                <a:latin typeface="Times New Roman" pitchFamily="18" charset="0"/>
              </a:rPr>
              <a:t>（</a:t>
            </a:r>
            <a:r>
              <a:rPr lang="en-US" altLang="zh-CN" sz="4000" b="1" dirty="0">
                <a:latin typeface="Times New Roman" pitchFamily="18" charset="0"/>
              </a:rPr>
              <a:t>3</a:t>
            </a:r>
            <a:r>
              <a:rPr lang="zh-CN" altLang="en-US" sz="4000" b="1" dirty="0">
                <a:latin typeface="Times New Roman" pitchFamily="18" charset="0"/>
              </a:rPr>
              <a:t>）逆因果系统</a:t>
            </a:r>
          </a:p>
        </p:txBody>
      </p:sp>
      <p:sp>
        <p:nvSpPr>
          <p:cNvPr id="31751" name="Text Box 7"/>
          <p:cNvSpPr txBox="1">
            <a:spLocks noChangeArrowheads="1"/>
          </p:cNvSpPr>
          <p:nvPr/>
        </p:nvSpPr>
        <p:spPr bwMode="auto">
          <a:xfrm>
            <a:off x="684213" y="1557338"/>
            <a:ext cx="7942262" cy="14636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a:latin typeface="Times New Roman" pitchFamily="18" charset="0"/>
              </a:rPr>
              <a:t>      </a:t>
            </a:r>
            <a:r>
              <a:rPr kumimoji="1" lang="zh-CN" altLang="en-US" sz="3000" b="1">
                <a:latin typeface="Times New Roman" pitchFamily="18" charset="0"/>
              </a:rPr>
              <a:t>逆因果系统，系统函数</a:t>
            </a:r>
            <a:r>
              <a:rPr kumimoji="1" lang="en-US" altLang="zh-CN" sz="3000" b="1">
                <a:latin typeface="Times New Roman" pitchFamily="18" charset="0"/>
              </a:rPr>
              <a:t>H(z)</a:t>
            </a:r>
            <a:r>
              <a:rPr kumimoji="1" lang="zh-CN" altLang="en-US" sz="3000" b="1">
                <a:latin typeface="Times New Roman" pitchFamily="18" charset="0"/>
              </a:rPr>
              <a:t>的全部极点在单位圆外，收敛域是半径为</a:t>
            </a:r>
            <a:r>
              <a:rPr kumimoji="1" lang="en-US" altLang="zh-CN" sz="3000" b="1">
                <a:latin typeface="Times New Roman" pitchFamily="18" charset="0"/>
              </a:rPr>
              <a:t>r</a:t>
            </a:r>
            <a:r>
              <a:rPr kumimoji="1" lang="zh-CN" altLang="en-US" sz="3000" b="1">
                <a:latin typeface="Times New Roman" pitchFamily="18" charset="0"/>
              </a:rPr>
              <a:t>（</a:t>
            </a:r>
            <a:r>
              <a:rPr kumimoji="1" lang="en-US" altLang="zh-CN" sz="3000" b="1">
                <a:latin typeface="Times New Roman" pitchFamily="18" charset="0"/>
              </a:rPr>
              <a:t>r&gt;1</a:t>
            </a:r>
            <a:r>
              <a:rPr kumimoji="1" lang="zh-CN" altLang="en-US" sz="3000" b="1">
                <a:latin typeface="Times New Roman" pitchFamily="18" charset="0"/>
              </a:rPr>
              <a:t>）的单位圆内，且满足 </a:t>
            </a:r>
            <a:r>
              <a:rPr kumimoji="1" lang="en-US" altLang="zh-CN" sz="3000" b="1">
                <a:latin typeface="Times New Roman" pitchFamily="18" charset="0"/>
              </a:rPr>
              <a:t>n&gt;0</a:t>
            </a:r>
            <a:r>
              <a:rPr kumimoji="1" lang="zh-CN" altLang="en-US" sz="3000" b="1">
                <a:latin typeface="Times New Roman" pitchFamily="18" charset="0"/>
              </a:rPr>
              <a:t>时， </a:t>
            </a:r>
            <a:r>
              <a:rPr kumimoji="1" lang="en-US" altLang="zh-CN" sz="3000" b="1">
                <a:latin typeface="Times New Roman" pitchFamily="18" charset="0"/>
              </a:rPr>
              <a:t>h(n)=0</a:t>
            </a:r>
            <a:r>
              <a:rPr kumimoji="1" lang="zh-CN" altLang="en-US" sz="3000" b="1">
                <a:latin typeface="Times New Roman" pitchFamily="18" charset="0"/>
              </a:rPr>
              <a:t>。</a:t>
            </a:r>
          </a:p>
        </p:txBody>
      </p:sp>
      <p:graphicFrame>
        <p:nvGraphicFramePr>
          <p:cNvPr id="31753" name="Object 9"/>
          <p:cNvGraphicFramePr>
            <a:graphicFrameLocks noChangeAspect="1"/>
          </p:cNvGraphicFramePr>
          <p:nvPr>
            <p:extLst>
              <p:ext uri="{D42A27DB-BD31-4B8C-83A1-F6EECF244321}">
                <p14:modId xmlns:p14="http://schemas.microsoft.com/office/powerpoint/2010/main" val="1142653055"/>
              </p:ext>
            </p:extLst>
          </p:nvPr>
        </p:nvGraphicFramePr>
        <p:xfrm>
          <a:off x="684213" y="4941888"/>
          <a:ext cx="7651750" cy="762000"/>
        </p:xfrm>
        <a:graphic>
          <a:graphicData uri="http://schemas.openxmlformats.org/presentationml/2006/ole">
            <mc:AlternateContent xmlns:mc="http://schemas.openxmlformats.org/markup-compatibility/2006">
              <mc:Choice xmlns:v="urn:schemas-microsoft-com:vml" Requires="v">
                <p:oleObj spid="_x0000_s44337" name="Equation" r:id="rId5" imgW="2819400" imgH="279400" progId="Equation.DSMT4">
                  <p:embed/>
                </p:oleObj>
              </mc:Choice>
              <mc:Fallback>
                <p:oleObj name="Equation" r:id="rId5" imgW="2819400" imgH="279400" progId="Equation.DSMT4">
                  <p:embed/>
                  <p:pic>
                    <p:nvPicPr>
                      <p:cNvPr id="0" name="Object 9"/>
                      <p:cNvPicPr>
                        <a:picLocks noChangeAspect="1" noChangeArrowheads="1"/>
                      </p:cNvPicPr>
                      <p:nvPr/>
                    </p:nvPicPr>
                    <p:blipFill>
                      <a:blip r:embed="rId6">
                        <a:lum bright="-2000"/>
                        <a:extLst>
                          <a:ext uri="{28A0092B-C50C-407E-A947-70E740481C1C}">
                            <a14:useLocalDpi xmlns:a14="http://schemas.microsoft.com/office/drawing/2010/main" val="0"/>
                          </a:ext>
                        </a:extLst>
                      </a:blip>
                      <a:srcRect/>
                      <a:stretch>
                        <a:fillRect/>
                      </a:stretch>
                    </p:blipFill>
                    <p:spPr bwMode="auto">
                      <a:xfrm>
                        <a:off x="684213" y="4941888"/>
                        <a:ext cx="765175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1755" name="Group 11"/>
          <p:cNvGrpSpPr>
            <a:grpSpLocks/>
          </p:cNvGrpSpPr>
          <p:nvPr/>
        </p:nvGrpSpPr>
        <p:grpSpPr bwMode="auto">
          <a:xfrm>
            <a:off x="1042988" y="3573463"/>
            <a:ext cx="7942262" cy="1149350"/>
            <a:chOff x="657" y="2251"/>
            <a:chExt cx="5003" cy="724"/>
          </a:xfrm>
        </p:grpSpPr>
        <p:graphicFrame>
          <p:nvGraphicFramePr>
            <p:cNvPr id="44043" name="Object 3"/>
            <p:cNvGraphicFramePr>
              <a:graphicFrameLocks noChangeAspect="1"/>
            </p:cNvGraphicFramePr>
            <p:nvPr/>
          </p:nvGraphicFramePr>
          <p:xfrm>
            <a:off x="1321" y="2408"/>
            <a:ext cx="231" cy="212"/>
          </p:xfrm>
          <a:graphic>
            <a:graphicData uri="http://schemas.openxmlformats.org/presentationml/2006/ole">
              <mc:AlternateContent xmlns:mc="http://schemas.openxmlformats.org/markup-compatibility/2006">
                <mc:Choice xmlns:v="urn:schemas-microsoft-com:vml" Requires="v">
                  <p:oleObj spid="_x0000_s44338" name="公式" r:id="rId7" imgW="152334" imgH="139639" progId="Equation.3">
                    <p:embed/>
                  </p:oleObj>
                </mc:Choice>
                <mc:Fallback>
                  <p:oleObj name="公式" r:id="rId7" imgW="152334" imgH="139639" progId="Equation.3">
                    <p:embed/>
                    <p:pic>
                      <p:nvPicPr>
                        <p:cNvPr id="0" name="Object 3"/>
                        <p:cNvPicPr>
                          <a:picLocks noChangeAspect="1" noChangeArrowheads="1"/>
                        </p:cNvPicPr>
                        <p:nvPr/>
                      </p:nvPicPr>
                      <p:blipFill>
                        <a:blip r:embed="rId8">
                          <a:lum bright="-2000"/>
                          <a:extLst>
                            <a:ext uri="{28A0092B-C50C-407E-A947-70E740481C1C}">
                              <a14:useLocalDpi xmlns:a14="http://schemas.microsoft.com/office/drawing/2010/main" val="0"/>
                            </a:ext>
                          </a:extLst>
                        </a:blip>
                        <a:srcRect/>
                        <a:stretch>
                          <a:fillRect/>
                        </a:stretch>
                      </p:blipFill>
                      <p:spPr bwMode="auto">
                        <a:xfrm>
                          <a:off x="1321" y="2408"/>
                          <a:ext cx="231"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44" name="Object 4"/>
            <p:cNvGraphicFramePr>
              <a:graphicFrameLocks noChangeAspect="1"/>
            </p:cNvGraphicFramePr>
            <p:nvPr/>
          </p:nvGraphicFramePr>
          <p:xfrm>
            <a:off x="3424" y="2387"/>
            <a:ext cx="917" cy="281"/>
          </p:xfrm>
          <a:graphic>
            <a:graphicData uri="http://schemas.openxmlformats.org/presentationml/2006/ole">
              <mc:AlternateContent xmlns:mc="http://schemas.openxmlformats.org/markup-compatibility/2006">
                <mc:Choice xmlns:v="urn:schemas-microsoft-com:vml" Requires="v">
                  <p:oleObj spid="_x0000_s44339" name="公式" r:id="rId9" imgW="583693" imgH="177646" progId="Equation.3">
                    <p:embed/>
                  </p:oleObj>
                </mc:Choice>
                <mc:Fallback>
                  <p:oleObj name="公式" r:id="rId9" imgW="583693" imgH="177646" progId="Equation.3">
                    <p:embed/>
                    <p:pic>
                      <p:nvPicPr>
                        <p:cNvPr id="0" name="Object 4"/>
                        <p:cNvPicPr>
                          <a:picLocks noChangeAspect="1" noChangeArrowheads="1"/>
                        </p:cNvPicPr>
                        <p:nvPr/>
                      </p:nvPicPr>
                      <p:blipFill>
                        <a:blip r:embed="rId10">
                          <a:lum bright="-2000"/>
                          <a:extLst>
                            <a:ext uri="{28A0092B-C50C-407E-A947-70E740481C1C}">
                              <a14:useLocalDpi xmlns:a14="http://schemas.microsoft.com/office/drawing/2010/main" val="0"/>
                            </a:ext>
                          </a:extLst>
                        </a:blip>
                        <a:srcRect/>
                        <a:stretch>
                          <a:fillRect/>
                        </a:stretch>
                      </p:blipFill>
                      <p:spPr bwMode="auto">
                        <a:xfrm>
                          <a:off x="3424" y="2387"/>
                          <a:ext cx="917" cy="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45" name="Object 6"/>
            <p:cNvGraphicFramePr>
              <a:graphicFrameLocks noChangeAspect="1"/>
            </p:cNvGraphicFramePr>
            <p:nvPr/>
          </p:nvGraphicFramePr>
          <p:xfrm>
            <a:off x="2608" y="2387"/>
            <a:ext cx="347" cy="270"/>
          </p:xfrm>
          <a:graphic>
            <a:graphicData uri="http://schemas.openxmlformats.org/presentationml/2006/ole">
              <mc:AlternateContent xmlns:mc="http://schemas.openxmlformats.org/markup-compatibility/2006">
                <mc:Choice xmlns:v="urn:schemas-microsoft-com:vml" Requires="v">
                  <p:oleObj spid="_x0000_s44340" name="公式" r:id="rId11" imgW="228402" imgH="177646" progId="Equation.3">
                    <p:embed/>
                  </p:oleObj>
                </mc:Choice>
                <mc:Fallback>
                  <p:oleObj name="公式" r:id="rId11" imgW="228402" imgH="177646" progId="Equation.3">
                    <p:embed/>
                    <p:pic>
                      <p:nvPicPr>
                        <p:cNvPr id="0" name="Object 6"/>
                        <p:cNvPicPr>
                          <a:picLocks noChangeAspect="1" noChangeArrowheads="1"/>
                        </p:cNvPicPr>
                        <p:nvPr/>
                      </p:nvPicPr>
                      <p:blipFill>
                        <a:blip r:embed="rId12">
                          <a:lum bright="-2000"/>
                          <a:extLst>
                            <a:ext uri="{28A0092B-C50C-407E-A947-70E740481C1C}">
                              <a14:useLocalDpi xmlns:a14="http://schemas.microsoft.com/office/drawing/2010/main" val="0"/>
                            </a:ext>
                          </a:extLst>
                        </a:blip>
                        <a:srcRect/>
                        <a:stretch>
                          <a:fillRect/>
                        </a:stretch>
                      </p:blipFill>
                      <p:spPr bwMode="auto">
                        <a:xfrm>
                          <a:off x="2608" y="2387"/>
                          <a:ext cx="347" cy="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46" name="Text Box 8"/>
            <p:cNvSpPr txBox="1">
              <a:spLocks noChangeArrowheads="1"/>
            </p:cNvSpPr>
            <p:nvPr/>
          </p:nvSpPr>
          <p:spPr bwMode="auto">
            <a:xfrm>
              <a:off x="657" y="2341"/>
              <a:ext cx="5003" cy="63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a:latin typeface="Times New Roman" pitchFamily="18" charset="0"/>
                </a:rPr>
                <a:t>      </a:t>
              </a:r>
              <a:r>
                <a:rPr kumimoji="1" lang="zh-CN" altLang="en-US" sz="3000" b="1">
                  <a:latin typeface="Times New Roman" pitchFamily="18" charset="0"/>
                </a:rPr>
                <a:t>当     从 </a:t>
              </a:r>
              <a:r>
                <a:rPr kumimoji="1" lang="en-US" altLang="zh-CN" sz="3000" b="1">
                  <a:latin typeface="Times New Roman" pitchFamily="18" charset="0"/>
                </a:rPr>
                <a:t>0 </a:t>
              </a:r>
              <a:r>
                <a:rPr kumimoji="1" lang="zh-CN" altLang="en-US" sz="3000" b="1">
                  <a:latin typeface="Times New Roman" pitchFamily="18" charset="0"/>
                </a:rPr>
                <a:t>变到       时，                ，则        的幅角变化量为</a:t>
              </a:r>
            </a:p>
          </p:txBody>
        </p:sp>
        <p:graphicFrame>
          <p:nvGraphicFramePr>
            <p:cNvPr id="44047" name="Object 10"/>
            <p:cNvGraphicFramePr>
              <a:graphicFrameLocks noChangeAspect="1"/>
            </p:cNvGraphicFramePr>
            <p:nvPr/>
          </p:nvGraphicFramePr>
          <p:xfrm>
            <a:off x="4921" y="2251"/>
            <a:ext cx="727" cy="528"/>
          </p:xfrm>
          <a:graphic>
            <a:graphicData uri="http://schemas.openxmlformats.org/presentationml/2006/ole">
              <mc:AlternateContent xmlns:mc="http://schemas.openxmlformats.org/markup-compatibility/2006">
                <mc:Choice xmlns:v="urn:schemas-microsoft-com:vml" Requires="v">
                  <p:oleObj spid="_x0000_s44341" name="公式" r:id="rId13" imgW="368140" imgH="266584" progId="Equation.3">
                    <p:embed/>
                  </p:oleObj>
                </mc:Choice>
                <mc:Fallback>
                  <p:oleObj name="公式" r:id="rId13" imgW="368140" imgH="266584" progId="Equation.3">
                    <p:embed/>
                    <p:pic>
                      <p:nvPicPr>
                        <p:cNvPr id="0" name="Object 10"/>
                        <p:cNvPicPr>
                          <a:picLocks noChangeAspect="1" noChangeArrowheads="1"/>
                        </p:cNvPicPr>
                        <p:nvPr/>
                      </p:nvPicPr>
                      <p:blipFill>
                        <a:blip r:embed="rId14">
                          <a:lum bright="-2000"/>
                          <a:extLst>
                            <a:ext uri="{28A0092B-C50C-407E-A947-70E740481C1C}">
                              <a14:useLocalDpi xmlns:a14="http://schemas.microsoft.com/office/drawing/2010/main" val="0"/>
                            </a:ext>
                          </a:extLst>
                        </a:blip>
                        <a:srcRect/>
                        <a:stretch>
                          <a:fillRect/>
                        </a:stretch>
                      </p:blipFill>
                      <p:spPr bwMode="auto">
                        <a:xfrm>
                          <a:off x="4921" y="2251"/>
                          <a:ext cx="727" cy="5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31756" name="Object 12"/>
          <p:cNvGraphicFramePr>
            <a:graphicFrameLocks noChangeAspect="1"/>
          </p:cNvGraphicFramePr>
          <p:nvPr/>
        </p:nvGraphicFramePr>
        <p:xfrm>
          <a:off x="3708400" y="5805488"/>
          <a:ext cx="3549650" cy="623887"/>
        </p:xfrm>
        <a:graphic>
          <a:graphicData uri="http://schemas.openxmlformats.org/presentationml/2006/ole">
            <mc:AlternateContent xmlns:mc="http://schemas.openxmlformats.org/markup-compatibility/2006">
              <mc:Choice xmlns:v="urn:schemas-microsoft-com:vml" Requires="v">
                <p:oleObj spid="_x0000_s44342" name="Equation" r:id="rId15" imgW="1308100" imgH="228600" progId="Equation.DSMT4">
                  <p:embed/>
                </p:oleObj>
              </mc:Choice>
              <mc:Fallback>
                <p:oleObj name="Equation" r:id="rId15" imgW="1308100" imgH="228600" progId="Equation.DSMT4">
                  <p:embed/>
                  <p:pic>
                    <p:nvPicPr>
                      <p:cNvPr id="0" name="Object 12"/>
                      <p:cNvPicPr>
                        <a:picLocks noChangeAspect="1" noChangeArrowheads="1"/>
                      </p:cNvPicPr>
                      <p:nvPr/>
                    </p:nvPicPr>
                    <p:blipFill>
                      <a:blip r:embed="rId16">
                        <a:lum bright="-2000"/>
                        <a:extLst>
                          <a:ext uri="{28A0092B-C50C-407E-A947-70E740481C1C}">
                            <a14:useLocalDpi xmlns:a14="http://schemas.microsoft.com/office/drawing/2010/main" val="0"/>
                          </a:ext>
                        </a:extLst>
                      </a:blip>
                      <a:srcRect/>
                      <a:stretch>
                        <a:fillRect/>
                      </a:stretch>
                    </p:blipFill>
                    <p:spPr bwMode="auto">
                      <a:xfrm>
                        <a:off x="3708400" y="5805488"/>
                        <a:ext cx="3549650" cy="623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40" name="AutoShape 13">
            <a:hlinkClick r:id="" action="ppaction://hlinkshowjump?jump=nextslide" highlightClick="1"/>
          </p:cNvPr>
          <p:cNvSpPr>
            <a:spLocks noChangeArrowheads="1"/>
          </p:cNvSpPr>
          <p:nvPr/>
        </p:nvSpPr>
        <p:spPr bwMode="auto">
          <a:xfrm>
            <a:off x="7885113" y="6308725"/>
            <a:ext cx="1008062" cy="5492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58" name="AutoShape 14"/>
          <p:cNvSpPr>
            <a:spLocks noChangeArrowheads="1"/>
          </p:cNvSpPr>
          <p:nvPr/>
        </p:nvSpPr>
        <p:spPr bwMode="auto">
          <a:xfrm>
            <a:off x="4356100" y="908050"/>
            <a:ext cx="4319588" cy="2449513"/>
          </a:xfrm>
          <a:prstGeom prst="wedgeRoundRectCallout">
            <a:avLst>
              <a:gd name="adj1" fmla="val -75690"/>
              <a:gd name="adj2" fmla="val -1584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sz="2800" b="1"/>
              <a:t>非因果系统：收敛区域不满足：</a:t>
            </a:r>
            <a:r>
              <a:rPr lang="en-US" altLang="zh-CN" sz="2800" b="1"/>
              <a:t>|z|&gt;r</a:t>
            </a:r>
          </a:p>
          <a:p>
            <a:r>
              <a:rPr lang="zh-CN" altLang="en-US" sz="2800" b="1"/>
              <a:t>即其极点可以任意分布在</a:t>
            </a:r>
            <a:r>
              <a:rPr lang="en-US" altLang="zh-CN" sz="2800" b="1"/>
              <a:t>z</a:t>
            </a:r>
            <a:r>
              <a:rPr lang="zh-CN" altLang="en-US" sz="2800" b="1"/>
              <a:t>平面</a:t>
            </a:r>
            <a:r>
              <a:rPr lang="en-US" altLang="zh-CN" sz="2800" b="1"/>
              <a:t>, </a:t>
            </a:r>
            <a:r>
              <a:rPr lang="zh-CN" altLang="en-US" sz="2800" b="1"/>
              <a:t>如单位圆内、外均有分布。</a:t>
            </a:r>
          </a:p>
        </p:txBody>
      </p:sp>
      <p:sp>
        <p:nvSpPr>
          <p:cNvPr id="44042"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E72CD151-E88F-4B83-A776-6DAE80ACDD4F}" type="slidenum">
              <a:rPr lang="en-US" altLang="zh-CN" smtClean="0"/>
              <a:pPr eaLnBrk="1" hangingPunct="1"/>
              <a:t>43</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749"/>
                                        </p:tgtEl>
                                        <p:attrNameLst>
                                          <p:attrName>style.visibility</p:attrName>
                                        </p:attrNameLst>
                                      </p:cBhvr>
                                      <p:to>
                                        <p:strVal val="visible"/>
                                      </p:to>
                                    </p:set>
                                    <p:animEffect transition="in" filter="blinds(horizontal)">
                                      <p:cBhvr>
                                        <p:cTn id="7" dur="500"/>
                                        <p:tgtEl>
                                          <p:spTgt spid="317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1751"/>
                                        </p:tgtEl>
                                        <p:attrNameLst>
                                          <p:attrName>style.visibility</p:attrName>
                                        </p:attrNameLst>
                                      </p:cBhvr>
                                      <p:to>
                                        <p:strVal val="visible"/>
                                      </p:to>
                                    </p:set>
                                    <p:anim calcmode="lin" valueType="num">
                                      <p:cBhvr additive="base">
                                        <p:cTn id="12" dur="500" fill="hold"/>
                                        <p:tgtEl>
                                          <p:spTgt spid="31751"/>
                                        </p:tgtEl>
                                        <p:attrNameLst>
                                          <p:attrName>ppt_x</p:attrName>
                                        </p:attrNameLst>
                                      </p:cBhvr>
                                      <p:tavLst>
                                        <p:tav tm="0">
                                          <p:val>
                                            <p:strVal val="#ppt_x"/>
                                          </p:val>
                                        </p:tav>
                                        <p:tav tm="100000">
                                          <p:val>
                                            <p:strVal val="#ppt_x"/>
                                          </p:val>
                                        </p:tav>
                                      </p:tavLst>
                                    </p:anim>
                                    <p:anim calcmode="lin" valueType="num">
                                      <p:cBhvr additive="base">
                                        <p:cTn id="13" dur="500" fill="hold"/>
                                        <p:tgtEl>
                                          <p:spTgt spid="31751"/>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1758"/>
                                        </p:tgtEl>
                                        <p:attrNameLst>
                                          <p:attrName>style.visibility</p:attrName>
                                        </p:attrNameLst>
                                      </p:cBhvr>
                                      <p:to>
                                        <p:strVal val="visible"/>
                                      </p:to>
                                    </p:set>
                                    <p:anim calcmode="lin" valueType="num">
                                      <p:cBhvr additive="base">
                                        <p:cTn id="18" dur="500" fill="hold"/>
                                        <p:tgtEl>
                                          <p:spTgt spid="31758"/>
                                        </p:tgtEl>
                                        <p:attrNameLst>
                                          <p:attrName>ppt_x</p:attrName>
                                        </p:attrNameLst>
                                      </p:cBhvr>
                                      <p:tavLst>
                                        <p:tav tm="0">
                                          <p:val>
                                            <p:strVal val="#ppt_x"/>
                                          </p:val>
                                        </p:tav>
                                        <p:tav tm="100000">
                                          <p:val>
                                            <p:strVal val="#ppt_x"/>
                                          </p:val>
                                        </p:tav>
                                      </p:tavLst>
                                    </p:anim>
                                    <p:anim calcmode="lin" valueType="num">
                                      <p:cBhvr additive="base">
                                        <p:cTn id="19" dur="500" fill="hold"/>
                                        <p:tgtEl>
                                          <p:spTgt spid="31758"/>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1758"/>
                                        </p:tgtEl>
                                        <p:attrNameLst>
                                          <p:attrName>style.visibility</p:attrName>
                                        </p:attrNameLst>
                                      </p:cBhvr>
                                      <p:to>
                                        <p:strVal val="hidden"/>
                                      </p:to>
                                    </p:set>
                                  </p:subTnLst>
                                </p:cTn>
                              </p:par>
                            </p:childTnLst>
                          </p:cTn>
                        </p:par>
                      </p:childTnLst>
                    </p:cTn>
                  </p:par>
                  <p:par>
                    <p:cTn id="20" fill="hold" nodeType="clickPar">
                      <p:stCondLst>
                        <p:cond delay="indefinite"/>
                      </p:stCondLst>
                      <p:childTnLst>
                        <p:par>
                          <p:cTn id="21" fill="hold" nodeType="withGroup">
                            <p:stCondLst>
                              <p:cond delay="0"/>
                            </p:stCondLst>
                            <p:childTnLst>
                              <p:par>
                                <p:cTn id="22" presetID="8" presetClass="entr" presetSubtype="16" fill="hold" nodeType="clickEffect">
                                  <p:stCondLst>
                                    <p:cond delay="0"/>
                                  </p:stCondLst>
                                  <p:childTnLst>
                                    <p:set>
                                      <p:cBhvr>
                                        <p:cTn id="23" dur="1" fill="hold">
                                          <p:stCondLst>
                                            <p:cond delay="0"/>
                                          </p:stCondLst>
                                        </p:cTn>
                                        <p:tgtEl>
                                          <p:spTgt spid="31746"/>
                                        </p:tgtEl>
                                        <p:attrNameLst>
                                          <p:attrName>style.visibility</p:attrName>
                                        </p:attrNameLst>
                                      </p:cBhvr>
                                      <p:to>
                                        <p:strVal val="visible"/>
                                      </p:to>
                                    </p:set>
                                    <p:animEffect transition="in" filter="diamond(in)">
                                      <p:cBhvr>
                                        <p:cTn id="24" dur="2000"/>
                                        <p:tgtEl>
                                          <p:spTgt spid="3174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8" presetClass="entr" presetSubtype="16" fill="hold" nodeType="clickEffect">
                                  <p:stCondLst>
                                    <p:cond delay="0"/>
                                  </p:stCondLst>
                                  <p:childTnLst>
                                    <p:set>
                                      <p:cBhvr>
                                        <p:cTn id="28" dur="1" fill="hold">
                                          <p:stCondLst>
                                            <p:cond delay="0"/>
                                          </p:stCondLst>
                                        </p:cTn>
                                        <p:tgtEl>
                                          <p:spTgt spid="31755"/>
                                        </p:tgtEl>
                                        <p:attrNameLst>
                                          <p:attrName>style.visibility</p:attrName>
                                        </p:attrNameLst>
                                      </p:cBhvr>
                                      <p:to>
                                        <p:strVal val="visible"/>
                                      </p:to>
                                    </p:set>
                                    <p:animEffect transition="in" filter="diamond(in)">
                                      <p:cBhvr>
                                        <p:cTn id="29" dur="2000"/>
                                        <p:tgtEl>
                                          <p:spTgt spid="3175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31753"/>
                                        </p:tgtEl>
                                        <p:attrNameLst>
                                          <p:attrName>style.visibility</p:attrName>
                                        </p:attrNameLst>
                                      </p:cBhvr>
                                      <p:to>
                                        <p:strVal val="visible"/>
                                      </p:to>
                                    </p:set>
                                    <p:animEffect transition="in" filter="blinds(horizontal)">
                                      <p:cBhvr>
                                        <p:cTn id="34" dur="500"/>
                                        <p:tgtEl>
                                          <p:spTgt spid="3175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31756"/>
                                        </p:tgtEl>
                                        <p:attrNameLst>
                                          <p:attrName>style.visibility</p:attrName>
                                        </p:attrNameLst>
                                      </p:cBhvr>
                                      <p:to>
                                        <p:strVal val="visible"/>
                                      </p:to>
                                    </p:set>
                                    <p:animEffect transition="in" filter="blinds(horizontal)">
                                      <p:cBhvr>
                                        <p:cTn id="39" dur="500"/>
                                        <p:tgtEl>
                                          <p:spTgt spid="317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p:bldP spid="31751" grpId="0"/>
      <p:bldP spid="3175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p:cNvGraphicFramePr>
            <a:graphicFrameLocks noChangeAspect="1"/>
          </p:cNvGraphicFramePr>
          <p:nvPr/>
        </p:nvGraphicFramePr>
        <p:xfrm>
          <a:off x="2916238" y="3068638"/>
          <a:ext cx="3073400" cy="574675"/>
        </p:xfrm>
        <a:graphic>
          <a:graphicData uri="http://schemas.openxmlformats.org/presentationml/2006/ole">
            <mc:AlternateContent xmlns:mc="http://schemas.openxmlformats.org/markup-compatibility/2006">
              <mc:Choice xmlns:v="urn:schemas-microsoft-com:vml" Requires="v">
                <p:oleObj spid="_x0000_s45192" name="公式" r:id="rId3" imgW="1231366" imgH="228501" progId="Equation.3">
                  <p:embed/>
                </p:oleObj>
              </mc:Choice>
              <mc:Fallback>
                <p:oleObj name="公式" r:id="rId3" imgW="1231366" imgH="228501" progId="Equation.3">
                  <p:embed/>
                  <p:pic>
                    <p:nvPicPr>
                      <p:cNvPr id="0" name="Object 2"/>
                      <p:cNvPicPr>
                        <a:picLocks noChangeAspect="1" noChangeArrowheads="1"/>
                      </p:cNvPicPr>
                      <p:nvPr/>
                    </p:nvPicPr>
                    <p:blipFill>
                      <a:blip r:embed="rId4">
                        <a:lum bright="-32000"/>
                        <a:extLst>
                          <a:ext uri="{28A0092B-C50C-407E-A947-70E740481C1C}">
                            <a14:useLocalDpi xmlns:a14="http://schemas.microsoft.com/office/drawing/2010/main" val="0"/>
                          </a:ext>
                        </a:extLst>
                      </a:blip>
                      <a:srcRect/>
                      <a:stretch>
                        <a:fillRect/>
                      </a:stretch>
                    </p:blipFill>
                    <p:spPr bwMode="auto">
                      <a:xfrm>
                        <a:off x="2916238" y="3068638"/>
                        <a:ext cx="3073400"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72" name="Text Box 4"/>
          <p:cNvSpPr txBox="1">
            <a:spLocks noChangeArrowheads="1"/>
          </p:cNvSpPr>
          <p:nvPr/>
        </p:nvSpPr>
        <p:spPr bwMode="auto">
          <a:xfrm>
            <a:off x="755650" y="2420938"/>
            <a:ext cx="7942263"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a:latin typeface="Times New Roman" pitchFamily="18" charset="0"/>
              </a:rPr>
              <a:t> </a:t>
            </a:r>
            <a:r>
              <a:rPr kumimoji="1" lang="zh-CN" altLang="en-US" sz="3000" b="1">
                <a:latin typeface="Times New Roman" pitchFamily="18" charset="0"/>
              </a:rPr>
              <a:t>（</a:t>
            </a:r>
            <a:r>
              <a:rPr kumimoji="1" lang="en-US" altLang="zh-CN" sz="3000" b="1">
                <a:latin typeface="Times New Roman" pitchFamily="18" charset="0"/>
              </a:rPr>
              <a:t>a</a:t>
            </a:r>
            <a:r>
              <a:rPr kumimoji="1" lang="zh-CN" altLang="en-US" sz="3000" b="1">
                <a:latin typeface="Times New Roman" pitchFamily="18" charset="0"/>
              </a:rPr>
              <a:t>）当全部零点都在单位圆内时，即</a:t>
            </a:r>
          </a:p>
        </p:txBody>
      </p:sp>
      <p:sp>
        <p:nvSpPr>
          <p:cNvPr id="32773" name="Rectangle 5"/>
          <p:cNvSpPr>
            <a:spLocks noChangeArrowheads="1"/>
          </p:cNvSpPr>
          <p:nvPr/>
        </p:nvSpPr>
        <p:spPr bwMode="auto">
          <a:xfrm>
            <a:off x="395288" y="1628775"/>
            <a:ext cx="84963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根据零点的分布可以有以下两种情况：</a:t>
            </a:r>
          </a:p>
        </p:txBody>
      </p:sp>
      <p:sp>
        <p:nvSpPr>
          <p:cNvPr id="32774" name="Text Box 6"/>
          <p:cNvSpPr txBox="1">
            <a:spLocks noChangeArrowheads="1"/>
          </p:cNvSpPr>
          <p:nvPr/>
        </p:nvSpPr>
        <p:spPr bwMode="auto">
          <a:xfrm>
            <a:off x="1187450" y="4652963"/>
            <a:ext cx="7632700" cy="1692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3000" b="1">
                <a:latin typeface="Times New Roman" pitchFamily="18" charset="0"/>
              </a:rPr>
              <a:t>此时，相位变化最大。这种系统称为最大相位超前系统。</a:t>
            </a:r>
          </a:p>
          <a:p>
            <a:pPr eaLnBrk="1" hangingPunct="1"/>
            <a:endParaRPr kumimoji="1" lang="zh-CN" altLang="en-US" sz="1500" b="1">
              <a:latin typeface="Times New Roman" pitchFamily="18" charset="0"/>
            </a:endParaRPr>
          </a:p>
          <a:p>
            <a:pPr eaLnBrk="1" hangingPunct="1"/>
            <a:r>
              <a:rPr kumimoji="1" lang="zh-CN" altLang="en-US" sz="3000" b="1">
                <a:latin typeface="Times New Roman" pitchFamily="18" charset="0"/>
              </a:rPr>
              <a:t>最大相位超前系统一定是逆因果稳定系统。</a:t>
            </a:r>
          </a:p>
        </p:txBody>
      </p:sp>
      <p:graphicFrame>
        <p:nvGraphicFramePr>
          <p:cNvPr id="32775" name="Object 7"/>
          <p:cNvGraphicFramePr>
            <a:graphicFrameLocks noChangeAspect="1"/>
          </p:cNvGraphicFramePr>
          <p:nvPr/>
        </p:nvGraphicFramePr>
        <p:xfrm>
          <a:off x="2084388" y="3789363"/>
          <a:ext cx="5568950" cy="782637"/>
        </p:xfrm>
        <a:graphic>
          <a:graphicData uri="http://schemas.openxmlformats.org/presentationml/2006/ole">
            <mc:AlternateContent xmlns:mc="http://schemas.openxmlformats.org/markup-compatibility/2006">
              <mc:Choice xmlns:v="urn:schemas-microsoft-com:vml" Requires="v">
                <p:oleObj spid="_x0000_s45193" name="公式" r:id="rId5" imgW="1993900" imgH="279400" progId="Equation.3">
                  <p:embed/>
                </p:oleObj>
              </mc:Choice>
              <mc:Fallback>
                <p:oleObj name="公式" r:id="rId5" imgW="1993900" imgH="279400" progId="Equation.3">
                  <p:embed/>
                  <p:pic>
                    <p:nvPicPr>
                      <p:cNvPr id="0" name="Object 7"/>
                      <p:cNvPicPr>
                        <a:picLocks noChangeAspect="1" noChangeArrowheads="1"/>
                      </p:cNvPicPr>
                      <p:nvPr/>
                    </p:nvPicPr>
                    <p:blipFill>
                      <a:blip r:embed="rId6">
                        <a:lum bright="-32000"/>
                        <a:extLst>
                          <a:ext uri="{28A0092B-C50C-407E-A947-70E740481C1C}">
                            <a14:useLocalDpi xmlns:a14="http://schemas.microsoft.com/office/drawing/2010/main" val="0"/>
                          </a:ext>
                        </a:extLst>
                      </a:blip>
                      <a:srcRect/>
                      <a:stretch>
                        <a:fillRect/>
                      </a:stretch>
                    </p:blipFill>
                    <p:spPr bwMode="auto">
                      <a:xfrm>
                        <a:off x="2084388" y="3789363"/>
                        <a:ext cx="5568950"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2777" name="Group 9"/>
          <p:cNvGrpSpPr>
            <a:grpSpLocks/>
          </p:cNvGrpSpPr>
          <p:nvPr/>
        </p:nvGrpSpPr>
        <p:grpSpPr bwMode="auto">
          <a:xfrm>
            <a:off x="395288" y="260350"/>
            <a:ext cx="8496300" cy="1295400"/>
            <a:chOff x="295" y="164"/>
            <a:chExt cx="5352" cy="816"/>
          </a:xfrm>
        </p:grpSpPr>
        <p:graphicFrame>
          <p:nvGraphicFramePr>
            <p:cNvPr id="45067" name="Object 10"/>
            <p:cNvGraphicFramePr>
              <a:graphicFrameLocks noChangeAspect="1"/>
            </p:cNvGraphicFramePr>
            <p:nvPr/>
          </p:nvGraphicFramePr>
          <p:xfrm>
            <a:off x="3107" y="210"/>
            <a:ext cx="231" cy="212"/>
          </p:xfrm>
          <a:graphic>
            <a:graphicData uri="http://schemas.openxmlformats.org/presentationml/2006/ole">
              <mc:AlternateContent xmlns:mc="http://schemas.openxmlformats.org/markup-compatibility/2006">
                <mc:Choice xmlns:v="urn:schemas-microsoft-com:vml" Requires="v">
                  <p:oleObj spid="_x0000_s45194" name="公式" r:id="rId7" imgW="152334" imgH="139639" progId="Equation.3">
                    <p:embed/>
                  </p:oleObj>
                </mc:Choice>
                <mc:Fallback>
                  <p:oleObj name="公式" r:id="rId7" imgW="152334" imgH="139639" progId="Equation.3">
                    <p:embed/>
                    <p:pic>
                      <p:nvPicPr>
                        <p:cNvPr id="0" name="Object 10"/>
                        <p:cNvPicPr>
                          <a:picLocks noChangeAspect="1" noChangeArrowheads="1"/>
                        </p:cNvPicPr>
                        <p:nvPr/>
                      </p:nvPicPr>
                      <p:blipFill>
                        <a:blip r:embed="rId8">
                          <a:lum bright="-32000"/>
                          <a:extLst>
                            <a:ext uri="{28A0092B-C50C-407E-A947-70E740481C1C}">
                              <a14:useLocalDpi xmlns:a14="http://schemas.microsoft.com/office/drawing/2010/main" val="0"/>
                            </a:ext>
                          </a:extLst>
                        </a:blip>
                        <a:srcRect/>
                        <a:stretch>
                          <a:fillRect/>
                        </a:stretch>
                      </p:blipFill>
                      <p:spPr bwMode="auto">
                        <a:xfrm>
                          <a:off x="3107" y="210"/>
                          <a:ext cx="231"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068" name="Rectangle 11"/>
            <p:cNvSpPr>
              <a:spLocks noChangeArrowheads="1"/>
            </p:cNvSpPr>
            <p:nvPr/>
          </p:nvSpPr>
          <p:spPr bwMode="auto">
            <a:xfrm>
              <a:off x="295" y="164"/>
              <a:ext cx="5352" cy="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一般而言，有</a:t>
              </a:r>
              <a:r>
                <a:rPr lang="en-US" altLang="zh-CN" sz="3000" b="1"/>
                <a:t>N&gt;M</a:t>
              </a:r>
              <a:r>
                <a:rPr lang="zh-CN" altLang="en-US" sz="3000" b="1"/>
                <a:t>，当       由 </a:t>
              </a:r>
              <a:r>
                <a:rPr lang="en-US" altLang="zh-CN" sz="3000" b="1"/>
                <a:t>0 </a:t>
              </a:r>
              <a:r>
                <a:rPr lang="zh-CN" altLang="en-US" sz="3000" b="1"/>
                <a:t>而增加，幅角变化为正，称为相位“超前”（或相位“领先”）系统。</a:t>
              </a:r>
            </a:p>
          </p:txBody>
        </p:sp>
      </p:grpSp>
      <p:sp>
        <p:nvSpPr>
          <p:cNvPr id="45064" name="AutoShape 12">
            <a:hlinkClick r:id="" action="ppaction://hlinkshowjump?jump=previousslide" highlightClick="1"/>
          </p:cNvPr>
          <p:cNvSpPr>
            <a:spLocks noChangeArrowheads="1"/>
          </p:cNvSpPr>
          <p:nvPr/>
        </p:nvSpPr>
        <p:spPr bwMode="auto">
          <a:xfrm>
            <a:off x="215900" y="3933056"/>
            <a:ext cx="971550" cy="5492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781" name="WordArt 13"/>
          <p:cNvSpPr>
            <a:spLocks noChangeArrowheads="1" noChangeShapeType="1" noTextEdit="1"/>
          </p:cNvSpPr>
          <p:nvPr/>
        </p:nvSpPr>
        <p:spPr bwMode="auto">
          <a:xfrm>
            <a:off x="3276600" y="3068638"/>
            <a:ext cx="5111750" cy="1276350"/>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pPr algn="ctr"/>
            <a:r>
              <a:rPr lang="zh-CN" altLang="en-US" sz="3600" kern="10">
                <a:ln w="9525">
                  <a:round/>
                  <a:headEnd/>
                  <a:tailEnd/>
                </a:ln>
                <a:gradFill rotWithShape="1">
                  <a:gsLst>
                    <a:gs pos="0">
                      <a:srgbClr val="FFE701"/>
                    </a:gs>
                    <a:gs pos="100000">
                      <a:srgbClr val="FE3E02"/>
                    </a:gs>
                  </a:gsLst>
                  <a:lin ang="5400000" scaled="1"/>
                </a:gradFill>
                <a:latin typeface="宋体"/>
                <a:ea typeface="宋体"/>
              </a:rPr>
              <a:t>为什么是逆因果稳定系统？</a:t>
            </a:r>
          </a:p>
        </p:txBody>
      </p:sp>
      <p:sp>
        <p:nvSpPr>
          <p:cNvPr id="45066"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047BF809-EC36-4E05-B3F1-F05B5A1E0698}" type="slidenum">
              <a:rPr lang="en-US" altLang="zh-CN" smtClean="0"/>
              <a:pPr eaLnBrk="1" hangingPunct="1"/>
              <a:t>44</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2777"/>
                                        </p:tgtEl>
                                        <p:attrNameLst>
                                          <p:attrName>style.visibility</p:attrName>
                                        </p:attrNameLst>
                                      </p:cBhvr>
                                      <p:to>
                                        <p:strVal val="visible"/>
                                      </p:to>
                                    </p:set>
                                    <p:anim calcmode="lin" valueType="num">
                                      <p:cBhvr additive="base">
                                        <p:cTn id="7" dur="500" fill="hold"/>
                                        <p:tgtEl>
                                          <p:spTgt spid="32777"/>
                                        </p:tgtEl>
                                        <p:attrNameLst>
                                          <p:attrName>ppt_x</p:attrName>
                                        </p:attrNameLst>
                                      </p:cBhvr>
                                      <p:tavLst>
                                        <p:tav tm="0">
                                          <p:val>
                                            <p:strVal val="#ppt_x"/>
                                          </p:val>
                                        </p:tav>
                                        <p:tav tm="100000">
                                          <p:val>
                                            <p:strVal val="#ppt_x"/>
                                          </p:val>
                                        </p:tav>
                                      </p:tavLst>
                                    </p:anim>
                                    <p:anim calcmode="lin" valueType="num">
                                      <p:cBhvr additive="base">
                                        <p:cTn id="8" dur="500" fill="hold"/>
                                        <p:tgtEl>
                                          <p:spTgt spid="3277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2773"/>
                                        </p:tgtEl>
                                        <p:attrNameLst>
                                          <p:attrName>style.visibility</p:attrName>
                                        </p:attrNameLst>
                                      </p:cBhvr>
                                      <p:to>
                                        <p:strVal val="visible"/>
                                      </p:to>
                                    </p:set>
                                    <p:animEffect transition="in" filter="blinds(horizontal)">
                                      <p:cBhvr>
                                        <p:cTn id="13" dur="500"/>
                                        <p:tgtEl>
                                          <p:spTgt spid="3277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32772"/>
                                        </p:tgtEl>
                                        <p:attrNameLst>
                                          <p:attrName>style.visibility</p:attrName>
                                        </p:attrNameLst>
                                      </p:cBhvr>
                                      <p:to>
                                        <p:strVal val="visible"/>
                                      </p:to>
                                    </p:set>
                                    <p:animEffect transition="in" filter="checkerboard(across)">
                                      <p:cBhvr>
                                        <p:cTn id="18" dur="500"/>
                                        <p:tgtEl>
                                          <p:spTgt spid="3277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8" presetClass="entr" presetSubtype="16" fill="hold" nodeType="clickEffect">
                                  <p:stCondLst>
                                    <p:cond delay="0"/>
                                  </p:stCondLst>
                                  <p:childTnLst>
                                    <p:set>
                                      <p:cBhvr>
                                        <p:cTn id="22" dur="1" fill="hold">
                                          <p:stCondLst>
                                            <p:cond delay="0"/>
                                          </p:stCondLst>
                                        </p:cTn>
                                        <p:tgtEl>
                                          <p:spTgt spid="32770"/>
                                        </p:tgtEl>
                                        <p:attrNameLst>
                                          <p:attrName>style.visibility</p:attrName>
                                        </p:attrNameLst>
                                      </p:cBhvr>
                                      <p:to>
                                        <p:strVal val="visible"/>
                                      </p:to>
                                    </p:set>
                                    <p:animEffect transition="in" filter="diamond(in)">
                                      <p:cBhvr>
                                        <p:cTn id="23" dur="2000"/>
                                        <p:tgtEl>
                                          <p:spTgt spid="3277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32775"/>
                                        </p:tgtEl>
                                        <p:attrNameLst>
                                          <p:attrName>style.visibility</p:attrName>
                                        </p:attrNameLst>
                                      </p:cBhvr>
                                      <p:to>
                                        <p:strVal val="visible"/>
                                      </p:to>
                                    </p:set>
                                    <p:anim calcmode="lin" valueType="num">
                                      <p:cBhvr additive="base">
                                        <p:cTn id="28" dur="500" fill="hold"/>
                                        <p:tgtEl>
                                          <p:spTgt spid="32775"/>
                                        </p:tgtEl>
                                        <p:attrNameLst>
                                          <p:attrName>ppt_x</p:attrName>
                                        </p:attrNameLst>
                                      </p:cBhvr>
                                      <p:tavLst>
                                        <p:tav tm="0">
                                          <p:val>
                                            <p:strVal val="#ppt_x"/>
                                          </p:val>
                                        </p:tav>
                                        <p:tav tm="100000">
                                          <p:val>
                                            <p:strVal val="#ppt_x"/>
                                          </p:val>
                                        </p:tav>
                                      </p:tavLst>
                                    </p:anim>
                                    <p:anim calcmode="lin" valueType="num">
                                      <p:cBhvr additive="base">
                                        <p:cTn id="29" dur="500" fill="hold"/>
                                        <p:tgtEl>
                                          <p:spTgt spid="32775"/>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nodeType="clickEffect">
                                  <p:stCondLst>
                                    <p:cond delay="0"/>
                                  </p:stCondLst>
                                  <p:childTnLst>
                                    <p:set>
                                      <p:cBhvr>
                                        <p:cTn id="33" dur="1" fill="hold">
                                          <p:stCondLst>
                                            <p:cond delay="0"/>
                                          </p:stCondLst>
                                        </p:cTn>
                                        <p:tgtEl>
                                          <p:spTgt spid="32774">
                                            <p:txEl>
                                              <p:pRg st="0" end="0"/>
                                            </p:txEl>
                                          </p:spTgt>
                                        </p:tgtEl>
                                        <p:attrNameLst>
                                          <p:attrName>style.visibility</p:attrName>
                                        </p:attrNameLst>
                                      </p:cBhvr>
                                      <p:to>
                                        <p:strVal val="visible"/>
                                      </p:to>
                                    </p:set>
                                    <p:anim calcmode="lin" valueType="num">
                                      <p:cBhvr additive="base">
                                        <p:cTn id="34" dur="500" fill="hold"/>
                                        <p:tgtEl>
                                          <p:spTgt spid="32774">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277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nodeType="clickEffect">
                                  <p:stCondLst>
                                    <p:cond delay="0"/>
                                  </p:stCondLst>
                                  <p:childTnLst>
                                    <p:set>
                                      <p:cBhvr>
                                        <p:cTn id="39" dur="1" fill="hold">
                                          <p:stCondLst>
                                            <p:cond delay="0"/>
                                          </p:stCondLst>
                                        </p:cTn>
                                        <p:tgtEl>
                                          <p:spTgt spid="32774">
                                            <p:txEl>
                                              <p:pRg st="2" end="2"/>
                                            </p:txEl>
                                          </p:spTgt>
                                        </p:tgtEl>
                                        <p:attrNameLst>
                                          <p:attrName>style.visibility</p:attrName>
                                        </p:attrNameLst>
                                      </p:cBhvr>
                                      <p:to>
                                        <p:strVal val="visible"/>
                                      </p:to>
                                    </p:set>
                                    <p:anim calcmode="lin" valueType="num">
                                      <p:cBhvr additive="base">
                                        <p:cTn id="40" dur="500" fill="hold"/>
                                        <p:tgtEl>
                                          <p:spTgt spid="32774">
                                            <p:txEl>
                                              <p:pRg st="2" end="2"/>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277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2781"/>
                                        </p:tgtEl>
                                        <p:attrNameLst>
                                          <p:attrName>style.visibility</p:attrName>
                                        </p:attrNameLst>
                                      </p:cBhvr>
                                      <p:to>
                                        <p:strVal val="visible"/>
                                      </p:to>
                                    </p:set>
                                    <p:anim calcmode="lin" valueType="num">
                                      <p:cBhvr additive="base">
                                        <p:cTn id="46" dur="500" fill="hold"/>
                                        <p:tgtEl>
                                          <p:spTgt spid="32781"/>
                                        </p:tgtEl>
                                        <p:attrNameLst>
                                          <p:attrName>ppt_x</p:attrName>
                                        </p:attrNameLst>
                                      </p:cBhvr>
                                      <p:tavLst>
                                        <p:tav tm="0">
                                          <p:val>
                                            <p:strVal val="#ppt_x"/>
                                          </p:val>
                                        </p:tav>
                                        <p:tav tm="100000">
                                          <p:val>
                                            <p:strVal val="#ppt_x"/>
                                          </p:val>
                                        </p:tav>
                                      </p:tavLst>
                                    </p:anim>
                                    <p:anim calcmode="lin" valueType="num">
                                      <p:cBhvr additive="base">
                                        <p:cTn id="47" dur="500" fill="hold"/>
                                        <p:tgtEl>
                                          <p:spTgt spid="327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P spid="32773" grpId="0"/>
      <p:bldP spid="3278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2"/>
          <p:cNvGraphicFramePr>
            <a:graphicFrameLocks noChangeAspect="1"/>
          </p:cNvGraphicFramePr>
          <p:nvPr/>
        </p:nvGraphicFramePr>
        <p:xfrm>
          <a:off x="2628900" y="1123950"/>
          <a:ext cx="3073400" cy="574675"/>
        </p:xfrm>
        <a:graphic>
          <a:graphicData uri="http://schemas.openxmlformats.org/presentationml/2006/ole">
            <mc:AlternateContent xmlns:mc="http://schemas.openxmlformats.org/markup-compatibility/2006">
              <mc:Choice xmlns:v="urn:schemas-microsoft-com:vml" Requires="v">
                <p:oleObj spid="_x0000_s46167" name="公式" r:id="rId3" imgW="1231366" imgH="228501" progId="Equation.3">
                  <p:embed/>
                </p:oleObj>
              </mc:Choice>
              <mc:Fallback>
                <p:oleObj name="公式" r:id="rId3" imgW="1231366" imgH="228501" progId="Equation.3">
                  <p:embed/>
                  <p:pic>
                    <p:nvPicPr>
                      <p:cNvPr id="0" name="Object 2"/>
                      <p:cNvPicPr>
                        <a:picLocks noChangeAspect="1" noChangeArrowheads="1"/>
                      </p:cNvPicPr>
                      <p:nvPr/>
                    </p:nvPicPr>
                    <p:blipFill>
                      <a:blip r:embed="rId4">
                        <a:lum bright="-20000"/>
                        <a:extLst>
                          <a:ext uri="{28A0092B-C50C-407E-A947-70E740481C1C}">
                            <a14:useLocalDpi xmlns:a14="http://schemas.microsoft.com/office/drawing/2010/main" val="0"/>
                          </a:ext>
                        </a:extLst>
                      </a:blip>
                      <a:srcRect/>
                      <a:stretch>
                        <a:fillRect/>
                      </a:stretch>
                    </p:blipFill>
                    <p:spPr bwMode="auto">
                      <a:xfrm>
                        <a:off x="2628900" y="1123950"/>
                        <a:ext cx="3073400"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795" name="Text Box 3"/>
          <p:cNvSpPr txBox="1">
            <a:spLocks noChangeArrowheads="1"/>
          </p:cNvSpPr>
          <p:nvPr/>
        </p:nvSpPr>
        <p:spPr bwMode="auto">
          <a:xfrm>
            <a:off x="468313" y="476250"/>
            <a:ext cx="7942262"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a:latin typeface="Times New Roman" pitchFamily="18" charset="0"/>
              </a:rPr>
              <a:t> </a:t>
            </a:r>
            <a:r>
              <a:rPr kumimoji="1" lang="zh-CN" altLang="en-US" sz="3000" b="1">
                <a:latin typeface="Times New Roman" pitchFamily="18" charset="0"/>
              </a:rPr>
              <a:t>（</a:t>
            </a:r>
            <a:r>
              <a:rPr kumimoji="1" lang="en-US" altLang="zh-CN" sz="3000" b="1">
                <a:latin typeface="Times New Roman" pitchFamily="18" charset="0"/>
              </a:rPr>
              <a:t>b</a:t>
            </a:r>
            <a:r>
              <a:rPr kumimoji="1" lang="zh-CN" altLang="en-US" sz="3000" b="1">
                <a:latin typeface="Times New Roman" pitchFamily="18" charset="0"/>
              </a:rPr>
              <a:t>）当全部零点都在单位圆外时，即</a:t>
            </a:r>
          </a:p>
        </p:txBody>
      </p:sp>
      <p:sp>
        <p:nvSpPr>
          <p:cNvPr id="33796" name="Text Box 4"/>
          <p:cNvSpPr txBox="1">
            <a:spLocks noChangeArrowheads="1"/>
          </p:cNvSpPr>
          <p:nvPr/>
        </p:nvSpPr>
        <p:spPr bwMode="auto">
          <a:xfrm>
            <a:off x="684213" y="2924175"/>
            <a:ext cx="8459787" cy="1692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a:latin typeface="Times New Roman" pitchFamily="18" charset="0"/>
              </a:rPr>
              <a:t>       </a:t>
            </a:r>
            <a:r>
              <a:rPr kumimoji="1" lang="zh-CN" altLang="en-US" sz="3000" b="1">
                <a:latin typeface="Times New Roman" pitchFamily="18" charset="0"/>
              </a:rPr>
              <a:t>此时，相位变化最小。这种系统称为最小相位超前系统。</a:t>
            </a:r>
          </a:p>
          <a:p>
            <a:pPr eaLnBrk="1" hangingPunct="1"/>
            <a:endParaRPr kumimoji="1" lang="zh-CN" altLang="en-US" sz="1500" b="1">
              <a:latin typeface="Times New Roman" pitchFamily="18" charset="0"/>
            </a:endParaRPr>
          </a:p>
          <a:p>
            <a:pPr eaLnBrk="1" hangingPunct="1"/>
            <a:r>
              <a:rPr kumimoji="1" lang="zh-CN" altLang="en-US" sz="3000" b="1">
                <a:latin typeface="Times New Roman" pitchFamily="18" charset="0"/>
              </a:rPr>
              <a:t>        最小相位超前系统一定是逆因果稳定系统。</a:t>
            </a:r>
          </a:p>
        </p:txBody>
      </p:sp>
      <p:graphicFrame>
        <p:nvGraphicFramePr>
          <p:cNvPr id="33797" name="Object 5"/>
          <p:cNvGraphicFramePr>
            <a:graphicFrameLocks noChangeAspect="1"/>
          </p:cNvGraphicFramePr>
          <p:nvPr/>
        </p:nvGraphicFramePr>
        <p:xfrm>
          <a:off x="1249363" y="1844675"/>
          <a:ext cx="6667500" cy="782638"/>
        </p:xfrm>
        <a:graphic>
          <a:graphicData uri="http://schemas.openxmlformats.org/presentationml/2006/ole">
            <mc:AlternateContent xmlns:mc="http://schemas.openxmlformats.org/markup-compatibility/2006">
              <mc:Choice xmlns:v="urn:schemas-microsoft-com:vml" Requires="v">
                <p:oleObj spid="_x0000_s46168" name="公式" r:id="rId5" imgW="2387600" imgH="279400" progId="Equation.3">
                  <p:embed/>
                </p:oleObj>
              </mc:Choice>
              <mc:Fallback>
                <p:oleObj name="公式" r:id="rId5" imgW="2387600" imgH="279400" progId="Equation.3">
                  <p:embed/>
                  <p:pic>
                    <p:nvPicPr>
                      <p:cNvPr id="0" name="Object 5"/>
                      <p:cNvPicPr>
                        <a:picLocks noChangeAspect="1" noChangeArrowheads="1"/>
                      </p:cNvPicPr>
                      <p:nvPr/>
                    </p:nvPicPr>
                    <p:blipFill>
                      <a:blip r:embed="rId6">
                        <a:lum bright="-20000"/>
                        <a:extLst>
                          <a:ext uri="{28A0092B-C50C-407E-A947-70E740481C1C}">
                            <a14:useLocalDpi xmlns:a14="http://schemas.microsoft.com/office/drawing/2010/main" val="0"/>
                          </a:ext>
                        </a:extLst>
                      </a:blip>
                      <a:srcRect/>
                      <a:stretch>
                        <a:fillRect/>
                      </a:stretch>
                    </p:blipFill>
                    <p:spPr bwMode="auto">
                      <a:xfrm>
                        <a:off x="1249363" y="1844675"/>
                        <a:ext cx="6667500" cy="782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086"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E5B1206D-9858-4157-AA7E-F1341B11B05C}" type="slidenum">
              <a:rPr lang="en-US" altLang="zh-CN" smtClean="0"/>
              <a:pPr eaLnBrk="1" hangingPunct="1"/>
              <a:t>45</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 calcmode="lin" valueType="num">
                                      <p:cBhvr additive="base">
                                        <p:cTn id="7" dur="500" fill="hold"/>
                                        <p:tgtEl>
                                          <p:spTgt spid="33795"/>
                                        </p:tgtEl>
                                        <p:attrNameLst>
                                          <p:attrName>ppt_x</p:attrName>
                                        </p:attrNameLst>
                                      </p:cBhvr>
                                      <p:tavLst>
                                        <p:tav tm="0">
                                          <p:val>
                                            <p:strVal val="#ppt_x"/>
                                          </p:val>
                                        </p:tav>
                                        <p:tav tm="100000">
                                          <p:val>
                                            <p:strVal val="#ppt_x"/>
                                          </p:val>
                                        </p:tav>
                                      </p:tavLst>
                                    </p:anim>
                                    <p:anim calcmode="lin" valueType="num">
                                      <p:cBhvr additive="base">
                                        <p:cTn id="8" dur="500" fill="hold"/>
                                        <p:tgtEl>
                                          <p:spTgt spid="3379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33794"/>
                                        </p:tgtEl>
                                        <p:attrNameLst>
                                          <p:attrName>style.visibility</p:attrName>
                                        </p:attrNameLst>
                                      </p:cBhvr>
                                      <p:to>
                                        <p:strVal val="visible"/>
                                      </p:to>
                                    </p:set>
                                    <p:animEffect transition="in" filter="blinds(horizontal)">
                                      <p:cBhvr>
                                        <p:cTn id="13" dur="500"/>
                                        <p:tgtEl>
                                          <p:spTgt spid="3379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nodeType="clickEffect">
                                  <p:stCondLst>
                                    <p:cond delay="0"/>
                                  </p:stCondLst>
                                  <p:childTnLst>
                                    <p:set>
                                      <p:cBhvr>
                                        <p:cTn id="17" dur="1" fill="hold">
                                          <p:stCondLst>
                                            <p:cond delay="0"/>
                                          </p:stCondLst>
                                        </p:cTn>
                                        <p:tgtEl>
                                          <p:spTgt spid="33797"/>
                                        </p:tgtEl>
                                        <p:attrNameLst>
                                          <p:attrName>style.visibility</p:attrName>
                                        </p:attrNameLst>
                                      </p:cBhvr>
                                      <p:to>
                                        <p:strVal val="visible"/>
                                      </p:to>
                                    </p:set>
                                    <p:animEffect transition="in" filter="diamond(in)">
                                      <p:cBhvr>
                                        <p:cTn id="18" dur="2000"/>
                                        <p:tgtEl>
                                          <p:spTgt spid="3379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33796">
                                            <p:txEl>
                                              <p:pRg st="0" end="0"/>
                                            </p:txEl>
                                          </p:spTgt>
                                        </p:tgtEl>
                                        <p:attrNameLst>
                                          <p:attrName>style.visibility</p:attrName>
                                        </p:attrNameLst>
                                      </p:cBhvr>
                                      <p:to>
                                        <p:strVal val="visible"/>
                                      </p:to>
                                    </p:set>
                                    <p:animEffect transition="in" filter="checkerboard(across)">
                                      <p:cBhvr>
                                        <p:cTn id="23" dur="500"/>
                                        <p:tgtEl>
                                          <p:spTgt spid="33796">
                                            <p:txEl>
                                              <p:pRg st="0" end="0"/>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16" fill="hold" nodeType="clickEffect">
                                  <p:stCondLst>
                                    <p:cond delay="0"/>
                                  </p:stCondLst>
                                  <p:childTnLst>
                                    <p:set>
                                      <p:cBhvr>
                                        <p:cTn id="27" dur="1" fill="hold">
                                          <p:stCondLst>
                                            <p:cond delay="0"/>
                                          </p:stCondLst>
                                        </p:cTn>
                                        <p:tgtEl>
                                          <p:spTgt spid="33796">
                                            <p:txEl>
                                              <p:pRg st="2" end="2"/>
                                            </p:txEl>
                                          </p:spTgt>
                                        </p:tgtEl>
                                        <p:attrNameLst>
                                          <p:attrName>style.visibility</p:attrName>
                                        </p:attrNameLst>
                                      </p:cBhvr>
                                      <p:to>
                                        <p:strVal val="visible"/>
                                      </p:to>
                                    </p:set>
                                    <p:animEffect transition="in" filter="box(in)">
                                      <p:cBhvr>
                                        <p:cTn id="28" dur="500"/>
                                        <p:tgtEl>
                                          <p:spTgt spid="3379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2411413" y="135619"/>
            <a:ext cx="3960812"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dirty="0">
                <a:latin typeface="Times New Roman" pitchFamily="18" charset="0"/>
              </a:rPr>
              <a:t> </a:t>
            </a:r>
            <a:r>
              <a:rPr kumimoji="1" lang="zh-CN" altLang="en-US" sz="3000" b="1" dirty="0">
                <a:latin typeface="Times New Roman" pitchFamily="18" charset="0"/>
              </a:rPr>
              <a:t>四种系统的归纳</a:t>
            </a:r>
          </a:p>
        </p:txBody>
      </p:sp>
      <p:sp>
        <p:nvSpPr>
          <p:cNvPr id="47107" name="Line 3"/>
          <p:cNvSpPr>
            <a:spLocks noChangeShapeType="1"/>
          </p:cNvSpPr>
          <p:nvPr/>
        </p:nvSpPr>
        <p:spPr bwMode="auto">
          <a:xfrm>
            <a:off x="0" y="910999"/>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08" name="Line 4"/>
          <p:cNvSpPr>
            <a:spLocks noChangeShapeType="1"/>
          </p:cNvSpPr>
          <p:nvPr/>
        </p:nvSpPr>
        <p:spPr bwMode="auto">
          <a:xfrm>
            <a:off x="0" y="1558699"/>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09" name="Line 5"/>
          <p:cNvSpPr>
            <a:spLocks noChangeShapeType="1"/>
          </p:cNvSpPr>
          <p:nvPr/>
        </p:nvSpPr>
        <p:spPr bwMode="auto">
          <a:xfrm>
            <a:off x="131765" y="2537051"/>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0" name="Line 6"/>
          <p:cNvSpPr>
            <a:spLocks noChangeShapeType="1"/>
          </p:cNvSpPr>
          <p:nvPr/>
        </p:nvSpPr>
        <p:spPr bwMode="auto">
          <a:xfrm>
            <a:off x="0" y="4508773"/>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1" name="Line 7"/>
          <p:cNvSpPr>
            <a:spLocks noChangeShapeType="1"/>
          </p:cNvSpPr>
          <p:nvPr/>
        </p:nvSpPr>
        <p:spPr bwMode="auto">
          <a:xfrm>
            <a:off x="0" y="5588273"/>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2" name="Line 8"/>
          <p:cNvSpPr>
            <a:spLocks noChangeShapeType="1"/>
          </p:cNvSpPr>
          <p:nvPr/>
        </p:nvSpPr>
        <p:spPr bwMode="auto">
          <a:xfrm>
            <a:off x="0" y="6669360"/>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3" name="Line 9"/>
          <p:cNvSpPr>
            <a:spLocks noChangeShapeType="1"/>
          </p:cNvSpPr>
          <p:nvPr/>
        </p:nvSpPr>
        <p:spPr bwMode="auto">
          <a:xfrm>
            <a:off x="2124075" y="910999"/>
            <a:ext cx="0" cy="575836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4" name="Line 10"/>
          <p:cNvSpPr>
            <a:spLocks noChangeShapeType="1"/>
          </p:cNvSpPr>
          <p:nvPr/>
        </p:nvSpPr>
        <p:spPr bwMode="auto">
          <a:xfrm>
            <a:off x="3708400" y="910999"/>
            <a:ext cx="0" cy="575836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5" name="Line 11"/>
          <p:cNvSpPr>
            <a:spLocks noChangeShapeType="1"/>
          </p:cNvSpPr>
          <p:nvPr/>
        </p:nvSpPr>
        <p:spPr bwMode="auto">
          <a:xfrm>
            <a:off x="5219699" y="910999"/>
            <a:ext cx="17669" cy="569644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6" name="Line 12"/>
          <p:cNvSpPr>
            <a:spLocks noChangeShapeType="1"/>
          </p:cNvSpPr>
          <p:nvPr/>
        </p:nvSpPr>
        <p:spPr bwMode="auto">
          <a:xfrm>
            <a:off x="7225414" y="910999"/>
            <a:ext cx="0" cy="575836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7" name="Text Box 13"/>
          <p:cNvSpPr txBox="1">
            <a:spLocks noChangeArrowheads="1"/>
          </p:cNvSpPr>
          <p:nvPr/>
        </p:nvSpPr>
        <p:spPr bwMode="auto">
          <a:xfrm>
            <a:off x="376238" y="952274"/>
            <a:ext cx="13398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系     统</a:t>
            </a:r>
          </a:p>
        </p:txBody>
      </p:sp>
      <p:sp>
        <p:nvSpPr>
          <p:cNvPr id="47118" name="Text Box 14"/>
          <p:cNvSpPr txBox="1">
            <a:spLocks noChangeArrowheads="1"/>
          </p:cNvSpPr>
          <p:nvPr/>
        </p:nvSpPr>
        <p:spPr bwMode="auto">
          <a:xfrm>
            <a:off x="2268538" y="960212"/>
            <a:ext cx="12509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因果性</a:t>
            </a:r>
          </a:p>
        </p:txBody>
      </p:sp>
      <p:sp>
        <p:nvSpPr>
          <p:cNvPr id="47119" name="Text Box 15"/>
          <p:cNvSpPr txBox="1">
            <a:spLocks noChangeArrowheads="1"/>
          </p:cNvSpPr>
          <p:nvPr/>
        </p:nvSpPr>
        <p:spPr bwMode="auto">
          <a:xfrm>
            <a:off x="3851275" y="982437"/>
            <a:ext cx="12509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稳定性</a:t>
            </a:r>
          </a:p>
        </p:txBody>
      </p:sp>
      <p:sp>
        <p:nvSpPr>
          <p:cNvPr id="47120" name="Text Box 16"/>
          <p:cNvSpPr txBox="1">
            <a:spLocks noChangeArrowheads="1"/>
          </p:cNvSpPr>
          <p:nvPr/>
        </p:nvSpPr>
        <p:spPr bwMode="auto">
          <a:xfrm>
            <a:off x="5580063" y="982437"/>
            <a:ext cx="12509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零    点</a:t>
            </a:r>
          </a:p>
        </p:txBody>
      </p:sp>
      <p:sp>
        <p:nvSpPr>
          <p:cNvPr id="47121" name="Text Box 17"/>
          <p:cNvSpPr txBox="1">
            <a:spLocks noChangeArrowheads="1"/>
          </p:cNvSpPr>
          <p:nvPr/>
        </p:nvSpPr>
        <p:spPr bwMode="auto">
          <a:xfrm>
            <a:off x="7667625" y="982437"/>
            <a:ext cx="12509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极    点</a:t>
            </a:r>
          </a:p>
        </p:txBody>
      </p:sp>
      <p:sp>
        <p:nvSpPr>
          <p:cNvPr id="47122" name="Text Box 18"/>
          <p:cNvSpPr txBox="1">
            <a:spLocks noChangeArrowheads="1"/>
          </p:cNvSpPr>
          <p:nvPr/>
        </p:nvSpPr>
        <p:spPr bwMode="auto">
          <a:xfrm>
            <a:off x="243342" y="1598612"/>
            <a:ext cx="1606550" cy="9461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最小相位</a:t>
            </a:r>
          </a:p>
          <a:p>
            <a:pPr eaLnBrk="1" hangingPunct="1"/>
            <a:r>
              <a:rPr kumimoji="1" lang="zh-CN" altLang="en-US" sz="2800" b="1" dirty="0">
                <a:latin typeface="Times New Roman" pitchFamily="18" charset="0"/>
              </a:rPr>
              <a:t>延时系统</a:t>
            </a:r>
          </a:p>
        </p:txBody>
      </p:sp>
      <p:sp>
        <p:nvSpPr>
          <p:cNvPr id="47123" name="Text Box 19"/>
          <p:cNvSpPr txBox="1">
            <a:spLocks noChangeArrowheads="1"/>
          </p:cNvSpPr>
          <p:nvPr/>
        </p:nvSpPr>
        <p:spPr bwMode="auto">
          <a:xfrm>
            <a:off x="2403930" y="1741487"/>
            <a:ext cx="8953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因果</a:t>
            </a:r>
          </a:p>
        </p:txBody>
      </p:sp>
      <p:sp>
        <p:nvSpPr>
          <p:cNvPr id="47124" name="Text Box 20"/>
          <p:cNvSpPr txBox="1">
            <a:spLocks noChangeArrowheads="1"/>
          </p:cNvSpPr>
          <p:nvPr/>
        </p:nvSpPr>
        <p:spPr bwMode="auto">
          <a:xfrm>
            <a:off x="3916817" y="1741487"/>
            <a:ext cx="8953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稳定</a:t>
            </a:r>
          </a:p>
        </p:txBody>
      </p:sp>
      <p:sp>
        <p:nvSpPr>
          <p:cNvPr id="47125" name="Text Box 21"/>
          <p:cNvSpPr txBox="1">
            <a:spLocks noChangeArrowheads="1"/>
          </p:cNvSpPr>
          <p:nvPr/>
        </p:nvSpPr>
        <p:spPr bwMode="auto">
          <a:xfrm>
            <a:off x="5428117" y="1741487"/>
            <a:ext cx="16065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单位圆内</a:t>
            </a:r>
          </a:p>
        </p:txBody>
      </p:sp>
      <p:sp>
        <p:nvSpPr>
          <p:cNvPr id="47126" name="Text Box 22"/>
          <p:cNvSpPr txBox="1">
            <a:spLocks noChangeArrowheads="1"/>
          </p:cNvSpPr>
          <p:nvPr/>
        </p:nvSpPr>
        <p:spPr bwMode="auto">
          <a:xfrm>
            <a:off x="7372805" y="1741487"/>
            <a:ext cx="16065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单位圆内</a:t>
            </a:r>
          </a:p>
        </p:txBody>
      </p:sp>
      <p:sp>
        <p:nvSpPr>
          <p:cNvPr id="47127" name="Text Box 23"/>
          <p:cNvSpPr txBox="1">
            <a:spLocks noChangeArrowheads="1"/>
          </p:cNvSpPr>
          <p:nvPr/>
        </p:nvSpPr>
        <p:spPr bwMode="auto">
          <a:xfrm>
            <a:off x="199345" y="2526846"/>
            <a:ext cx="1606550" cy="9461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最大相位</a:t>
            </a:r>
          </a:p>
          <a:p>
            <a:pPr eaLnBrk="1" hangingPunct="1"/>
            <a:r>
              <a:rPr kumimoji="1" lang="zh-CN" altLang="en-US" sz="2800" b="1" dirty="0">
                <a:latin typeface="Times New Roman" pitchFamily="18" charset="0"/>
              </a:rPr>
              <a:t>延时系统</a:t>
            </a:r>
          </a:p>
        </p:txBody>
      </p:sp>
      <p:sp>
        <p:nvSpPr>
          <p:cNvPr id="47128" name="Text Box 24"/>
          <p:cNvSpPr txBox="1">
            <a:spLocks noChangeArrowheads="1"/>
          </p:cNvSpPr>
          <p:nvPr/>
        </p:nvSpPr>
        <p:spPr bwMode="auto">
          <a:xfrm>
            <a:off x="2432958" y="2669721"/>
            <a:ext cx="8953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因果</a:t>
            </a:r>
          </a:p>
        </p:txBody>
      </p:sp>
      <p:sp>
        <p:nvSpPr>
          <p:cNvPr id="47129" name="Text Box 25"/>
          <p:cNvSpPr txBox="1">
            <a:spLocks noChangeArrowheads="1"/>
          </p:cNvSpPr>
          <p:nvPr/>
        </p:nvSpPr>
        <p:spPr bwMode="auto">
          <a:xfrm>
            <a:off x="3944258" y="2669721"/>
            <a:ext cx="8953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稳定</a:t>
            </a:r>
          </a:p>
        </p:txBody>
      </p:sp>
      <p:sp>
        <p:nvSpPr>
          <p:cNvPr id="47130" name="Text Box 26"/>
          <p:cNvSpPr txBox="1">
            <a:spLocks noChangeArrowheads="1"/>
          </p:cNvSpPr>
          <p:nvPr/>
        </p:nvSpPr>
        <p:spPr bwMode="auto">
          <a:xfrm>
            <a:off x="5384120" y="2669721"/>
            <a:ext cx="16065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单位圆外</a:t>
            </a:r>
          </a:p>
        </p:txBody>
      </p:sp>
      <p:sp>
        <p:nvSpPr>
          <p:cNvPr id="47131" name="Text Box 27"/>
          <p:cNvSpPr txBox="1">
            <a:spLocks noChangeArrowheads="1"/>
          </p:cNvSpPr>
          <p:nvPr/>
        </p:nvSpPr>
        <p:spPr bwMode="auto">
          <a:xfrm>
            <a:off x="7328808" y="2669721"/>
            <a:ext cx="16065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单位圆内</a:t>
            </a:r>
          </a:p>
        </p:txBody>
      </p:sp>
      <p:sp>
        <p:nvSpPr>
          <p:cNvPr id="47132" name="Text Box 28"/>
          <p:cNvSpPr txBox="1">
            <a:spLocks noChangeArrowheads="1"/>
          </p:cNvSpPr>
          <p:nvPr/>
        </p:nvSpPr>
        <p:spPr bwMode="auto">
          <a:xfrm>
            <a:off x="179388" y="4580210"/>
            <a:ext cx="1606550" cy="9461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最小相位</a:t>
            </a:r>
          </a:p>
          <a:p>
            <a:pPr eaLnBrk="1" hangingPunct="1"/>
            <a:r>
              <a:rPr kumimoji="1" lang="zh-CN" altLang="en-US" sz="2800" b="1" dirty="0">
                <a:latin typeface="Times New Roman" pitchFamily="18" charset="0"/>
              </a:rPr>
              <a:t>超前系统</a:t>
            </a:r>
          </a:p>
        </p:txBody>
      </p:sp>
      <p:sp>
        <p:nvSpPr>
          <p:cNvPr id="47133" name="Text Box 29"/>
          <p:cNvSpPr txBox="1">
            <a:spLocks noChangeArrowheads="1"/>
          </p:cNvSpPr>
          <p:nvPr/>
        </p:nvSpPr>
        <p:spPr bwMode="auto">
          <a:xfrm>
            <a:off x="2268538" y="4724673"/>
            <a:ext cx="12509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逆因果</a:t>
            </a:r>
          </a:p>
        </p:txBody>
      </p:sp>
      <p:sp>
        <p:nvSpPr>
          <p:cNvPr id="47134" name="Text Box 30"/>
          <p:cNvSpPr txBox="1">
            <a:spLocks noChangeArrowheads="1"/>
          </p:cNvSpPr>
          <p:nvPr/>
        </p:nvSpPr>
        <p:spPr bwMode="auto">
          <a:xfrm>
            <a:off x="3924300" y="4723085"/>
            <a:ext cx="8953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稳定</a:t>
            </a:r>
          </a:p>
        </p:txBody>
      </p:sp>
      <p:sp>
        <p:nvSpPr>
          <p:cNvPr id="47135" name="Text Box 31"/>
          <p:cNvSpPr txBox="1">
            <a:spLocks noChangeArrowheads="1"/>
          </p:cNvSpPr>
          <p:nvPr/>
        </p:nvSpPr>
        <p:spPr bwMode="auto">
          <a:xfrm>
            <a:off x="5364163" y="4723085"/>
            <a:ext cx="16065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单位圆外</a:t>
            </a:r>
          </a:p>
        </p:txBody>
      </p:sp>
      <p:sp>
        <p:nvSpPr>
          <p:cNvPr id="47136" name="Text Box 32"/>
          <p:cNvSpPr txBox="1">
            <a:spLocks noChangeArrowheads="1"/>
          </p:cNvSpPr>
          <p:nvPr/>
        </p:nvSpPr>
        <p:spPr bwMode="auto">
          <a:xfrm>
            <a:off x="7308850" y="4723085"/>
            <a:ext cx="16065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单位圆外</a:t>
            </a:r>
          </a:p>
        </p:txBody>
      </p:sp>
      <p:sp>
        <p:nvSpPr>
          <p:cNvPr id="47137" name="Text Box 33"/>
          <p:cNvSpPr txBox="1">
            <a:spLocks noChangeArrowheads="1"/>
          </p:cNvSpPr>
          <p:nvPr/>
        </p:nvSpPr>
        <p:spPr bwMode="auto">
          <a:xfrm>
            <a:off x="179388" y="5661298"/>
            <a:ext cx="1606550" cy="9461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最大相位</a:t>
            </a:r>
          </a:p>
          <a:p>
            <a:pPr eaLnBrk="1" hangingPunct="1"/>
            <a:r>
              <a:rPr kumimoji="1" lang="zh-CN" altLang="en-US" sz="2800" b="1">
                <a:latin typeface="Times New Roman" pitchFamily="18" charset="0"/>
              </a:rPr>
              <a:t>超前系统</a:t>
            </a:r>
          </a:p>
        </p:txBody>
      </p:sp>
      <p:sp>
        <p:nvSpPr>
          <p:cNvPr id="47138" name="Text Box 34"/>
          <p:cNvSpPr txBox="1">
            <a:spLocks noChangeArrowheads="1"/>
          </p:cNvSpPr>
          <p:nvPr/>
        </p:nvSpPr>
        <p:spPr bwMode="auto">
          <a:xfrm>
            <a:off x="2268538" y="5804173"/>
            <a:ext cx="12509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逆因果</a:t>
            </a:r>
          </a:p>
        </p:txBody>
      </p:sp>
      <p:sp>
        <p:nvSpPr>
          <p:cNvPr id="47139" name="Text Box 35"/>
          <p:cNvSpPr txBox="1">
            <a:spLocks noChangeArrowheads="1"/>
          </p:cNvSpPr>
          <p:nvPr/>
        </p:nvSpPr>
        <p:spPr bwMode="auto">
          <a:xfrm>
            <a:off x="3924300" y="5804173"/>
            <a:ext cx="8953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稳定</a:t>
            </a:r>
          </a:p>
        </p:txBody>
      </p:sp>
      <p:sp>
        <p:nvSpPr>
          <p:cNvPr id="47140" name="Text Box 36"/>
          <p:cNvSpPr txBox="1">
            <a:spLocks noChangeArrowheads="1"/>
          </p:cNvSpPr>
          <p:nvPr/>
        </p:nvSpPr>
        <p:spPr bwMode="auto">
          <a:xfrm>
            <a:off x="5364163" y="5804173"/>
            <a:ext cx="16065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单位圆内</a:t>
            </a:r>
          </a:p>
        </p:txBody>
      </p:sp>
      <p:sp>
        <p:nvSpPr>
          <p:cNvPr id="47141" name="Text Box 37"/>
          <p:cNvSpPr txBox="1">
            <a:spLocks noChangeArrowheads="1"/>
          </p:cNvSpPr>
          <p:nvPr/>
        </p:nvSpPr>
        <p:spPr bwMode="auto">
          <a:xfrm>
            <a:off x="7308850" y="5804173"/>
            <a:ext cx="16065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单位圆外</a:t>
            </a:r>
          </a:p>
        </p:txBody>
      </p:sp>
      <p:sp>
        <p:nvSpPr>
          <p:cNvPr id="2" name="动作按钮: 前进或下一项 1">
            <a:hlinkClick r:id="rId2" action="ppaction://hlinksldjump" highlightClick="1"/>
          </p:cNvPr>
          <p:cNvSpPr/>
          <p:nvPr/>
        </p:nvSpPr>
        <p:spPr>
          <a:xfrm>
            <a:off x="8465118" y="194357"/>
            <a:ext cx="458787" cy="4318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5" name="Line 6"/>
          <p:cNvSpPr>
            <a:spLocks noChangeShapeType="1"/>
          </p:cNvSpPr>
          <p:nvPr/>
        </p:nvSpPr>
        <p:spPr bwMode="auto">
          <a:xfrm>
            <a:off x="0" y="3472996"/>
            <a:ext cx="914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6" name="Text Box 23"/>
          <p:cNvSpPr txBox="1">
            <a:spLocks noChangeArrowheads="1"/>
          </p:cNvSpPr>
          <p:nvPr/>
        </p:nvSpPr>
        <p:spPr bwMode="auto">
          <a:xfrm>
            <a:off x="243342" y="3775688"/>
            <a:ext cx="1627369" cy="52322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混合系统</a:t>
            </a:r>
          </a:p>
        </p:txBody>
      </p:sp>
      <p:sp>
        <p:nvSpPr>
          <p:cNvPr id="47" name="Text Box 24"/>
          <p:cNvSpPr txBox="1">
            <a:spLocks noChangeArrowheads="1"/>
          </p:cNvSpPr>
          <p:nvPr/>
        </p:nvSpPr>
        <p:spPr bwMode="auto">
          <a:xfrm>
            <a:off x="2458741" y="3727714"/>
            <a:ext cx="8953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因果</a:t>
            </a:r>
          </a:p>
        </p:txBody>
      </p:sp>
      <p:sp>
        <p:nvSpPr>
          <p:cNvPr id="48" name="Text Box 25"/>
          <p:cNvSpPr txBox="1">
            <a:spLocks noChangeArrowheads="1"/>
          </p:cNvSpPr>
          <p:nvPr/>
        </p:nvSpPr>
        <p:spPr bwMode="auto">
          <a:xfrm>
            <a:off x="4029075" y="3646374"/>
            <a:ext cx="8953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稳定</a:t>
            </a:r>
          </a:p>
        </p:txBody>
      </p:sp>
      <p:sp>
        <p:nvSpPr>
          <p:cNvPr id="49" name="Text Box 26"/>
          <p:cNvSpPr txBox="1">
            <a:spLocks noChangeArrowheads="1"/>
          </p:cNvSpPr>
          <p:nvPr/>
        </p:nvSpPr>
        <p:spPr bwMode="auto">
          <a:xfrm>
            <a:off x="5237369" y="3727714"/>
            <a:ext cx="1988045" cy="52322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单位圆内外</a:t>
            </a:r>
          </a:p>
        </p:txBody>
      </p:sp>
      <p:sp>
        <p:nvSpPr>
          <p:cNvPr id="50" name="Text Box 27"/>
          <p:cNvSpPr txBox="1">
            <a:spLocks noChangeArrowheads="1"/>
          </p:cNvSpPr>
          <p:nvPr/>
        </p:nvSpPr>
        <p:spPr bwMode="auto">
          <a:xfrm>
            <a:off x="7312025" y="3723404"/>
            <a:ext cx="16065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dirty="0">
                <a:latin typeface="Times New Roman" pitchFamily="18" charset="0"/>
              </a:rPr>
              <a:t>单位圆内</a:t>
            </a:r>
          </a:p>
        </p:txBody>
      </p:sp>
      <p:grpSp>
        <p:nvGrpSpPr>
          <p:cNvPr id="4" name="组合 3"/>
          <p:cNvGrpSpPr/>
          <p:nvPr/>
        </p:nvGrpSpPr>
        <p:grpSpPr>
          <a:xfrm>
            <a:off x="1878908" y="1773238"/>
            <a:ext cx="5041900" cy="4413965"/>
            <a:chOff x="1878908" y="1773238"/>
            <a:chExt cx="5041900" cy="4413965"/>
          </a:xfrm>
        </p:grpSpPr>
        <p:grpSp>
          <p:nvGrpSpPr>
            <p:cNvPr id="51" name="Group 38"/>
            <p:cNvGrpSpPr>
              <a:grpSpLocks/>
            </p:cNvGrpSpPr>
            <p:nvPr/>
          </p:nvGrpSpPr>
          <p:grpSpPr bwMode="auto">
            <a:xfrm>
              <a:off x="1878908" y="1773238"/>
              <a:ext cx="5041900" cy="2392362"/>
              <a:chOff x="1156" y="1117"/>
              <a:chExt cx="3176" cy="1507"/>
            </a:xfrm>
          </p:grpSpPr>
          <p:sp>
            <p:nvSpPr>
              <p:cNvPr id="52" name="AutoShape 39"/>
              <p:cNvSpPr>
                <a:spLocks noChangeArrowheads="1"/>
              </p:cNvSpPr>
              <p:nvPr/>
            </p:nvSpPr>
            <p:spPr bwMode="auto">
              <a:xfrm>
                <a:off x="2200" y="1117"/>
                <a:ext cx="2132" cy="1225"/>
              </a:xfrm>
              <a:prstGeom prst="wedgeRectCallout">
                <a:avLst>
                  <a:gd name="adj1" fmla="val -82972"/>
                  <a:gd name="adj2" fmla="val 14407"/>
                </a:avLst>
              </a:prstGeom>
              <a:solidFill>
                <a:srgbClr val="FFFF00"/>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nchor="ctr"/>
              <a:lstStyle/>
              <a:p>
                <a:pPr algn="ctr">
                  <a:lnSpc>
                    <a:spcPct val="150000"/>
                  </a:lnSpc>
                </a:pPr>
                <a:r>
                  <a:rPr kumimoji="1" lang="zh-CN" altLang="en-US" sz="2800" b="1" dirty="0">
                    <a:latin typeface="Times New Roman" pitchFamily="18" charset="0"/>
                  </a:rPr>
                  <a:t>收敛域</a:t>
                </a:r>
              </a:p>
              <a:p>
                <a:pPr algn="ctr">
                  <a:lnSpc>
                    <a:spcPct val="150000"/>
                  </a:lnSpc>
                </a:pPr>
                <a:r>
                  <a:rPr kumimoji="1" lang="en-US" altLang="zh-CN" sz="2800" b="1" dirty="0">
                    <a:latin typeface="Times New Roman" pitchFamily="18" charset="0"/>
                  </a:rPr>
                  <a:t>|z|&gt;r,   r&lt;1</a:t>
                </a:r>
              </a:p>
            </p:txBody>
          </p:sp>
          <p:sp>
            <p:nvSpPr>
              <p:cNvPr id="53" name="AutoShape 40"/>
              <p:cNvSpPr>
                <a:spLocks/>
              </p:cNvSpPr>
              <p:nvPr/>
            </p:nvSpPr>
            <p:spPr bwMode="auto">
              <a:xfrm>
                <a:off x="1156" y="1260"/>
                <a:ext cx="318" cy="1364"/>
              </a:xfrm>
              <a:prstGeom prst="rightBrace">
                <a:avLst>
                  <a:gd name="adj1" fmla="val 15435"/>
                  <a:gd name="adj2" fmla="val 50000"/>
                </a:avLst>
              </a:prstGeom>
              <a:noFill/>
              <a:ln w="28575">
                <a:solidFill>
                  <a:srgbClr val="FF3300"/>
                </a:solidFill>
                <a:round/>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pSp>
        <p:grpSp>
          <p:nvGrpSpPr>
            <p:cNvPr id="3" name="组合 2"/>
            <p:cNvGrpSpPr/>
            <p:nvPr/>
          </p:nvGrpSpPr>
          <p:grpSpPr>
            <a:xfrm>
              <a:off x="1878908" y="4242516"/>
              <a:ext cx="5041900" cy="1944687"/>
              <a:chOff x="1878908" y="4242516"/>
              <a:chExt cx="5041900" cy="1944687"/>
            </a:xfrm>
          </p:grpSpPr>
          <p:sp>
            <p:nvSpPr>
              <p:cNvPr id="54" name="AutoShape 42"/>
              <p:cNvSpPr>
                <a:spLocks noChangeArrowheads="1"/>
              </p:cNvSpPr>
              <p:nvPr/>
            </p:nvSpPr>
            <p:spPr bwMode="auto">
              <a:xfrm>
                <a:off x="3536258" y="4242516"/>
                <a:ext cx="3384550" cy="1944687"/>
              </a:xfrm>
              <a:prstGeom prst="wedgeRectCallout">
                <a:avLst>
                  <a:gd name="adj1" fmla="val -82972"/>
                  <a:gd name="adj2" fmla="val 14407"/>
                </a:avLst>
              </a:prstGeom>
              <a:solidFill>
                <a:srgbClr val="FFFF00"/>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nchor="ctr"/>
              <a:lstStyle/>
              <a:p>
                <a:pPr algn="ctr">
                  <a:lnSpc>
                    <a:spcPct val="150000"/>
                  </a:lnSpc>
                </a:pPr>
                <a:r>
                  <a:rPr kumimoji="1" lang="zh-CN" altLang="en-US" sz="2800" b="1" dirty="0">
                    <a:latin typeface="Times New Roman" pitchFamily="18" charset="0"/>
                  </a:rPr>
                  <a:t>收敛域</a:t>
                </a:r>
              </a:p>
              <a:p>
                <a:pPr algn="ctr">
                  <a:lnSpc>
                    <a:spcPct val="150000"/>
                  </a:lnSpc>
                </a:pPr>
                <a:r>
                  <a:rPr kumimoji="1" lang="en-US" altLang="zh-CN" sz="2800" b="1" dirty="0">
                    <a:latin typeface="Times New Roman" pitchFamily="18" charset="0"/>
                  </a:rPr>
                  <a:t>|z|&lt;r,   r&gt;1</a:t>
                </a:r>
              </a:p>
            </p:txBody>
          </p:sp>
          <p:sp>
            <p:nvSpPr>
              <p:cNvPr id="55" name="AutoShape 43"/>
              <p:cNvSpPr>
                <a:spLocks/>
              </p:cNvSpPr>
              <p:nvPr/>
            </p:nvSpPr>
            <p:spPr bwMode="auto">
              <a:xfrm>
                <a:off x="1878908" y="5034678"/>
                <a:ext cx="504825" cy="935038"/>
              </a:xfrm>
              <a:prstGeom prst="rightBrace">
                <a:avLst>
                  <a:gd name="adj1" fmla="val 15435"/>
                  <a:gd name="adj2" fmla="val 50000"/>
                </a:avLst>
              </a:prstGeom>
              <a:noFill/>
              <a:ln w="28575">
                <a:solidFill>
                  <a:srgbClr val="FF3300"/>
                </a:solidFill>
                <a:round/>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468313" y="476250"/>
            <a:ext cx="7942262" cy="7016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4000" b="1">
                <a:latin typeface="Times New Roman" pitchFamily="18" charset="0"/>
              </a:rPr>
              <a:t>最小相位系统的特点</a:t>
            </a:r>
          </a:p>
        </p:txBody>
      </p:sp>
      <p:grpSp>
        <p:nvGrpSpPr>
          <p:cNvPr id="97292" name="Group 12"/>
          <p:cNvGrpSpPr>
            <a:grpSpLocks/>
          </p:cNvGrpSpPr>
          <p:nvPr/>
        </p:nvGrpSpPr>
        <p:grpSpPr bwMode="auto">
          <a:xfrm>
            <a:off x="395288" y="1700213"/>
            <a:ext cx="8569325" cy="1584325"/>
            <a:chOff x="249" y="1071"/>
            <a:chExt cx="5398" cy="998"/>
          </a:xfrm>
        </p:grpSpPr>
        <p:sp>
          <p:nvSpPr>
            <p:cNvPr id="48138" name="Rectangle 4"/>
            <p:cNvSpPr>
              <a:spLocks noChangeArrowheads="1"/>
            </p:cNvSpPr>
            <p:nvPr/>
          </p:nvSpPr>
          <p:spPr bwMode="auto">
            <a:xfrm>
              <a:off x="249" y="1071"/>
              <a:ext cx="5398" cy="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AutoNum type="arabicPeriod"/>
              </a:pPr>
              <a:r>
                <a:rPr lang="zh-CN" altLang="en-US" sz="3200" b="1">
                  <a:latin typeface="Times New Roman" pitchFamily="18" charset="0"/>
                </a:rPr>
                <a:t>在傅里叶变换            相同的所有系统中，最小相位系统具有最小的相位滞后，即它的负的相位最小。</a:t>
              </a:r>
            </a:p>
          </p:txBody>
        </p:sp>
        <p:graphicFrame>
          <p:nvGraphicFramePr>
            <p:cNvPr id="48139" name="Object 5"/>
            <p:cNvGraphicFramePr>
              <a:graphicFrameLocks noChangeAspect="1"/>
            </p:cNvGraphicFramePr>
            <p:nvPr/>
          </p:nvGraphicFramePr>
          <p:xfrm>
            <a:off x="2245" y="1071"/>
            <a:ext cx="758" cy="362"/>
          </p:xfrm>
          <a:graphic>
            <a:graphicData uri="http://schemas.openxmlformats.org/presentationml/2006/ole">
              <mc:AlternateContent xmlns:mc="http://schemas.openxmlformats.org/markup-compatibility/2006">
                <mc:Choice xmlns:v="urn:schemas-microsoft-com:vml" Requires="v">
                  <p:oleObj spid="_x0000_s48300" name="公式" r:id="rId3" imgW="482391" imgH="228501" progId="Equation.3">
                    <p:embed/>
                  </p:oleObj>
                </mc:Choice>
                <mc:Fallback>
                  <p:oleObj name="公式" r:id="rId3" imgW="482391" imgH="228501" progId="Equation.3">
                    <p:embed/>
                    <p:pic>
                      <p:nvPicPr>
                        <p:cNvPr id="0" name="Object 5"/>
                        <p:cNvPicPr>
                          <a:picLocks noChangeAspect="1" noChangeArrowheads="1"/>
                        </p:cNvPicPr>
                        <p:nvPr/>
                      </p:nvPicPr>
                      <p:blipFill>
                        <a:blip r:embed="rId4">
                          <a:lum bright="-26000"/>
                          <a:extLst>
                            <a:ext uri="{28A0092B-C50C-407E-A947-70E740481C1C}">
                              <a14:useLocalDpi xmlns:a14="http://schemas.microsoft.com/office/drawing/2010/main" val="0"/>
                            </a:ext>
                          </a:extLst>
                        </a:blip>
                        <a:srcRect/>
                        <a:stretch>
                          <a:fillRect/>
                        </a:stretch>
                      </p:blipFill>
                      <p:spPr bwMode="auto">
                        <a:xfrm>
                          <a:off x="2245" y="1071"/>
                          <a:ext cx="758" cy="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97291" name="Group 11"/>
          <p:cNvGrpSpPr>
            <a:grpSpLocks/>
          </p:cNvGrpSpPr>
          <p:nvPr/>
        </p:nvGrpSpPr>
        <p:grpSpPr bwMode="auto">
          <a:xfrm>
            <a:off x="1619250" y="4292600"/>
            <a:ext cx="5116513" cy="2211388"/>
            <a:chOff x="1020" y="2704"/>
            <a:chExt cx="3223" cy="1393"/>
          </a:xfrm>
        </p:grpSpPr>
        <p:graphicFrame>
          <p:nvGraphicFramePr>
            <p:cNvPr id="48135" name="Object 7"/>
            <p:cNvGraphicFramePr>
              <a:graphicFrameLocks noChangeAspect="1"/>
            </p:cNvGraphicFramePr>
            <p:nvPr/>
          </p:nvGraphicFramePr>
          <p:xfrm>
            <a:off x="1020" y="2704"/>
            <a:ext cx="2104" cy="576"/>
          </p:xfrm>
          <a:graphic>
            <a:graphicData uri="http://schemas.openxmlformats.org/presentationml/2006/ole">
              <mc:AlternateContent xmlns:mc="http://schemas.openxmlformats.org/markup-compatibility/2006">
                <mc:Choice xmlns:v="urn:schemas-microsoft-com:vml" Requires="v">
                  <p:oleObj spid="_x0000_s48301" name="Equation" r:id="rId5" imgW="3324240" imgH="895260" progId="Equation.DSMT4">
                    <p:embed/>
                  </p:oleObj>
                </mc:Choice>
                <mc:Fallback>
                  <p:oleObj name="Equation" r:id="rId5" imgW="3324240" imgH="895260" progId="Equation.DSMT4">
                    <p:embed/>
                    <p:pic>
                      <p:nvPicPr>
                        <p:cNvPr id="0" name="Object 7"/>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020" y="2704"/>
                          <a:ext cx="2104" cy="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36" name="Object 8"/>
            <p:cNvGraphicFramePr>
              <a:graphicFrameLocks noChangeAspect="1"/>
            </p:cNvGraphicFramePr>
            <p:nvPr/>
          </p:nvGraphicFramePr>
          <p:xfrm>
            <a:off x="3379" y="2886"/>
            <a:ext cx="864" cy="200"/>
          </p:xfrm>
          <a:graphic>
            <a:graphicData uri="http://schemas.openxmlformats.org/presentationml/2006/ole">
              <mc:AlternateContent xmlns:mc="http://schemas.openxmlformats.org/markup-compatibility/2006">
                <mc:Choice xmlns:v="urn:schemas-microsoft-com:vml" Requires="v">
                  <p:oleObj spid="_x0000_s48302" name="Equation" r:id="rId7" imgW="1352430" imgH="295185" progId="Equation.DSMT4">
                    <p:embed/>
                  </p:oleObj>
                </mc:Choice>
                <mc:Fallback>
                  <p:oleObj name="Equation" r:id="rId7" imgW="1352430" imgH="295185" progId="Equation.DSMT4">
                    <p:embed/>
                    <p:pic>
                      <p:nvPicPr>
                        <p:cNvPr id="0" name="Object 8"/>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3379" y="2886"/>
                          <a:ext cx="864"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37" name="Object 9"/>
            <p:cNvGraphicFramePr>
              <a:graphicFrameLocks noChangeAspect="1"/>
            </p:cNvGraphicFramePr>
            <p:nvPr/>
          </p:nvGraphicFramePr>
          <p:xfrm>
            <a:off x="1020" y="3521"/>
            <a:ext cx="2120" cy="576"/>
          </p:xfrm>
          <a:graphic>
            <a:graphicData uri="http://schemas.openxmlformats.org/presentationml/2006/ole">
              <mc:AlternateContent xmlns:mc="http://schemas.openxmlformats.org/markup-compatibility/2006">
                <mc:Choice xmlns:v="urn:schemas-microsoft-com:vml" Requires="v">
                  <p:oleObj spid="_x0000_s48303" name="Equation" r:id="rId9" imgW="3343410" imgH="895260" progId="Equation.DSMT4">
                    <p:embed/>
                  </p:oleObj>
                </mc:Choice>
                <mc:Fallback>
                  <p:oleObj name="Equation" r:id="rId9" imgW="3343410" imgH="895260" progId="Equation.DSMT4">
                    <p:embed/>
                    <p:pic>
                      <p:nvPicPr>
                        <p:cNvPr id="0" name="Object 9"/>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020" y="3521"/>
                          <a:ext cx="2120" cy="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97290" name="Rectangle 10"/>
          <p:cNvSpPr>
            <a:spLocks noChangeArrowheads="1"/>
          </p:cNvSpPr>
          <p:nvPr/>
        </p:nvSpPr>
        <p:spPr bwMode="auto">
          <a:xfrm>
            <a:off x="395288" y="3429000"/>
            <a:ext cx="8569325" cy="223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AutoNum type="arabicPeriod" startAt="2"/>
            </a:pPr>
            <a:r>
              <a:rPr lang="zh-CN" altLang="en-US" sz="3200" b="1" dirty="0">
                <a:latin typeface="Times New Roman" pitchFamily="18" charset="0"/>
              </a:rPr>
              <a:t>最小相位系统能量集中在</a:t>
            </a:r>
            <a:r>
              <a:rPr lang="en-US" altLang="zh-CN" sz="3200" b="1" dirty="0">
                <a:latin typeface="Times New Roman" pitchFamily="18" charset="0"/>
              </a:rPr>
              <a:t>n=0</a:t>
            </a:r>
            <a:r>
              <a:rPr lang="zh-CN" altLang="en-US" sz="3200" b="1" dirty="0">
                <a:latin typeface="Times New Roman" pitchFamily="18" charset="0"/>
              </a:rPr>
              <a:t>附近。</a:t>
            </a:r>
          </a:p>
        </p:txBody>
      </p:sp>
      <p:sp>
        <p:nvSpPr>
          <p:cNvPr id="48134"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F27E2559-AA82-4C4A-AE4B-C4D356566873}" type="slidenum">
              <a:rPr lang="en-US" altLang="zh-CN" smtClean="0"/>
              <a:pPr eaLnBrk="1" hangingPunct="1"/>
              <a:t>47</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7282"/>
                                        </p:tgtEl>
                                        <p:attrNameLst>
                                          <p:attrName>style.visibility</p:attrName>
                                        </p:attrNameLst>
                                      </p:cBhvr>
                                      <p:to>
                                        <p:strVal val="visible"/>
                                      </p:to>
                                    </p:set>
                                    <p:anim calcmode="lin" valueType="num">
                                      <p:cBhvr additive="base">
                                        <p:cTn id="7" dur="500" fill="hold"/>
                                        <p:tgtEl>
                                          <p:spTgt spid="97282"/>
                                        </p:tgtEl>
                                        <p:attrNameLst>
                                          <p:attrName>ppt_x</p:attrName>
                                        </p:attrNameLst>
                                      </p:cBhvr>
                                      <p:tavLst>
                                        <p:tav tm="0">
                                          <p:val>
                                            <p:strVal val="#ppt_x"/>
                                          </p:val>
                                        </p:tav>
                                        <p:tav tm="100000">
                                          <p:val>
                                            <p:strVal val="#ppt_x"/>
                                          </p:val>
                                        </p:tav>
                                      </p:tavLst>
                                    </p:anim>
                                    <p:anim calcmode="lin" valueType="num">
                                      <p:cBhvr additive="base">
                                        <p:cTn id="8" dur="500" fill="hold"/>
                                        <p:tgtEl>
                                          <p:spTgt spid="9728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97292"/>
                                        </p:tgtEl>
                                        <p:attrNameLst>
                                          <p:attrName>style.visibility</p:attrName>
                                        </p:attrNameLst>
                                      </p:cBhvr>
                                      <p:to>
                                        <p:strVal val="visible"/>
                                      </p:to>
                                    </p:set>
                                    <p:animEffect transition="in" filter="box(in)">
                                      <p:cBhvr>
                                        <p:cTn id="13" dur="500"/>
                                        <p:tgtEl>
                                          <p:spTgt spid="9729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97290">
                                            <p:txEl>
                                              <p:pRg st="0" end="0"/>
                                            </p:txEl>
                                          </p:spTgt>
                                        </p:tgtEl>
                                        <p:attrNameLst>
                                          <p:attrName>style.visibility</p:attrName>
                                        </p:attrNameLst>
                                      </p:cBhvr>
                                      <p:to>
                                        <p:strVal val="visible"/>
                                      </p:to>
                                    </p:set>
                                    <p:animEffect transition="in" filter="box(in)">
                                      <p:cBhvr>
                                        <p:cTn id="18" dur="500"/>
                                        <p:tgtEl>
                                          <p:spTgt spid="97290">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97291"/>
                                        </p:tgtEl>
                                        <p:attrNameLst>
                                          <p:attrName>style.visibility</p:attrName>
                                        </p:attrNameLst>
                                      </p:cBhvr>
                                      <p:to>
                                        <p:strVal val="visible"/>
                                      </p:to>
                                    </p:set>
                                    <p:anim calcmode="lin" valueType="num">
                                      <p:cBhvr additive="base">
                                        <p:cTn id="23" dur="500" fill="hold"/>
                                        <p:tgtEl>
                                          <p:spTgt spid="97291"/>
                                        </p:tgtEl>
                                        <p:attrNameLst>
                                          <p:attrName>ppt_x</p:attrName>
                                        </p:attrNameLst>
                                      </p:cBhvr>
                                      <p:tavLst>
                                        <p:tav tm="0">
                                          <p:val>
                                            <p:strVal val="#ppt_x"/>
                                          </p:val>
                                        </p:tav>
                                        <p:tav tm="100000">
                                          <p:val>
                                            <p:strVal val="#ppt_x"/>
                                          </p:val>
                                        </p:tav>
                                      </p:tavLst>
                                    </p:anim>
                                    <p:anim calcmode="lin" valueType="num">
                                      <p:cBhvr additive="base">
                                        <p:cTn id="24" dur="500" fill="hold"/>
                                        <p:tgtEl>
                                          <p:spTgt spid="972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sz="half" idx="1"/>
          </p:nvPr>
        </p:nvSpPr>
        <p:spPr>
          <a:xfrm>
            <a:off x="684213" y="3505200"/>
            <a:ext cx="989012" cy="1036638"/>
          </a:xfrm>
        </p:spPr>
        <p:txBody>
          <a:bodyPr/>
          <a:lstStyle/>
          <a:p>
            <a:pPr eaLnBrk="1" hangingPunct="1">
              <a:buFontTx/>
              <a:buNone/>
            </a:pPr>
            <a:r>
              <a:rPr lang="en-US" altLang="zh-CN" sz="2800" b="1"/>
              <a:t>h(n)</a:t>
            </a:r>
          </a:p>
        </p:txBody>
      </p:sp>
      <p:sp>
        <p:nvSpPr>
          <p:cNvPr id="49155" name="Line 3"/>
          <p:cNvSpPr>
            <a:spLocks noChangeShapeType="1"/>
          </p:cNvSpPr>
          <p:nvPr/>
        </p:nvSpPr>
        <p:spPr bwMode="auto">
          <a:xfrm>
            <a:off x="1692275" y="3213100"/>
            <a:ext cx="3959225" cy="0"/>
          </a:xfrm>
          <a:prstGeom prst="line">
            <a:avLst/>
          </a:prstGeom>
          <a:noFill/>
          <a:ln w="38100">
            <a:solidFill>
              <a:srgbClr val="F40E4A"/>
            </a:solidFill>
            <a:miter lim="800000"/>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56" name="Line 4"/>
          <p:cNvSpPr>
            <a:spLocks noChangeShapeType="1"/>
          </p:cNvSpPr>
          <p:nvPr/>
        </p:nvSpPr>
        <p:spPr bwMode="auto">
          <a:xfrm flipV="1">
            <a:off x="1979613" y="981075"/>
            <a:ext cx="0" cy="2447925"/>
          </a:xfrm>
          <a:prstGeom prst="line">
            <a:avLst/>
          </a:prstGeom>
          <a:noFill/>
          <a:ln w="38100">
            <a:solidFill>
              <a:srgbClr val="F40E4A"/>
            </a:solidFill>
            <a:miter lim="800000"/>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57" name="Line 5"/>
          <p:cNvSpPr>
            <a:spLocks noChangeShapeType="1"/>
          </p:cNvSpPr>
          <p:nvPr/>
        </p:nvSpPr>
        <p:spPr bwMode="auto">
          <a:xfrm flipV="1">
            <a:off x="1979613" y="1557338"/>
            <a:ext cx="0" cy="1655762"/>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58" name="Line 6"/>
          <p:cNvSpPr>
            <a:spLocks noChangeShapeType="1"/>
          </p:cNvSpPr>
          <p:nvPr/>
        </p:nvSpPr>
        <p:spPr bwMode="auto">
          <a:xfrm flipV="1">
            <a:off x="2411413" y="1773238"/>
            <a:ext cx="0" cy="1439862"/>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59" name="Line 7"/>
          <p:cNvSpPr>
            <a:spLocks noChangeShapeType="1"/>
          </p:cNvSpPr>
          <p:nvPr/>
        </p:nvSpPr>
        <p:spPr bwMode="auto">
          <a:xfrm flipV="1">
            <a:off x="2843213" y="1989138"/>
            <a:ext cx="0" cy="1223962"/>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60" name="Line 8"/>
          <p:cNvSpPr>
            <a:spLocks noChangeShapeType="1"/>
          </p:cNvSpPr>
          <p:nvPr/>
        </p:nvSpPr>
        <p:spPr bwMode="auto">
          <a:xfrm flipV="1">
            <a:off x="3276600" y="2133600"/>
            <a:ext cx="0" cy="1079500"/>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61" name="Line 9"/>
          <p:cNvSpPr>
            <a:spLocks noChangeShapeType="1"/>
          </p:cNvSpPr>
          <p:nvPr/>
        </p:nvSpPr>
        <p:spPr bwMode="auto">
          <a:xfrm flipV="1">
            <a:off x="3708400" y="2276475"/>
            <a:ext cx="0" cy="936625"/>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62" name="Line 10"/>
          <p:cNvSpPr>
            <a:spLocks noChangeShapeType="1"/>
          </p:cNvSpPr>
          <p:nvPr/>
        </p:nvSpPr>
        <p:spPr bwMode="auto">
          <a:xfrm flipV="1">
            <a:off x="4140200" y="2420938"/>
            <a:ext cx="0" cy="792162"/>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63" name="Line 11"/>
          <p:cNvSpPr>
            <a:spLocks noChangeShapeType="1"/>
          </p:cNvSpPr>
          <p:nvPr/>
        </p:nvSpPr>
        <p:spPr bwMode="auto">
          <a:xfrm>
            <a:off x="1692275" y="5948363"/>
            <a:ext cx="3959225" cy="0"/>
          </a:xfrm>
          <a:prstGeom prst="line">
            <a:avLst/>
          </a:prstGeom>
          <a:noFill/>
          <a:ln w="38100">
            <a:solidFill>
              <a:srgbClr val="F40E4A"/>
            </a:solidFill>
            <a:miter lim="800000"/>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64" name="Line 12"/>
          <p:cNvSpPr>
            <a:spLocks noChangeShapeType="1"/>
          </p:cNvSpPr>
          <p:nvPr/>
        </p:nvSpPr>
        <p:spPr bwMode="auto">
          <a:xfrm flipV="1">
            <a:off x="1979613" y="3716338"/>
            <a:ext cx="0" cy="2447925"/>
          </a:xfrm>
          <a:prstGeom prst="line">
            <a:avLst/>
          </a:prstGeom>
          <a:noFill/>
          <a:ln w="38100">
            <a:solidFill>
              <a:srgbClr val="F40E4A"/>
            </a:solidFill>
            <a:miter lim="800000"/>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65" name="Line 13"/>
          <p:cNvSpPr>
            <a:spLocks noChangeShapeType="1"/>
          </p:cNvSpPr>
          <p:nvPr/>
        </p:nvSpPr>
        <p:spPr bwMode="auto">
          <a:xfrm flipV="1">
            <a:off x="1979613" y="4508500"/>
            <a:ext cx="0" cy="1439863"/>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66" name="Line 14"/>
          <p:cNvSpPr>
            <a:spLocks noChangeShapeType="1"/>
          </p:cNvSpPr>
          <p:nvPr/>
        </p:nvSpPr>
        <p:spPr bwMode="auto">
          <a:xfrm flipV="1">
            <a:off x="2411413" y="4724400"/>
            <a:ext cx="0" cy="1223963"/>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67" name="Line 15"/>
          <p:cNvSpPr>
            <a:spLocks noChangeShapeType="1"/>
          </p:cNvSpPr>
          <p:nvPr/>
        </p:nvSpPr>
        <p:spPr bwMode="auto">
          <a:xfrm flipV="1">
            <a:off x="2843213" y="4941888"/>
            <a:ext cx="0" cy="1006475"/>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68" name="Line 16"/>
          <p:cNvSpPr>
            <a:spLocks noChangeShapeType="1"/>
          </p:cNvSpPr>
          <p:nvPr/>
        </p:nvSpPr>
        <p:spPr bwMode="auto">
          <a:xfrm flipV="1">
            <a:off x="3276600" y="5157788"/>
            <a:ext cx="0" cy="790575"/>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69" name="Line 17"/>
          <p:cNvSpPr>
            <a:spLocks noChangeShapeType="1"/>
          </p:cNvSpPr>
          <p:nvPr/>
        </p:nvSpPr>
        <p:spPr bwMode="auto">
          <a:xfrm flipV="1">
            <a:off x="3708400" y="5300663"/>
            <a:ext cx="0" cy="647700"/>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70" name="Line 18"/>
          <p:cNvSpPr>
            <a:spLocks noChangeShapeType="1"/>
          </p:cNvSpPr>
          <p:nvPr/>
        </p:nvSpPr>
        <p:spPr bwMode="auto">
          <a:xfrm flipV="1">
            <a:off x="4140200" y="5445125"/>
            <a:ext cx="0" cy="503238"/>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71" name="Line 19"/>
          <p:cNvSpPr>
            <a:spLocks noChangeShapeType="1"/>
          </p:cNvSpPr>
          <p:nvPr/>
        </p:nvSpPr>
        <p:spPr bwMode="auto">
          <a:xfrm flipV="1">
            <a:off x="4572000" y="5516563"/>
            <a:ext cx="0" cy="431800"/>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72" name="Line 20"/>
          <p:cNvSpPr>
            <a:spLocks noChangeShapeType="1"/>
          </p:cNvSpPr>
          <p:nvPr/>
        </p:nvSpPr>
        <p:spPr bwMode="auto">
          <a:xfrm flipV="1">
            <a:off x="5003800" y="5516563"/>
            <a:ext cx="0" cy="431800"/>
          </a:xfrm>
          <a:prstGeom prst="line">
            <a:avLst/>
          </a:prstGeom>
          <a:noFill/>
          <a:ln w="38100">
            <a:solidFill>
              <a:schemeClr val="tx1"/>
            </a:solidFill>
            <a:miter lim="800000"/>
            <a:headEnd type="oval"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9173" name="Rectangle 21"/>
          <p:cNvSpPr>
            <a:spLocks noChangeArrowheads="1"/>
          </p:cNvSpPr>
          <p:nvPr/>
        </p:nvSpPr>
        <p:spPr bwMode="auto">
          <a:xfrm>
            <a:off x="611188" y="1052513"/>
            <a:ext cx="1584325"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pPr>
            <a:r>
              <a:rPr lang="en-US" altLang="zh-CN" sz="3200" b="1"/>
              <a:t>h</a:t>
            </a:r>
            <a:r>
              <a:rPr lang="en-US" altLang="zh-CN" sz="3200" b="1" baseline="-25000"/>
              <a:t>min</a:t>
            </a:r>
            <a:r>
              <a:rPr lang="en-US" altLang="zh-CN" sz="3200" b="1"/>
              <a:t>(n)</a:t>
            </a:r>
          </a:p>
        </p:txBody>
      </p:sp>
      <p:sp>
        <p:nvSpPr>
          <p:cNvPr id="49174" name="Rectangle 22"/>
          <p:cNvSpPr>
            <a:spLocks noChangeArrowheads="1"/>
          </p:cNvSpPr>
          <p:nvPr/>
        </p:nvSpPr>
        <p:spPr bwMode="auto">
          <a:xfrm>
            <a:off x="5292725" y="5949950"/>
            <a:ext cx="1006475"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pPr>
            <a:r>
              <a:rPr lang="en-US" altLang="zh-CN" sz="3200" b="1"/>
              <a:t>n</a:t>
            </a:r>
          </a:p>
        </p:txBody>
      </p:sp>
      <p:sp>
        <p:nvSpPr>
          <p:cNvPr id="49175" name="Rectangle 23"/>
          <p:cNvSpPr>
            <a:spLocks noChangeArrowheads="1"/>
          </p:cNvSpPr>
          <p:nvPr/>
        </p:nvSpPr>
        <p:spPr bwMode="auto">
          <a:xfrm>
            <a:off x="5148263" y="3213100"/>
            <a:ext cx="646112"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pPr>
            <a:r>
              <a:rPr lang="en-US" altLang="zh-CN" sz="3200" b="1"/>
              <a:t>n</a:t>
            </a:r>
          </a:p>
        </p:txBody>
      </p:sp>
      <p:graphicFrame>
        <p:nvGraphicFramePr>
          <p:cNvPr id="49176" name="Object 29"/>
          <p:cNvGraphicFramePr>
            <a:graphicFrameLocks noChangeAspect="1"/>
          </p:cNvGraphicFramePr>
          <p:nvPr/>
        </p:nvGraphicFramePr>
        <p:xfrm>
          <a:off x="4668838" y="620713"/>
          <a:ext cx="3575050" cy="985837"/>
        </p:xfrm>
        <a:graphic>
          <a:graphicData uri="http://schemas.openxmlformats.org/presentationml/2006/ole">
            <mc:AlternateContent xmlns:mc="http://schemas.openxmlformats.org/markup-compatibility/2006">
              <mc:Choice xmlns:v="urn:schemas-microsoft-com:vml" Requires="v">
                <p:oleObj spid="_x0000_s49218" name="Equation" r:id="rId4" imgW="3295620" imgH="895260" progId="Equation.DSMT4">
                  <p:embed/>
                </p:oleObj>
              </mc:Choice>
              <mc:Fallback>
                <p:oleObj name="Equation" r:id="rId4" imgW="3295620" imgH="895260" progId="Equation.DSMT4">
                  <p:embed/>
                  <p:pic>
                    <p:nvPicPr>
                      <p:cNvPr id="0" name="Object 29"/>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4668838" y="620713"/>
                        <a:ext cx="3575050" cy="985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7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05B271FD-C49F-4864-ABFF-184EDD767AA6}" type="slidenum">
              <a:rPr lang="en-US" altLang="zh-CN" smtClean="0"/>
              <a:pPr eaLnBrk="1" hangingPunct="1"/>
              <a:t>48</a:t>
            </a:fld>
            <a:endParaRPr lang="en-US" altLang="zh-CN"/>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468313" y="333375"/>
            <a:ext cx="7942262" cy="7016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4000" b="1">
                <a:latin typeface="Times New Roman" pitchFamily="18" charset="0"/>
              </a:rPr>
              <a:t>最小相位系统的特点</a:t>
            </a:r>
          </a:p>
        </p:txBody>
      </p:sp>
      <p:sp>
        <p:nvSpPr>
          <p:cNvPr id="35846" name="Rectangle 6"/>
          <p:cNvSpPr>
            <a:spLocks noChangeArrowheads="1"/>
          </p:cNvSpPr>
          <p:nvPr/>
        </p:nvSpPr>
        <p:spPr bwMode="auto">
          <a:xfrm>
            <a:off x="323850" y="2852738"/>
            <a:ext cx="8569325"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812800" indent="-812800">
              <a:spcBef>
                <a:spcPct val="20000"/>
              </a:spcBef>
              <a:buClr>
                <a:schemeClr val="tx1"/>
              </a:buClr>
              <a:buFontTx/>
              <a:buAutoNum type="arabicPeriod" startAt="4"/>
            </a:pPr>
            <a:r>
              <a:rPr lang="zh-CN" altLang="en-US" sz="3200" b="1">
                <a:latin typeface="Times New Roman" pitchFamily="18" charset="0"/>
              </a:rPr>
              <a:t>在幅度响应相同的系统中，最小相位延时系统具有最小的群延时。</a:t>
            </a:r>
          </a:p>
        </p:txBody>
      </p:sp>
      <p:sp>
        <p:nvSpPr>
          <p:cNvPr id="35847" name="Rectangle 7"/>
          <p:cNvSpPr>
            <a:spLocks noChangeArrowheads="1"/>
          </p:cNvSpPr>
          <p:nvPr/>
        </p:nvSpPr>
        <p:spPr bwMode="auto">
          <a:xfrm>
            <a:off x="395288" y="1341438"/>
            <a:ext cx="8569325"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812800" indent="-812800">
              <a:spcBef>
                <a:spcPct val="20000"/>
              </a:spcBef>
              <a:buClr>
                <a:schemeClr val="tx1"/>
              </a:buClr>
              <a:buFontTx/>
              <a:buAutoNum type="arabicPeriod" startAt="3"/>
            </a:pPr>
            <a:r>
              <a:rPr lang="zh-CN" altLang="en-US" sz="3200" b="1">
                <a:latin typeface="Times New Roman" pitchFamily="18" charset="0"/>
              </a:rPr>
              <a:t>最小相位序列</a:t>
            </a:r>
            <a:r>
              <a:rPr lang="en-US" altLang="zh-CN" sz="3200" b="1">
                <a:latin typeface="Times New Roman" pitchFamily="18" charset="0"/>
              </a:rPr>
              <a:t>h(0)</a:t>
            </a:r>
            <a:r>
              <a:rPr lang="zh-CN" altLang="en-US" sz="3200" b="1">
                <a:latin typeface="Times New Roman" pitchFamily="18" charset="0"/>
              </a:rPr>
              <a:t>最大。</a:t>
            </a:r>
          </a:p>
        </p:txBody>
      </p:sp>
      <p:graphicFrame>
        <p:nvGraphicFramePr>
          <p:cNvPr id="35852" name="Object 12"/>
          <p:cNvGraphicFramePr>
            <a:graphicFrameLocks noGrp="1" noChangeAspect="1"/>
          </p:cNvGraphicFramePr>
          <p:nvPr>
            <p:ph/>
          </p:nvPr>
        </p:nvGraphicFramePr>
        <p:xfrm>
          <a:off x="2700338" y="2060575"/>
          <a:ext cx="2552700" cy="676275"/>
        </p:xfrm>
        <a:graphic>
          <a:graphicData uri="http://schemas.openxmlformats.org/presentationml/2006/ole">
            <mc:AlternateContent xmlns:mc="http://schemas.openxmlformats.org/markup-compatibility/2006">
              <mc:Choice xmlns:v="urn:schemas-microsoft-com:vml" Requires="v">
                <p:oleObj spid="_x0000_s50264" name="Equation" r:id="rId3" imgW="863225" imgH="228501" progId="Equation.DSMT4">
                  <p:embed/>
                </p:oleObj>
              </mc:Choice>
              <mc:Fallback>
                <p:oleObj name="Equation" r:id="rId3" imgW="863225" imgH="228501" progId="Equation.DSMT4">
                  <p:embed/>
                  <p:pic>
                    <p:nvPicPr>
                      <p:cNvPr id="0" name="Object 12"/>
                      <p:cNvPicPr>
                        <a:picLocks noChangeAspect="1" noChangeArrowheads="1"/>
                      </p:cNvPicPr>
                      <p:nvPr/>
                    </p:nvPicPr>
                    <p:blipFill>
                      <a:blip r:embed="rId4">
                        <a:lum bright="-20000"/>
                        <a:extLst>
                          <a:ext uri="{28A0092B-C50C-407E-A947-70E740481C1C}">
                            <a14:useLocalDpi xmlns:a14="http://schemas.microsoft.com/office/drawing/2010/main" val="0"/>
                          </a:ext>
                        </a:extLst>
                      </a:blip>
                      <a:srcRect/>
                      <a:stretch>
                        <a:fillRect/>
                      </a:stretch>
                    </p:blipFill>
                    <p:spPr bwMode="auto">
                      <a:xfrm>
                        <a:off x="2700338" y="2060575"/>
                        <a:ext cx="2552700" cy="676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55" name="Object 15"/>
          <p:cNvGraphicFramePr>
            <a:graphicFrameLocks noChangeAspect="1"/>
          </p:cNvGraphicFramePr>
          <p:nvPr/>
        </p:nvGraphicFramePr>
        <p:xfrm>
          <a:off x="827088" y="4292600"/>
          <a:ext cx="7345362" cy="1343025"/>
        </p:xfrm>
        <a:graphic>
          <a:graphicData uri="http://schemas.openxmlformats.org/presentationml/2006/ole">
            <mc:AlternateContent xmlns:mc="http://schemas.openxmlformats.org/markup-compatibility/2006">
              <mc:Choice xmlns:v="urn:schemas-microsoft-com:vml" Requires="v">
                <p:oleObj spid="_x0000_s50265" name="Equation" r:id="rId5" imgW="2641600" imgH="482600" progId="Equation.DSMT4">
                  <p:embed/>
                </p:oleObj>
              </mc:Choice>
              <mc:Fallback>
                <p:oleObj name="Equation" r:id="rId5" imgW="2641600" imgH="482600" progId="Equation.DSMT4">
                  <p:embed/>
                  <p:pic>
                    <p:nvPicPr>
                      <p:cNvPr id="0" name="Object 15"/>
                      <p:cNvPicPr>
                        <a:picLocks noChangeAspect="1" noChangeArrowheads="1"/>
                      </p:cNvPicPr>
                      <p:nvPr/>
                    </p:nvPicPr>
                    <p:blipFill>
                      <a:blip r:embed="rId6">
                        <a:lum bright="-20000"/>
                        <a:extLst>
                          <a:ext uri="{28A0092B-C50C-407E-A947-70E740481C1C}">
                            <a14:useLocalDpi xmlns:a14="http://schemas.microsoft.com/office/drawing/2010/main" val="0"/>
                          </a:ext>
                        </a:extLst>
                      </a:blip>
                      <a:srcRect/>
                      <a:stretch>
                        <a:fillRect/>
                      </a:stretch>
                    </p:blipFill>
                    <p:spPr bwMode="auto">
                      <a:xfrm>
                        <a:off x="827088" y="4292600"/>
                        <a:ext cx="7345362" cy="1343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3"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E9C4CAB2-2467-403A-A82F-3EDE872FC23E}" type="slidenum">
              <a:rPr lang="en-US" altLang="zh-CN" smtClean="0"/>
              <a:pPr eaLnBrk="1" hangingPunct="1"/>
              <a:t>49</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35847">
                                            <p:txEl>
                                              <p:pRg st="0" end="0"/>
                                            </p:txEl>
                                          </p:spTgt>
                                        </p:tgtEl>
                                        <p:attrNameLst>
                                          <p:attrName>style.visibility</p:attrName>
                                        </p:attrNameLst>
                                      </p:cBhvr>
                                      <p:to>
                                        <p:strVal val="visible"/>
                                      </p:to>
                                    </p:set>
                                    <p:animEffect transition="in" filter="diamond(in)">
                                      <p:cBhvr>
                                        <p:cTn id="7" dur="2000"/>
                                        <p:tgtEl>
                                          <p:spTgt spid="358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5852"/>
                                        </p:tgtEl>
                                        <p:attrNameLst>
                                          <p:attrName>style.visibility</p:attrName>
                                        </p:attrNameLst>
                                      </p:cBhvr>
                                      <p:to>
                                        <p:strVal val="visible"/>
                                      </p:to>
                                    </p:set>
                                    <p:animEffect transition="in" filter="blinds(horizontal)">
                                      <p:cBhvr>
                                        <p:cTn id="12" dur="500"/>
                                        <p:tgtEl>
                                          <p:spTgt spid="358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35846">
                                            <p:txEl>
                                              <p:pRg st="0" end="0"/>
                                            </p:txEl>
                                          </p:spTgt>
                                        </p:tgtEl>
                                        <p:attrNameLst>
                                          <p:attrName>style.visibility</p:attrName>
                                        </p:attrNameLst>
                                      </p:cBhvr>
                                      <p:to>
                                        <p:strVal val="visible"/>
                                      </p:to>
                                    </p:set>
                                    <p:anim calcmode="lin" valueType="num">
                                      <p:cBhvr additive="base">
                                        <p:cTn id="17" dur="500" fill="hold"/>
                                        <p:tgtEl>
                                          <p:spTgt spid="35846">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584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35855"/>
                                        </p:tgtEl>
                                        <p:attrNameLst>
                                          <p:attrName>style.visibility</p:attrName>
                                        </p:attrNameLst>
                                      </p:cBhvr>
                                      <p:to>
                                        <p:strVal val="visible"/>
                                      </p:to>
                                    </p:set>
                                    <p:animEffect transition="in" filter="blinds(horizontal)">
                                      <p:cBhvr>
                                        <p:cTn id="23" dur="500"/>
                                        <p:tgtEl>
                                          <p:spTgt spid="358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468313" y="333375"/>
            <a:ext cx="7942262" cy="7016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4000" b="1" dirty="0">
                <a:latin typeface="Times New Roman" pitchFamily="18" charset="0"/>
              </a:rPr>
              <a:t>最小相位系统的特点</a:t>
            </a:r>
          </a:p>
        </p:txBody>
      </p:sp>
      <p:sp>
        <p:nvSpPr>
          <p:cNvPr id="101379" name="Rectangle 3"/>
          <p:cNvSpPr>
            <a:spLocks noChangeArrowheads="1"/>
          </p:cNvSpPr>
          <p:nvPr/>
        </p:nvSpPr>
        <p:spPr bwMode="auto">
          <a:xfrm>
            <a:off x="250825" y="1557338"/>
            <a:ext cx="8569325"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AutoNum type="arabicPeriod" startAt="5"/>
            </a:pPr>
            <a:r>
              <a:rPr lang="zh-CN" altLang="en-US" sz="3200" b="1" dirty="0">
                <a:latin typeface="Times New Roman" pitchFamily="18" charset="0"/>
              </a:rPr>
              <a:t>在幅度响应相同的系统中，只有唯一的一个最小相位延时系统。</a:t>
            </a:r>
          </a:p>
        </p:txBody>
      </p:sp>
      <p:sp>
        <p:nvSpPr>
          <p:cNvPr id="101382" name="Rectangle 6"/>
          <p:cNvSpPr>
            <a:spLocks noChangeArrowheads="1"/>
          </p:cNvSpPr>
          <p:nvPr/>
        </p:nvSpPr>
        <p:spPr bwMode="auto">
          <a:xfrm>
            <a:off x="323850" y="2924175"/>
            <a:ext cx="8569325"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Tx/>
              <a:buAutoNum type="arabicPeriod" startAt="6"/>
            </a:pPr>
            <a:r>
              <a:rPr lang="zh-CN" altLang="en-US" sz="3200" b="1" dirty="0">
                <a:latin typeface="Times New Roman" pitchFamily="18" charset="0"/>
              </a:rPr>
              <a:t>任意一个非最小相位延时系统可以由一个最小相位延时系统和一个全通系统的级联得到。</a:t>
            </a:r>
          </a:p>
        </p:txBody>
      </p:sp>
      <p:sp>
        <p:nvSpPr>
          <p:cNvPr id="51205"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5AE2A76A-8937-45AA-A207-3EBD201B27CC}" type="slidenum">
              <a:rPr lang="en-US" altLang="zh-CN" smtClean="0"/>
              <a:pPr eaLnBrk="1" hangingPunct="1"/>
              <a:t>50</a:t>
            </a:fld>
            <a:endParaRPr lang="en-US" altLang="zh-CN"/>
          </a:p>
        </p:txBody>
      </p:sp>
      <p:graphicFrame>
        <p:nvGraphicFramePr>
          <p:cNvPr id="2" name="对象 1"/>
          <p:cNvGraphicFramePr>
            <a:graphicFrameLocks noChangeAspect="1"/>
          </p:cNvGraphicFramePr>
          <p:nvPr/>
        </p:nvGraphicFramePr>
        <p:xfrm>
          <a:off x="1908175" y="4581525"/>
          <a:ext cx="4284663" cy="692150"/>
        </p:xfrm>
        <a:graphic>
          <a:graphicData uri="http://schemas.openxmlformats.org/presentationml/2006/ole">
            <mc:AlternateContent xmlns:mc="http://schemas.openxmlformats.org/markup-compatibility/2006">
              <mc:Choice xmlns:v="urn:schemas-microsoft-com:vml" Requires="v">
                <p:oleObj spid="_x0000_s51248" name="公式" r:id="rId3" imgW="1511300" imgH="241300" progId="Equation.3">
                  <p:embed/>
                </p:oleObj>
              </mc:Choice>
              <mc:Fallback>
                <p:oleObj name="公式" r:id="rId3" imgW="1511300" imgH="241300" progId="Equation.3">
                  <p:embed/>
                  <p:pic>
                    <p:nvPicPr>
                      <p:cNvPr id="0" name="对象 1"/>
                      <p:cNvPicPr>
                        <a:picLocks noChangeAspect="1" noChangeArrowheads="1"/>
                      </p:cNvPicPr>
                      <p:nvPr/>
                    </p:nvPicPr>
                    <p:blipFill>
                      <a:blip r:embed="rId4">
                        <a:lum bright="-92000"/>
                        <a:extLst>
                          <a:ext uri="{28A0092B-C50C-407E-A947-70E740481C1C}">
                            <a14:useLocalDpi xmlns:a14="http://schemas.microsoft.com/office/drawing/2010/main" val="0"/>
                          </a:ext>
                        </a:extLst>
                      </a:blip>
                      <a:srcRect/>
                      <a:stretch>
                        <a:fillRect/>
                      </a:stretch>
                    </p:blipFill>
                    <p:spPr bwMode="auto">
                      <a:xfrm>
                        <a:off x="1908175" y="4581525"/>
                        <a:ext cx="4284663" cy="692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Rectangle 3"/>
          <p:cNvSpPr>
            <a:spLocks noChangeArrowheads="1"/>
          </p:cNvSpPr>
          <p:nvPr/>
        </p:nvSpPr>
        <p:spPr bwMode="auto">
          <a:xfrm>
            <a:off x="5059394" y="5661248"/>
            <a:ext cx="2993831"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buClr>
                <a:schemeClr val="tx1"/>
              </a:buClr>
            </a:pPr>
            <a:r>
              <a:rPr lang="zh-CN" altLang="en-US" sz="3200" b="1" dirty="0">
                <a:latin typeface="Times New Roman" pitchFamily="18" charset="0"/>
              </a:rPr>
              <a:t>证明见下节</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 calcmode="lin" valueType="num">
                                      <p:cBhvr additive="base">
                                        <p:cTn id="7" dur="500" fill="hold"/>
                                        <p:tgtEl>
                                          <p:spTgt spid="1013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13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1382">
                                            <p:txEl>
                                              <p:pRg st="0" end="0"/>
                                            </p:txEl>
                                          </p:spTgt>
                                        </p:tgtEl>
                                        <p:attrNameLst>
                                          <p:attrName>style.visibility</p:attrName>
                                        </p:attrNameLst>
                                      </p:cBhvr>
                                      <p:to>
                                        <p:strVal val="visible"/>
                                      </p:to>
                                    </p:set>
                                    <p:anim calcmode="lin" valueType="num">
                                      <p:cBhvr additive="base">
                                        <p:cTn id="13" dur="500" fill="hold"/>
                                        <p:tgtEl>
                                          <p:spTgt spid="10138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138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8" presetClass="entr" presetSubtype="16"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diamond(in)">
                                      <p:cBhvr>
                                        <p:cTn id="19" dur="2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 calcmode="lin" valueType="num">
                                      <p:cBhvr additive="base">
                                        <p:cTn id="24"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23850" y="188913"/>
            <a:ext cx="7993063" cy="1008062"/>
          </a:xfrm>
        </p:spPr>
        <p:txBody>
          <a:bodyPr/>
          <a:lstStyle/>
          <a:p>
            <a:pPr eaLnBrk="1" hangingPunct="1"/>
            <a:r>
              <a:rPr lang="en-US" altLang="zh-CN" sz="4000" b="1"/>
              <a:t>6.3  </a:t>
            </a:r>
            <a:r>
              <a:rPr lang="zh-CN" altLang="en-US" sz="4000" b="1"/>
              <a:t>全通系统</a:t>
            </a:r>
          </a:p>
        </p:txBody>
      </p:sp>
      <p:sp>
        <p:nvSpPr>
          <p:cNvPr id="36867" name="Rectangle 3"/>
          <p:cNvSpPr>
            <a:spLocks noGrp="1" noChangeArrowheads="1"/>
          </p:cNvSpPr>
          <p:nvPr>
            <p:ph type="body" idx="1"/>
          </p:nvPr>
        </p:nvSpPr>
        <p:spPr>
          <a:xfrm>
            <a:off x="468313" y="1484313"/>
            <a:ext cx="8424862" cy="936625"/>
          </a:xfrm>
        </p:spPr>
        <p:txBody>
          <a:bodyPr/>
          <a:lstStyle/>
          <a:p>
            <a:pPr eaLnBrk="1" hangingPunct="1">
              <a:buClr>
                <a:schemeClr val="tx1"/>
              </a:buClr>
            </a:pPr>
            <a:r>
              <a:rPr lang="zh-CN" altLang="en-US" sz="3000" b="1"/>
              <a:t>定义：全通系统是指系统频率响应的幅度在所有频率      下均为 </a:t>
            </a:r>
            <a:r>
              <a:rPr lang="en-US" altLang="zh-CN" sz="3000" b="1"/>
              <a:t>1 </a:t>
            </a:r>
            <a:r>
              <a:rPr lang="zh-CN" altLang="en-US" sz="3000" b="1"/>
              <a:t>或者某一常数的系统。</a:t>
            </a:r>
          </a:p>
        </p:txBody>
      </p:sp>
      <p:graphicFrame>
        <p:nvGraphicFramePr>
          <p:cNvPr id="36868" name="Object 4"/>
          <p:cNvGraphicFramePr>
            <a:graphicFrameLocks noChangeAspect="1"/>
          </p:cNvGraphicFramePr>
          <p:nvPr/>
        </p:nvGraphicFramePr>
        <p:xfrm>
          <a:off x="2844800" y="2671763"/>
          <a:ext cx="2447925" cy="727075"/>
        </p:xfrm>
        <a:graphic>
          <a:graphicData uri="http://schemas.openxmlformats.org/presentationml/2006/ole">
            <mc:AlternateContent xmlns:mc="http://schemas.openxmlformats.org/markup-compatibility/2006">
              <mc:Choice xmlns:v="urn:schemas-microsoft-com:vml" Requires="v">
                <p:oleObj spid="_x0000_s52353" name="公式" r:id="rId3" imgW="863225" imgH="253890" progId="Equation.3">
                  <p:embed/>
                </p:oleObj>
              </mc:Choice>
              <mc:Fallback>
                <p:oleObj name="公式" r:id="rId3" imgW="863225" imgH="253890" progId="Equation.3">
                  <p:embed/>
                  <p:pic>
                    <p:nvPicPr>
                      <p:cNvPr id="0" name="Object 4"/>
                      <p:cNvPicPr>
                        <a:picLocks noChangeAspect="1" noChangeArrowheads="1"/>
                      </p:cNvPicPr>
                      <p:nvPr/>
                    </p:nvPicPr>
                    <p:blipFill>
                      <a:blip r:embed="rId4">
                        <a:lum bright="-80000"/>
                        <a:extLst>
                          <a:ext uri="{28A0092B-C50C-407E-A947-70E740481C1C}">
                            <a14:useLocalDpi xmlns:a14="http://schemas.microsoft.com/office/drawing/2010/main" val="0"/>
                          </a:ext>
                        </a:extLst>
                      </a:blip>
                      <a:srcRect/>
                      <a:stretch>
                        <a:fillRect/>
                      </a:stretch>
                    </p:blipFill>
                    <p:spPr bwMode="auto">
                      <a:xfrm>
                        <a:off x="2844800" y="2671763"/>
                        <a:ext cx="2447925" cy="727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869" name="Object 5"/>
          <p:cNvGraphicFramePr>
            <a:graphicFrameLocks noChangeAspect="1"/>
          </p:cNvGraphicFramePr>
          <p:nvPr/>
        </p:nvGraphicFramePr>
        <p:xfrm>
          <a:off x="2195513" y="2060575"/>
          <a:ext cx="349250" cy="322263"/>
        </p:xfrm>
        <a:graphic>
          <a:graphicData uri="http://schemas.openxmlformats.org/presentationml/2006/ole">
            <mc:AlternateContent xmlns:mc="http://schemas.openxmlformats.org/markup-compatibility/2006">
              <mc:Choice xmlns:v="urn:schemas-microsoft-com:vml" Requires="v">
                <p:oleObj spid="_x0000_s52354" name="公式" r:id="rId5" imgW="152334" imgH="139639" progId="Equation.3">
                  <p:embed/>
                </p:oleObj>
              </mc:Choice>
              <mc:Fallback>
                <p:oleObj name="公式" r:id="rId5" imgW="152334" imgH="139639" progId="Equation.3">
                  <p:embed/>
                  <p:pic>
                    <p:nvPicPr>
                      <p:cNvPr id="0" name="Object 5"/>
                      <p:cNvPicPr>
                        <a:picLocks noChangeAspect="1" noChangeArrowheads="1"/>
                      </p:cNvPicPr>
                      <p:nvPr/>
                    </p:nvPicPr>
                    <p:blipFill>
                      <a:blip r:embed="rId6">
                        <a:lum bright="-80000"/>
                        <a:extLst>
                          <a:ext uri="{28A0092B-C50C-407E-A947-70E740481C1C}">
                            <a14:useLocalDpi xmlns:a14="http://schemas.microsoft.com/office/drawing/2010/main" val="0"/>
                          </a:ext>
                        </a:extLst>
                      </a:blip>
                      <a:srcRect/>
                      <a:stretch>
                        <a:fillRect/>
                      </a:stretch>
                    </p:blipFill>
                    <p:spPr bwMode="auto">
                      <a:xfrm>
                        <a:off x="2195513" y="2060575"/>
                        <a:ext cx="349250" cy="322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70" name="Rectangle 6"/>
          <p:cNvSpPr>
            <a:spLocks noChangeArrowheads="1"/>
          </p:cNvSpPr>
          <p:nvPr/>
        </p:nvSpPr>
        <p:spPr bwMode="auto">
          <a:xfrm>
            <a:off x="395288" y="3644900"/>
            <a:ext cx="8424862"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例如，一阶全通系统的系统函数为</a:t>
            </a:r>
          </a:p>
        </p:txBody>
      </p:sp>
      <p:graphicFrame>
        <p:nvGraphicFramePr>
          <p:cNvPr id="36871" name="Object 7"/>
          <p:cNvGraphicFramePr>
            <a:graphicFrameLocks noChangeAspect="1"/>
          </p:cNvGraphicFramePr>
          <p:nvPr/>
        </p:nvGraphicFramePr>
        <p:xfrm>
          <a:off x="1493838" y="4365625"/>
          <a:ext cx="6661150" cy="1198563"/>
        </p:xfrm>
        <a:graphic>
          <a:graphicData uri="http://schemas.openxmlformats.org/presentationml/2006/ole">
            <mc:AlternateContent xmlns:mc="http://schemas.openxmlformats.org/markup-compatibility/2006">
              <mc:Choice xmlns:v="urn:schemas-microsoft-com:vml" Requires="v">
                <p:oleObj spid="_x0000_s52355" name="公式" r:id="rId7" imgW="2349500" imgH="419100" progId="Equation.3">
                  <p:embed/>
                </p:oleObj>
              </mc:Choice>
              <mc:Fallback>
                <p:oleObj name="公式" r:id="rId7" imgW="2349500" imgH="419100" progId="Equation.3">
                  <p:embed/>
                  <p:pic>
                    <p:nvPicPr>
                      <p:cNvPr id="0" name="Object 7"/>
                      <p:cNvPicPr>
                        <a:picLocks noChangeAspect="1" noChangeArrowheads="1"/>
                      </p:cNvPicPr>
                      <p:nvPr/>
                    </p:nvPicPr>
                    <p:blipFill>
                      <a:blip r:embed="rId8">
                        <a:lum bright="-80000"/>
                        <a:extLst>
                          <a:ext uri="{28A0092B-C50C-407E-A947-70E740481C1C}">
                            <a14:useLocalDpi xmlns:a14="http://schemas.microsoft.com/office/drawing/2010/main" val="0"/>
                          </a:ext>
                        </a:extLst>
                      </a:blip>
                      <a:srcRect/>
                      <a:stretch>
                        <a:fillRect/>
                      </a:stretch>
                    </p:blipFill>
                    <p:spPr bwMode="auto">
                      <a:xfrm>
                        <a:off x="1493838" y="4365625"/>
                        <a:ext cx="6661150" cy="1198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32"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15352F63-BEFB-4AB9-8A95-DA491EFB2F38}" type="slidenum">
              <a:rPr lang="en-US" altLang="zh-CN" smtClean="0"/>
              <a:pPr eaLnBrk="1" hangingPunct="1"/>
              <a:t>51</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7">
                                            <p:txEl>
                                              <p:pRg st="0" end="0"/>
                                            </p:txEl>
                                          </p:spTgt>
                                        </p:tgtEl>
                                        <p:attrNameLst>
                                          <p:attrName>style.visibility</p:attrName>
                                        </p:attrNameLst>
                                      </p:cBhvr>
                                      <p:to>
                                        <p:strVal val="visible"/>
                                      </p:to>
                                    </p:set>
                                    <p:anim calcmode="lin" valueType="num">
                                      <p:cBhvr additive="base">
                                        <p:cTn id="13" dur="5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7">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6869"/>
                                        </p:tgtEl>
                                        <p:attrNameLst>
                                          <p:attrName>style.visibility</p:attrName>
                                        </p:attrNameLst>
                                      </p:cBhvr>
                                      <p:to>
                                        <p:strVal val="visible"/>
                                      </p:to>
                                    </p:set>
                                    <p:anim calcmode="lin" valueType="num">
                                      <p:cBhvr additive="base">
                                        <p:cTn id="17" dur="500" fill="hold"/>
                                        <p:tgtEl>
                                          <p:spTgt spid="36869"/>
                                        </p:tgtEl>
                                        <p:attrNameLst>
                                          <p:attrName>ppt_x</p:attrName>
                                        </p:attrNameLst>
                                      </p:cBhvr>
                                      <p:tavLst>
                                        <p:tav tm="0">
                                          <p:val>
                                            <p:strVal val="#ppt_x"/>
                                          </p:val>
                                        </p:tav>
                                        <p:tav tm="100000">
                                          <p:val>
                                            <p:strVal val="#ppt_x"/>
                                          </p:val>
                                        </p:tav>
                                      </p:tavLst>
                                    </p:anim>
                                    <p:anim calcmode="lin" valueType="num">
                                      <p:cBhvr additive="base">
                                        <p:cTn id="18" dur="500" fill="hold"/>
                                        <p:tgtEl>
                                          <p:spTgt spid="36869"/>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36868"/>
                                        </p:tgtEl>
                                        <p:attrNameLst>
                                          <p:attrName>style.visibility</p:attrName>
                                        </p:attrNameLst>
                                      </p:cBhvr>
                                      <p:to>
                                        <p:strVal val="visible"/>
                                      </p:to>
                                    </p:set>
                                    <p:animEffect transition="in" filter="box(in)">
                                      <p:cBhvr>
                                        <p:cTn id="23" dur="500"/>
                                        <p:tgtEl>
                                          <p:spTgt spid="3686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36870"/>
                                        </p:tgtEl>
                                        <p:attrNameLst>
                                          <p:attrName>style.visibility</p:attrName>
                                        </p:attrNameLst>
                                      </p:cBhvr>
                                      <p:to>
                                        <p:strVal val="visible"/>
                                      </p:to>
                                    </p:set>
                                    <p:animEffect transition="in" filter="diamond(in)">
                                      <p:cBhvr>
                                        <p:cTn id="28" dur="2000"/>
                                        <p:tgtEl>
                                          <p:spTgt spid="36870"/>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ntr" presetSubtype="10" fill="hold" nodeType="clickEffect">
                                  <p:stCondLst>
                                    <p:cond delay="0"/>
                                  </p:stCondLst>
                                  <p:childTnLst>
                                    <p:set>
                                      <p:cBhvr>
                                        <p:cTn id="32" dur="1" fill="hold">
                                          <p:stCondLst>
                                            <p:cond delay="0"/>
                                          </p:stCondLst>
                                        </p:cTn>
                                        <p:tgtEl>
                                          <p:spTgt spid="36871"/>
                                        </p:tgtEl>
                                        <p:attrNameLst>
                                          <p:attrName>style.visibility</p:attrName>
                                        </p:attrNameLst>
                                      </p:cBhvr>
                                      <p:to>
                                        <p:strVal val="visible"/>
                                      </p:to>
                                    </p:set>
                                    <p:animEffect transition="in" filter="checkerboard(across)">
                                      <p:cBhvr>
                                        <p:cTn id="33" dur="500"/>
                                        <p:tgtEl>
                                          <p:spTgt spid="36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7" grpId="0" build="p"/>
      <p:bldP spid="3687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07" name="Object 7"/>
          <p:cNvGraphicFramePr>
            <a:graphicFrameLocks noChangeAspect="1"/>
          </p:cNvGraphicFramePr>
          <p:nvPr>
            <p:extLst>
              <p:ext uri="{D42A27DB-BD31-4B8C-83A1-F6EECF244321}">
                <p14:modId xmlns:p14="http://schemas.microsoft.com/office/powerpoint/2010/main" val="4281096519"/>
              </p:ext>
            </p:extLst>
          </p:nvPr>
        </p:nvGraphicFramePr>
        <p:xfrm>
          <a:off x="771711" y="1052736"/>
          <a:ext cx="6408737" cy="1152525"/>
        </p:xfrm>
        <a:graphic>
          <a:graphicData uri="http://schemas.openxmlformats.org/presentationml/2006/ole">
            <mc:AlternateContent xmlns:mc="http://schemas.openxmlformats.org/markup-compatibility/2006">
              <mc:Choice xmlns:v="urn:schemas-microsoft-com:vml" Requires="v">
                <p:oleObj spid="_x0000_s53352" name="Equation" r:id="rId3" imgW="2349500" imgH="419100" progId="Equation.DSMT4">
                  <p:embed/>
                </p:oleObj>
              </mc:Choice>
              <mc:Fallback>
                <p:oleObj name="Equation" r:id="rId3" imgW="2349500" imgH="419100" progId="Equation.DSMT4">
                  <p:embed/>
                  <p:pic>
                    <p:nvPicPr>
                      <p:cNvPr id="0" name="Object 7"/>
                      <p:cNvPicPr>
                        <a:picLocks noChangeAspect="1" noChangeArrowheads="1"/>
                      </p:cNvPicPr>
                      <p:nvPr/>
                    </p:nvPicPr>
                    <p:blipFill>
                      <a:blip r:embed="rId4">
                        <a:lum bright="-80000"/>
                        <a:extLst>
                          <a:ext uri="{28A0092B-C50C-407E-A947-70E740481C1C}">
                            <a14:useLocalDpi xmlns:a14="http://schemas.microsoft.com/office/drawing/2010/main" val="0"/>
                          </a:ext>
                        </a:extLst>
                      </a:blip>
                      <a:srcRect/>
                      <a:stretch>
                        <a:fillRect/>
                      </a:stretch>
                    </p:blipFill>
                    <p:spPr bwMode="auto">
                      <a:xfrm>
                        <a:off x="771711" y="1052736"/>
                        <a:ext cx="6408737" cy="1152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08" name="Rectangle 8"/>
          <p:cNvSpPr>
            <a:spLocks noChangeArrowheads="1"/>
          </p:cNvSpPr>
          <p:nvPr/>
        </p:nvSpPr>
        <p:spPr bwMode="auto">
          <a:xfrm>
            <a:off x="539750" y="2361611"/>
            <a:ext cx="8135938"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t>系统的零极点位置如图所示（</a:t>
            </a:r>
            <a:r>
              <a:rPr lang="en-US" altLang="zh-CN" sz="3000" b="1" dirty="0">
                <a:latin typeface="Times New Roman" pitchFamily="18" charset="0"/>
              </a:rPr>
              <a:t>a&gt;0</a:t>
            </a:r>
            <a:r>
              <a:rPr lang="zh-CN" altLang="en-US" sz="3000" b="1" dirty="0"/>
              <a:t>）。</a:t>
            </a:r>
          </a:p>
        </p:txBody>
      </p:sp>
      <p:sp>
        <p:nvSpPr>
          <p:cNvPr id="102411" name="Rectangle 11"/>
          <p:cNvSpPr>
            <a:spLocks noChangeArrowheads="1"/>
          </p:cNvSpPr>
          <p:nvPr/>
        </p:nvSpPr>
        <p:spPr bwMode="auto">
          <a:xfrm>
            <a:off x="539750" y="333375"/>
            <a:ext cx="2736850"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一阶全通系统</a:t>
            </a:r>
          </a:p>
        </p:txBody>
      </p:sp>
      <p:pic>
        <p:nvPicPr>
          <p:cNvPr id="102413" name="Picture 13" descr="0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3501008"/>
            <a:ext cx="3960440" cy="289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14" name="WordArt 14"/>
          <p:cNvSpPr>
            <a:spLocks noChangeArrowheads="1" noChangeShapeType="1" noTextEdit="1"/>
          </p:cNvSpPr>
          <p:nvPr/>
        </p:nvSpPr>
        <p:spPr bwMode="auto">
          <a:xfrm>
            <a:off x="4786313" y="4785320"/>
            <a:ext cx="3889375" cy="15240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defRPr/>
            </a:pPr>
            <a:r>
              <a:rPr lang="zh-CN" altLang="en-US" sz="3600" kern="10" dirty="0">
                <a:ln w="9525">
                  <a:round/>
                  <a:headEnd/>
                  <a:tailEnd/>
                </a:ln>
                <a:gradFill rotWithShape="0">
                  <a:gsLst>
                    <a:gs pos="0">
                      <a:srgbClr val="FFE701"/>
                    </a:gs>
                    <a:gs pos="100000">
                      <a:srgbClr val="FE3E02"/>
                    </a:gs>
                  </a:gsLst>
                  <a:lin ang="5400000" scaled="1"/>
                </a:gradFill>
                <a:latin typeface="Times New Roman"/>
                <a:ea typeface="宋体" charset="-122"/>
                <a:cs typeface="Times New Roman"/>
              </a:rPr>
              <a:t>为什么要求：</a:t>
            </a:r>
            <a:r>
              <a:rPr lang="en-US" altLang="zh-CN" sz="3600" kern="10" dirty="0">
                <a:ln w="9525">
                  <a:round/>
                  <a:headEnd/>
                  <a:tailEnd/>
                </a:ln>
                <a:gradFill rotWithShape="0">
                  <a:gsLst>
                    <a:gs pos="0">
                      <a:srgbClr val="FFE701"/>
                    </a:gs>
                    <a:gs pos="100000">
                      <a:srgbClr val="FE3E02"/>
                    </a:gs>
                  </a:gsLst>
                  <a:lin ang="5400000" scaled="1"/>
                </a:gradFill>
                <a:latin typeface="Times New Roman"/>
                <a:ea typeface="宋体" charset="-122"/>
                <a:cs typeface="Times New Roman"/>
              </a:rPr>
              <a:t>|a|&lt;1</a:t>
            </a:r>
            <a:endParaRPr lang="zh-CN" altLang="en-US" sz="3600" kern="10" dirty="0">
              <a:ln w="9525">
                <a:round/>
                <a:headEnd/>
                <a:tailEnd/>
              </a:ln>
              <a:gradFill rotWithShape="0">
                <a:gsLst>
                  <a:gs pos="0">
                    <a:srgbClr val="FFE701"/>
                  </a:gs>
                  <a:gs pos="100000">
                    <a:srgbClr val="FE3E02"/>
                  </a:gs>
                </a:gsLst>
                <a:lin ang="5400000" scaled="1"/>
              </a:gradFill>
              <a:latin typeface="Times New Roman"/>
              <a:ea typeface="宋体" charset="-122"/>
              <a:cs typeface="Times New Roman"/>
            </a:endParaRPr>
          </a:p>
        </p:txBody>
      </p:sp>
      <p:sp>
        <p:nvSpPr>
          <p:cNvPr id="53255"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A0B832CF-D1C6-4156-ABA2-4B4A0CC8490F}" type="slidenum">
              <a:rPr lang="en-US" altLang="zh-CN" smtClean="0"/>
              <a:pPr eaLnBrk="1" hangingPunct="1"/>
              <a:t>52</a:t>
            </a:fld>
            <a:endParaRPr lang="en-US" altLang="zh-CN"/>
          </a:p>
        </p:txBody>
      </p:sp>
      <p:graphicFrame>
        <p:nvGraphicFramePr>
          <p:cNvPr id="2" name="对象 1"/>
          <p:cNvGraphicFramePr>
            <a:graphicFrameLocks noChangeAspect="1"/>
          </p:cNvGraphicFramePr>
          <p:nvPr>
            <p:extLst>
              <p:ext uri="{D42A27DB-BD31-4B8C-83A1-F6EECF244321}">
                <p14:modId xmlns:p14="http://schemas.microsoft.com/office/powerpoint/2010/main" val="2074994976"/>
              </p:ext>
            </p:extLst>
          </p:nvPr>
        </p:nvGraphicFramePr>
        <p:xfrm>
          <a:off x="6804248" y="4071962"/>
          <a:ext cx="1008062" cy="398462"/>
        </p:xfrm>
        <a:graphic>
          <a:graphicData uri="http://schemas.openxmlformats.org/presentationml/2006/ole">
            <mc:AlternateContent xmlns:mc="http://schemas.openxmlformats.org/markup-compatibility/2006">
              <mc:Choice xmlns:v="urn:schemas-microsoft-com:vml" Requires="v">
                <p:oleObj spid="_x0000_s53353" name="Equation" r:id="rId6" imgW="355446" imgH="139639" progId="Equation.DSMT4">
                  <p:embed/>
                </p:oleObj>
              </mc:Choice>
              <mc:Fallback>
                <p:oleObj name="Equation" r:id="rId6" imgW="355446" imgH="139639" progId="Equation.DSMT4">
                  <p:embed/>
                  <p:pic>
                    <p:nvPicPr>
                      <p:cNvPr id="0" name="Object 7"/>
                      <p:cNvPicPr>
                        <a:picLocks noChangeAspect="1" noChangeArrowheads="1"/>
                      </p:cNvPicPr>
                      <p:nvPr/>
                    </p:nvPicPr>
                    <p:blipFill>
                      <a:blip r:embed="rId7">
                        <a:lum bright="-14000"/>
                        <a:extLst>
                          <a:ext uri="{28A0092B-C50C-407E-A947-70E740481C1C}">
                            <a14:useLocalDpi xmlns:a14="http://schemas.microsoft.com/office/drawing/2010/main" val="0"/>
                          </a:ext>
                        </a:extLst>
                      </a:blip>
                      <a:srcRect/>
                      <a:stretch>
                        <a:fillRect/>
                      </a:stretch>
                    </p:blipFill>
                    <p:spPr bwMode="auto">
                      <a:xfrm>
                        <a:off x="6804248" y="4071962"/>
                        <a:ext cx="1008062" cy="398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1798054199"/>
              </p:ext>
            </p:extLst>
          </p:nvPr>
        </p:nvGraphicFramePr>
        <p:xfrm>
          <a:off x="6731000" y="2718372"/>
          <a:ext cx="1223962" cy="1122363"/>
        </p:xfrm>
        <a:graphic>
          <a:graphicData uri="http://schemas.openxmlformats.org/presentationml/2006/ole">
            <mc:AlternateContent xmlns:mc="http://schemas.openxmlformats.org/markup-compatibility/2006">
              <mc:Choice xmlns:v="urn:schemas-microsoft-com:vml" Requires="v">
                <p:oleObj spid="_x0000_s53354" name="Equation" r:id="rId8" imgW="431640" imgH="393480" progId="Equation.DSMT4">
                  <p:embed/>
                </p:oleObj>
              </mc:Choice>
              <mc:Fallback>
                <p:oleObj name="Equation" r:id="rId8" imgW="431640" imgH="393480" progId="Equation.DSMT4">
                  <p:embed/>
                  <p:pic>
                    <p:nvPicPr>
                      <p:cNvPr id="0" name="Object 9"/>
                      <p:cNvPicPr>
                        <a:picLocks noChangeAspect="1" noChangeArrowheads="1"/>
                      </p:cNvPicPr>
                      <p:nvPr/>
                    </p:nvPicPr>
                    <p:blipFill>
                      <a:blip r:embed="rId9">
                        <a:lum bright="-14000"/>
                      </a:blip>
                      <a:srcRect/>
                      <a:stretch>
                        <a:fillRect/>
                      </a:stretch>
                    </p:blipFill>
                    <p:spPr bwMode="auto">
                      <a:xfrm>
                        <a:off x="6731000" y="2718372"/>
                        <a:ext cx="1223962" cy="1122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Rectangle 8"/>
          <p:cNvSpPr>
            <a:spLocks noChangeArrowheads="1"/>
          </p:cNvSpPr>
          <p:nvPr/>
        </p:nvSpPr>
        <p:spPr bwMode="auto">
          <a:xfrm>
            <a:off x="5004048" y="3021253"/>
            <a:ext cx="1572416"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t>零点：</a:t>
            </a:r>
          </a:p>
        </p:txBody>
      </p:sp>
      <p:sp>
        <p:nvSpPr>
          <p:cNvPr id="11" name="Rectangle 8"/>
          <p:cNvSpPr>
            <a:spLocks noChangeArrowheads="1"/>
          </p:cNvSpPr>
          <p:nvPr/>
        </p:nvSpPr>
        <p:spPr bwMode="auto">
          <a:xfrm>
            <a:off x="4983156" y="3933056"/>
            <a:ext cx="1572416"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t>极点：</a:t>
            </a:r>
          </a:p>
        </p:txBody>
      </p:sp>
      <p:sp>
        <p:nvSpPr>
          <p:cNvPr id="4" name="动作按钮: 前进或下一项 3">
            <a:hlinkClick r:id="rId10" action="ppaction://hlinksldjump" highlightClick="1"/>
          </p:cNvPr>
          <p:cNvSpPr/>
          <p:nvPr/>
        </p:nvSpPr>
        <p:spPr>
          <a:xfrm>
            <a:off x="3995936" y="5949280"/>
            <a:ext cx="611783"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2411"/>
                                        </p:tgtEl>
                                        <p:attrNameLst>
                                          <p:attrName>style.visibility</p:attrName>
                                        </p:attrNameLst>
                                      </p:cBhvr>
                                      <p:to>
                                        <p:strVal val="visible"/>
                                      </p:to>
                                    </p:set>
                                    <p:animEffect transition="in" filter="diamond(in)">
                                      <p:cBhvr>
                                        <p:cTn id="7" dur="2000"/>
                                        <p:tgtEl>
                                          <p:spTgt spid="1024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02407"/>
                                        </p:tgtEl>
                                        <p:attrNameLst>
                                          <p:attrName>style.visibility</p:attrName>
                                        </p:attrNameLst>
                                      </p:cBhvr>
                                      <p:to>
                                        <p:strVal val="visible"/>
                                      </p:to>
                                    </p:set>
                                    <p:animEffect transition="in" filter="checkerboard(across)">
                                      <p:cBhvr>
                                        <p:cTn id="12" dur="500"/>
                                        <p:tgtEl>
                                          <p:spTgt spid="1024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2408"/>
                                        </p:tgtEl>
                                        <p:attrNameLst>
                                          <p:attrName>style.visibility</p:attrName>
                                        </p:attrNameLst>
                                      </p:cBhvr>
                                      <p:to>
                                        <p:strVal val="visible"/>
                                      </p:to>
                                    </p:set>
                                    <p:anim calcmode="lin" valueType="num">
                                      <p:cBhvr additive="base">
                                        <p:cTn id="17" dur="500" fill="hold"/>
                                        <p:tgtEl>
                                          <p:spTgt spid="102408"/>
                                        </p:tgtEl>
                                        <p:attrNameLst>
                                          <p:attrName>ppt_x</p:attrName>
                                        </p:attrNameLst>
                                      </p:cBhvr>
                                      <p:tavLst>
                                        <p:tav tm="0">
                                          <p:val>
                                            <p:strVal val="#ppt_x"/>
                                          </p:val>
                                        </p:tav>
                                        <p:tav tm="100000">
                                          <p:val>
                                            <p:strVal val="#ppt_x"/>
                                          </p:val>
                                        </p:tav>
                                      </p:tavLst>
                                    </p:anim>
                                    <p:anim calcmode="lin" valueType="num">
                                      <p:cBhvr additive="base">
                                        <p:cTn id="18" dur="500" fill="hold"/>
                                        <p:tgtEl>
                                          <p:spTgt spid="102408"/>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02413"/>
                                        </p:tgtEl>
                                        <p:attrNameLst>
                                          <p:attrName>style.visibility</p:attrName>
                                        </p:attrNameLst>
                                      </p:cBhvr>
                                      <p:to>
                                        <p:strVal val="visible"/>
                                      </p:to>
                                    </p:set>
                                    <p:anim calcmode="lin" valueType="num">
                                      <p:cBhvr additive="base">
                                        <p:cTn id="23" dur="500" fill="hold"/>
                                        <p:tgtEl>
                                          <p:spTgt spid="102413"/>
                                        </p:tgtEl>
                                        <p:attrNameLst>
                                          <p:attrName>ppt_x</p:attrName>
                                        </p:attrNameLst>
                                      </p:cBhvr>
                                      <p:tavLst>
                                        <p:tav tm="0">
                                          <p:val>
                                            <p:strVal val="#ppt_x"/>
                                          </p:val>
                                        </p:tav>
                                        <p:tav tm="100000">
                                          <p:val>
                                            <p:strVal val="#ppt_x"/>
                                          </p:val>
                                        </p:tav>
                                      </p:tavLst>
                                    </p:anim>
                                    <p:anim calcmode="lin" valueType="num">
                                      <p:cBhvr additive="base">
                                        <p:cTn id="24" dur="500" fill="hold"/>
                                        <p:tgtEl>
                                          <p:spTgt spid="10241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diamond(in)">
                                      <p:cBhvr>
                                        <p:cTn id="35" dur="20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8" presetClass="entr" presetSubtype="16"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diamond(in)">
                                      <p:cBhvr>
                                        <p:cTn id="46" dur="2000"/>
                                        <p:tgtEl>
                                          <p:spTgt spid="2"/>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nodeType="clickEffect">
                                  <p:stCondLst>
                                    <p:cond delay="0"/>
                                  </p:stCondLst>
                                  <p:childTnLst>
                                    <p:set>
                                      <p:cBhvr>
                                        <p:cTn id="50" dur="1" fill="hold">
                                          <p:stCondLst>
                                            <p:cond delay="0"/>
                                          </p:stCondLst>
                                        </p:cTn>
                                        <p:tgtEl>
                                          <p:spTgt spid="102414"/>
                                        </p:tgtEl>
                                        <p:attrNameLst>
                                          <p:attrName>style.visibility</p:attrName>
                                        </p:attrNameLst>
                                      </p:cBhvr>
                                      <p:to>
                                        <p:strVal val="visible"/>
                                      </p:to>
                                    </p:set>
                                    <p:animEffect transition="in" filter="checkerboard(across)">
                                      <p:cBhvr>
                                        <p:cTn id="51" dur="500"/>
                                        <p:tgtEl>
                                          <p:spTgt spid="102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8" grpId="0"/>
      <p:bldP spid="102411" grpId="0"/>
      <p:bldP spid="10" grpId="0"/>
      <p:bldP spid="1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ChangeArrowheads="1"/>
          </p:cNvSpPr>
          <p:nvPr/>
        </p:nvSpPr>
        <p:spPr bwMode="auto">
          <a:xfrm>
            <a:off x="468313" y="333375"/>
            <a:ext cx="8135937"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系统的幅度频率响应为</a:t>
            </a:r>
          </a:p>
        </p:txBody>
      </p:sp>
      <p:graphicFrame>
        <p:nvGraphicFramePr>
          <p:cNvPr id="103430" name="Object 6"/>
          <p:cNvGraphicFramePr>
            <a:graphicFrameLocks noGrp="1" noChangeAspect="1"/>
          </p:cNvGraphicFramePr>
          <p:nvPr>
            <p:ph/>
          </p:nvPr>
        </p:nvGraphicFramePr>
        <p:xfrm>
          <a:off x="684213" y="1125538"/>
          <a:ext cx="3384550" cy="1158875"/>
        </p:xfrm>
        <a:graphic>
          <a:graphicData uri="http://schemas.openxmlformats.org/presentationml/2006/ole">
            <mc:AlternateContent xmlns:mc="http://schemas.openxmlformats.org/markup-compatibility/2006">
              <mc:Choice xmlns:v="urn:schemas-microsoft-com:vml" Requires="v">
                <p:oleObj spid="_x0000_s54567" name="Equation" r:id="rId3" imgW="1409088" imgH="482391" progId="Equation.DSMT4">
                  <p:embed/>
                </p:oleObj>
              </mc:Choice>
              <mc:Fallback>
                <p:oleObj name="Equation" r:id="rId3" imgW="1409088" imgH="482391" progId="Equation.DSMT4">
                  <p:embed/>
                  <p:pic>
                    <p:nvPicPr>
                      <p:cNvPr id="0" name="Object 6"/>
                      <p:cNvPicPr>
                        <a:picLocks noChangeAspect="1" noChangeArrowheads="1"/>
                      </p:cNvPicPr>
                      <p:nvPr/>
                    </p:nvPicPr>
                    <p:blipFill>
                      <a:blip r:embed="rId4">
                        <a:lum bright="-80000"/>
                        <a:extLst>
                          <a:ext uri="{28A0092B-C50C-407E-A947-70E740481C1C}">
                            <a14:useLocalDpi xmlns:a14="http://schemas.microsoft.com/office/drawing/2010/main" val="0"/>
                          </a:ext>
                        </a:extLst>
                      </a:blip>
                      <a:srcRect/>
                      <a:stretch>
                        <a:fillRect/>
                      </a:stretch>
                    </p:blipFill>
                    <p:spPr bwMode="auto">
                      <a:xfrm>
                        <a:off x="684213" y="1125538"/>
                        <a:ext cx="3384550" cy="115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3432" name="Object 8"/>
          <p:cNvGraphicFramePr>
            <a:graphicFrameLocks noChangeAspect="1"/>
          </p:cNvGraphicFramePr>
          <p:nvPr/>
        </p:nvGraphicFramePr>
        <p:xfrm>
          <a:off x="2195513" y="5445125"/>
          <a:ext cx="2957512" cy="1195388"/>
        </p:xfrm>
        <a:graphic>
          <a:graphicData uri="http://schemas.openxmlformats.org/presentationml/2006/ole">
            <mc:AlternateContent xmlns:mc="http://schemas.openxmlformats.org/markup-compatibility/2006">
              <mc:Choice xmlns:v="urn:schemas-microsoft-com:vml" Requires="v">
                <p:oleObj spid="_x0000_s54568" name="Equation" r:id="rId5" imgW="1320227" imgH="533169" progId="Equation.DSMT4">
                  <p:embed/>
                </p:oleObj>
              </mc:Choice>
              <mc:Fallback>
                <p:oleObj name="Equation" r:id="rId5" imgW="1320227" imgH="533169" progId="Equation.DSMT4">
                  <p:embed/>
                  <p:pic>
                    <p:nvPicPr>
                      <p:cNvPr id="0" name="Object 8"/>
                      <p:cNvPicPr>
                        <a:picLocks noChangeAspect="1" noChangeArrowheads="1"/>
                      </p:cNvPicPr>
                      <p:nvPr/>
                    </p:nvPicPr>
                    <p:blipFill>
                      <a:blip r:embed="rId6">
                        <a:lum bright="-80000"/>
                        <a:extLst>
                          <a:ext uri="{28A0092B-C50C-407E-A947-70E740481C1C}">
                            <a14:useLocalDpi xmlns:a14="http://schemas.microsoft.com/office/drawing/2010/main" val="0"/>
                          </a:ext>
                        </a:extLst>
                      </a:blip>
                      <a:srcRect/>
                      <a:stretch>
                        <a:fillRect/>
                      </a:stretch>
                    </p:blipFill>
                    <p:spPr bwMode="auto">
                      <a:xfrm>
                        <a:off x="2195513" y="5445125"/>
                        <a:ext cx="2957512" cy="1195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3433" name="Object 9"/>
          <p:cNvGraphicFramePr>
            <a:graphicFrameLocks noChangeAspect="1"/>
          </p:cNvGraphicFramePr>
          <p:nvPr/>
        </p:nvGraphicFramePr>
        <p:xfrm>
          <a:off x="4067175" y="1125538"/>
          <a:ext cx="3271838" cy="1022350"/>
        </p:xfrm>
        <a:graphic>
          <a:graphicData uri="http://schemas.openxmlformats.org/presentationml/2006/ole">
            <mc:AlternateContent xmlns:mc="http://schemas.openxmlformats.org/markup-compatibility/2006">
              <mc:Choice xmlns:v="urn:schemas-microsoft-com:vml" Requires="v">
                <p:oleObj spid="_x0000_s54569" name="Equation" r:id="rId7" imgW="1460500" imgH="457200" progId="Equation.DSMT4">
                  <p:embed/>
                </p:oleObj>
              </mc:Choice>
              <mc:Fallback>
                <p:oleObj name="Equation" r:id="rId7" imgW="1460500" imgH="457200" progId="Equation.DSMT4">
                  <p:embed/>
                  <p:pic>
                    <p:nvPicPr>
                      <p:cNvPr id="0" name="Object 9"/>
                      <p:cNvPicPr>
                        <a:picLocks noChangeAspect="1" noChangeArrowheads="1"/>
                      </p:cNvPicPr>
                      <p:nvPr/>
                    </p:nvPicPr>
                    <p:blipFill>
                      <a:blip r:embed="rId8">
                        <a:lum bright="-80000"/>
                        <a:extLst>
                          <a:ext uri="{28A0092B-C50C-407E-A947-70E740481C1C}">
                            <a14:useLocalDpi xmlns:a14="http://schemas.microsoft.com/office/drawing/2010/main" val="0"/>
                          </a:ext>
                        </a:extLst>
                      </a:blip>
                      <a:srcRect/>
                      <a:stretch>
                        <a:fillRect/>
                      </a:stretch>
                    </p:blipFill>
                    <p:spPr bwMode="auto">
                      <a:xfrm>
                        <a:off x="4067175" y="1125538"/>
                        <a:ext cx="3271838" cy="102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3434" name="Object 10"/>
          <p:cNvGraphicFramePr>
            <a:graphicFrameLocks noChangeAspect="1"/>
          </p:cNvGraphicFramePr>
          <p:nvPr/>
        </p:nvGraphicFramePr>
        <p:xfrm>
          <a:off x="2124075" y="2349500"/>
          <a:ext cx="4181475" cy="1422400"/>
        </p:xfrm>
        <a:graphic>
          <a:graphicData uri="http://schemas.openxmlformats.org/presentationml/2006/ole">
            <mc:AlternateContent xmlns:mc="http://schemas.openxmlformats.org/markup-compatibility/2006">
              <mc:Choice xmlns:v="urn:schemas-microsoft-com:vml" Requires="v">
                <p:oleObj spid="_x0000_s54570" name="Equation" r:id="rId9" imgW="1866090" imgH="634725" progId="Equation.DSMT4">
                  <p:embed/>
                </p:oleObj>
              </mc:Choice>
              <mc:Fallback>
                <p:oleObj name="Equation" r:id="rId9" imgW="1866090" imgH="634725" progId="Equation.DSMT4">
                  <p:embed/>
                  <p:pic>
                    <p:nvPicPr>
                      <p:cNvPr id="0" name="Object 10"/>
                      <p:cNvPicPr>
                        <a:picLocks noChangeAspect="1" noChangeArrowheads="1"/>
                      </p:cNvPicPr>
                      <p:nvPr/>
                    </p:nvPicPr>
                    <p:blipFill>
                      <a:blip r:embed="rId10">
                        <a:lum bright="-80000"/>
                        <a:extLst>
                          <a:ext uri="{28A0092B-C50C-407E-A947-70E740481C1C}">
                            <a14:useLocalDpi xmlns:a14="http://schemas.microsoft.com/office/drawing/2010/main" val="0"/>
                          </a:ext>
                        </a:extLst>
                      </a:blip>
                      <a:srcRect/>
                      <a:stretch>
                        <a:fillRect/>
                      </a:stretch>
                    </p:blipFill>
                    <p:spPr bwMode="auto">
                      <a:xfrm>
                        <a:off x="2124075" y="2349500"/>
                        <a:ext cx="4181475" cy="142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3435" name="Object 11"/>
          <p:cNvGraphicFramePr>
            <a:graphicFrameLocks noChangeAspect="1"/>
          </p:cNvGraphicFramePr>
          <p:nvPr/>
        </p:nvGraphicFramePr>
        <p:xfrm>
          <a:off x="2124075" y="3789363"/>
          <a:ext cx="5603875" cy="1420812"/>
        </p:xfrm>
        <a:graphic>
          <a:graphicData uri="http://schemas.openxmlformats.org/presentationml/2006/ole">
            <mc:AlternateContent xmlns:mc="http://schemas.openxmlformats.org/markup-compatibility/2006">
              <mc:Choice xmlns:v="urn:schemas-microsoft-com:vml" Requires="v">
                <p:oleObj spid="_x0000_s54571" name="Equation" r:id="rId11" imgW="2501900" imgH="635000" progId="Equation.DSMT4">
                  <p:embed/>
                </p:oleObj>
              </mc:Choice>
              <mc:Fallback>
                <p:oleObj name="Equation" r:id="rId11" imgW="2501900" imgH="635000" progId="Equation.DSMT4">
                  <p:embed/>
                  <p:pic>
                    <p:nvPicPr>
                      <p:cNvPr id="0" name="Object 11"/>
                      <p:cNvPicPr>
                        <a:picLocks noChangeAspect="1" noChangeArrowheads="1"/>
                      </p:cNvPicPr>
                      <p:nvPr/>
                    </p:nvPicPr>
                    <p:blipFill>
                      <a:blip r:embed="rId12">
                        <a:lum bright="-80000"/>
                        <a:extLst>
                          <a:ext uri="{28A0092B-C50C-407E-A947-70E740481C1C}">
                            <a14:useLocalDpi xmlns:a14="http://schemas.microsoft.com/office/drawing/2010/main" val="0"/>
                          </a:ext>
                        </a:extLst>
                      </a:blip>
                      <a:srcRect/>
                      <a:stretch>
                        <a:fillRect/>
                      </a:stretch>
                    </p:blipFill>
                    <p:spPr bwMode="auto">
                      <a:xfrm>
                        <a:off x="2124075" y="3789363"/>
                        <a:ext cx="5603875" cy="1420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3436" name="Object 12"/>
          <p:cNvGraphicFramePr>
            <a:graphicFrameLocks noChangeAspect="1"/>
          </p:cNvGraphicFramePr>
          <p:nvPr/>
        </p:nvGraphicFramePr>
        <p:xfrm>
          <a:off x="5508625" y="5876925"/>
          <a:ext cx="482600" cy="369888"/>
        </p:xfrm>
        <a:graphic>
          <a:graphicData uri="http://schemas.openxmlformats.org/presentationml/2006/ole">
            <mc:AlternateContent xmlns:mc="http://schemas.openxmlformats.org/markup-compatibility/2006">
              <mc:Choice xmlns:v="urn:schemas-microsoft-com:vml" Requires="v">
                <p:oleObj spid="_x0000_s54572" name="Equation" r:id="rId13" imgW="215619" imgH="164885" progId="Equation.DSMT4">
                  <p:embed/>
                </p:oleObj>
              </mc:Choice>
              <mc:Fallback>
                <p:oleObj name="Equation" r:id="rId13" imgW="215619" imgH="164885" progId="Equation.DSMT4">
                  <p:embed/>
                  <p:pic>
                    <p:nvPicPr>
                      <p:cNvPr id="0" name="Object 12"/>
                      <p:cNvPicPr>
                        <a:picLocks noChangeAspect="1" noChangeArrowheads="1"/>
                      </p:cNvPicPr>
                      <p:nvPr/>
                    </p:nvPicPr>
                    <p:blipFill>
                      <a:blip r:embed="rId14">
                        <a:lum bright="-80000"/>
                        <a:extLst>
                          <a:ext uri="{28A0092B-C50C-407E-A947-70E740481C1C}">
                            <a14:useLocalDpi xmlns:a14="http://schemas.microsoft.com/office/drawing/2010/main" val="0"/>
                          </a:ext>
                        </a:extLst>
                      </a:blip>
                      <a:srcRect/>
                      <a:stretch>
                        <a:fillRect/>
                      </a:stretch>
                    </p:blipFill>
                    <p:spPr bwMode="auto">
                      <a:xfrm>
                        <a:off x="5508625" y="5876925"/>
                        <a:ext cx="482600"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28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BC471606-8F11-4570-80FA-4B57CAC684EF}" type="slidenum">
              <a:rPr lang="en-US" altLang="zh-CN" smtClean="0"/>
              <a:pPr eaLnBrk="1" hangingPunct="1"/>
              <a:t>53</a:t>
            </a:fld>
            <a:endParaRPr lang="en-US" altLang="zh-CN"/>
          </a:p>
        </p:txBody>
      </p:sp>
      <p:graphicFrame>
        <p:nvGraphicFramePr>
          <p:cNvPr id="2" name="对象 1"/>
          <p:cNvGraphicFramePr>
            <a:graphicFrameLocks noChangeAspect="1"/>
          </p:cNvGraphicFramePr>
          <p:nvPr>
            <p:extLst>
              <p:ext uri="{D42A27DB-BD31-4B8C-83A1-F6EECF244321}">
                <p14:modId xmlns:p14="http://schemas.microsoft.com/office/powerpoint/2010/main" val="4059978002"/>
              </p:ext>
            </p:extLst>
          </p:nvPr>
        </p:nvGraphicFramePr>
        <p:xfrm>
          <a:off x="6228184" y="11516"/>
          <a:ext cx="2520082" cy="998134"/>
        </p:xfrm>
        <a:graphic>
          <a:graphicData uri="http://schemas.openxmlformats.org/presentationml/2006/ole">
            <mc:AlternateContent xmlns:mc="http://schemas.openxmlformats.org/markup-compatibility/2006">
              <mc:Choice xmlns:v="urn:schemas-microsoft-com:vml" Requires="v">
                <p:oleObj spid="_x0000_s54573" name="Equation" r:id="rId15" imgW="1066680" imgH="419040" progId="Equation.DSMT4">
                  <p:embed/>
                </p:oleObj>
              </mc:Choice>
              <mc:Fallback>
                <p:oleObj name="Equation" r:id="rId15" imgW="1066680" imgH="419040" progId="Equation.DSMT4">
                  <p:embed/>
                  <p:pic>
                    <p:nvPicPr>
                      <p:cNvPr id="0" name="Object 7"/>
                      <p:cNvPicPr>
                        <a:picLocks noChangeAspect="1" noChangeArrowheads="1"/>
                      </p:cNvPicPr>
                      <p:nvPr/>
                    </p:nvPicPr>
                    <p:blipFill>
                      <a:blip r:embed="rId16">
                        <a:lum bright="-80000"/>
                      </a:blip>
                      <a:srcRect/>
                      <a:stretch>
                        <a:fillRect/>
                      </a:stretch>
                    </p:blipFill>
                    <p:spPr bwMode="auto">
                      <a:xfrm>
                        <a:off x="6228184" y="11516"/>
                        <a:ext cx="2520082" cy="998134"/>
                      </a:xfrm>
                      <a:prstGeom prst="rect">
                        <a:avLst/>
                      </a:prstGeom>
                      <a:noFill/>
                      <a:ln>
                        <a:noFill/>
                      </a:ln>
                      <a:effec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3427"/>
                                        </p:tgtEl>
                                        <p:attrNameLst>
                                          <p:attrName>style.visibility</p:attrName>
                                        </p:attrNameLst>
                                      </p:cBhvr>
                                      <p:to>
                                        <p:strVal val="visible"/>
                                      </p:to>
                                    </p:set>
                                    <p:anim calcmode="lin" valueType="num">
                                      <p:cBhvr additive="base">
                                        <p:cTn id="7" dur="500" fill="hold"/>
                                        <p:tgtEl>
                                          <p:spTgt spid="103427"/>
                                        </p:tgtEl>
                                        <p:attrNameLst>
                                          <p:attrName>ppt_x</p:attrName>
                                        </p:attrNameLst>
                                      </p:cBhvr>
                                      <p:tavLst>
                                        <p:tav tm="0">
                                          <p:val>
                                            <p:strVal val="#ppt_x"/>
                                          </p:val>
                                        </p:tav>
                                        <p:tav tm="100000">
                                          <p:val>
                                            <p:strVal val="#ppt_x"/>
                                          </p:val>
                                        </p:tav>
                                      </p:tavLst>
                                    </p:anim>
                                    <p:anim calcmode="lin" valueType="num">
                                      <p:cBhvr additive="base">
                                        <p:cTn id="8" dur="500" fill="hold"/>
                                        <p:tgtEl>
                                          <p:spTgt spid="10342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heckerboard(across)">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103430"/>
                                        </p:tgtEl>
                                        <p:attrNameLst>
                                          <p:attrName>style.visibility</p:attrName>
                                        </p:attrNameLst>
                                      </p:cBhvr>
                                      <p:to>
                                        <p:strVal val="visible"/>
                                      </p:to>
                                    </p:set>
                                    <p:animEffect transition="in" filter="checkerboard(across)">
                                      <p:cBhvr>
                                        <p:cTn id="18" dur="500"/>
                                        <p:tgtEl>
                                          <p:spTgt spid="10343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103433"/>
                                        </p:tgtEl>
                                        <p:attrNameLst>
                                          <p:attrName>style.visibility</p:attrName>
                                        </p:attrNameLst>
                                      </p:cBhvr>
                                      <p:to>
                                        <p:strVal val="visible"/>
                                      </p:to>
                                    </p:set>
                                    <p:animEffect transition="in" filter="checkerboard(across)">
                                      <p:cBhvr>
                                        <p:cTn id="23" dur="500"/>
                                        <p:tgtEl>
                                          <p:spTgt spid="10343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nodeType="clickEffect">
                                  <p:stCondLst>
                                    <p:cond delay="0"/>
                                  </p:stCondLst>
                                  <p:childTnLst>
                                    <p:set>
                                      <p:cBhvr>
                                        <p:cTn id="27" dur="1" fill="hold">
                                          <p:stCondLst>
                                            <p:cond delay="0"/>
                                          </p:stCondLst>
                                        </p:cTn>
                                        <p:tgtEl>
                                          <p:spTgt spid="103434"/>
                                        </p:tgtEl>
                                        <p:attrNameLst>
                                          <p:attrName>style.visibility</p:attrName>
                                        </p:attrNameLst>
                                      </p:cBhvr>
                                      <p:to>
                                        <p:strVal val="visible"/>
                                      </p:to>
                                    </p:set>
                                    <p:animEffect transition="in" filter="checkerboard(across)">
                                      <p:cBhvr>
                                        <p:cTn id="28" dur="500"/>
                                        <p:tgtEl>
                                          <p:spTgt spid="10343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ntr" presetSubtype="10" fill="hold" nodeType="clickEffect">
                                  <p:stCondLst>
                                    <p:cond delay="0"/>
                                  </p:stCondLst>
                                  <p:childTnLst>
                                    <p:set>
                                      <p:cBhvr>
                                        <p:cTn id="32" dur="1" fill="hold">
                                          <p:stCondLst>
                                            <p:cond delay="0"/>
                                          </p:stCondLst>
                                        </p:cTn>
                                        <p:tgtEl>
                                          <p:spTgt spid="103435"/>
                                        </p:tgtEl>
                                        <p:attrNameLst>
                                          <p:attrName>style.visibility</p:attrName>
                                        </p:attrNameLst>
                                      </p:cBhvr>
                                      <p:to>
                                        <p:strVal val="visible"/>
                                      </p:to>
                                    </p:set>
                                    <p:animEffect transition="in" filter="checkerboard(across)">
                                      <p:cBhvr>
                                        <p:cTn id="33" dur="500"/>
                                        <p:tgtEl>
                                          <p:spTgt spid="10343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 presetClass="entr" presetSubtype="10" fill="hold" nodeType="clickEffect">
                                  <p:stCondLst>
                                    <p:cond delay="0"/>
                                  </p:stCondLst>
                                  <p:childTnLst>
                                    <p:set>
                                      <p:cBhvr>
                                        <p:cTn id="37" dur="1" fill="hold">
                                          <p:stCondLst>
                                            <p:cond delay="0"/>
                                          </p:stCondLst>
                                        </p:cTn>
                                        <p:tgtEl>
                                          <p:spTgt spid="103432"/>
                                        </p:tgtEl>
                                        <p:attrNameLst>
                                          <p:attrName>style.visibility</p:attrName>
                                        </p:attrNameLst>
                                      </p:cBhvr>
                                      <p:to>
                                        <p:strVal val="visible"/>
                                      </p:to>
                                    </p:set>
                                    <p:animEffect transition="in" filter="checkerboard(across)">
                                      <p:cBhvr>
                                        <p:cTn id="38" dur="500"/>
                                        <p:tgtEl>
                                          <p:spTgt spid="10343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 presetClass="entr" presetSubtype="10" fill="hold" nodeType="clickEffect">
                                  <p:stCondLst>
                                    <p:cond delay="0"/>
                                  </p:stCondLst>
                                  <p:childTnLst>
                                    <p:set>
                                      <p:cBhvr>
                                        <p:cTn id="42" dur="1" fill="hold">
                                          <p:stCondLst>
                                            <p:cond delay="0"/>
                                          </p:stCondLst>
                                        </p:cTn>
                                        <p:tgtEl>
                                          <p:spTgt spid="103436"/>
                                        </p:tgtEl>
                                        <p:attrNameLst>
                                          <p:attrName>style.visibility</p:attrName>
                                        </p:attrNameLst>
                                      </p:cBhvr>
                                      <p:to>
                                        <p:strVal val="visible"/>
                                      </p:to>
                                    </p:set>
                                    <p:animEffect transition="in" filter="checkerboard(across)">
                                      <p:cBhvr>
                                        <p:cTn id="43" dur="500"/>
                                        <p:tgtEl>
                                          <p:spTgt spid="103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395288" y="476250"/>
            <a:ext cx="8424862" cy="936625"/>
          </a:xfrm>
        </p:spPr>
        <p:txBody>
          <a:bodyPr/>
          <a:lstStyle/>
          <a:p>
            <a:pPr eaLnBrk="1" hangingPunct="1">
              <a:buClr>
                <a:schemeClr val="tx1"/>
              </a:buClr>
            </a:pPr>
            <a:r>
              <a:rPr lang="zh-CN" altLang="en-US" sz="3000" b="1">
                <a:latin typeface="Times New Roman" pitchFamily="18" charset="0"/>
              </a:rPr>
              <a:t>复数零点、极点的一阶全通系统的系统函数为</a:t>
            </a:r>
          </a:p>
        </p:txBody>
      </p:sp>
      <p:graphicFrame>
        <p:nvGraphicFramePr>
          <p:cNvPr id="37891" name="Object 3"/>
          <p:cNvGraphicFramePr>
            <a:graphicFrameLocks noChangeAspect="1"/>
          </p:cNvGraphicFramePr>
          <p:nvPr/>
        </p:nvGraphicFramePr>
        <p:xfrm>
          <a:off x="2193925" y="1341438"/>
          <a:ext cx="4968875" cy="1198562"/>
        </p:xfrm>
        <a:graphic>
          <a:graphicData uri="http://schemas.openxmlformats.org/presentationml/2006/ole">
            <mc:AlternateContent xmlns:mc="http://schemas.openxmlformats.org/markup-compatibility/2006">
              <mc:Choice xmlns:v="urn:schemas-microsoft-com:vml" Requires="v">
                <p:oleObj spid="_x0000_s55428" name="公式" r:id="rId3" imgW="1752600" imgH="419100" progId="Equation.3">
                  <p:embed/>
                </p:oleObj>
              </mc:Choice>
              <mc:Fallback>
                <p:oleObj name="公式" r:id="rId3" imgW="1752600" imgH="419100" progId="Equation.3">
                  <p:embed/>
                  <p:pic>
                    <p:nvPicPr>
                      <p:cNvPr id="0" name="Object 3"/>
                      <p:cNvPicPr>
                        <a:picLocks noChangeAspect="1" noChangeArrowheads="1"/>
                      </p:cNvPicPr>
                      <p:nvPr/>
                    </p:nvPicPr>
                    <p:blipFill>
                      <a:blip r:embed="rId4">
                        <a:lum bright="-14000"/>
                        <a:extLst>
                          <a:ext uri="{28A0092B-C50C-407E-A947-70E740481C1C}">
                            <a14:useLocalDpi xmlns:a14="http://schemas.microsoft.com/office/drawing/2010/main" val="0"/>
                          </a:ext>
                        </a:extLst>
                      </a:blip>
                      <a:srcRect/>
                      <a:stretch>
                        <a:fillRect/>
                      </a:stretch>
                    </p:blipFill>
                    <p:spPr bwMode="auto">
                      <a:xfrm>
                        <a:off x="2193925" y="1341438"/>
                        <a:ext cx="4968875" cy="1198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892" name="Rectangle 4"/>
          <p:cNvSpPr>
            <a:spLocks noChangeArrowheads="1"/>
          </p:cNvSpPr>
          <p:nvPr/>
        </p:nvSpPr>
        <p:spPr bwMode="auto">
          <a:xfrm>
            <a:off x="539750" y="4508500"/>
            <a:ext cx="84248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零点、极点出现在共轭镜像位置（以单位圆为“镜子”），称为以单位圆为镜像对称。</a:t>
            </a:r>
          </a:p>
        </p:txBody>
      </p:sp>
      <p:sp>
        <p:nvSpPr>
          <p:cNvPr id="37894" name="Rectangle 6"/>
          <p:cNvSpPr>
            <a:spLocks noChangeArrowheads="1"/>
          </p:cNvSpPr>
          <p:nvPr/>
        </p:nvSpPr>
        <p:spPr bwMode="auto">
          <a:xfrm>
            <a:off x="539750" y="2781300"/>
            <a:ext cx="331152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极点为：</a:t>
            </a:r>
          </a:p>
        </p:txBody>
      </p:sp>
      <p:graphicFrame>
        <p:nvGraphicFramePr>
          <p:cNvPr id="37895" name="Object 7"/>
          <p:cNvGraphicFramePr>
            <a:graphicFrameLocks noChangeAspect="1"/>
          </p:cNvGraphicFramePr>
          <p:nvPr/>
        </p:nvGraphicFramePr>
        <p:xfrm>
          <a:off x="2627313" y="2852738"/>
          <a:ext cx="1008062" cy="398462"/>
        </p:xfrm>
        <a:graphic>
          <a:graphicData uri="http://schemas.openxmlformats.org/presentationml/2006/ole">
            <mc:AlternateContent xmlns:mc="http://schemas.openxmlformats.org/markup-compatibility/2006">
              <mc:Choice xmlns:v="urn:schemas-microsoft-com:vml" Requires="v">
                <p:oleObj spid="_x0000_s55429" name="Equation" r:id="rId5" imgW="355446" imgH="139639" progId="Equation.DSMT4">
                  <p:embed/>
                </p:oleObj>
              </mc:Choice>
              <mc:Fallback>
                <p:oleObj name="Equation" r:id="rId5" imgW="355446" imgH="139639" progId="Equation.DSMT4">
                  <p:embed/>
                  <p:pic>
                    <p:nvPicPr>
                      <p:cNvPr id="0" name="Object 7"/>
                      <p:cNvPicPr>
                        <a:picLocks noChangeAspect="1" noChangeArrowheads="1"/>
                      </p:cNvPicPr>
                      <p:nvPr/>
                    </p:nvPicPr>
                    <p:blipFill>
                      <a:blip r:embed="rId6">
                        <a:lum bright="-14000"/>
                        <a:extLst>
                          <a:ext uri="{28A0092B-C50C-407E-A947-70E740481C1C}">
                            <a14:useLocalDpi xmlns:a14="http://schemas.microsoft.com/office/drawing/2010/main" val="0"/>
                          </a:ext>
                        </a:extLst>
                      </a:blip>
                      <a:srcRect/>
                      <a:stretch>
                        <a:fillRect/>
                      </a:stretch>
                    </p:blipFill>
                    <p:spPr bwMode="auto">
                      <a:xfrm>
                        <a:off x="2627313" y="2852738"/>
                        <a:ext cx="1008062" cy="398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896" name="Rectangle 8"/>
          <p:cNvSpPr>
            <a:spLocks noChangeArrowheads="1"/>
          </p:cNvSpPr>
          <p:nvPr/>
        </p:nvSpPr>
        <p:spPr bwMode="auto">
          <a:xfrm>
            <a:off x="539750" y="3573463"/>
            <a:ext cx="331152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零点为：</a:t>
            </a:r>
          </a:p>
        </p:txBody>
      </p:sp>
      <p:graphicFrame>
        <p:nvGraphicFramePr>
          <p:cNvPr id="37897" name="Object 9"/>
          <p:cNvGraphicFramePr>
            <a:graphicFrameLocks noChangeAspect="1"/>
          </p:cNvGraphicFramePr>
          <p:nvPr/>
        </p:nvGraphicFramePr>
        <p:xfrm>
          <a:off x="2592388" y="3282950"/>
          <a:ext cx="1223962" cy="1122363"/>
        </p:xfrm>
        <a:graphic>
          <a:graphicData uri="http://schemas.openxmlformats.org/presentationml/2006/ole">
            <mc:AlternateContent xmlns:mc="http://schemas.openxmlformats.org/markup-compatibility/2006">
              <mc:Choice xmlns:v="urn:schemas-microsoft-com:vml" Requires="v">
                <p:oleObj spid="_x0000_s55430" name="Equation" r:id="rId7" imgW="431613" imgH="393529" progId="Equation.DSMT4">
                  <p:embed/>
                </p:oleObj>
              </mc:Choice>
              <mc:Fallback>
                <p:oleObj name="Equation" r:id="rId7" imgW="431613" imgH="393529" progId="Equation.DSMT4">
                  <p:embed/>
                  <p:pic>
                    <p:nvPicPr>
                      <p:cNvPr id="0" name="Object 9"/>
                      <p:cNvPicPr>
                        <a:picLocks noChangeAspect="1" noChangeArrowheads="1"/>
                      </p:cNvPicPr>
                      <p:nvPr/>
                    </p:nvPicPr>
                    <p:blipFill>
                      <a:blip r:embed="rId8">
                        <a:lum bright="-14000"/>
                        <a:extLst>
                          <a:ext uri="{28A0092B-C50C-407E-A947-70E740481C1C}">
                            <a14:useLocalDpi xmlns:a14="http://schemas.microsoft.com/office/drawing/2010/main" val="0"/>
                          </a:ext>
                        </a:extLst>
                      </a:blip>
                      <a:srcRect/>
                      <a:stretch>
                        <a:fillRect/>
                      </a:stretch>
                    </p:blipFill>
                    <p:spPr bwMode="auto">
                      <a:xfrm>
                        <a:off x="2592388" y="3282950"/>
                        <a:ext cx="1223962" cy="1122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05"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D451FE5A-8572-4DEC-9FEB-E2855EEFE686}" type="slidenum">
              <a:rPr lang="en-US" altLang="zh-CN" smtClean="0"/>
              <a:pPr eaLnBrk="1" hangingPunct="1"/>
              <a:t>54</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anim calcmode="lin" valueType="num">
                                      <p:cBhvr additive="base">
                                        <p:cTn id="7" dur="500" fill="hold"/>
                                        <p:tgtEl>
                                          <p:spTgt spid="3789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89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nodeType="clickEffect">
                                  <p:stCondLst>
                                    <p:cond delay="0"/>
                                  </p:stCondLst>
                                  <p:childTnLst>
                                    <p:set>
                                      <p:cBhvr>
                                        <p:cTn id="12" dur="1" fill="hold">
                                          <p:stCondLst>
                                            <p:cond delay="0"/>
                                          </p:stCondLst>
                                        </p:cTn>
                                        <p:tgtEl>
                                          <p:spTgt spid="37891"/>
                                        </p:tgtEl>
                                        <p:attrNameLst>
                                          <p:attrName>style.visibility</p:attrName>
                                        </p:attrNameLst>
                                      </p:cBhvr>
                                      <p:to>
                                        <p:strVal val="visible"/>
                                      </p:to>
                                    </p:set>
                                    <p:animEffect transition="in" filter="diamond(in)">
                                      <p:cBhvr>
                                        <p:cTn id="13" dur="2000"/>
                                        <p:tgtEl>
                                          <p:spTgt spid="3789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37894"/>
                                        </p:tgtEl>
                                        <p:attrNameLst>
                                          <p:attrName>style.visibility</p:attrName>
                                        </p:attrNameLst>
                                      </p:cBhvr>
                                      <p:to>
                                        <p:strVal val="visible"/>
                                      </p:to>
                                    </p:set>
                                    <p:animEffect transition="in" filter="checkerboard(across)">
                                      <p:cBhvr>
                                        <p:cTn id="18" dur="500"/>
                                        <p:tgtEl>
                                          <p:spTgt spid="3789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8" presetClass="entr" presetSubtype="16" fill="hold" nodeType="clickEffect">
                                  <p:stCondLst>
                                    <p:cond delay="0"/>
                                  </p:stCondLst>
                                  <p:childTnLst>
                                    <p:set>
                                      <p:cBhvr>
                                        <p:cTn id="22" dur="1" fill="hold">
                                          <p:stCondLst>
                                            <p:cond delay="0"/>
                                          </p:stCondLst>
                                        </p:cTn>
                                        <p:tgtEl>
                                          <p:spTgt spid="37895"/>
                                        </p:tgtEl>
                                        <p:attrNameLst>
                                          <p:attrName>style.visibility</p:attrName>
                                        </p:attrNameLst>
                                      </p:cBhvr>
                                      <p:to>
                                        <p:strVal val="visible"/>
                                      </p:to>
                                    </p:set>
                                    <p:animEffect transition="in" filter="diamond(in)">
                                      <p:cBhvr>
                                        <p:cTn id="23" dur="2000"/>
                                        <p:tgtEl>
                                          <p:spTgt spid="3789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37896"/>
                                        </p:tgtEl>
                                        <p:attrNameLst>
                                          <p:attrName>style.visibility</p:attrName>
                                        </p:attrNameLst>
                                      </p:cBhvr>
                                      <p:to>
                                        <p:strVal val="visible"/>
                                      </p:to>
                                    </p:set>
                                    <p:animEffect transition="in" filter="checkerboard(across)">
                                      <p:cBhvr>
                                        <p:cTn id="28" dur="500"/>
                                        <p:tgtEl>
                                          <p:spTgt spid="3789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8" presetClass="entr" presetSubtype="16" fill="hold" nodeType="clickEffect">
                                  <p:stCondLst>
                                    <p:cond delay="0"/>
                                  </p:stCondLst>
                                  <p:childTnLst>
                                    <p:set>
                                      <p:cBhvr>
                                        <p:cTn id="32" dur="1" fill="hold">
                                          <p:stCondLst>
                                            <p:cond delay="0"/>
                                          </p:stCondLst>
                                        </p:cTn>
                                        <p:tgtEl>
                                          <p:spTgt spid="37897"/>
                                        </p:tgtEl>
                                        <p:attrNameLst>
                                          <p:attrName>style.visibility</p:attrName>
                                        </p:attrNameLst>
                                      </p:cBhvr>
                                      <p:to>
                                        <p:strVal val="visible"/>
                                      </p:to>
                                    </p:set>
                                    <p:animEffect transition="in" filter="diamond(in)">
                                      <p:cBhvr>
                                        <p:cTn id="33" dur="2000"/>
                                        <p:tgtEl>
                                          <p:spTgt spid="3789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37892"/>
                                        </p:tgtEl>
                                        <p:attrNameLst>
                                          <p:attrName>style.visibility</p:attrName>
                                        </p:attrNameLst>
                                      </p:cBhvr>
                                      <p:to>
                                        <p:strVal val="visible"/>
                                      </p:to>
                                    </p:set>
                                    <p:animEffect transition="in" filter="checkerboard(across)">
                                      <p:cBhvr>
                                        <p:cTn id="38" dur="5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p:bldP spid="37892" grpId="0"/>
      <p:bldP spid="37894" grpId="0"/>
      <p:bldP spid="3789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322" name="Object 3"/>
          <p:cNvGraphicFramePr>
            <a:graphicFrameLocks noChangeAspect="1"/>
          </p:cNvGraphicFramePr>
          <p:nvPr/>
        </p:nvGraphicFramePr>
        <p:xfrm>
          <a:off x="684213" y="404813"/>
          <a:ext cx="4038600" cy="889000"/>
        </p:xfrm>
        <a:graphic>
          <a:graphicData uri="http://schemas.openxmlformats.org/presentationml/2006/ole">
            <mc:AlternateContent xmlns:mc="http://schemas.openxmlformats.org/markup-compatibility/2006">
              <mc:Choice xmlns:v="urn:schemas-microsoft-com:vml" Requires="v">
                <p:oleObj spid="_x0000_s56543" name="Equation" r:id="rId4" imgW="4019490" imgH="866685" progId="Equation.DSMT4">
                  <p:embed/>
                </p:oleObj>
              </mc:Choice>
              <mc:Fallback>
                <p:oleObj name="Equation" r:id="rId4" imgW="4019490" imgH="866685"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684213" y="404813"/>
                        <a:ext cx="4038600" cy="88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3" name="Object 4"/>
          <p:cNvGraphicFramePr>
            <a:graphicFrameLocks noChangeAspect="1"/>
          </p:cNvGraphicFramePr>
          <p:nvPr/>
        </p:nvGraphicFramePr>
        <p:xfrm>
          <a:off x="1979613" y="1484313"/>
          <a:ext cx="1320800" cy="482600"/>
        </p:xfrm>
        <a:graphic>
          <a:graphicData uri="http://schemas.openxmlformats.org/presentationml/2006/ole">
            <mc:AlternateContent xmlns:mc="http://schemas.openxmlformats.org/markup-compatibility/2006">
              <mc:Choice xmlns:v="urn:schemas-microsoft-com:vml" Requires="v">
                <p:oleObj spid="_x0000_s56544" name="Equation" r:id="rId6" imgW="1304910" imgH="466635" progId="Equation.DSMT4">
                  <p:embed/>
                </p:oleObj>
              </mc:Choice>
              <mc:Fallback>
                <p:oleObj name="Equation" r:id="rId6" imgW="1304910" imgH="466635" progId="Equation.DSMT4">
                  <p:embed/>
                  <p:pic>
                    <p:nvPicPr>
                      <p:cNvPr id="0" name="Object 4"/>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1979613" y="1484313"/>
                        <a:ext cx="13208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24" name="Text Box 7"/>
          <p:cNvSpPr txBox="1">
            <a:spLocks noChangeArrowheads="1"/>
          </p:cNvSpPr>
          <p:nvPr/>
        </p:nvSpPr>
        <p:spPr bwMode="auto">
          <a:xfrm>
            <a:off x="539750" y="2205038"/>
            <a:ext cx="5360988"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000" b="1">
                <a:latin typeface="Times New Roman" pitchFamily="18" charset="0"/>
                <a:ea typeface="华文中宋" pitchFamily="2" charset="-122"/>
              </a:rPr>
              <a:t>零极点以单位圆为镜像对称</a:t>
            </a:r>
          </a:p>
        </p:txBody>
      </p:sp>
      <p:pic>
        <p:nvPicPr>
          <p:cNvPr id="56325" name="Picture 8" descr="04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6238" y="3062288"/>
            <a:ext cx="4679950" cy="379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6326" name="Group 13"/>
          <p:cNvGrpSpPr>
            <a:grpSpLocks/>
          </p:cNvGrpSpPr>
          <p:nvPr/>
        </p:nvGrpSpPr>
        <p:grpSpPr bwMode="auto">
          <a:xfrm>
            <a:off x="5435600" y="0"/>
            <a:ext cx="3311525" cy="2093913"/>
            <a:chOff x="3379" y="1002"/>
            <a:chExt cx="2086" cy="1319"/>
          </a:xfrm>
        </p:grpSpPr>
        <p:graphicFrame>
          <p:nvGraphicFramePr>
            <p:cNvPr id="56328" name="Object 6"/>
            <p:cNvGraphicFramePr>
              <a:graphicFrameLocks noChangeAspect="1"/>
            </p:cNvGraphicFramePr>
            <p:nvPr/>
          </p:nvGraphicFramePr>
          <p:xfrm flipV="1">
            <a:off x="4536" y="1002"/>
            <a:ext cx="135" cy="275"/>
          </p:xfrm>
          <a:graphic>
            <a:graphicData uri="http://schemas.openxmlformats.org/presentationml/2006/ole">
              <mc:AlternateContent xmlns:mc="http://schemas.openxmlformats.org/markup-compatibility/2006">
                <mc:Choice xmlns:v="urn:schemas-microsoft-com:vml" Requires="v">
                  <p:oleObj spid="_x0000_s56545" name="Equation" r:id="rId9" imgW="171450" imgH="314325" progId="Equation.DSMT4">
                    <p:embed/>
                  </p:oleObj>
                </mc:Choice>
                <mc:Fallback>
                  <p:oleObj name="Equation" r:id="rId9" imgW="171450" imgH="314325" progId="Equation.DSMT4">
                    <p:embed/>
                    <p:pic>
                      <p:nvPicPr>
                        <p:cNvPr id="0" name="Object 6"/>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flipV="1">
                          <a:off x="4536" y="1002"/>
                          <a:ext cx="135" cy="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29" name="Rectangle 9"/>
            <p:cNvSpPr>
              <a:spLocks noChangeArrowheads="1"/>
            </p:cNvSpPr>
            <p:nvPr/>
          </p:nvSpPr>
          <p:spPr bwMode="auto">
            <a:xfrm>
              <a:off x="3379" y="1298"/>
              <a:ext cx="2086"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极点为：</a:t>
              </a:r>
            </a:p>
          </p:txBody>
        </p:sp>
        <p:graphicFrame>
          <p:nvGraphicFramePr>
            <p:cNvPr id="56330" name="Object 10"/>
            <p:cNvGraphicFramePr>
              <a:graphicFrameLocks noChangeAspect="1"/>
            </p:cNvGraphicFramePr>
            <p:nvPr/>
          </p:nvGraphicFramePr>
          <p:xfrm>
            <a:off x="4694" y="1343"/>
            <a:ext cx="635" cy="251"/>
          </p:xfrm>
          <a:graphic>
            <a:graphicData uri="http://schemas.openxmlformats.org/presentationml/2006/ole">
              <mc:AlternateContent xmlns:mc="http://schemas.openxmlformats.org/markup-compatibility/2006">
                <mc:Choice xmlns:v="urn:schemas-microsoft-com:vml" Requires="v">
                  <p:oleObj spid="_x0000_s56546" name="Equation" r:id="rId11" imgW="355446" imgH="139639" progId="Equation.DSMT4">
                    <p:embed/>
                  </p:oleObj>
                </mc:Choice>
                <mc:Fallback>
                  <p:oleObj name="Equation" r:id="rId11" imgW="355446" imgH="139639" progId="Equation.DSMT4">
                    <p:embed/>
                    <p:pic>
                      <p:nvPicPr>
                        <p:cNvPr id="0" name="Object 10"/>
                        <p:cNvPicPr>
                          <a:picLocks noChangeAspect="1" noChangeArrowheads="1"/>
                        </p:cNvPicPr>
                        <p:nvPr/>
                      </p:nvPicPr>
                      <p:blipFill>
                        <a:blip r:embed="rId12">
                          <a:lum bright="-14000"/>
                          <a:extLst>
                            <a:ext uri="{28A0092B-C50C-407E-A947-70E740481C1C}">
                              <a14:useLocalDpi xmlns:a14="http://schemas.microsoft.com/office/drawing/2010/main" val="0"/>
                            </a:ext>
                          </a:extLst>
                        </a:blip>
                        <a:srcRect/>
                        <a:stretch>
                          <a:fillRect/>
                        </a:stretch>
                      </p:blipFill>
                      <p:spPr bwMode="auto">
                        <a:xfrm>
                          <a:off x="4694" y="1343"/>
                          <a:ext cx="635" cy="2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31" name="Rectangle 11"/>
            <p:cNvSpPr>
              <a:spLocks noChangeArrowheads="1"/>
            </p:cNvSpPr>
            <p:nvPr/>
          </p:nvSpPr>
          <p:spPr bwMode="auto">
            <a:xfrm>
              <a:off x="3379" y="1797"/>
              <a:ext cx="2086"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零点为：</a:t>
              </a:r>
            </a:p>
          </p:txBody>
        </p:sp>
        <p:graphicFrame>
          <p:nvGraphicFramePr>
            <p:cNvPr id="56332" name="Object 12"/>
            <p:cNvGraphicFramePr>
              <a:graphicFrameLocks noChangeAspect="1"/>
            </p:cNvGraphicFramePr>
            <p:nvPr/>
          </p:nvGraphicFramePr>
          <p:xfrm>
            <a:off x="4672" y="1614"/>
            <a:ext cx="771" cy="707"/>
          </p:xfrm>
          <a:graphic>
            <a:graphicData uri="http://schemas.openxmlformats.org/presentationml/2006/ole">
              <mc:AlternateContent xmlns:mc="http://schemas.openxmlformats.org/markup-compatibility/2006">
                <mc:Choice xmlns:v="urn:schemas-microsoft-com:vml" Requires="v">
                  <p:oleObj spid="_x0000_s56547" name="Equation" r:id="rId13" imgW="431613" imgH="393529" progId="Equation.DSMT4">
                    <p:embed/>
                  </p:oleObj>
                </mc:Choice>
                <mc:Fallback>
                  <p:oleObj name="Equation" r:id="rId13" imgW="431613" imgH="393529" progId="Equation.DSMT4">
                    <p:embed/>
                    <p:pic>
                      <p:nvPicPr>
                        <p:cNvPr id="0" name="Object 12"/>
                        <p:cNvPicPr>
                          <a:picLocks noChangeAspect="1" noChangeArrowheads="1"/>
                        </p:cNvPicPr>
                        <p:nvPr/>
                      </p:nvPicPr>
                      <p:blipFill>
                        <a:blip r:embed="rId14">
                          <a:lum bright="-14000"/>
                          <a:extLst>
                            <a:ext uri="{28A0092B-C50C-407E-A947-70E740481C1C}">
                              <a14:useLocalDpi xmlns:a14="http://schemas.microsoft.com/office/drawing/2010/main" val="0"/>
                            </a:ext>
                          </a:extLst>
                        </a:blip>
                        <a:srcRect/>
                        <a:stretch>
                          <a:fillRect/>
                        </a:stretch>
                      </p:blipFill>
                      <p:spPr bwMode="auto">
                        <a:xfrm>
                          <a:off x="4672" y="1614"/>
                          <a:ext cx="771" cy="7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5632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40F1C621-69CD-4BD8-A34B-35BE5578EB91}" type="slidenum">
              <a:rPr lang="en-US" altLang="zh-CN" smtClean="0"/>
              <a:pPr eaLnBrk="1" hangingPunct="1"/>
              <a:t>55</a:t>
            </a:fld>
            <a:endParaRPr lang="en-US" altLang="zh-CN"/>
          </a:p>
        </p:txBody>
      </p:sp>
      <p:sp>
        <p:nvSpPr>
          <p:cNvPr id="2" name="动作按钮: 后退或前一项 1">
            <a:hlinkClick r:id="rId15" action="ppaction://hlinksldjump" highlightClick="1"/>
          </p:cNvPr>
          <p:cNvSpPr/>
          <p:nvPr/>
        </p:nvSpPr>
        <p:spPr>
          <a:xfrm>
            <a:off x="1547664" y="4077072"/>
            <a:ext cx="648072"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前进或下一项 2">
            <a:hlinkClick r:id="rId16" action="ppaction://hlinksldjump" highlightClick="1"/>
          </p:cNvPr>
          <p:cNvSpPr/>
          <p:nvPr/>
        </p:nvSpPr>
        <p:spPr>
          <a:xfrm>
            <a:off x="7596188" y="2708920"/>
            <a:ext cx="504204" cy="35336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body" idx="1"/>
          </p:nvPr>
        </p:nvSpPr>
        <p:spPr>
          <a:xfrm>
            <a:off x="179388" y="1916832"/>
            <a:ext cx="8424862" cy="936625"/>
          </a:xfrm>
        </p:spPr>
        <p:txBody>
          <a:bodyPr/>
          <a:lstStyle/>
          <a:p>
            <a:pPr eaLnBrk="1" hangingPunct="1">
              <a:buClr>
                <a:schemeClr val="tx1"/>
              </a:buClr>
            </a:pPr>
            <a:r>
              <a:rPr lang="zh-CN" altLang="en-US" sz="3000" b="1" dirty="0"/>
              <a:t>当</a:t>
            </a:r>
            <a:r>
              <a:rPr lang="en-US" altLang="zh-CN" sz="3000" b="1" dirty="0"/>
              <a:t>h(n)</a:t>
            </a:r>
            <a:r>
              <a:rPr lang="zh-CN" altLang="en-US" sz="3000" b="1" dirty="0"/>
              <a:t>为</a:t>
            </a:r>
            <a:r>
              <a:rPr lang="zh-CN" altLang="en-US" sz="3000" b="1" dirty="0">
                <a:solidFill>
                  <a:srgbClr val="FF0000"/>
                </a:solidFill>
              </a:rPr>
              <a:t>实函数</a:t>
            </a:r>
            <a:r>
              <a:rPr lang="zh-CN" altLang="en-US" sz="3000" b="1" dirty="0"/>
              <a:t>（物理可实现系统），则</a:t>
            </a:r>
            <a:r>
              <a:rPr lang="en-US" altLang="zh-CN" sz="3000" b="1" dirty="0"/>
              <a:t>H(z)</a:t>
            </a:r>
            <a:r>
              <a:rPr lang="zh-CN" altLang="en-US" sz="3000" b="1" dirty="0"/>
              <a:t>是</a:t>
            </a:r>
            <a:r>
              <a:rPr lang="zh-CN" altLang="en-US" sz="3000" b="1" dirty="0">
                <a:solidFill>
                  <a:srgbClr val="FF0000"/>
                </a:solidFill>
              </a:rPr>
              <a:t>实系数有理系统函数</a:t>
            </a:r>
            <a:r>
              <a:rPr lang="zh-CN" altLang="en-US" sz="3000" b="1" dirty="0"/>
              <a:t>，其系数都为实数，则系统函数的</a:t>
            </a:r>
            <a:r>
              <a:rPr lang="zh-CN" altLang="en-US" sz="3000" b="1" dirty="0">
                <a:solidFill>
                  <a:srgbClr val="FF0000"/>
                </a:solidFill>
              </a:rPr>
              <a:t>复数极点和零点</a:t>
            </a:r>
            <a:r>
              <a:rPr lang="zh-CN" altLang="en-US" sz="3000" b="1" dirty="0"/>
              <a:t>必须以</a:t>
            </a:r>
            <a:r>
              <a:rPr lang="zh-CN" altLang="en-US" sz="3000" b="1" dirty="0">
                <a:solidFill>
                  <a:srgbClr val="FF0000"/>
                </a:solidFill>
              </a:rPr>
              <a:t>共轭对</a:t>
            </a:r>
            <a:r>
              <a:rPr lang="zh-CN" altLang="en-US" sz="3000" b="1" dirty="0"/>
              <a:t>的形式出现。</a:t>
            </a:r>
          </a:p>
          <a:p>
            <a:pPr eaLnBrk="1" hangingPunct="1">
              <a:buClr>
                <a:schemeClr val="tx1"/>
              </a:buClr>
            </a:pPr>
            <a:r>
              <a:rPr lang="zh-CN" altLang="en-US" sz="3000" b="1" dirty="0"/>
              <a:t>例如一个实系数有理二阶全通系统函数为：</a:t>
            </a:r>
          </a:p>
        </p:txBody>
      </p:sp>
      <p:graphicFrame>
        <p:nvGraphicFramePr>
          <p:cNvPr id="38915" name="Object 3"/>
          <p:cNvGraphicFramePr>
            <a:graphicFrameLocks noChangeAspect="1"/>
          </p:cNvGraphicFramePr>
          <p:nvPr/>
        </p:nvGraphicFramePr>
        <p:xfrm>
          <a:off x="755650" y="4652963"/>
          <a:ext cx="6875463" cy="1198562"/>
        </p:xfrm>
        <a:graphic>
          <a:graphicData uri="http://schemas.openxmlformats.org/presentationml/2006/ole">
            <mc:AlternateContent xmlns:mc="http://schemas.openxmlformats.org/markup-compatibility/2006">
              <mc:Choice xmlns:v="urn:schemas-microsoft-com:vml" Requires="v">
                <p:oleObj spid="_x0000_s57392" name="公式" r:id="rId3" imgW="2425700" imgH="419100" progId="Equation.3">
                  <p:embed/>
                </p:oleObj>
              </mc:Choice>
              <mc:Fallback>
                <p:oleObj name="公式" r:id="rId3" imgW="2425700" imgH="419100" progId="Equation.3">
                  <p:embed/>
                  <p:pic>
                    <p:nvPicPr>
                      <p:cNvPr id="0" name="Object 3"/>
                      <p:cNvPicPr>
                        <a:picLocks noChangeAspect="1" noChangeArrowheads="1"/>
                      </p:cNvPicPr>
                      <p:nvPr/>
                    </p:nvPicPr>
                    <p:blipFill>
                      <a:blip r:embed="rId4">
                        <a:lum bright="-26000"/>
                        <a:extLst>
                          <a:ext uri="{28A0092B-C50C-407E-A947-70E740481C1C}">
                            <a14:useLocalDpi xmlns:a14="http://schemas.microsoft.com/office/drawing/2010/main" val="0"/>
                          </a:ext>
                        </a:extLst>
                      </a:blip>
                      <a:srcRect/>
                      <a:stretch>
                        <a:fillRect/>
                      </a:stretch>
                    </p:blipFill>
                    <p:spPr bwMode="auto">
                      <a:xfrm>
                        <a:off x="755650" y="4652963"/>
                        <a:ext cx="6875463" cy="1198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918" name="Rectangle 6"/>
          <p:cNvSpPr>
            <a:spLocks noChangeArrowheads="1"/>
          </p:cNvSpPr>
          <p:nvPr/>
        </p:nvSpPr>
        <p:spPr bwMode="auto">
          <a:xfrm>
            <a:off x="266443" y="548680"/>
            <a:ext cx="84248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dirty="0">
                <a:latin typeface="Times New Roman" pitchFamily="18" charset="0"/>
              </a:rPr>
              <a:t>高阶全通系统是由一串一阶全通系统组成。例如</a:t>
            </a:r>
            <a:r>
              <a:rPr lang="zh-CN" altLang="en-US" sz="3000" b="1" dirty="0">
                <a:solidFill>
                  <a:srgbClr val="FF0000"/>
                </a:solidFill>
                <a:latin typeface="Times New Roman" pitchFamily="18" charset="0"/>
              </a:rPr>
              <a:t>二阶</a:t>
            </a:r>
            <a:r>
              <a:rPr lang="zh-CN" altLang="en-US" sz="3000" b="1" dirty="0">
                <a:latin typeface="Times New Roman" pitchFamily="18" charset="0"/>
              </a:rPr>
              <a:t>全通系统就是由</a:t>
            </a:r>
            <a:r>
              <a:rPr lang="zh-CN" altLang="en-US" sz="3000" b="1" dirty="0">
                <a:solidFill>
                  <a:srgbClr val="FF0000"/>
                </a:solidFill>
                <a:latin typeface="Times New Roman" pitchFamily="18" charset="0"/>
              </a:rPr>
              <a:t>两个一阶</a:t>
            </a:r>
            <a:r>
              <a:rPr lang="zh-CN" altLang="en-US" sz="3000" b="1" dirty="0">
                <a:latin typeface="Times New Roman" pitchFamily="18" charset="0"/>
              </a:rPr>
              <a:t>全通系统构成。</a:t>
            </a:r>
          </a:p>
        </p:txBody>
      </p:sp>
      <p:sp>
        <p:nvSpPr>
          <p:cNvPr id="57349" name="AutoShape 7">
            <a:hlinkClick r:id="rId5" action="ppaction://hlinksldjump" highlightClick="1"/>
          </p:cNvPr>
          <p:cNvSpPr>
            <a:spLocks noChangeArrowheads="1"/>
          </p:cNvSpPr>
          <p:nvPr/>
        </p:nvSpPr>
        <p:spPr bwMode="auto">
          <a:xfrm>
            <a:off x="7524750" y="6092825"/>
            <a:ext cx="1079500" cy="7651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7350"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E9CF6963-61AD-4C77-87C4-D3B23D889D7C}" type="slidenum">
              <a:rPr lang="en-US" altLang="zh-CN" smtClean="0"/>
              <a:pPr eaLnBrk="1" hangingPunct="1"/>
              <a:t>56</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918"/>
                                        </p:tgtEl>
                                        <p:attrNameLst>
                                          <p:attrName>style.visibility</p:attrName>
                                        </p:attrNameLst>
                                      </p:cBhvr>
                                      <p:to>
                                        <p:strVal val="visible"/>
                                      </p:to>
                                    </p:set>
                                    <p:anim calcmode="lin" valueType="num">
                                      <p:cBhvr additive="base">
                                        <p:cTn id="7" dur="500" fill="hold"/>
                                        <p:tgtEl>
                                          <p:spTgt spid="38918"/>
                                        </p:tgtEl>
                                        <p:attrNameLst>
                                          <p:attrName>ppt_x</p:attrName>
                                        </p:attrNameLst>
                                      </p:cBhvr>
                                      <p:tavLst>
                                        <p:tav tm="0">
                                          <p:val>
                                            <p:strVal val="#ppt_x"/>
                                          </p:val>
                                        </p:tav>
                                        <p:tav tm="100000">
                                          <p:val>
                                            <p:strVal val="#ppt_x"/>
                                          </p:val>
                                        </p:tav>
                                      </p:tavLst>
                                    </p:anim>
                                    <p:anim calcmode="lin" valueType="num">
                                      <p:cBhvr additive="base">
                                        <p:cTn id="8" dur="500" fill="hold"/>
                                        <p:tgtEl>
                                          <p:spTgt spid="3891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8914">
                                            <p:txEl>
                                              <p:pRg st="0" end="0"/>
                                            </p:txEl>
                                          </p:spTgt>
                                        </p:tgtEl>
                                        <p:attrNameLst>
                                          <p:attrName>style.visibility</p:attrName>
                                        </p:attrNameLst>
                                      </p:cBhvr>
                                      <p:to>
                                        <p:strVal val="visible"/>
                                      </p:to>
                                    </p:set>
                                    <p:anim calcmode="lin" valueType="num">
                                      <p:cBhvr additive="base">
                                        <p:cTn id="13" dur="500" fill="hold"/>
                                        <p:tgtEl>
                                          <p:spTgt spid="3891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89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8" presetClass="entr" presetSubtype="16" fill="hold" nodeType="clickEffect">
                                  <p:stCondLst>
                                    <p:cond delay="0"/>
                                  </p:stCondLst>
                                  <p:childTnLst>
                                    <p:set>
                                      <p:cBhvr>
                                        <p:cTn id="18" dur="1" fill="hold">
                                          <p:stCondLst>
                                            <p:cond delay="0"/>
                                          </p:stCondLst>
                                        </p:cTn>
                                        <p:tgtEl>
                                          <p:spTgt spid="38914">
                                            <p:txEl>
                                              <p:pRg st="1" end="1"/>
                                            </p:txEl>
                                          </p:spTgt>
                                        </p:tgtEl>
                                        <p:attrNameLst>
                                          <p:attrName>style.visibility</p:attrName>
                                        </p:attrNameLst>
                                      </p:cBhvr>
                                      <p:to>
                                        <p:strVal val="visible"/>
                                      </p:to>
                                    </p:set>
                                    <p:animEffect transition="in" filter="diamond(in)">
                                      <p:cBhvr>
                                        <p:cTn id="19" dur="2000"/>
                                        <p:tgtEl>
                                          <p:spTgt spid="38914">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nodeType="clickEffect">
                                  <p:stCondLst>
                                    <p:cond delay="0"/>
                                  </p:stCondLst>
                                  <p:childTnLst>
                                    <p:set>
                                      <p:cBhvr>
                                        <p:cTn id="23" dur="1" fill="hold">
                                          <p:stCondLst>
                                            <p:cond delay="0"/>
                                          </p:stCondLst>
                                        </p:cTn>
                                        <p:tgtEl>
                                          <p:spTgt spid="38915"/>
                                        </p:tgtEl>
                                        <p:attrNameLst>
                                          <p:attrName>style.visibility</p:attrName>
                                        </p:attrNameLst>
                                      </p:cBhvr>
                                      <p:to>
                                        <p:strVal val="visible"/>
                                      </p:to>
                                    </p:set>
                                    <p:animEffect transition="in" filter="box(in)">
                                      <p:cBhvr>
                                        <p:cTn id="24" dur="500"/>
                                        <p:tgtEl>
                                          <p:spTgt spid="38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a:xfrm>
            <a:off x="457200" y="228600"/>
            <a:ext cx="5715000" cy="762000"/>
          </a:xfrm>
        </p:spPr>
        <p:txBody>
          <a:bodyPr/>
          <a:lstStyle/>
          <a:p>
            <a:pPr eaLnBrk="1" hangingPunct="1">
              <a:buFontTx/>
              <a:buNone/>
            </a:pPr>
            <a:r>
              <a:rPr lang="en-US" altLang="zh-CN" b="1">
                <a:ea typeface="华文中宋" pitchFamily="2" charset="-122"/>
              </a:rPr>
              <a:t> </a:t>
            </a:r>
            <a:r>
              <a:rPr lang="zh-CN" altLang="en-US" b="1">
                <a:ea typeface="华文中宋" pitchFamily="2" charset="-122"/>
              </a:rPr>
              <a:t>实系数二阶全通系统</a:t>
            </a:r>
          </a:p>
        </p:txBody>
      </p:sp>
      <p:graphicFrame>
        <p:nvGraphicFramePr>
          <p:cNvPr id="108547" name="Object 3"/>
          <p:cNvGraphicFramePr>
            <a:graphicFrameLocks noChangeAspect="1"/>
          </p:cNvGraphicFramePr>
          <p:nvPr/>
        </p:nvGraphicFramePr>
        <p:xfrm>
          <a:off x="684213" y="1052513"/>
          <a:ext cx="4608512" cy="1152525"/>
        </p:xfrm>
        <a:graphic>
          <a:graphicData uri="http://schemas.openxmlformats.org/presentationml/2006/ole">
            <mc:AlternateContent xmlns:mc="http://schemas.openxmlformats.org/markup-compatibility/2006">
              <mc:Choice xmlns:v="urn:schemas-microsoft-com:vml" Requires="v">
                <p:oleObj spid="_x0000_s58501" name="Equation" r:id="rId4" imgW="3857760" imgH="866685" progId="Equation.DSMT4">
                  <p:embed/>
                </p:oleObj>
              </mc:Choice>
              <mc:Fallback>
                <p:oleObj name="Equation" r:id="rId4" imgW="3857760" imgH="866685"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684213" y="1052513"/>
                        <a:ext cx="4608512" cy="1152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8548" name="Object 4"/>
          <p:cNvGraphicFramePr>
            <a:graphicFrameLocks noChangeAspect="1"/>
          </p:cNvGraphicFramePr>
          <p:nvPr/>
        </p:nvGraphicFramePr>
        <p:xfrm>
          <a:off x="6011863" y="1341438"/>
          <a:ext cx="787400" cy="482600"/>
        </p:xfrm>
        <a:graphic>
          <a:graphicData uri="http://schemas.openxmlformats.org/presentationml/2006/ole">
            <mc:AlternateContent xmlns:mc="http://schemas.openxmlformats.org/markup-compatibility/2006">
              <mc:Choice xmlns:v="urn:schemas-microsoft-com:vml" Requires="v">
                <p:oleObj spid="_x0000_s58502" name="Equation" r:id="rId6" imgW="771660" imgH="466635" progId="Equation.DSMT4">
                  <p:embed/>
                </p:oleObj>
              </mc:Choice>
              <mc:Fallback>
                <p:oleObj name="Equation" r:id="rId6" imgW="771660" imgH="466635" progId="Equation.DSMT4">
                  <p:embed/>
                  <p:pic>
                    <p:nvPicPr>
                      <p:cNvPr id="0" name="Object 4"/>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6011863" y="1341438"/>
                        <a:ext cx="787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8549" name="Picture 5" descr="6-005"/>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4648200" y="2133600"/>
            <a:ext cx="4495800"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0" name="Text Box 6"/>
          <p:cNvSpPr txBox="1">
            <a:spLocks noChangeArrowheads="1"/>
          </p:cNvSpPr>
          <p:nvPr/>
        </p:nvSpPr>
        <p:spPr bwMode="auto">
          <a:xfrm>
            <a:off x="533400" y="4267200"/>
            <a:ext cx="53609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2800" b="1">
                <a:latin typeface="Times New Roman" pitchFamily="18" charset="0"/>
              </a:rPr>
              <a:t>两个零点（极点）共轭对称</a:t>
            </a:r>
          </a:p>
        </p:txBody>
      </p:sp>
      <p:grpSp>
        <p:nvGrpSpPr>
          <p:cNvPr id="108555" name="Group 11"/>
          <p:cNvGrpSpPr>
            <a:grpSpLocks/>
          </p:cNvGrpSpPr>
          <p:nvPr/>
        </p:nvGrpSpPr>
        <p:grpSpPr bwMode="auto">
          <a:xfrm>
            <a:off x="609600" y="2565400"/>
            <a:ext cx="3489325" cy="1246188"/>
            <a:chOff x="384" y="1616"/>
            <a:chExt cx="2198" cy="785"/>
          </a:xfrm>
        </p:grpSpPr>
        <p:graphicFrame>
          <p:nvGraphicFramePr>
            <p:cNvPr id="58378" name="Object 7"/>
            <p:cNvGraphicFramePr>
              <a:graphicFrameLocks noChangeAspect="1"/>
            </p:cNvGraphicFramePr>
            <p:nvPr/>
          </p:nvGraphicFramePr>
          <p:xfrm>
            <a:off x="1066" y="1616"/>
            <a:ext cx="1516" cy="785"/>
          </p:xfrm>
          <a:graphic>
            <a:graphicData uri="http://schemas.openxmlformats.org/presentationml/2006/ole">
              <mc:AlternateContent xmlns:mc="http://schemas.openxmlformats.org/markup-compatibility/2006">
                <mc:Choice xmlns:v="urn:schemas-microsoft-com:vml" Requires="v">
                  <p:oleObj spid="_x0000_s58503" name="Equation" r:id="rId9" imgW="2009880" imgH="971550" progId="Equation.DSMT4">
                    <p:embed/>
                  </p:oleObj>
                </mc:Choice>
                <mc:Fallback>
                  <p:oleObj name="Equation" r:id="rId9" imgW="2009880" imgH="971550" progId="Equation.DSMT4">
                    <p:embed/>
                    <p:pic>
                      <p:nvPicPr>
                        <p:cNvPr id="0" name="Object 7"/>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066" y="1616"/>
                          <a:ext cx="1516" cy="7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379" name="Text Box 8"/>
            <p:cNvSpPr txBox="1">
              <a:spLocks noChangeArrowheads="1"/>
            </p:cNvSpPr>
            <p:nvPr/>
          </p:nvSpPr>
          <p:spPr bwMode="auto">
            <a:xfrm>
              <a:off x="384" y="1632"/>
              <a:ext cx="121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2800" b="1">
                  <a:latin typeface="Times New Roman" pitchFamily="18" charset="0"/>
                </a:rPr>
                <a:t>极点：</a:t>
              </a:r>
            </a:p>
          </p:txBody>
        </p:sp>
        <p:sp>
          <p:nvSpPr>
            <p:cNvPr id="58380" name="Text Box 9"/>
            <p:cNvSpPr txBox="1">
              <a:spLocks noChangeArrowheads="1"/>
            </p:cNvSpPr>
            <p:nvPr/>
          </p:nvSpPr>
          <p:spPr bwMode="auto">
            <a:xfrm>
              <a:off x="385" y="2069"/>
              <a:ext cx="16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2800" b="1">
                  <a:latin typeface="Times New Roman" pitchFamily="18" charset="0"/>
                </a:rPr>
                <a:t>零点：</a:t>
              </a:r>
            </a:p>
          </p:txBody>
        </p:sp>
      </p:grpSp>
      <p:sp>
        <p:nvSpPr>
          <p:cNvPr id="108554" name="Rectangle 10"/>
          <p:cNvSpPr>
            <a:spLocks noChangeArrowheads="1"/>
          </p:cNvSpPr>
          <p:nvPr/>
        </p:nvSpPr>
        <p:spPr bwMode="auto">
          <a:xfrm>
            <a:off x="522288" y="5029200"/>
            <a:ext cx="51847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800" b="1">
                <a:latin typeface="Times New Roman" pitchFamily="18" charset="0"/>
              </a:rPr>
              <a:t>零点与极点以单位圆为镜像对称</a:t>
            </a:r>
          </a:p>
        </p:txBody>
      </p:sp>
      <p:sp>
        <p:nvSpPr>
          <p:cNvPr id="5837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72D2AD5E-9424-4ED1-8EB8-6AD56F80D88F}" type="slidenum">
              <a:rPr lang="en-US" altLang="zh-CN" smtClean="0"/>
              <a:pPr eaLnBrk="1" hangingPunct="1"/>
              <a:t>57</a:t>
            </a:fld>
            <a:endParaRPr lang="en-US" altLang="zh-CN"/>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85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854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0854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8555"/>
                                        </p:tgtEl>
                                        <p:attrNameLst>
                                          <p:attrName>style.visibility</p:attrName>
                                        </p:attrNameLst>
                                      </p:cBhvr>
                                      <p:to>
                                        <p:strVal val="visible"/>
                                      </p:to>
                                    </p:set>
                                    <p:anim calcmode="lin" valueType="num">
                                      <p:cBhvr additive="base">
                                        <p:cTn id="19" dur="500" fill="hold"/>
                                        <p:tgtEl>
                                          <p:spTgt spid="108555"/>
                                        </p:tgtEl>
                                        <p:attrNameLst>
                                          <p:attrName>ppt_x</p:attrName>
                                        </p:attrNameLst>
                                      </p:cBhvr>
                                      <p:tavLst>
                                        <p:tav tm="0">
                                          <p:val>
                                            <p:strVal val="#ppt_x"/>
                                          </p:val>
                                        </p:tav>
                                        <p:tav tm="100000">
                                          <p:val>
                                            <p:strVal val="#ppt_x"/>
                                          </p:val>
                                        </p:tav>
                                      </p:tavLst>
                                    </p:anim>
                                    <p:anim calcmode="lin" valueType="num">
                                      <p:cBhvr additive="base">
                                        <p:cTn id="20" dur="500" fill="hold"/>
                                        <p:tgtEl>
                                          <p:spTgt spid="10855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10854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10855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08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build="p" autoUpdateAnimBg="0"/>
      <p:bldP spid="108550" grpId="0" autoUpdateAnimBg="0"/>
      <p:bldP spid="108554"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xfrm>
            <a:off x="395288" y="260350"/>
            <a:ext cx="8424862" cy="936625"/>
          </a:xfrm>
        </p:spPr>
        <p:txBody>
          <a:bodyPr/>
          <a:lstStyle/>
          <a:p>
            <a:pPr eaLnBrk="1" hangingPunct="1">
              <a:buClr>
                <a:schemeClr val="tx1"/>
              </a:buClr>
            </a:pPr>
            <a:r>
              <a:rPr lang="zh-CN" altLang="en-US" sz="3000" b="1"/>
              <a:t>所有的一阶全通节（系统），对所有的频率，其频率响应的模都为</a:t>
            </a:r>
            <a:r>
              <a:rPr lang="en-US" altLang="zh-CN" sz="3000" b="1"/>
              <a:t>1</a:t>
            </a:r>
            <a:r>
              <a:rPr lang="zh-CN" altLang="en-US" sz="3000" b="1"/>
              <a:t>。</a:t>
            </a:r>
          </a:p>
        </p:txBody>
      </p:sp>
      <p:graphicFrame>
        <p:nvGraphicFramePr>
          <p:cNvPr id="39939" name="Object 3"/>
          <p:cNvGraphicFramePr>
            <a:graphicFrameLocks noChangeAspect="1"/>
          </p:cNvGraphicFramePr>
          <p:nvPr>
            <p:extLst>
              <p:ext uri="{D42A27DB-BD31-4B8C-83A1-F6EECF244321}">
                <p14:modId xmlns:p14="http://schemas.microsoft.com/office/powerpoint/2010/main" val="2167575022"/>
              </p:ext>
            </p:extLst>
          </p:nvPr>
        </p:nvGraphicFramePr>
        <p:xfrm>
          <a:off x="107504" y="2276872"/>
          <a:ext cx="3535363" cy="1209675"/>
        </p:xfrm>
        <a:graphic>
          <a:graphicData uri="http://schemas.openxmlformats.org/presentationml/2006/ole">
            <mc:AlternateContent xmlns:mc="http://schemas.openxmlformats.org/markup-compatibility/2006">
              <mc:Choice xmlns:v="urn:schemas-microsoft-com:vml" Requires="v">
                <p:oleObj spid="_x0000_s59733" name="Equation" r:id="rId3" imgW="1422360" imgH="482400" progId="Equation.DSMT4">
                  <p:embed/>
                </p:oleObj>
              </mc:Choice>
              <mc:Fallback>
                <p:oleObj name="Equation" r:id="rId3" imgW="1422360" imgH="482400" progId="Equation.DSMT4">
                  <p:embed/>
                  <p:pic>
                    <p:nvPicPr>
                      <p:cNvPr id="0" name="Object 3"/>
                      <p:cNvPicPr>
                        <a:picLocks noChangeAspect="1" noChangeArrowheads="1"/>
                      </p:cNvPicPr>
                      <p:nvPr/>
                    </p:nvPicPr>
                    <p:blipFill>
                      <a:blip r:embed="rId4">
                        <a:lum bright="-44000"/>
                      </a:blip>
                      <a:srcRect/>
                      <a:stretch>
                        <a:fillRect/>
                      </a:stretch>
                    </p:blipFill>
                    <p:spPr bwMode="auto">
                      <a:xfrm>
                        <a:off x="107504" y="2276872"/>
                        <a:ext cx="3535363" cy="1209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940" name="Rectangle 4"/>
          <p:cNvSpPr>
            <a:spLocks noChangeArrowheads="1"/>
          </p:cNvSpPr>
          <p:nvPr/>
        </p:nvSpPr>
        <p:spPr bwMode="auto">
          <a:xfrm>
            <a:off x="719138" y="1484313"/>
            <a:ext cx="8424862"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令                 ，                则有，</a:t>
            </a:r>
          </a:p>
        </p:txBody>
      </p:sp>
      <p:graphicFrame>
        <p:nvGraphicFramePr>
          <p:cNvPr id="39941" name="Object 5"/>
          <p:cNvGraphicFramePr>
            <a:graphicFrameLocks noChangeAspect="1"/>
          </p:cNvGraphicFramePr>
          <p:nvPr/>
        </p:nvGraphicFramePr>
        <p:xfrm>
          <a:off x="3419475" y="1484313"/>
          <a:ext cx="1296988" cy="581025"/>
        </p:xfrm>
        <a:graphic>
          <a:graphicData uri="http://schemas.openxmlformats.org/presentationml/2006/ole">
            <mc:AlternateContent xmlns:mc="http://schemas.openxmlformats.org/markup-compatibility/2006">
              <mc:Choice xmlns:v="urn:schemas-microsoft-com:vml" Requires="v">
                <p:oleObj spid="_x0000_s59734" name="公式" r:id="rId5" imgW="457002" imgH="203112" progId="Equation.3">
                  <p:embed/>
                </p:oleObj>
              </mc:Choice>
              <mc:Fallback>
                <p:oleObj name="公式" r:id="rId5" imgW="457002" imgH="203112" progId="Equation.3">
                  <p:embed/>
                  <p:pic>
                    <p:nvPicPr>
                      <p:cNvPr id="0" name="Object 5"/>
                      <p:cNvPicPr>
                        <a:picLocks noChangeAspect="1" noChangeArrowheads="1"/>
                      </p:cNvPicPr>
                      <p:nvPr/>
                    </p:nvPicPr>
                    <p:blipFill>
                      <a:blip r:embed="rId6">
                        <a:lum bright="-44000"/>
                        <a:extLst>
                          <a:ext uri="{28A0092B-C50C-407E-A947-70E740481C1C}">
                            <a14:useLocalDpi xmlns:a14="http://schemas.microsoft.com/office/drawing/2010/main" val="0"/>
                          </a:ext>
                        </a:extLst>
                      </a:blip>
                      <a:srcRect/>
                      <a:stretch>
                        <a:fillRect/>
                      </a:stretch>
                    </p:blipFill>
                    <p:spPr bwMode="auto">
                      <a:xfrm>
                        <a:off x="3419475" y="1484313"/>
                        <a:ext cx="1296988"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2" name="Object 6"/>
          <p:cNvGraphicFramePr>
            <a:graphicFrameLocks noChangeAspect="1"/>
          </p:cNvGraphicFramePr>
          <p:nvPr/>
        </p:nvGraphicFramePr>
        <p:xfrm>
          <a:off x="1403350" y="1484313"/>
          <a:ext cx="1476375" cy="581025"/>
        </p:xfrm>
        <a:graphic>
          <a:graphicData uri="http://schemas.openxmlformats.org/presentationml/2006/ole">
            <mc:AlternateContent xmlns:mc="http://schemas.openxmlformats.org/markup-compatibility/2006">
              <mc:Choice xmlns:v="urn:schemas-microsoft-com:vml" Requires="v">
                <p:oleObj spid="_x0000_s59735" name="公式" r:id="rId7" imgW="520474" imgH="203112" progId="Equation.3">
                  <p:embed/>
                </p:oleObj>
              </mc:Choice>
              <mc:Fallback>
                <p:oleObj name="公式" r:id="rId7" imgW="520474" imgH="203112" progId="Equation.3">
                  <p:embed/>
                  <p:pic>
                    <p:nvPicPr>
                      <p:cNvPr id="0" name="Object 6"/>
                      <p:cNvPicPr>
                        <a:picLocks noChangeAspect="1" noChangeArrowheads="1"/>
                      </p:cNvPicPr>
                      <p:nvPr/>
                    </p:nvPicPr>
                    <p:blipFill>
                      <a:blip r:embed="rId8">
                        <a:lum bright="-44000"/>
                        <a:extLst>
                          <a:ext uri="{28A0092B-C50C-407E-A947-70E740481C1C}">
                            <a14:useLocalDpi xmlns:a14="http://schemas.microsoft.com/office/drawing/2010/main" val="0"/>
                          </a:ext>
                        </a:extLst>
                      </a:blip>
                      <a:srcRect/>
                      <a:stretch>
                        <a:fillRect/>
                      </a:stretch>
                    </p:blipFill>
                    <p:spPr bwMode="auto">
                      <a:xfrm>
                        <a:off x="1403350" y="1484313"/>
                        <a:ext cx="1476375"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3" name="Object 7"/>
          <p:cNvGraphicFramePr>
            <a:graphicFrameLocks noChangeAspect="1"/>
          </p:cNvGraphicFramePr>
          <p:nvPr/>
        </p:nvGraphicFramePr>
        <p:xfrm>
          <a:off x="1908175" y="6237288"/>
          <a:ext cx="536575" cy="414337"/>
        </p:xfrm>
        <a:graphic>
          <a:graphicData uri="http://schemas.openxmlformats.org/presentationml/2006/ole">
            <mc:AlternateContent xmlns:mc="http://schemas.openxmlformats.org/markup-compatibility/2006">
              <mc:Choice xmlns:v="urn:schemas-microsoft-com:vml" Requires="v">
                <p:oleObj spid="_x0000_s59736" name="Equation" r:id="rId9" imgW="215619" imgH="164885" progId="Equation.DSMT4">
                  <p:embed/>
                </p:oleObj>
              </mc:Choice>
              <mc:Fallback>
                <p:oleObj name="Equation" r:id="rId9" imgW="215619" imgH="164885" progId="Equation.DSMT4">
                  <p:embed/>
                  <p:pic>
                    <p:nvPicPr>
                      <p:cNvPr id="0" name="Object 7"/>
                      <p:cNvPicPr>
                        <a:picLocks noChangeAspect="1" noChangeArrowheads="1"/>
                      </p:cNvPicPr>
                      <p:nvPr/>
                    </p:nvPicPr>
                    <p:blipFill>
                      <a:blip r:embed="rId10">
                        <a:lum bright="-44000"/>
                        <a:extLst>
                          <a:ext uri="{28A0092B-C50C-407E-A947-70E740481C1C}">
                            <a14:useLocalDpi xmlns:a14="http://schemas.microsoft.com/office/drawing/2010/main" val="0"/>
                          </a:ext>
                        </a:extLst>
                      </a:blip>
                      <a:srcRect/>
                      <a:stretch>
                        <a:fillRect/>
                      </a:stretch>
                    </p:blipFill>
                    <p:spPr bwMode="auto">
                      <a:xfrm>
                        <a:off x="1908175" y="6237288"/>
                        <a:ext cx="536575" cy="414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4" name="Object 8"/>
          <p:cNvGraphicFramePr>
            <a:graphicFrameLocks noChangeAspect="1"/>
          </p:cNvGraphicFramePr>
          <p:nvPr>
            <p:extLst>
              <p:ext uri="{D42A27DB-BD31-4B8C-83A1-F6EECF244321}">
                <p14:modId xmlns:p14="http://schemas.microsoft.com/office/powerpoint/2010/main" val="684445082"/>
              </p:ext>
            </p:extLst>
          </p:nvPr>
        </p:nvGraphicFramePr>
        <p:xfrm>
          <a:off x="3491880" y="2204864"/>
          <a:ext cx="2273300" cy="1211262"/>
        </p:xfrm>
        <a:graphic>
          <a:graphicData uri="http://schemas.openxmlformats.org/presentationml/2006/ole">
            <mc:AlternateContent xmlns:mc="http://schemas.openxmlformats.org/markup-compatibility/2006">
              <mc:Choice xmlns:v="urn:schemas-microsoft-com:vml" Requires="v">
                <p:oleObj spid="_x0000_s59737" name="Equation" r:id="rId11" imgW="914400" imgH="482400" progId="Equation.DSMT4">
                  <p:embed/>
                </p:oleObj>
              </mc:Choice>
              <mc:Fallback>
                <p:oleObj name="Equation" r:id="rId11" imgW="914400" imgH="482400" progId="Equation.DSMT4">
                  <p:embed/>
                  <p:pic>
                    <p:nvPicPr>
                      <p:cNvPr id="0" name="Object 8"/>
                      <p:cNvPicPr>
                        <a:picLocks noChangeAspect="1" noChangeArrowheads="1"/>
                      </p:cNvPicPr>
                      <p:nvPr/>
                    </p:nvPicPr>
                    <p:blipFill>
                      <a:blip r:embed="rId12">
                        <a:lum bright="-44000"/>
                        <a:extLst>
                          <a:ext uri="{28A0092B-C50C-407E-A947-70E740481C1C}">
                            <a14:useLocalDpi xmlns:a14="http://schemas.microsoft.com/office/drawing/2010/main" val="0"/>
                          </a:ext>
                        </a:extLst>
                      </a:blip>
                      <a:srcRect/>
                      <a:stretch>
                        <a:fillRect/>
                      </a:stretch>
                    </p:blipFill>
                    <p:spPr bwMode="auto">
                      <a:xfrm>
                        <a:off x="3491880" y="2204864"/>
                        <a:ext cx="2273300" cy="1211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5" name="Object 9"/>
          <p:cNvGraphicFramePr>
            <a:graphicFrameLocks noChangeAspect="1"/>
          </p:cNvGraphicFramePr>
          <p:nvPr>
            <p:extLst>
              <p:ext uri="{D42A27DB-BD31-4B8C-83A1-F6EECF244321}">
                <p14:modId xmlns:p14="http://schemas.microsoft.com/office/powerpoint/2010/main" val="281952194"/>
              </p:ext>
            </p:extLst>
          </p:nvPr>
        </p:nvGraphicFramePr>
        <p:xfrm>
          <a:off x="5724128" y="2204864"/>
          <a:ext cx="3344863" cy="1211262"/>
        </p:xfrm>
        <a:graphic>
          <a:graphicData uri="http://schemas.openxmlformats.org/presentationml/2006/ole">
            <mc:AlternateContent xmlns:mc="http://schemas.openxmlformats.org/markup-compatibility/2006">
              <mc:Choice xmlns:v="urn:schemas-microsoft-com:vml" Requires="v">
                <p:oleObj spid="_x0000_s59738" name="Equation" r:id="rId13" imgW="1346200" imgH="482600" progId="Equation.DSMT4">
                  <p:embed/>
                </p:oleObj>
              </mc:Choice>
              <mc:Fallback>
                <p:oleObj name="Equation" r:id="rId13" imgW="1346200" imgH="482600" progId="Equation.DSMT4">
                  <p:embed/>
                  <p:pic>
                    <p:nvPicPr>
                      <p:cNvPr id="0" name="Object 9"/>
                      <p:cNvPicPr>
                        <a:picLocks noChangeAspect="1" noChangeArrowheads="1"/>
                      </p:cNvPicPr>
                      <p:nvPr/>
                    </p:nvPicPr>
                    <p:blipFill>
                      <a:blip r:embed="rId14">
                        <a:lum bright="-44000"/>
                        <a:extLst>
                          <a:ext uri="{28A0092B-C50C-407E-A947-70E740481C1C}">
                            <a14:useLocalDpi xmlns:a14="http://schemas.microsoft.com/office/drawing/2010/main" val="0"/>
                          </a:ext>
                        </a:extLst>
                      </a:blip>
                      <a:srcRect/>
                      <a:stretch>
                        <a:fillRect/>
                      </a:stretch>
                    </p:blipFill>
                    <p:spPr bwMode="auto">
                      <a:xfrm>
                        <a:off x="5724128" y="2204864"/>
                        <a:ext cx="3344863" cy="1211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6" name="Object 10"/>
          <p:cNvGraphicFramePr>
            <a:graphicFrameLocks noChangeAspect="1"/>
          </p:cNvGraphicFramePr>
          <p:nvPr/>
        </p:nvGraphicFramePr>
        <p:xfrm>
          <a:off x="1979613" y="3573463"/>
          <a:ext cx="5081587" cy="1146175"/>
        </p:xfrm>
        <a:graphic>
          <a:graphicData uri="http://schemas.openxmlformats.org/presentationml/2006/ole">
            <mc:AlternateContent xmlns:mc="http://schemas.openxmlformats.org/markup-compatibility/2006">
              <mc:Choice xmlns:v="urn:schemas-microsoft-com:vml" Requires="v">
                <p:oleObj spid="_x0000_s59739" name="Equation" r:id="rId15" imgW="2044700" imgH="457200" progId="Equation.DSMT4">
                  <p:embed/>
                </p:oleObj>
              </mc:Choice>
              <mc:Fallback>
                <p:oleObj name="Equation" r:id="rId15" imgW="2044700" imgH="457200" progId="Equation.DSMT4">
                  <p:embed/>
                  <p:pic>
                    <p:nvPicPr>
                      <p:cNvPr id="0" name="Object 10"/>
                      <p:cNvPicPr>
                        <a:picLocks noChangeAspect="1" noChangeArrowheads="1"/>
                      </p:cNvPicPr>
                      <p:nvPr/>
                    </p:nvPicPr>
                    <p:blipFill>
                      <a:blip r:embed="rId16">
                        <a:lum bright="-44000"/>
                        <a:extLst>
                          <a:ext uri="{28A0092B-C50C-407E-A947-70E740481C1C}">
                            <a14:useLocalDpi xmlns:a14="http://schemas.microsoft.com/office/drawing/2010/main" val="0"/>
                          </a:ext>
                        </a:extLst>
                      </a:blip>
                      <a:srcRect/>
                      <a:stretch>
                        <a:fillRect/>
                      </a:stretch>
                    </p:blipFill>
                    <p:spPr bwMode="auto">
                      <a:xfrm>
                        <a:off x="1979613" y="3573463"/>
                        <a:ext cx="5081587" cy="1146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7" name="Object 11"/>
          <p:cNvGraphicFramePr>
            <a:graphicFrameLocks noChangeAspect="1"/>
          </p:cNvGraphicFramePr>
          <p:nvPr/>
        </p:nvGraphicFramePr>
        <p:xfrm>
          <a:off x="1835150" y="4797425"/>
          <a:ext cx="6188075" cy="1433513"/>
        </p:xfrm>
        <a:graphic>
          <a:graphicData uri="http://schemas.openxmlformats.org/presentationml/2006/ole">
            <mc:AlternateContent xmlns:mc="http://schemas.openxmlformats.org/markup-compatibility/2006">
              <mc:Choice xmlns:v="urn:schemas-microsoft-com:vml" Requires="v">
                <p:oleObj spid="_x0000_s59740" name="Equation" r:id="rId17" imgW="2489200" imgH="571500" progId="Equation.DSMT4">
                  <p:embed/>
                </p:oleObj>
              </mc:Choice>
              <mc:Fallback>
                <p:oleObj name="Equation" r:id="rId17" imgW="2489200" imgH="571500" progId="Equation.DSMT4">
                  <p:embed/>
                  <p:pic>
                    <p:nvPicPr>
                      <p:cNvPr id="0" name="Object 11"/>
                      <p:cNvPicPr>
                        <a:picLocks noChangeAspect="1" noChangeArrowheads="1"/>
                      </p:cNvPicPr>
                      <p:nvPr/>
                    </p:nvPicPr>
                    <p:blipFill>
                      <a:blip r:embed="rId18">
                        <a:lum bright="-44000"/>
                        <a:extLst>
                          <a:ext uri="{28A0092B-C50C-407E-A947-70E740481C1C}">
                            <a14:useLocalDpi xmlns:a14="http://schemas.microsoft.com/office/drawing/2010/main" val="0"/>
                          </a:ext>
                        </a:extLst>
                      </a:blip>
                      <a:srcRect/>
                      <a:stretch>
                        <a:fillRect/>
                      </a:stretch>
                    </p:blipFill>
                    <p:spPr bwMode="auto">
                      <a:xfrm>
                        <a:off x="1835150" y="4797425"/>
                        <a:ext cx="6188075" cy="1433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04"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3EDFA3EE-D0A7-49AA-BE86-7124E3831BE3}" type="slidenum">
              <a:rPr lang="en-US" altLang="zh-CN" smtClean="0"/>
              <a:pPr eaLnBrk="1" hangingPunct="1"/>
              <a:t>58</a:t>
            </a:fld>
            <a:endParaRPr lang="en-US" altLang="zh-CN"/>
          </a:p>
        </p:txBody>
      </p:sp>
      <p:sp>
        <p:nvSpPr>
          <p:cNvPr id="2" name="动作按钮: 后退或前一项 1">
            <a:hlinkClick r:id="rId19" action="ppaction://hlinksldjump" highlightClick="1"/>
          </p:cNvPr>
          <p:cNvSpPr/>
          <p:nvPr/>
        </p:nvSpPr>
        <p:spPr>
          <a:xfrm>
            <a:off x="6876256" y="1556792"/>
            <a:ext cx="43204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Effect transition="in" filter="blinds(horizontal)">
                                      <p:cBhvr>
                                        <p:cTn id="7" dur="500"/>
                                        <p:tgtEl>
                                          <p:spTgt spid="3993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9940"/>
                                        </p:tgtEl>
                                        <p:attrNameLst>
                                          <p:attrName>style.visibility</p:attrName>
                                        </p:attrNameLst>
                                      </p:cBhvr>
                                      <p:to>
                                        <p:strVal val="visible"/>
                                      </p:to>
                                    </p:set>
                                    <p:anim calcmode="lin" valueType="num">
                                      <p:cBhvr additive="base">
                                        <p:cTn id="12" dur="500" fill="hold"/>
                                        <p:tgtEl>
                                          <p:spTgt spid="39940"/>
                                        </p:tgtEl>
                                        <p:attrNameLst>
                                          <p:attrName>ppt_x</p:attrName>
                                        </p:attrNameLst>
                                      </p:cBhvr>
                                      <p:tavLst>
                                        <p:tav tm="0">
                                          <p:val>
                                            <p:strVal val="#ppt_x"/>
                                          </p:val>
                                        </p:tav>
                                        <p:tav tm="100000">
                                          <p:val>
                                            <p:strVal val="#ppt_x"/>
                                          </p:val>
                                        </p:tav>
                                      </p:tavLst>
                                    </p:anim>
                                    <p:anim calcmode="lin" valueType="num">
                                      <p:cBhvr additive="base">
                                        <p:cTn id="13" dur="500" fill="hold"/>
                                        <p:tgtEl>
                                          <p:spTgt spid="39940"/>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9941"/>
                                        </p:tgtEl>
                                        <p:attrNameLst>
                                          <p:attrName>style.visibility</p:attrName>
                                        </p:attrNameLst>
                                      </p:cBhvr>
                                      <p:to>
                                        <p:strVal val="visible"/>
                                      </p:to>
                                    </p:set>
                                    <p:anim calcmode="lin" valueType="num">
                                      <p:cBhvr additive="base">
                                        <p:cTn id="16" dur="500" fill="hold"/>
                                        <p:tgtEl>
                                          <p:spTgt spid="39941"/>
                                        </p:tgtEl>
                                        <p:attrNameLst>
                                          <p:attrName>ppt_x</p:attrName>
                                        </p:attrNameLst>
                                      </p:cBhvr>
                                      <p:tavLst>
                                        <p:tav tm="0">
                                          <p:val>
                                            <p:strVal val="#ppt_x"/>
                                          </p:val>
                                        </p:tav>
                                        <p:tav tm="100000">
                                          <p:val>
                                            <p:strVal val="#ppt_x"/>
                                          </p:val>
                                        </p:tav>
                                      </p:tavLst>
                                    </p:anim>
                                    <p:anim calcmode="lin" valueType="num">
                                      <p:cBhvr additive="base">
                                        <p:cTn id="17" dur="500" fill="hold"/>
                                        <p:tgtEl>
                                          <p:spTgt spid="39941"/>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9942"/>
                                        </p:tgtEl>
                                        <p:attrNameLst>
                                          <p:attrName>style.visibility</p:attrName>
                                        </p:attrNameLst>
                                      </p:cBhvr>
                                      <p:to>
                                        <p:strVal val="visible"/>
                                      </p:to>
                                    </p:set>
                                    <p:anim calcmode="lin" valueType="num">
                                      <p:cBhvr additive="base">
                                        <p:cTn id="20" dur="500" fill="hold"/>
                                        <p:tgtEl>
                                          <p:spTgt spid="39942"/>
                                        </p:tgtEl>
                                        <p:attrNameLst>
                                          <p:attrName>ppt_x</p:attrName>
                                        </p:attrNameLst>
                                      </p:cBhvr>
                                      <p:tavLst>
                                        <p:tav tm="0">
                                          <p:val>
                                            <p:strVal val="#ppt_x"/>
                                          </p:val>
                                        </p:tav>
                                        <p:tav tm="100000">
                                          <p:val>
                                            <p:strVal val="#ppt_x"/>
                                          </p:val>
                                        </p:tav>
                                      </p:tavLst>
                                    </p:anim>
                                    <p:anim calcmode="lin" valueType="num">
                                      <p:cBhvr additive="base">
                                        <p:cTn id="21" dur="500" fill="hold"/>
                                        <p:tgtEl>
                                          <p:spTgt spid="39942"/>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39939"/>
                                        </p:tgtEl>
                                        <p:attrNameLst>
                                          <p:attrName>style.visibility</p:attrName>
                                        </p:attrNameLst>
                                      </p:cBhvr>
                                      <p:to>
                                        <p:strVal val="visible"/>
                                      </p:to>
                                    </p:set>
                                    <p:anim calcmode="lin" valueType="num">
                                      <p:cBhvr additive="base">
                                        <p:cTn id="26" dur="500" fill="hold"/>
                                        <p:tgtEl>
                                          <p:spTgt spid="39939"/>
                                        </p:tgtEl>
                                        <p:attrNameLst>
                                          <p:attrName>ppt_x</p:attrName>
                                        </p:attrNameLst>
                                      </p:cBhvr>
                                      <p:tavLst>
                                        <p:tav tm="0">
                                          <p:val>
                                            <p:strVal val="#ppt_x"/>
                                          </p:val>
                                        </p:tav>
                                        <p:tav tm="100000">
                                          <p:val>
                                            <p:strVal val="#ppt_x"/>
                                          </p:val>
                                        </p:tav>
                                      </p:tavLst>
                                    </p:anim>
                                    <p:anim calcmode="lin" valueType="num">
                                      <p:cBhvr additive="base">
                                        <p:cTn id="27" dur="500" fill="hold"/>
                                        <p:tgtEl>
                                          <p:spTgt spid="39939"/>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39944"/>
                                        </p:tgtEl>
                                        <p:attrNameLst>
                                          <p:attrName>style.visibility</p:attrName>
                                        </p:attrNameLst>
                                      </p:cBhvr>
                                      <p:to>
                                        <p:strVal val="visible"/>
                                      </p:to>
                                    </p:set>
                                    <p:anim calcmode="lin" valueType="num">
                                      <p:cBhvr additive="base">
                                        <p:cTn id="32" dur="500" fill="hold"/>
                                        <p:tgtEl>
                                          <p:spTgt spid="39944"/>
                                        </p:tgtEl>
                                        <p:attrNameLst>
                                          <p:attrName>ppt_x</p:attrName>
                                        </p:attrNameLst>
                                      </p:cBhvr>
                                      <p:tavLst>
                                        <p:tav tm="0">
                                          <p:val>
                                            <p:strVal val="#ppt_x"/>
                                          </p:val>
                                        </p:tav>
                                        <p:tav tm="100000">
                                          <p:val>
                                            <p:strVal val="#ppt_x"/>
                                          </p:val>
                                        </p:tav>
                                      </p:tavLst>
                                    </p:anim>
                                    <p:anim calcmode="lin" valueType="num">
                                      <p:cBhvr additive="base">
                                        <p:cTn id="33" dur="500" fill="hold"/>
                                        <p:tgtEl>
                                          <p:spTgt spid="39944"/>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nodeType="clickEffect">
                                  <p:stCondLst>
                                    <p:cond delay="0"/>
                                  </p:stCondLst>
                                  <p:childTnLst>
                                    <p:set>
                                      <p:cBhvr>
                                        <p:cTn id="37" dur="1" fill="hold">
                                          <p:stCondLst>
                                            <p:cond delay="0"/>
                                          </p:stCondLst>
                                        </p:cTn>
                                        <p:tgtEl>
                                          <p:spTgt spid="39945"/>
                                        </p:tgtEl>
                                        <p:attrNameLst>
                                          <p:attrName>style.visibility</p:attrName>
                                        </p:attrNameLst>
                                      </p:cBhvr>
                                      <p:to>
                                        <p:strVal val="visible"/>
                                      </p:to>
                                    </p:set>
                                    <p:anim calcmode="lin" valueType="num">
                                      <p:cBhvr additive="base">
                                        <p:cTn id="38" dur="500" fill="hold"/>
                                        <p:tgtEl>
                                          <p:spTgt spid="39945"/>
                                        </p:tgtEl>
                                        <p:attrNameLst>
                                          <p:attrName>ppt_x</p:attrName>
                                        </p:attrNameLst>
                                      </p:cBhvr>
                                      <p:tavLst>
                                        <p:tav tm="0">
                                          <p:val>
                                            <p:strVal val="#ppt_x"/>
                                          </p:val>
                                        </p:tav>
                                        <p:tav tm="100000">
                                          <p:val>
                                            <p:strVal val="#ppt_x"/>
                                          </p:val>
                                        </p:tav>
                                      </p:tavLst>
                                    </p:anim>
                                    <p:anim calcmode="lin" valueType="num">
                                      <p:cBhvr additive="base">
                                        <p:cTn id="39" dur="500" fill="hold"/>
                                        <p:tgtEl>
                                          <p:spTgt spid="39945"/>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nodeType="clickEffect">
                                  <p:stCondLst>
                                    <p:cond delay="0"/>
                                  </p:stCondLst>
                                  <p:childTnLst>
                                    <p:set>
                                      <p:cBhvr>
                                        <p:cTn id="43" dur="1" fill="hold">
                                          <p:stCondLst>
                                            <p:cond delay="0"/>
                                          </p:stCondLst>
                                        </p:cTn>
                                        <p:tgtEl>
                                          <p:spTgt spid="39946"/>
                                        </p:tgtEl>
                                        <p:attrNameLst>
                                          <p:attrName>style.visibility</p:attrName>
                                        </p:attrNameLst>
                                      </p:cBhvr>
                                      <p:to>
                                        <p:strVal val="visible"/>
                                      </p:to>
                                    </p:set>
                                    <p:anim calcmode="lin" valueType="num">
                                      <p:cBhvr additive="base">
                                        <p:cTn id="44" dur="500" fill="hold"/>
                                        <p:tgtEl>
                                          <p:spTgt spid="39946"/>
                                        </p:tgtEl>
                                        <p:attrNameLst>
                                          <p:attrName>ppt_x</p:attrName>
                                        </p:attrNameLst>
                                      </p:cBhvr>
                                      <p:tavLst>
                                        <p:tav tm="0">
                                          <p:val>
                                            <p:strVal val="#ppt_x"/>
                                          </p:val>
                                        </p:tav>
                                        <p:tav tm="100000">
                                          <p:val>
                                            <p:strVal val="#ppt_x"/>
                                          </p:val>
                                        </p:tav>
                                      </p:tavLst>
                                    </p:anim>
                                    <p:anim calcmode="lin" valueType="num">
                                      <p:cBhvr additive="base">
                                        <p:cTn id="45" dur="500" fill="hold"/>
                                        <p:tgtEl>
                                          <p:spTgt spid="39946"/>
                                        </p:tgtEl>
                                        <p:attrNameLst>
                                          <p:attrName>ppt_y</p:attrName>
                                        </p:attrNameLst>
                                      </p:cBhvr>
                                      <p:tavLst>
                                        <p:tav tm="0">
                                          <p:val>
                                            <p:strVal val="1+#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nodeType="clickEffect">
                                  <p:stCondLst>
                                    <p:cond delay="0"/>
                                  </p:stCondLst>
                                  <p:childTnLst>
                                    <p:set>
                                      <p:cBhvr>
                                        <p:cTn id="49" dur="1" fill="hold">
                                          <p:stCondLst>
                                            <p:cond delay="0"/>
                                          </p:stCondLst>
                                        </p:cTn>
                                        <p:tgtEl>
                                          <p:spTgt spid="39947"/>
                                        </p:tgtEl>
                                        <p:attrNameLst>
                                          <p:attrName>style.visibility</p:attrName>
                                        </p:attrNameLst>
                                      </p:cBhvr>
                                      <p:to>
                                        <p:strVal val="visible"/>
                                      </p:to>
                                    </p:set>
                                    <p:anim calcmode="lin" valueType="num">
                                      <p:cBhvr additive="base">
                                        <p:cTn id="50" dur="500" fill="hold"/>
                                        <p:tgtEl>
                                          <p:spTgt spid="39947"/>
                                        </p:tgtEl>
                                        <p:attrNameLst>
                                          <p:attrName>ppt_x</p:attrName>
                                        </p:attrNameLst>
                                      </p:cBhvr>
                                      <p:tavLst>
                                        <p:tav tm="0">
                                          <p:val>
                                            <p:strVal val="#ppt_x"/>
                                          </p:val>
                                        </p:tav>
                                        <p:tav tm="100000">
                                          <p:val>
                                            <p:strVal val="#ppt_x"/>
                                          </p:val>
                                        </p:tav>
                                      </p:tavLst>
                                    </p:anim>
                                    <p:anim calcmode="lin" valueType="num">
                                      <p:cBhvr additive="base">
                                        <p:cTn id="51" dur="500" fill="hold"/>
                                        <p:tgtEl>
                                          <p:spTgt spid="39947"/>
                                        </p:tgtEl>
                                        <p:attrNameLst>
                                          <p:attrName>ppt_y</p:attrName>
                                        </p:attrNameLst>
                                      </p:cBhvr>
                                      <p:tavLst>
                                        <p:tav tm="0">
                                          <p:val>
                                            <p:strVal val="1+#ppt_h/2"/>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4" fill="hold" nodeType="clickEffect">
                                  <p:stCondLst>
                                    <p:cond delay="0"/>
                                  </p:stCondLst>
                                  <p:childTnLst>
                                    <p:set>
                                      <p:cBhvr>
                                        <p:cTn id="55" dur="1" fill="hold">
                                          <p:stCondLst>
                                            <p:cond delay="0"/>
                                          </p:stCondLst>
                                        </p:cTn>
                                        <p:tgtEl>
                                          <p:spTgt spid="39943"/>
                                        </p:tgtEl>
                                        <p:attrNameLst>
                                          <p:attrName>style.visibility</p:attrName>
                                        </p:attrNameLst>
                                      </p:cBhvr>
                                      <p:to>
                                        <p:strVal val="visible"/>
                                      </p:to>
                                    </p:set>
                                    <p:anim calcmode="lin" valueType="num">
                                      <p:cBhvr additive="base">
                                        <p:cTn id="56" dur="500" fill="hold"/>
                                        <p:tgtEl>
                                          <p:spTgt spid="39943"/>
                                        </p:tgtEl>
                                        <p:attrNameLst>
                                          <p:attrName>ppt_x</p:attrName>
                                        </p:attrNameLst>
                                      </p:cBhvr>
                                      <p:tavLst>
                                        <p:tav tm="0">
                                          <p:val>
                                            <p:strVal val="#ppt_x"/>
                                          </p:val>
                                        </p:tav>
                                        <p:tav tm="100000">
                                          <p:val>
                                            <p:strVal val="#ppt_x"/>
                                          </p:val>
                                        </p:tav>
                                      </p:tavLst>
                                    </p:anim>
                                    <p:anim calcmode="lin" valueType="num">
                                      <p:cBhvr additive="base">
                                        <p:cTn id="57" dur="500" fill="hold"/>
                                        <p:tgtEl>
                                          <p:spTgt spid="399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p:bldP spid="39940" grpId="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ChangeArrowheads="1"/>
          </p:cNvSpPr>
          <p:nvPr>
            <p:ph type="body" idx="1"/>
          </p:nvPr>
        </p:nvSpPr>
        <p:spPr>
          <a:xfrm>
            <a:off x="900113" y="260350"/>
            <a:ext cx="4827587" cy="679450"/>
          </a:xfrm>
        </p:spPr>
        <p:txBody>
          <a:bodyPr/>
          <a:lstStyle/>
          <a:p>
            <a:pPr eaLnBrk="1" hangingPunct="1">
              <a:buFontTx/>
              <a:buNone/>
            </a:pPr>
            <a:r>
              <a:rPr lang="en-US" altLang="zh-CN" b="1" i="1">
                <a:latin typeface="华文中宋" pitchFamily="2" charset="-122"/>
                <a:ea typeface="华文中宋" pitchFamily="2" charset="-122"/>
              </a:rPr>
              <a:t>N </a:t>
            </a:r>
            <a:r>
              <a:rPr lang="zh-CN" altLang="en-US" b="1">
                <a:latin typeface="华文中宋" pitchFamily="2" charset="-122"/>
                <a:ea typeface="华文中宋" pitchFamily="2" charset="-122"/>
              </a:rPr>
              <a:t>阶数字全通滤波器</a:t>
            </a:r>
          </a:p>
        </p:txBody>
      </p:sp>
      <p:graphicFrame>
        <p:nvGraphicFramePr>
          <p:cNvPr id="110595" name="Object 3"/>
          <p:cNvGraphicFramePr>
            <a:graphicFrameLocks noChangeAspect="1"/>
          </p:cNvGraphicFramePr>
          <p:nvPr/>
        </p:nvGraphicFramePr>
        <p:xfrm>
          <a:off x="2268538" y="2349500"/>
          <a:ext cx="5900737" cy="1068388"/>
        </p:xfrm>
        <a:graphic>
          <a:graphicData uri="http://schemas.openxmlformats.org/presentationml/2006/ole">
            <mc:AlternateContent xmlns:mc="http://schemas.openxmlformats.org/markup-compatibility/2006">
              <mc:Choice xmlns:v="urn:schemas-microsoft-com:vml" Requires="v">
                <p:oleObj spid="_x0000_s60710" name="Equation" r:id="rId4" imgW="5248260" imgH="962115" progId="Equation.DSMT4">
                  <p:embed/>
                </p:oleObj>
              </mc:Choice>
              <mc:Fallback>
                <p:oleObj name="Equation" r:id="rId4" imgW="5248260" imgH="962115" progId="Equation.DSMT4">
                  <p:embed/>
                  <p:pic>
                    <p:nvPicPr>
                      <p:cNvPr id="0" name="Object 3"/>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268538" y="2349500"/>
                        <a:ext cx="5900737" cy="1068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10604" name="Group 12"/>
          <p:cNvGrpSpPr>
            <a:grpSpLocks/>
          </p:cNvGrpSpPr>
          <p:nvPr/>
        </p:nvGrpSpPr>
        <p:grpSpPr bwMode="auto">
          <a:xfrm>
            <a:off x="1447800" y="5029200"/>
            <a:ext cx="5321300" cy="1511300"/>
            <a:chOff x="912" y="3168"/>
            <a:chExt cx="3352" cy="952"/>
          </a:xfrm>
        </p:grpSpPr>
        <p:sp>
          <p:nvSpPr>
            <p:cNvPr id="60424" name="Text Box 4"/>
            <p:cNvSpPr txBox="1">
              <a:spLocks noChangeArrowheads="1"/>
            </p:cNvSpPr>
            <p:nvPr/>
          </p:nvSpPr>
          <p:spPr bwMode="auto">
            <a:xfrm>
              <a:off x="912" y="3216"/>
              <a:ext cx="273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2800" b="1">
                  <a:latin typeface="Times New Roman" pitchFamily="18" charset="0"/>
                </a:rPr>
                <a:t>极点：          的根</a:t>
              </a:r>
            </a:p>
          </p:txBody>
        </p:sp>
        <p:graphicFrame>
          <p:nvGraphicFramePr>
            <p:cNvPr id="60425" name="Object 5"/>
            <p:cNvGraphicFramePr>
              <a:graphicFrameLocks noChangeAspect="1"/>
            </p:cNvGraphicFramePr>
            <p:nvPr/>
          </p:nvGraphicFramePr>
          <p:xfrm>
            <a:off x="1632" y="3264"/>
            <a:ext cx="464" cy="248"/>
          </p:xfrm>
          <a:graphic>
            <a:graphicData uri="http://schemas.openxmlformats.org/presentationml/2006/ole">
              <mc:AlternateContent xmlns:mc="http://schemas.openxmlformats.org/markup-compatibility/2006">
                <mc:Choice xmlns:v="urn:schemas-microsoft-com:vml" Requires="v">
                  <p:oleObj spid="_x0000_s60711" name="Equation" r:id="rId6" imgW="714420" imgH="371475" progId="Equation.DSMT4">
                    <p:embed/>
                  </p:oleObj>
                </mc:Choice>
                <mc:Fallback>
                  <p:oleObj name="Equation" r:id="rId6" imgW="714420" imgH="371475" progId="Equation.DSMT4">
                    <p:embed/>
                    <p:pic>
                      <p:nvPicPr>
                        <p:cNvPr id="0" name="Object 5"/>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1632" y="3264"/>
                          <a:ext cx="464"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26" name="Object 6"/>
            <p:cNvGraphicFramePr>
              <a:graphicFrameLocks noChangeAspect="1"/>
            </p:cNvGraphicFramePr>
            <p:nvPr/>
          </p:nvGraphicFramePr>
          <p:xfrm>
            <a:off x="2736" y="3168"/>
            <a:ext cx="1480" cy="320"/>
          </p:xfrm>
          <a:graphic>
            <a:graphicData uri="http://schemas.openxmlformats.org/presentationml/2006/ole">
              <mc:AlternateContent xmlns:mc="http://schemas.openxmlformats.org/markup-compatibility/2006">
                <mc:Choice xmlns:v="urn:schemas-microsoft-com:vml" Requires="v">
                  <p:oleObj spid="_x0000_s60712" name="Equation" r:id="rId8" imgW="2333610" imgH="485775" progId="Equation.DSMT4">
                    <p:embed/>
                  </p:oleObj>
                </mc:Choice>
                <mc:Fallback>
                  <p:oleObj name="Equation" r:id="rId8" imgW="2333610" imgH="485775" progId="Equation.DSMT4">
                    <p:embed/>
                    <p:pic>
                      <p:nvPicPr>
                        <p:cNvPr id="0" name="Object 6"/>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2736" y="3168"/>
                          <a:ext cx="1480" cy="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27" name="Text Box 7"/>
            <p:cNvSpPr txBox="1">
              <a:spLocks noChangeArrowheads="1"/>
            </p:cNvSpPr>
            <p:nvPr/>
          </p:nvSpPr>
          <p:spPr bwMode="auto">
            <a:xfrm>
              <a:off x="912" y="3744"/>
              <a:ext cx="273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2800" b="1">
                  <a:latin typeface="Times New Roman" pitchFamily="18" charset="0"/>
                </a:rPr>
                <a:t>零点：          的根</a:t>
              </a:r>
            </a:p>
          </p:txBody>
        </p:sp>
        <p:graphicFrame>
          <p:nvGraphicFramePr>
            <p:cNvPr id="60428" name="Object 8"/>
            <p:cNvGraphicFramePr>
              <a:graphicFrameLocks noChangeAspect="1"/>
            </p:cNvGraphicFramePr>
            <p:nvPr/>
          </p:nvGraphicFramePr>
          <p:xfrm>
            <a:off x="1584" y="3744"/>
            <a:ext cx="616" cy="288"/>
          </p:xfrm>
          <a:graphic>
            <a:graphicData uri="http://schemas.openxmlformats.org/presentationml/2006/ole">
              <mc:AlternateContent xmlns:mc="http://schemas.openxmlformats.org/markup-compatibility/2006">
                <mc:Choice xmlns:v="urn:schemas-microsoft-com:vml" Requires="v">
                  <p:oleObj spid="_x0000_s60713" name="Equation" r:id="rId10" imgW="962010" imgH="438060" progId="Equation.DSMT4">
                    <p:embed/>
                  </p:oleObj>
                </mc:Choice>
                <mc:Fallback>
                  <p:oleObj name="Equation" r:id="rId10" imgW="962010" imgH="438060" progId="Equation.DSMT4">
                    <p:embed/>
                    <p:pic>
                      <p:nvPicPr>
                        <p:cNvPr id="0" name="Object 8"/>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1584" y="3744"/>
                          <a:ext cx="61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29" name="Object 9"/>
            <p:cNvGraphicFramePr>
              <a:graphicFrameLocks noChangeAspect="1"/>
            </p:cNvGraphicFramePr>
            <p:nvPr/>
          </p:nvGraphicFramePr>
          <p:xfrm>
            <a:off x="2736" y="3600"/>
            <a:ext cx="1528" cy="520"/>
          </p:xfrm>
          <a:graphic>
            <a:graphicData uri="http://schemas.openxmlformats.org/presentationml/2006/ole">
              <mc:AlternateContent xmlns:mc="http://schemas.openxmlformats.org/markup-compatibility/2006">
                <mc:Choice xmlns:v="urn:schemas-microsoft-com:vml" Requires="v">
                  <p:oleObj spid="_x0000_s60714" name="Equation" r:id="rId12" imgW="2409750" imgH="809535" progId="Equation.DSMT4">
                    <p:embed/>
                  </p:oleObj>
                </mc:Choice>
                <mc:Fallback>
                  <p:oleObj name="Equation" r:id="rId12" imgW="2409750" imgH="809535" progId="Equation.DSMT4">
                    <p:embed/>
                    <p:pic>
                      <p:nvPicPr>
                        <p:cNvPr id="0" name="Object 9"/>
                        <p:cNvPicPr>
                          <a:picLocks noChangeAspect="1" noChangeArrowheads="1"/>
                        </p:cNvPicPr>
                        <p:nvPr/>
                      </p:nvPicPr>
                      <p:blipFill>
                        <a:blip r:embed="rId13">
                          <a:lum bright="-100000"/>
                          <a:extLst>
                            <a:ext uri="{28A0092B-C50C-407E-A947-70E740481C1C}">
                              <a14:useLocalDpi xmlns:a14="http://schemas.microsoft.com/office/drawing/2010/main" val="0"/>
                            </a:ext>
                          </a:extLst>
                        </a:blip>
                        <a:srcRect/>
                        <a:stretch>
                          <a:fillRect/>
                        </a:stretch>
                      </p:blipFill>
                      <p:spPr bwMode="auto">
                        <a:xfrm>
                          <a:off x="2736" y="3600"/>
                          <a:ext cx="1528" cy="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10602" name="Object 10"/>
          <p:cNvGraphicFramePr>
            <a:graphicFrameLocks noChangeAspect="1"/>
          </p:cNvGraphicFramePr>
          <p:nvPr/>
        </p:nvGraphicFramePr>
        <p:xfrm>
          <a:off x="1331913" y="1268413"/>
          <a:ext cx="3284537" cy="1066800"/>
        </p:xfrm>
        <a:graphic>
          <a:graphicData uri="http://schemas.openxmlformats.org/presentationml/2006/ole">
            <mc:AlternateContent xmlns:mc="http://schemas.openxmlformats.org/markup-compatibility/2006">
              <mc:Choice xmlns:v="urn:schemas-microsoft-com:vml" Requires="v">
                <p:oleObj spid="_x0000_s60715" name="Equation" r:id="rId14" imgW="2914650" imgH="962115" progId="Equation.DSMT4">
                  <p:embed/>
                </p:oleObj>
              </mc:Choice>
              <mc:Fallback>
                <p:oleObj name="Equation" r:id="rId14" imgW="2914650" imgH="962115" progId="Equation.DSMT4">
                  <p:embed/>
                  <p:pic>
                    <p:nvPicPr>
                      <p:cNvPr id="0" name="Object 10"/>
                      <p:cNvPicPr>
                        <a:picLocks noChangeAspect="1" noChangeArrowheads="1"/>
                      </p:cNvPicPr>
                      <p:nvPr/>
                    </p:nvPicPr>
                    <p:blipFill>
                      <a:blip r:embed="rId15">
                        <a:lum bright="-100000"/>
                        <a:extLst>
                          <a:ext uri="{28A0092B-C50C-407E-A947-70E740481C1C}">
                            <a14:useLocalDpi xmlns:a14="http://schemas.microsoft.com/office/drawing/2010/main" val="0"/>
                          </a:ext>
                        </a:extLst>
                      </a:blip>
                      <a:srcRect/>
                      <a:stretch>
                        <a:fillRect/>
                      </a:stretch>
                    </p:blipFill>
                    <p:spPr bwMode="auto">
                      <a:xfrm>
                        <a:off x="1331913" y="1268413"/>
                        <a:ext cx="3284537"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0603" name="Object 11"/>
          <p:cNvGraphicFramePr>
            <a:graphicFrameLocks noChangeAspect="1"/>
          </p:cNvGraphicFramePr>
          <p:nvPr/>
        </p:nvGraphicFramePr>
        <p:xfrm>
          <a:off x="2268538" y="3573463"/>
          <a:ext cx="2289175" cy="1039812"/>
        </p:xfrm>
        <a:graphic>
          <a:graphicData uri="http://schemas.openxmlformats.org/presentationml/2006/ole">
            <mc:AlternateContent xmlns:mc="http://schemas.openxmlformats.org/markup-compatibility/2006">
              <mc:Choice xmlns:v="urn:schemas-microsoft-com:vml" Requires="v">
                <p:oleObj spid="_x0000_s60716" name="Equation" r:id="rId16" imgW="2028780" imgH="933540" progId="Equation.DSMT4">
                  <p:embed/>
                </p:oleObj>
              </mc:Choice>
              <mc:Fallback>
                <p:oleObj name="Equation" r:id="rId16" imgW="2028780" imgH="933540" progId="Equation.DSMT4">
                  <p:embed/>
                  <p:pic>
                    <p:nvPicPr>
                      <p:cNvPr id="0" name="Object 11"/>
                      <p:cNvPicPr>
                        <a:picLocks noChangeAspect="1" noChangeArrowheads="1"/>
                      </p:cNvPicPr>
                      <p:nvPr/>
                    </p:nvPicPr>
                    <p:blipFill>
                      <a:blip r:embed="rId17">
                        <a:lum bright="-100000"/>
                        <a:extLst>
                          <a:ext uri="{28A0092B-C50C-407E-A947-70E740481C1C}">
                            <a14:useLocalDpi xmlns:a14="http://schemas.microsoft.com/office/drawing/2010/main" val="0"/>
                          </a:ext>
                        </a:extLst>
                      </a:blip>
                      <a:srcRect/>
                      <a:stretch>
                        <a:fillRect/>
                      </a:stretch>
                    </p:blipFill>
                    <p:spPr bwMode="auto">
                      <a:xfrm>
                        <a:off x="2268538" y="3573463"/>
                        <a:ext cx="2289175" cy="1039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23"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BB74D007-3A2D-4422-93E4-E6BE53D739E7}" type="slidenum">
              <a:rPr lang="en-US" altLang="zh-CN" smtClean="0"/>
              <a:pPr eaLnBrk="1" hangingPunct="1"/>
              <a:t>59</a:t>
            </a:fld>
            <a:endParaRPr lang="en-US" altLang="zh-CN"/>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0594">
                                            <p:txEl>
                                              <p:pRg st="0" end="0"/>
                                            </p:txEl>
                                          </p:spTgt>
                                        </p:tgtEl>
                                        <p:attrNameLst>
                                          <p:attrName>style.visibility</p:attrName>
                                        </p:attrNameLst>
                                      </p:cBhvr>
                                      <p:to>
                                        <p:strVal val="visible"/>
                                      </p:to>
                                    </p:set>
                                    <p:anim calcmode="lin" valueType="num">
                                      <p:cBhvr additive="base">
                                        <p:cTn id="7" dur="500" fill="hold"/>
                                        <p:tgtEl>
                                          <p:spTgt spid="11059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059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nodeType="clickEffect">
                                  <p:stCondLst>
                                    <p:cond delay="0"/>
                                  </p:stCondLst>
                                  <p:childTnLst>
                                    <p:set>
                                      <p:cBhvr>
                                        <p:cTn id="12" dur="1" fill="hold">
                                          <p:stCondLst>
                                            <p:cond delay="0"/>
                                          </p:stCondLst>
                                        </p:cTn>
                                        <p:tgtEl>
                                          <p:spTgt spid="110602"/>
                                        </p:tgtEl>
                                        <p:attrNameLst>
                                          <p:attrName>style.visibility</p:attrName>
                                        </p:attrNameLst>
                                      </p:cBhvr>
                                      <p:to>
                                        <p:strVal val="visible"/>
                                      </p:to>
                                    </p:set>
                                    <p:animEffect transition="in" filter="checkerboard(across)">
                                      <p:cBhvr>
                                        <p:cTn id="13" dur="500"/>
                                        <p:tgtEl>
                                          <p:spTgt spid="11060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nodeType="clickEffect">
                                  <p:stCondLst>
                                    <p:cond delay="0"/>
                                  </p:stCondLst>
                                  <p:childTnLst>
                                    <p:set>
                                      <p:cBhvr>
                                        <p:cTn id="17" dur="1" fill="hold">
                                          <p:stCondLst>
                                            <p:cond delay="0"/>
                                          </p:stCondLst>
                                        </p:cTn>
                                        <p:tgtEl>
                                          <p:spTgt spid="110595"/>
                                        </p:tgtEl>
                                        <p:attrNameLst>
                                          <p:attrName>style.visibility</p:attrName>
                                        </p:attrNameLst>
                                      </p:cBhvr>
                                      <p:to>
                                        <p:strVal val="visible"/>
                                      </p:to>
                                    </p:set>
                                    <p:animEffect transition="in" filter="checkerboard(across)">
                                      <p:cBhvr>
                                        <p:cTn id="18" dur="500"/>
                                        <p:tgtEl>
                                          <p:spTgt spid="11059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110603"/>
                                        </p:tgtEl>
                                        <p:attrNameLst>
                                          <p:attrName>style.visibility</p:attrName>
                                        </p:attrNameLst>
                                      </p:cBhvr>
                                      <p:to>
                                        <p:strVal val="visible"/>
                                      </p:to>
                                    </p:set>
                                    <p:animEffect transition="in" filter="checkerboard(across)">
                                      <p:cBhvr>
                                        <p:cTn id="23" dur="500"/>
                                        <p:tgtEl>
                                          <p:spTgt spid="11060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110604"/>
                                        </p:tgtEl>
                                        <p:attrNameLst>
                                          <p:attrName>style.visibility</p:attrName>
                                        </p:attrNameLst>
                                      </p:cBhvr>
                                      <p:to>
                                        <p:strVal val="visible"/>
                                      </p:to>
                                    </p:set>
                                    <p:anim calcmode="lin" valueType="num">
                                      <p:cBhvr additive="base">
                                        <p:cTn id="28" dur="500" fill="hold"/>
                                        <p:tgtEl>
                                          <p:spTgt spid="110604"/>
                                        </p:tgtEl>
                                        <p:attrNameLst>
                                          <p:attrName>ppt_x</p:attrName>
                                        </p:attrNameLst>
                                      </p:cBhvr>
                                      <p:tavLst>
                                        <p:tav tm="0">
                                          <p:val>
                                            <p:strVal val="#ppt_x"/>
                                          </p:val>
                                        </p:tav>
                                        <p:tav tm="100000">
                                          <p:val>
                                            <p:strVal val="#ppt_x"/>
                                          </p:val>
                                        </p:tav>
                                      </p:tavLst>
                                    </p:anim>
                                    <p:anim calcmode="lin" valueType="num">
                                      <p:cBhvr additive="base">
                                        <p:cTn id="29" dur="500" fill="hold"/>
                                        <p:tgtEl>
                                          <p:spTgt spid="1106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95288" y="476250"/>
            <a:ext cx="8424862" cy="936625"/>
          </a:xfrm>
        </p:spPr>
        <p:txBody>
          <a:bodyPr/>
          <a:lstStyle/>
          <a:p>
            <a:pPr eaLnBrk="1" hangingPunct="1">
              <a:buClr>
                <a:schemeClr val="tx1"/>
              </a:buClr>
              <a:buFontTx/>
              <a:buNone/>
            </a:pPr>
            <a:r>
              <a:rPr lang="zh-CN" altLang="en-US" sz="4000" b="1">
                <a:latin typeface="Times New Roman" pitchFamily="18" charset="0"/>
              </a:rPr>
              <a:t>全通系统的应用</a:t>
            </a:r>
          </a:p>
        </p:txBody>
      </p:sp>
      <p:grpSp>
        <p:nvGrpSpPr>
          <p:cNvPr id="40971" name="Group 11"/>
          <p:cNvGrpSpPr>
            <a:grpSpLocks/>
          </p:cNvGrpSpPr>
          <p:nvPr/>
        </p:nvGrpSpPr>
        <p:grpSpPr bwMode="auto">
          <a:xfrm>
            <a:off x="395288" y="2060575"/>
            <a:ext cx="8497887" cy="1728788"/>
            <a:chOff x="249" y="1298"/>
            <a:chExt cx="5353" cy="1089"/>
          </a:xfrm>
        </p:grpSpPr>
        <p:sp>
          <p:nvSpPr>
            <p:cNvPr id="61454" name="Rectangle 3"/>
            <p:cNvSpPr>
              <a:spLocks noChangeArrowheads="1"/>
            </p:cNvSpPr>
            <p:nvPr/>
          </p:nvSpPr>
          <p:spPr bwMode="auto">
            <a:xfrm>
              <a:off x="249" y="1298"/>
              <a:ext cx="5353" cy="1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AutoNum type="circleNumDbPlain"/>
              </a:pPr>
              <a:r>
                <a:rPr lang="zh-CN" altLang="en-US" sz="3000" b="1">
                  <a:latin typeface="Times New Roman" pitchFamily="18" charset="0"/>
                </a:rPr>
                <a:t>任何一个因果稳定的（非最小相位延时）系统</a:t>
              </a:r>
            </a:p>
            <a:p>
              <a:pPr marL="609600" indent="-609600">
                <a:spcBef>
                  <a:spcPct val="20000"/>
                </a:spcBef>
                <a:buClr>
                  <a:schemeClr val="tx1"/>
                </a:buClr>
                <a:buFont typeface="Wingdings" pitchFamily="2" charset="2"/>
                <a:buNone/>
              </a:pPr>
              <a:r>
                <a:rPr lang="zh-CN" altLang="en-US" sz="3000" b="1">
                  <a:latin typeface="Times New Roman" pitchFamily="18" charset="0"/>
                </a:rPr>
                <a:t>                 都可以表示为全通系统               和最小相位系统                  的级联。</a:t>
              </a:r>
            </a:p>
          </p:txBody>
        </p:sp>
        <p:graphicFrame>
          <p:nvGraphicFramePr>
            <p:cNvPr id="61455" name="Object 4"/>
            <p:cNvGraphicFramePr>
              <a:graphicFrameLocks noChangeAspect="1"/>
            </p:cNvGraphicFramePr>
            <p:nvPr/>
          </p:nvGraphicFramePr>
          <p:xfrm>
            <a:off x="748" y="1661"/>
            <a:ext cx="532" cy="295"/>
          </p:xfrm>
          <a:graphic>
            <a:graphicData uri="http://schemas.openxmlformats.org/presentationml/2006/ole">
              <mc:AlternateContent xmlns:mc="http://schemas.openxmlformats.org/markup-compatibility/2006">
                <mc:Choice xmlns:v="urn:schemas-microsoft-com:vml" Requires="v">
                  <p:oleObj spid="_x0000_s61658" name="公式" r:id="rId3" imgW="368140" imgH="203112" progId="Equation.3">
                    <p:embed/>
                  </p:oleObj>
                </mc:Choice>
                <mc:Fallback>
                  <p:oleObj name="公式" r:id="rId3" imgW="368140" imgH="203112" progId="Equation.3">
                    <p:embed/>
                    <p:pic>
                      <p:nvPicPr>
                        <p:cNvPr id="0" name="Object 4"/>
                        <p:cNvPicPr>
                          <a:picLocks noChangeAspect="1" noChangeArrowheads="1"/>
                        </p:cNvPicPr>
                        <p:nvPr/>
                      </p:nvPicPr>
                      <p:blipFill>
                        <a:blip r:embed="rId4">
                          <a:lum bright="-2000"/>
                          <a:extLst>
                            <a:ext uri="{28A0092B-C50C-407E-A947-70E740481C1C}">
                              <a14:useLocalDpi xmlns:a14="http://schemas.microsoft.com/office/drawing/2010/main" val="0"/>
                            </a:ext>
                          </a:extLst>
                        </a:blip>
                        <a:srcRect/>
                        <a:stretch>
                          <a:fillRect/>
                        </a:stretch>
                      </p:blipFill>
                      <p:spPr bwMode="auto">
                        <a:xfrm>
                          <a:off x="748" y="1661"/>
                          <a:ext cx="532"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56" name="Object 5"/>
            <p:cNvGraphicFramePr>
              <a:graphicFrameLocks noChangeAspect="1"/>
            </p:cNvGraphicFramePr>
            <p:nvPr/>
          </p:nvGraphicFramePr>
          <p:xfrm>
            <a:off x="1791" y="1933"/>
            <a:ext cx="930" cy="390"/>
          </p:xfrm>
          <a:graphic>
            <a:graphicData uri="http://schemas.openxmlformats.org/presentationml/2006/ole">
              <mc:AlternateContent xmlns:mc="http://schemas.openxmlformats.org/markup-compatibility/2006">
                <mc:Choice xmlns:v="urn:schemas-microsoft-com:vml" Requires="v">
                  <p:oleObj spid="_x0000_s61659" name="公式" r:id="rId5" imgW="520474" imgH="215806" progId="Equation.3">
                    <p:embed/>
                  </p:oleObj>
                </mc:Choice>
                <mc:Fallback>
                  <p:oleObj name="公式" r:id="rId5" imgW="520474" imgH="215806" progId="Equation.3">
                    <p:embed/>
                    <p:pic>
                      <p:nvPicPr>
                        <p:cNvPr id="0" name="Object 5"/>
                        <p:cNvPicPr>
                          <a:picLocks noChangeAspect="1" noChangeArrowheads="1"/>
                        </p:cNvPicPr>
                        <p:nvPr/>
                      </p:nvPicPr>
                      <p:blipFill>
                        <a:blip r:embed="rId6">
                          <a:lum bright="-2000"/>
                          <a:extLst>
                            <a:ext uri="{28A0092B-C50C-407E-A947-70E740481C1C}">
                              <a14:useLocalDpi xmlns:a14="http://schemas.microsoft.com/office/drawing/2010/main" val="0"/>
                            </a:ext>
                          </a:extLst>
                        </a:blip>
                        <a:srcRect/>
                        <a:stretch>
                          <a:fillRect/>
                        </a:stretch>
                      </p:blipFill>
                      <p:spPr bwMode="auto">
                        <a:xfrm>
                          <a:off x="1791" y="1933"/>
                          <a:ext cx="930" cy="3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57" name="Object 6"/>
            <p:cNvGraphicFramePr>
              <a:graphicFrameLocks noChangeAspect="1"/>
            </p:cNvGraphicFramePr>
            <p:nvPr/>
          </p:nvGraphicFramePr>
          <p:xfrm>
            <a:off x="3878" y="1661"/>
            <a:ext cx="678" cy="350"/>
          </p:xfrm>
          <a:graphic>
            <a:graphicData uri="http://schemas.openxmlformats.org/presentationml/2006/ole">
              <mc:AlternateContent xmlns:mc="http://schemas.openxmlformats.org/markup-compatibility/2006">
                <mc:Choice xmlns:v="urn:schemas-microsoft-com:vml" Requires="v">
                  <p:oleObj spid="_x0000_s61660" name="公式" r:id="rId7" imgW="469696" imgH="241195" progId="Equation.3">
                    <p:embed/>
                  </p:oleObj>
                </mc:Choice>
                <mc:Fallback>
                  <p:oleObj name="公式" r:id="rId7" imgW="469696" imgH="241195" progId="Equation.3">
                    <p:embed/>
                    <p:pic>
                      <p:nvPicPr>
                        <p:cNvPr id="0" name="Object 6"/>
                        <p:cNvPicPr>
                          <a:picLocks noChangeAspect="1" noChangeArrowheads="1"/>
                        </p:cNvPicPr>
                        <p:nvPr/>
                      </p:nvPicPr>
                      <p:blipFill>
                        <a:blip r:embed="rId8">
                          <a:lum bright="-2000"/>
                          <a:extLst>
                            <a:ext uri="{28A0092B-C50C-407E-A947-70E740481C1C}">
                              <a14:useLocalDpi xmlns:a14="http://schemas.microsoft.com/office/drawing/2010/main" val="0"/>
                            </a:ext>
                          </a:extLst>
                        </a:blip>
                        <a:srcRect/>
                        <a:stretch>
                          <a:fillRect/>
                        </a:stretch>
                      </p:blipFill>
                      <p:spPr bwMode="auto">
                        <a:xfrm>
                          <a:off x="3878" y="1661"/>
                          <a:ext cx="678" cy="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40967" name="Object 7"/>
          <p:cNvGraphicFramePr>
            <a:graphicFrameLocks noChangeAspect="1"/>
          </p:cNvGraphicFramePr>
          <p:nvPr/>
        </p:nvGraphicFramePr>
        <p:xfrm>
          <a:off x="2124075" y="5373688"/>
          <a:ext cx="4610100" cy="1238250"/>
        </p:xfrm>
        <a:graphic>
          <a:graphicData uri="http://schemas.openxmlformats.org/presentationml/2006/ole">
            <mc:AlternateContent xmlns:mc="http://schemas.openxmlformats.org/markup-compatibility/2006">
              <mc:Choice xmlns:v="urn:schemas-microsoft-com:vml" Requires="v">
                <p:oleObj spid="_x0000_s61661" name="公式" r:id="rId9" imgW="1625600" imgH="431800" progId="Equation.3">
                  <p:embed/>
                </p:oleObj>
              </mc:Choice>
              <mc:Fallback>
                <p:oleObj name="公式" r:id="rId9" imgW="1625600" imgH="431800" progId="Equation.3">
                  <p:embed/>
                  <p:pic>
                    <p:nvPicPr>
                      <p:cNvPr id="0" name="Object 7"/>
                      <p:cNvPicPr>
                        <a:picLocks noChangeAspect="1" noChangeArrowheads="1"/>
                      </p:cNvPicPr>
                      <p:nvPr/>
                    </p:nvPicPr>
                    <p:blipFill>
                      <a:blip r:embed="rId10">
                        <a:lum bright="-2000"/>
                        <a:extLst>
                          <a:ext uri="{28A0092B-C50C-407E-A947-70E740481C1C}">
                            <a14:useLocalDpi xmlns:a14="http://schemas.microsoft.com/office/drawing/2010/main" val="0"/>
                          </a:ext>
                        </a:extLst>
                      </a:blip>
                      <a:srcRect/>
                      <a:stretch>
                        <a:fillRect/>
                      </a:stretch>
                    </p:blipFill>
                    <p:spPr bwMode="auto">
                      <a:xfrm>
                        <a:off x="2124075" y="5373688"/>
                        <a:ext cx="4610100" cy="1238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0972" name="Group 12"/>
          <p:cNvGrpSpPr>
            <a:grpSpLocks/>
          </p:cNvGrpSpPr>
          <p:nvPr/>
        </p:nvGrpSpPr>
        <p:grpSpPr bwMode="auto">
          <a:xfrm>
            <a:off x="395288" y="4149725"/>
            <a:ext cx="8424862" cy="936625"/>
            <a:chOff x="249" y="2614"/>
            <a:chExt cx="5307" cy="590"/>
          </a:xfrm>
        </p:grpSpPr>
        <p:sp>
          <p:nvSpPr>
            <p:cNvPr id="61452" name="Rectangle 8"/>
            <p:cNvSpPr>
              <a:spLocks noChangeArrowheads="1"/>
            </p:cNvSpPr>
            <p:nvPr/>
          </p:nvSpPr>
          <p:spPr bwMode="auto">
            <a:xfrm>
              <a:off x="249" y="2614"/>
              <a:ext cx="5307" cy="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latin typeface="Times New Roman" pitchFamily="18" charset="0"/>
                </a:rPr>
                <a:t>证明：设         有某一对零点位于单位圆外，其余零点位于单位圆内（极点都在单位圆内）。</a:t>
              </a:r>
            </a:p>
          </p:txBody>
        </p:sp>
        <p:graphicFrame>
          <p:nvGraphicFramePr>
            <p:cNvPr id="61453" name="Object 9"/>
            <p:cNvGraphicFramePr>
              <a:graphicFrameLocks noChangeAspect="1"/>
            </p:cNvGraphicFramePr>
            <p:nvPr/>
          </p:nvGraphicFramePr>
          <p:xfrm>
            <a:off x="1292" y="2659"/>
            <a:ext cx="532" cy="295"/>
          </p:xfrm>
          <a:graphic>
            <a:graphicData uri="http://schemas.openxmlformats.org/presentationml/2006/ole">
              <mc:AlternateContent xmlns:mc="http://schemas.openxmlformats.org/markup-compatibility/2006">
                <mc:Choice xmlns:v="urn:schemas-microsoft-com:vml" Requires="v">
                  <p:oleObj spid="_x0000_s61662" name="公式" r:id="rId11" imgW="368140" imgH="203112" progId="Equation.3">
                    <p:embed/>
                  </p:oleObj>
                </mc:Choice>
                <mc:Fallback>
                  <p:oleObj name="公式" r:id="rId11" imgW="368140" imgH="203112" progId="Equation.3">
                    <p:embed/>
                    <p:pic>
                      <p:nvPicPr>
                        <p:cNvPr id="0" name="Object 9"/>
                        <p:cNvPicPr>
                          <a:picLocks noChangeAspect="1" noChangeArrowheads="1"/>
                        </p:cNvPicPr>
                        <p:nvPr/>
                      </p:nvPicPr>
                      <p:blipFill>
                        <a:blip r:embed="rId4">
                          <a:lum bright="-2000"/>
                          <a:extLst>
                            <a:ext uri="{28A0092B-C50C-407E-A947-70E740481C1C}">
                              <a14:useLocalDpi xmlns:a14="http://schemas.microsoft.com/office/drawing/2010/main" val="0"/>
                            </a:ext>
                          </a:extLst>
                        </a:blip>
                        <a:srcRect/>
                        <a:stretch>
                          <a:fillRect/>
                        </a:stretch>
                      </p:blipFill>
                      <p:spPr bwMode="auto">
                        <a:xfrm>
                          <a:off x="1292" y="2659"/>
                          <a:ext cx="532"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1446" name="AutoShape 10">
            <a:hlinkClick r:id="" action="ppaction://hlinkshowjump?jump=nextslide" highlightClick="1"/>
          </p:cNvPr>
          <p:cNvSpPr>
            <a:spLocks noChangeArrowheads="1"/>
          </p:cNvSpPr>
          <p:nvPr/>
        </p:nvSpPr>
        <p:spPr bwMode="auto">
          <a:xfrm>
            <a:off x="8459788" y="6453188"/>
            <a:ext cx="684212" cy="404812"/>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74" name="AutoShape 14"/>
          <p:cNvSpPr>
            <a:spLocks noChangeArrowheads="1"/>
          </p:cNvSpPr>
          <p:nvPr/>
        </p:nvSpPr>
        <p:spPr bwMode="auto">
          <a:xfrm>
            <a:off x="1116013" y="3357563"/>
            <a:ext cx="4608512" cy="2376487"/>
          </a:xfrm>
          <a:prstGeom prst="wedgeRoundRectCallout">
            <a:avLst>
              <a:gd name="adj1" fmla="val 46176"/>
              <a:gd name="adj2" fmla="val -8406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3000" b="1"/>
              <a:t>最小相位延时系统的零点均在单位圆内，非最小相位系统的零点至少有一个在单位圆外</a:t>
            </a:r>
          </a:p>
        </p:txBody>
      </p:sp>
      <p:sp>
        <p:nvSpPr>
          <p:cNvPr id="61448" name="AutoShape 15">
            <a:hlinkClick r:id="rId12" action="ppaction://hlinksldjump" highlightClick="1"/>
          </p:cNvPr>
          <p:cNvSpPr>
            <a:spLocks noChangeArrowheads="1"/>
          </p:cNvSpPr>
          <p:nvPr/>
        </p:nvSpPr>
        <p:spPr bwMode="auto">
          <a:xfrm>
            <a:off x="539750" y="6092825"/>
            <a:ext cx="719138" cy="431800"/>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76" name="AutoShape 16"/>
          <p:cNvSpPr>
            <a:spLocks noChangeArrowheads="1"/>
          </p:cNvSpPr>
          <p:nvPr/>
        </p:nvSpPr>
        <p:spPr bwMode="auto">
          <a:xfrm>
            <a:off x="4572000" y="692150"/>
            <a:ext cx="4321175" cy="1152525"/>
          </a:xfrm>
          <a:prstGeom prst="wedgeRoundRectCallout">
            <a:avLst>
              <a:gd name="adj1" fmla="val -34681"/>
              <a:gd name="adj2" fmla="val 72454"/>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2800" b="1"/>
              <a:t>问题：非最小相位延时系统的零极点位置？</a:t>
            </a:r>
          </a:p>
        </p:txBody>
      </p:sp>
      <p:sp>
        <p:nvSpPr>
          <p:cNvPr id="61450"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0F1A36E5-DCB0-4A4C-A8FF-72DDDCC69A55}" type="slidenum">
              <a:rPr lang="en-US" altLang="zh-CN" smtClean="0"/>
              <a:pPr eaLnBrk="1" hangingPunct="1"/>
              <a:t>60</a:t>
            </a:fld>
            <a:endParaRPr lang="en-US" altLang="zh-CN"/>
          </a:p>
        </p:txBody>
      </p:sp>
      <p:sp>
        <p:nvSpPr>
          <p:cNvPr id="2" name="动作按钮: 后退或前一项 1">
            <a:hlinkClick r:id="rId13" action="ppaction://hlinksldjump" highlightClick="1"/>
          </p:cNvPr>
          <p:cNvSpPr/>
          <p:nvPr/>
        </p:nvSpPr>
        <p:spPr>
          <a:xfrm>
            <a:off x="8316913" y="0"/>
            <a:ext cx="719137" cy="404813"/>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 calcmode="lin" valueType="num">
                                      <p:cBhvr additive="base">
                                        <p:cTn id="7" dur="500" fill="hold"/>
                                        <p:tgtEl>
                                          <p:spTgt spid="409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0971"/>
                                        </p:tgtEl>
                                        <p:attrNameLst>
                                          <p:attrName>style.visibility</p:attrName>
                                        </p:attrNameLst>
                                      </p:cBhvr>
                                      <p:to>
                                        <p:strVal val="visible"/>
                                      </p:to>
                                    </p:set>
                                    <p:anim calcmode="lin" valueType="num">
                                      <p:cBhvr additive="base">
                                        <p:cTn id="13" dur="500" fill="hold"/>
                                        <p:tgtEl>
                                          <p:spTgt spid="40971"/>
                                        </p:tgtEl>
                                        <p:attrNameLst>
                                          <p:attrName>ppt_x</p:attrName>
                                        </p:attrNameLst>
                                      </p:cBhvr>
                                      <p:tavLst>
                                        <p:tav tm="0">
                                          <p:val>
                                            <p:strVal val="#ppt_x"/>
                                          </p:val>
                                        </p:tav>
                                        <p:tav tm="100000">
                                          <p:val>
                                            <p:strVal val="#ppt_x"/>
                                          </p:val>
                                        </p:tav>
                                      </p:tavLst>
                                    </p:anim>
                                    <p:anim calcmode="lin" valueType="num">
                                      <p:cBhvr additive="base">
                                        <p:cTn id="14" dur="500" fill="hold"/>
                                        <p:tgtEl>
                                          <p:spTgt spid="4097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976"/>
                                        </p:tgtEl>
                                        <p:attrNameLst>
                                          <p:attrName>style.visibility</p:attrName>
                                        </p:attrNameLst>
                                      </p:cBhvr>
                                      <p:to>
                                        <p:strVal val="visible"/>
                                      </p:to>
                                    </p:set>
                                    <p:anim calcmode="lin" valueType="num">
                                      <p:cBhvr additive="base">
                                        <p:cTn id="19" dur="500" fill="hold"/>
                                        <p:tgtEl>
                                          <p:spTgt spid="40976"/>
                                        </p:tgtEl>
                                        <p:attrNameLst>
                                          <p:attrName>ppt_x</p:attrName>
                                        </p:attrNameLst>
                                      </p:cBhvr>
                                      <p:tavLst>
                                        <p:tav tm="0">
                                          <p:val>
                                            <p:strVal val="#ppt_x"/>
                                          </p:val>
                                        </p:tav>
                                        <p:tav tm="100000">
                                          <p:val>
                                            <p:strVal val="#ppt_x"/>
                                          </p:val>
                                        </p:tav>
                                      </p:tavLst>
                                    </p:anim>
                                    <p:anim calcmode="lin" valueType="num">
                                      <p:cBhvr additive="base">
                                        <p:cTn id="20" dur="500" fill="hold"/>
                                        <p:tgtEl>
                                          <p:spTgt spid="4097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0976"/>
                                        </p:tgtEl>
                                        <p:attrNameLst>
                                          <p:attrName>style.visibility</p:attrName>
                                        </p:attrNameLst>
                                      </p:cBhvr>
                                      <p:to>
                                        <p:strVal val="hidden"/>
                                      </p:to>
                                    </p:set>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974"/>
                                        </p:tgtEl>
                                        <p:attrNameLst>
                                          <p:attrName>style.visibility</p:attrName>
                                        </p:attrNameLst>
                                      </p:cBhvr>
                                      <p:to>
                                        <p:strVal val="visible"/>
                                      </p:to>
                                    </p:set>
                                    <p:anim calcmode="lin" valueType="num">
                                      <p:cBhvr additive="base">
                                        <p:cTn id="25" dur="500" fill="hold"/>
                                        <p:tgtEl>
                                          <p:spTgt spid="40974"/>
                                        </p:tgtEl>
                                        <p:attrNameLst>
                                          <p:attrName>ppt_x</p:attrName>
                                        </p:attrNameLst>
                                      </p:cBhvr>
                                      <p:tavLst>
                                        <p:tav tm="0">
                                          <p:val>
                                            <p:strVal val="#ppt_x"/>
                                          </p:val>
                                        </p:tav>
                                        <p:tav tm="100000">
                                          <p:val>
                                            <p:strVal val="#ppt_x"/>
                                          </p:val>
                                        </p:tav>
                                      </p:tavLst>
                                    </p:anim>
                                    <p:anim calcmode="lin" valueType="num">
                                      <p:cBhvr additive="base">
                                        <p:cTn id="26" dur="500" fill="hold"/>
                                        <p:tgtEl>
                                          <p:spTgt spid="4097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0974"/>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8" presetClass="entr" presetSubtype="16" fill="hold" nodeType="clickEffect">
                                  <p:stCondLst>
                                    <p:cond delay="0"/>
                                  </p:stCondLst>
                                  <p:childTnLst>
                                    <p:set>
                                      <p:cBhvr>
                                        <p:cTn id="30" dur="1" fill="hold">
                                          <p:stCondLst>
                                            <p:cond delay="0"/>
                                          </p:stCondLst>
                                        </p:cTn>
                                        <p:tgtEl>
                                          <p:spTgt spid="40972"/>
                                        </p:tgtEl>
                                        <p:attrNameLst>
                                          <p:attrName>style.visibility</p:attrName>
                                        </p:attrNameLst>
                                      </p:cBhvr>
                                      <p:to>
                                        <p:strVal val="visible"/>
                                      </p:to>
                                    </p:set>
                                    <p:animEffect transition="in" filter="diamond(in)">
                                      <p:cBhvr>
                                        <p:cTn id="31" dur="2000"/>
                                        <p:tgtEl>
                                          <p:spTgt spid="4097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4" presetClass="entr" presetSubtype="16" fill="hold" nodeType="clickEffect">
                                  <p:stCondLst>
                                    <p:cond delay="0"/>
                                  </p:stCondLst>
                                  <p:childTnLst>
                                    <p:set>
                                      <p:cBhvr>
                                        <p:cTn id="35" dur="1" fill="hold">
                                          <p:stCondLst>
                                            <p:cond delay="0"/>
                                          </p:stCondLst>
                                        </p:cTn>
                                        <p:tgtEl>
                                          <p:spTgt spid="40967"/>
                                        </p:tgtEl>
                                        <p:attrNameLst>
                                          <p:attrName>style.visibility</p:attrName>
                                        </p:attrNameLst>
                                      </p:cBhvr>
                                      <p:to>
                                        <p:strVal val="visible"/>
                                      </p:to>
                                    </p:set>
                                    <p:animEffect transition="in" filter="box(in)">
                                      <p:cBhvr>
                                        <p:cTn id="36" dur="500"/>
                                        <p:tgtEl>
                                          <p:spTgt spid="40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p:bldP spid="40974" grpId="0" animBg="1"/>
      <p:bldP spid="4097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250825" y="188913"/>
            <a:ext cx="38163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000" b="1"/>
              <a:t>将          表示为</a:t>
            </a:r>
          </a:p>
        </p:txBody>
      </p:sp>
      <p:graphicFrame>
        <p:nvGraphicFramePr>
          <p:cNvPr id="41987" name="Object 3"/>
          <p:cNvGraphicFramePr>
            <a:graphicFrameLocks noChangeAspect="1"/>
          </p:cNvGraphicFramePr>
          <p:nvPr/>
        </p:nvGraphicFramePr>
        <p:xfrm>
          <a:off x="827088" y="260350"/>
          <a:ext cx="844550" cy="468313"/>
        </p:xfrm>
        <a:graphic>
          <a:graphicData uri="http://schemas.openxmlformats.org/presentationml/2006/ole">
            <mc:AlternateContent xmlns:mc="http://schemas.openxmlformats.org/markup-compatibility/2006">
              <mc:Choice xmlns:v="urn:schemas-microsoft-com:vml" Requires="v">
                <p:oleObj spid="_x0000_s62595" name="公式" r:id="rId3" imgW="368140" imgH="203112" progId="Equation.3">
                  <p:embed/>
                </p:oleObj>
              </mc:Choice>
              <mc:Fallback>
                <p:oleObj name="公式" r:id="rId3" imgW="368140" imgH="203112" progId="Equation.3">
                  <p:embed/>
                  <p:pic>
                    <p:nvPicPr>
                      <p:cNvPr id="0" name="Object 3"/>
                      <p:cNvPicPr>
                        <a:picLocks noChangeAspect="1" noChangeArrowheads="1"/>
                      </p:cNvPicPr>
                      <p:nvPr/>
                    </p:nvPicPr>
                    <p:blipFill>
                      <a:blip r:embed="rId4">
                        <a:lum bright="-26000"/>
                        <a:extLst>
                          <a:ext uri="{28A0092B-C50C-407E-A947-70E740481C1C}">
                            <a14:useLocalDpi xmlns:a14="http://schemas.microsoft.com/office/drawing/2010/main" val="0"/>
                          </a:ext>
                        </a:extLst>
                      </a:blip>
                      <a:srcRect/>
                      <a:stretch>
                        <a:fillRect/>
                      </a:stretch>
                    </p:blipFill>
                    <p:spPr bwMode="auto">
                      <a:xfrm>
                        <a:off x="827088" y="260350"/>
                        <a:ext cx="844550"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988" name="Object 4"/>
          <p:cNvGraphicFramePr>
            <a:graphicFrameLocks noChangeAspect="1"/>
          </p:cNvGraphicFramePr>
          <p:nvPr/>
        </p:nvGraphicFramePr>
        <p:xfrm>
          <a:off x="1547813" y="908050"/>
          <a:ext cx="5618162" cy="692150"/>
        </p:xfrm>
        <a:graphic>
          <a:graphicData uri="http://schemas.openxmlformats.org/presentationml/2006/ole">
            <mc:AlternateContent xmlns:mc="http://schemas.openxmlformats.org/markup-compatibility/2006">
              <mc:Choice xmlns:v="urn:schemas-microsoft-com:vml" Requires="v">
                <p:oleObj spid="_x0000_s62596" name="公式" r:id="rId5" imgW="1981200" imgH="241300" progId="Equation.3">
                  <p:embed/>
                </p:oleObj>
              </mc:Choice>
              <mc:Fallback>
                <p:oleObj name="公式" r:id="rId5" imgW="1981200" imgH="241300" progId="Equation.3">
                  <p:embed/>
                  <p:pic>
                    <p:nvPicPr>
                      <p:cNvPr id="0" name="Object 4"/>
                      <p:cNvPicPr>
                        <a:picLocks noChangeAspect="1" noChangeArrowheads="1"/>
                      </p:cNvPicPr>
                      <p:nvPr/>
                    </p:nvPicPr>
                    <p:blipFill>
                      <a:blip r:embed="rId6">
                        <a:lum bright="-26000"/>
                        <a:extLst>
                          <a:ext uri="{28A0092B-C50C-407E-A947-70E740481C1C}">
                            <a14:useLocalDpi xmlns:a14="http://schemas.microsoft.com/office/drawing/2010/main" val="0"/>
                          </a:ext>
                        </a:extLst>
                      </a:blip>
                      <a:srcRect/>
                      <a:stretch>
                        <a:fillRect/>
                      </a:stretch>
                    </p:blipFill>
                    <p:spPr bwMode="auto">
                      <a:xfrm>
                        <a:off x="1547813" y="908050"/>
                        <a:ext cx="5618162" cy="692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989" name="Rectangle 5"/>
          <p:cNvSpPr>
            <a:spLocks noChangeArrowheads="1"/>
          </p:cNvSpPr>
          <p:nvPr/>
        </p:nvSpPr>
        <p:spPr bwMode="auto">
          <a:xfrm>
            <a:off x="395288" y="2060575"/>
            <a:ext cx="8424862"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其中，        是最小相位系统。</a:t>
            </a:r>
          </a:p>
        </p:txBody>
      </p:sp>
      <p:graphicFrame>
        <p:nvGraphicFramePr>
          <p:cNvPr id="41990" name="Object 6"/>
          <p:cNvGraphicFramePr>
            <a:graphicFrameLocks noChangeAspect="1"/>
          </p:cNvGraphicFramePr>
          <p:nvPr/>
        </p:nvGraphicFramePr>
        <p:xfrm>
          <a:off x="1476375" y="2060575"/>
          <a:ext cx="931863" cy="488950"/>
        </p:xfrm>
        <a:graphic>
          <a:graphicData uri="http://schemas.openxmlformats.org/presentationml/2006/ole">
            <mc:AlternateContent xmlns:mc="http://schemas.openxmlformats.org/markup-compatibility/2006">
              <mc:Choice xmlns:v="urn:schemas-microsoft-com:vml" Requires="v">
                <p:oleObj spid="_x0000_s62597" name="公式" r:id="rId7" imgW="406048" imgH="215713" progId="Equation.3">
                  <p:embed/>
                </p:oleObj>
              </mc:Choice>
              <mc:Fallback>
                <p:oleObj name="公式" r:id="rId7" imgW="406048" imgH="215713" progId="Equation.3">
                  <p:embed/>
                  <p:pic>
                    <p:nvPicPr>
                      <p:cNvPr id="0" name="Object 6"/>
                      <p:cNvPicPr>
                        <a:picLocks noChangeAspect="1" noChangeArrowheads="1"/>
                      </p:cNvPicPr>
                      <p:nvPr/>
                    </p:nvPicPr>
                    <p:blipFill>
                      <a:blip r:embed="rId8">
                        <a:lum bright="-26000"/>
                        <a:extLst>
                          <a:ext uri="{28A0092B-C50C-407E-A947-70E740481C1C}">
                            <a14:useLocalDpi xmlns:a14="http://schemas.microsoft.com/office/drawing/2010/main" val="0"/>
                          </a:ext>
                        </a:extLst>
                      </a:blip>
                      <a:srcRect/>
                      <a:stretch>
                        <a:fillRect/>
                      </a:stretch>
                    </p:blipFill>
                    <p:spPr bwMode="auto">
                      <a:xfrm>
                        <a:off x="1476375" y="2060575"/>
                        <a:ext cx="931863"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991" name="Rectangle 7"/>
          <p:cNvSpPr>
            <a:spLocks noChangeArrowheads="1"/>
          </p:cNvSpPr>
          <p:nvPr/>
        </p:nvSpPr>
        <p:spPr bwMode="auto">
          <a:xfrm>
            <a:off x="323850" y="3905250"/>
            <a:ext cx="8640763" cy="254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spcBef>
                <a:spcPct val="20000"/>
              </a:spcBef>
              <a:buClr>
                <a:schemeClr val="tx1"/>
              </a:buClr>
            </a:pPr>
            <a:r>
              <a:rPr lang="zh-CN" altLang="en-US" sz="3000" b="1"/>
              <a:t>原因：因为我们假设</a:t>
            </a:r>
            <a:r>
              <a:rPr lang="en-US" altLang="zh-CN" sz="3000" b="1"/>
              <a:t>H(z)</a:t>
            </a:r>
            <a:r>
              <a:rPr lang="zh-CN" altLang="en-US" sz="3000" b="1"/>
              <a:t>只有一对零点在单位圆外，其余零点均在单位圆内。极点肯定在单位圆内（因果稳定系统），故设由单位圆内的零点和所有极点所构成的系统函数为</a:t>
            </a:r>
            <a:r>
              <a:rPr lang="en-US" altLang="zh-CN" sz="3000" b="1"/>
              <a:t>H</a:t>
            </a:r>
            <a:r>
              <a:rPr lang="en-US" altLang="zh-CN" sz="3000" b="1" baseline="-25000"/>
              <a:t>1</a:t>
            </a:r>
            <a:r>
              <a:rPr lang="en-US" altLang="zh-CN" sz="3000" b="1"/>
              <a:t>(z)</a:t>
            </a:r>
            <a:r>
              <a:rPr lang="zh-CN" altLang="en-US" sz="3000" b="1"/>
              <a:t>。</a:t>
            </a:r>
          </a:p>
        </p:txBody>
      </p:sp>
      <p:sp>
        <p:nvSpPr>
          <p:cNvPr id="41992" name="Rectangle 8"/>
          <p:cNvSpPr>
            <a:spLocks noChangeArrowheads="1"/>
          </p:cNvSpPr>
          <p:nvPr/>
        </p:nvSpPr>
        <p:spPr bwMode="auto">
          <a:xfrm>
            <a:off x="611188" y="2997200"/>
            <a:ext cx="2017712"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spcBef>
                <a:spcPct val="20000"/>
              </a:spcBef>
              <a:buClr>
                <a:schemeClr val="tx1"/>
              </a:buClr>
            </a:pPr>
            <a:r>
              <a:rPr lang="en-US" altLang="zh-CN" sz="3000" b="1"/>
              <a:t>Why?</a:t>
            </a:r>
          </a:p>
        </p:txBody>
      </p:sp>
      <p:sp>
        <p:nvSpPr>
          <p:cNvPr id="62473" name="AutoShape 9">
            <a:hlinkClick r:id="" action="ppaction://hlinkshowjump?jump=previousslide" highlightClick="1"/>
          </p:cNvPr>
          <p:cNvSpPr>
            <a:spLocks noChangeArrowheads="1"/>
          </p:cNvSpPr>
          <p:nvPr/>
        </p:nvSpPr>
        <p:spPr bwMode="auto">
          <a:xfrm>
            <a:off x="0" y="6381750"/>
            <a:ext cx="684213" cy="476250"/>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474"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1BFD42AF-4181-48CF-B47B-E271D8FF4286}" type="slidenum">
              <a:rPr lang="en-US" altLang="zh-CN" smtClean="0"/>
              <a:pPr eaLnBrk="1" hangingPunct="1"/>
              <a:t>61</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 calcmode="lin" valueType="num">
                                      <p:cBhvr additive="base">
                                        <p:cTn id="7" dur="500" fill="hold"/>
                                        <p:tgtEl>
                                          <p:spTgt spid="41986"/>
                                        </p:tgtEl>
                                        <p:attrNameLst>
                                          <p:attrName>ppt_x</p:attrName>
                                        </p:attrNameLst>
                                      </p:cBhvr>
                                      <p:tavLst>
                                        <p:tav tm="0">
                                          <p:val>
                                            <p:strVal val="#ppt_x"/>
                                          </p:val>
                                        </p:tav>
                                        <p:tav tm="100000">
                                          <p:val>
                                            <p:strVal val="#ppt_x"/>
                                          </p:val>
                                        </p:tav>
                                      </p:tavLst>
                                    </p:anim>
                                    <p:anim calcmode="lin" valueType="num">
                                      <p:cBhvr additive="base">
                                        <p:cTn id="8" dur="500" fill="hold"/>
                                        <p:tgtEl>
                                          <p:spTgt spid="4198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1987"/>
                                        </p:tgtEl>
                                        <p:attrNameLst>
                                          <p:attrName>style.visibility</p:attrName>
                                        </p:attrNameLst>
                                      </p:cBhvr>
                                      <p:to>
                                        <p:strVal val="visible"/>
                                      </p:to>
                                    </p:set>
                                    <p:anim calcmode="lin" valueType="num">
                                      <p:cBhvr additive="base">
                                        <p:cTn id="11" dur="500" fill="hold"/>
                                        <p:tgtEl>
                                          <p:spTgt spid="41987"/>
                                        </p:tgtEl>
                                        <p:attrNameLst>
                                          <p:attrName>ppt_x</p:attrName>
                                        </p:attrNameLst>
                                      </p:cBhvr>
                                      <p:tavLst>
                                        <p:tav tm="0">
                                          <p:val>
                                            <p:strVal val="#ppt_x"/>
                                          </p:val>
                                        </p:tav>
                                        <p:tav tm="100000">
                                          <p:val>
                                            <p:strVal val="#ppt_x"/>
                                          </p:val>
                                        </p:tav>
                                      </p:tavLst>
                                    </p:anim>
                                    <p:anim calcmode="lin" valueType="num">
                                      <p:cBhvr additive="base">
                                        <p:cTn id="12" dur="500" fill="hold"/>
                                        <p:tgtEl>
                                          <p:spTgt spid="41987"/>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1988"/>
                                        </p:tgtEl>
                                        <p:attrNameLst>
                                          <p:attrName>style.visibility</p:attrName>
                                        </p:attrNameLst>
                                      </p:cBhvr>
                                      <p:to>
                                        <p:strVal val="visible"/>
                                      </p:to>
                                    </p:set>
                                    <p:animEffect transition="in" filter="blinds(horizontal)">
                                      <p:cBhvr>
                                        <p:cTn id="17" dur="500"/>
                                        <p:tgtEl>
                                          <p:spTgt spid="419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41989"/>
                                        </p:tgtEl>
                                        <p:attrNameLst>
                                          <p:attrName>style.visibility</p:attrName>
                                        </p:attrNameLst>
                                      </p:cBhvr>
                                      <p:to>
                                        <p:strVal val="visible"/>
                                      </p:to>
                                    </p:set>
                                    <p:animEffect transition="in" filter="diamond(in)">
                                      <p:cBhvr>
                                        <p:cTn id="22" dur="2000"/>
                                        <p:tgtEl>
                                          <p:spTgt spid="41989"/>
                                        </p:tgtEl>
                                      </p:cBhvr>
                                    </p:animEffect>
                                  </p:childTnLst>
                                </p:cTn>
                              </p:par>
                              <p:par>
                                <p:cTn id="23" presetID="8" presetClass="entr" presetSubtype="16" fill="hold" nodeType="withEffect">
                                  <p:stCondLst>
                                    <p:cond delay="0"/>
                                  </p:stCondLst>
                                  <p:childTnLst>
                                    <p:set>
                                      <p:cBhvr>
                                        <p:cTn id="24" dur="1" fill="hold">
                                          <p:stCondLst>
                                            <p:cond delay="0"/>
                                          </p:stCondLst>
                                        </p:cTn>
                                        <p:tgtEl>
                                          <p:spTgt spid="41990"/>
                                        </p:tgtEl>
                                        <p:attrNameLst>
                                          <p:attrName>style.visibility</p:attrName>
                                        </p:attrNameLst>
                                      </p:cBhvr>
                                      <p:to>
                                        <p:strVal val="visible"/>
                                      </p:to>
                                    </p:set>
                                    <p:animEffect transition="in" filter="diamond(in)">
                                      <p:cBhvr>
                                        <p:cTn id="25" dur="2000"/>
                                        <p:tgtEl>
                                          <p:spTgt spid="4199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8" presetClass="entr" presetSubtype="16" fill="hold" grpId="0" nodeType="clickEffect">
                                  <p:stCondLst>
                                    <p:cond delay="0"/>
                                  </p:stCondLst>
                                  <p:childTnLst>
                                    <p:set>
                                      <p:cBhvr>
                                        <p:cTn id="29" dur="1" fill="hold">
                                          <p:stCondLst>
                                            <p:cond delay="0"/>
                                          </p:stCondLst>
                                        </p:cTn>
                                        <p:tgtEl>
                                          <p:spTgt spid="41992"/>
                                        </p:tgtEl>
                                        <p:attrNameLst>
                                          <p:attrName>style.visibility</p:attrName>
                                        </p:attrNameLst>
                                      </p:cBhvr>
                                      <p:to>
                                        <p:strVal val="visible"/>
                                      </p:to>
                                    </p:set>
                                    <p:animEffect transition="in" filter="diamond(in)">
                                      <p:cBhvr>
                                        <p:cTn id="30" dur="2000"/>
                                        <p:tgtEl>
                                          <p:spTgt spid="4199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8" presetClass="entr" presetSubtype="16" fill="hold" grpId="0" nodeType="clickEffect">
                                  <p:stCondLst>
                                    <p:cond delay="0"/>
                                  </p:stCondLst>
                                  <p:childTnLst>
                                    <p:set>
                                      <p:cBhvr>
                                        <p:cTn id="34" dur="1" fill="hold">
                                          <p:stCondLst>
                                            <p:cond delay="0"/>
                                          </p:stCondLst>
                                        </p:cTn>
                                        <p:tgtEl>
                                          <p:spTgt spid="41991"/>
                                        </p:tgtEl>
                                        <p:attrNameLst>
                                          <p:attrName>style.visibility</p:attrName>
                                        </p:attrNameLst>
                                      </p:cBhvr>
                                      <p:to>
                                        <p:strVal val="visible"/>
                                      </p:to>
                                    </p:set>
                                    <p:animEffect transition="in" filter="diamond(in)">
                                      <p:cBhvr>
                                        <p:cTn id="35" dur="2000"/>
                                        <p:tgtEl>
                                          <p:spTgt spid="41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9" grpId="0"/>
      <p:bldP spid="41991" grpId="0"/>
      <p:bldP spid="4199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50825" y="333375"/>
            <a:ext cx="8569325"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对</a:t>
            </a:r>
            <a:r>
              <a:rPr lang="en-US" altLang="zh-CN" sz="3000" b="1"/>
              <a:t>H(z)</a:t>
            </a:r>
            <a:r>
              <a:rPr lang="zh-CN" altLang="en-US" sz="3000" b="1"/>
              <a:t>进行处理（乘以等于</a:t>
            </a:r>
            <a:r>
              <a:rPr lang="en-US" altLang="zh-CN" sz="3000" b="1"/>
              <a:t>1</a:t>
            </a:r>
            <a:r>
              <a:rPr lang="zh-CN" altLang="en-US" sz="3000" b="1"/>
              <a:t>的两个有理式）：</a:t>
            </a:r>
          </a:p>
        </p:txBody>
      </p:sp>
      <p:graphicFrame>
        <p:nvGraphicFramePr>
          <p:cNvPr id="43012" name="Object 4"/>
          <p:cNvGraphicFramePr>
            <a:graphicFrameLocks noChangeAspect="1"/>
          </p:cNvGraphicFramePr>
          <p:nvPr>
            <p:extLst>
              <p:ext uri="{D42A27DB-BD31-4B8C-83A1-F6EECF244321}">
                <p14:modId xmlns:p14="http://schemas.microsoft.com/office/powerpoint/2010/main" val="1237222341"/>
              </p:ext>
            </p:extLst>
          </p:nvPr>
        </p:nvGraphicFramePr>
        <p:xfrm>
          <a:off x="468313" y="2349500"/>
          <a:ext cx="8313737" cy="1216025"/>
        </p:xfrm>
        <a:graphic>
          <a:graphicData uri="http://schemas.openxmlformats.org/presentationml/2006/ole">
            <mc:AlternateContent xmlns:mc="http://schemas.openxmlformats.org/markup-compatibility/2006">
              <mc:Choice xmlns:v="urn:schemas-microsoft-com:vml" Requires="v">
                <p:oleObj spid="_x0000_s63629" name="Equation" r:id="rId3" imgW="3162240" imgH="457200" progId="Equation.DSMT4">
                  <p:embed/>
                </p:oleObj>
              </mc:Choice>
              <mc:Fallback>
                <p:oleObj name="Equation" r:id="rId3" imgW="3162240" imgH="457200" progId="Equation.DSMT4">
                  <p:embed/>
                  <p:pic>
                    <p:nvPicPr>
                      <p:cNvPr id="0" name="Object 4"/>
                      <p:cNvPicPr>
                        <a:picLocks noChangeAspect="1" noChangeArrowheads="1"/>
                      </p:cNvPicPr>
                      <p:nvPr/>
                    </p:nvPicPr>
                    <p:blipFill>
                      <a:blip r:embed="rId4">
                        <a:lum bright="-68000"/>
                      </a:blip>
                      <a:srcRect/>
                      <a:stretch>
                        <a:fillRect/>
                      </a:stretch>
                    </p:blipFill>
                    <p:spPr bwMode="auto">
                      <a:xfrm>
                        <a:off x="468313" y="2349500"/>
                        <a:ext cx="8313737" cy="1216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3" name="AutoShape 5"/>
          <p:cNvSpPr>
            <a:spLocks noChangeArrowheads="1"/>
          </p:cNvSpPr>
          <p:nvPr/>
        </p:nvSpPr>
        <p:spPr bwMode="auto">
          <a:xfrm>
            <a:off x="1692275" y="5516563"/>
            <a:ext cx="2592388" cy="1081087"/>
          </a:xfrm>
          <a:prstGeom prst="wedgeRoundRectCallout">
            <a:avLst>
              <a:gd name="adj1" fmla="val 28565"/>
              <a:gd name="adj2" fmla="val -222981"/>
              <a:gd name="adj3" fmla="val 16667"/>
            </a:avLst>
          </a:prstGeom>
          <a:noFill/>
          <a:ln w="12700">
            <a:solidFill>
              <a:srgbClr val="FF3300"/>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nchor="ctr"/>
          <a:lstStyle/>
          <a:p>
            <a:pPr algn="ctr"/>
            <a:endParaRPr kumimoji="1" lang="zh-CN" altLang="zh-CN" sz="2400">
              <a:latin typeface="Times New Roman" pitchFamily="18" charset="0"/>
            </a:endParaRPr>
          </a:p>
        </p:txBody>
      </p:sp>
      <p:sp>
        <p:nvSpPr>
          <p:cNvPr id="43014" name="Text Box 6"/>
          <p:cNvSpPr txBox="1">
            <a:spLocks noChangeArrowheads="1"/>
          </p:cNvSpPr>
          <p:nvPr/>
        </p:nvSpPr>
        <p:spPr bwMode="auto">
          <a:xfrm>
            <a:off x="1816100" y="5753100"/>
            <a:ext cx="2327275"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最小相位系统</a:t>
            </a:r>
          </a:p>
        </p:txBody>
      </p:sp>
      <p:grpSp>
        <p:nvGrpSpPr>
          <p:cNvPr id="43022" name="Group 14"/>
          <p:cNvGrpSpPr>
            <a:grpSpLocks/>
          </p:cNvGrpSpPr>
          <p:nvPr/>
        </p:nvGrpSpPr>
        <p:grpSpPr bwMode="auto">
          <a:xfrm>
            <a:off x="6011863" y="4292600"/>
            <a:ext cx="2087562" cy="936625"/>
            <a:chOff x="3569" y="3113"/>
            <a:chExt cx="1315" cy="590"/>
          </a:xfrm>
        </p:grpSpPr>
        <p:sp>
          <p:nvSpPr>
            <p:cNvPr id="63504" name="AutoShape 7"/>
            <p:cNvSpPr>
              <a:spLocks noChangeArrowheads="1"/>
            </p:cNvSpPr>
            <p:nvPr/>
          </p:nvSpPr>
          <p:spPr bwMode="auto">
            <a:xfrm>
              <a:off x="3569" y="3113"/>
              <a:ext cx="1315" cy="590"/>
            </a:xfrm>
            <a:prstGeom prst="wedgeRoundRectCallout">
              <a:avLst>
                <a:gd name="adj1" fmla="val 30380"/>
                <a:gd name="adj2" fmla="val -111694"/>
                <a:gd name="adj3" fmla="val 16667"/>
              </a:avLst>
            </a:prstGeom>
            <a:noFill/>
            <a:ln w="12700">
              <a:solidFill>
                <a:srgbClr val="FF3300"/>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nchor="ctr"/>
            <a:lstStyle/>
            <a:p>
              <a:pPr algn="ctr"/>
              <a:endParaRPr kumimoji="1" lang="zh-CN" altLang="zh-CN" sz="2400">
                <a:latin typeface="Times New Roman" pitchFamily="18" charset="0"/>
              </a:endParaRPr>
            </a:p>
          </p:txBody>
        </p:sp>
        <p:sp>
          <p:nvSpPr>
            <p:cNvPr id="63505" name="Text Box 8"/>
            <p:cNvSpPr txBox="1">
              <a:spLocks noChangeArrowheads="1"/>
            </p:cNvSpPr>
            <p:nvPr/>
          </p:nvSpPr>
          <p:spPr bwMode="auto">
            <a:xfrm>
              <a:off x="3705" y="3250"/>
              <a:ext cx="1016" cy="32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2800" b="1">
                  <a:latin typeface="Times New Roman" pitchFamily="18" charset="0"/>
                </a:rPr>
                <a:t>全通系统</a:t>
              </a:r>
            </a:p>
          </p:txBody>
        </p:sp>
      </p:grpSp>
      <p:graphicFrame>
        <p:nvGraphicFramePr>
          <p:cNvPr id="43017" name="Object 9"/>
          <p:cNvGraphicFramePr>
            <a:graphicFrameLocks noChangeAspect="1"/>
          </p:cNvGraphicFramePr>
          <p:nvPr>
            <p:extLst>
              <p:ext uri="{D42A27DB-BD31-4B8C-83A1-F6EECF244321}">
                <p14:modId xmlns:p14="http://schemas.microsoft.com/office/powerpoint/2010/main" val="2508006351"/>
              </p:ext>
            </p:extLst>
          </p:nvPr>
        </p:nvGraphicFramePr>
        <p:xfrm>
          <a:off x="323850" y="1196975"/>
          <a:ext cx="8636000" cy="1165225"/>
        </p:xfrm>
        <a:graphic>
          <a:graphicData uri="http://schemas.openxmlformats.org/presentationml/2006/ole">
            <mc:AlternateContent xmlns:mc="http://schemas.openxmlformats.org/markup-compatibility/2006">
              <mc:Choice xmlns:v="urn:schemas-microsoft-com:vml" Requires="v">
                <p:oleObj spid="_x0000_s63630" name="Equation" r:id="rId5" imgW="3429000" imgH="457200" progId="Equation.DSMT4">
                  <p:embed/>
                </p:oleObj>
              </mc:Choice>
              <mc:Fallback>
                <p:oleObj name="Equation" r:id="rId5" imgW="3429000" imgH="457200" progId="Equation.DSMT4">
                  <p:embed/>
                  <p:pic>
                    <p:nvPicPr>
                      <p:cNvPr id="0" name="Object 9"/>
                      <p:cNvPicPr>
                        <a:picLocks noChangeAspect="1" noChangeArrowheads="1"/>
                      </p:cNvPicPr>
                      <p:nvPr/>
                    </p:nvPicPr>
                    <p:blipFill>
                      <a:blip r:embed="rId6">
                        <a:lum bright="-68000"/>
                      </a:blip>
                      <a:srcRect/>
                      <a:stretch>
                        <a:fillRect/>
                      </a:stretch>
                    </p:blipFill>
                    <p:spPr bwMode="auto">
                      <a:xfrm>
                        <a:off x="323850" y="1196975"/>
                        <a:ext cx="8636000" cy="1165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9" name="Line 11"/>
          <p:cNvSpPr>
            <a:spLocks noChangeShapeType="1"/>
          </p:cNvSpPr>
          <p:nvPr/>
        </p:nvSpPr>
        <p:spPr bwMode="auto">
          <a:xfrm>
            <a:off x="900113" y="3573463"/>
            <a:ext cx="4465637"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020" name="Line 12"/>
          <p:cNvSpPr>
            <a:spLocks noChangeShapeType="1"/>
          </p:cNvSpPr>
          <p:nvPr/>
        </p:nvSpPr>
        <p:spPr bwMode="auto">
          <a:xfrm>
            <a:off x="5724525" y="3573463"/>
            <a:ext cx="3095625"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023" name="Rectangle 15"/>
          <p:cNvSpPr>
            <a:spLocks noChangeArrowheads="1"/>
          </p:cNvSpPr>
          <p:nvPr/>
        </p:nvSpPr>
        <p:spPr bwMode="auto">
          <a:xfrm>
            <a:off x="395288" y="3933825"/>
            <a:ext cx="1368425"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零点：</a:t>
            </a:r>
          </a:p>
        </p:txBody>
      </p:sp>
      <p:graphicFrame>
        <p:nvGraphicFramePr>
          <p:cNvPr id="43024" name="Object 16"/>
          <p:cNvGraphicFramePr>
            <a:graphicFrameLocks noChangeAspect="1"/>
          </p:cNvGraphicFramePr>
          <p:nvPr/>
        </p:nvGraphicFramePr>
        <p:xfrm>
          <a:off x="1763713" y="3933825"/>
          <a:ext cx="2370137" cy="641350"/>
        </p:xfrm>
        <a:graphic>
          <a:graphicData uri="http://schemas.openxmlformats.org/presentationml/2006/ole">
            <mc:AlternateContent xmlns:mc="http://schemas.openxmlformats.org/markup-compatibility/2006">
              <mc:Choice xmlns:v="urn:schemas-microsoft-com:vml" Requires="v">
                <p:oleObj spid="_x0000_s63631" name="Equation" r:id="rId7" imgW="901309" imgH="241195" progId="Equation.DSMT4">
                  <p:embed/>
                </p:oleObj>
              </mc:Choice>
              <mc:Fallback>
                <p:oleObj name="Equation" r:id="rId7" imgW="901309" imgH="241195" progId="Equation.DSMT4">
                  <p:embed/>
                  <p:pic>
                    <p:nvPicPr>
                      <p:cNvPr id="0" name="Object 16"/>
                      <p:cNvPicPr>
                        <a:picLocks noChangeAspect="1" noChangeArrowheads="1"/>
                      </p:cNvPicPr>
                      <p:nvPr/>
                    </p:nvPicPr>
                    <p:blipFill>
                      <a:blip r:embed="rId8">
                        <a:lum bright="-68000"/>
                        <a:extLst>
                          <a:ext uri="{28A0092B-C50C-407E-A947-70E740481C1C}">
                            <a14:useLocalDpi xmlns:a14="http://schemas.microsoft.com/office/drawing/2010/main" val="0"/>
                          </a:ext>
                        </a:extLst>
                      </a:blip>
                      <a:srcRect/>
                      <a:stretch>
                        <a:fillRect/>
                      </a:stretch>
                    </p:blipFill>
                    <p:spPr bwMode="auto">
                      <a:xfrm>
                        <a:off x="1763713" y="3933825"/>
                        <a:ext cx="2370137"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500" name="AutoShape 17">
            <a:hlinkClick r:id="rId9" action="ppaction://hlinksldjump" highlightClick="1"/>
          </p:cNvPr>
          <p:cNvSpPr>
            <a:spLocks noChangeArrowheads="1"/>
          </p:cNvSpPr>
          <p:nvPr/>
        </p:nvSpPr>
        <p:spPr bwMode="auto">
          <a:xfrm>
            <a:off x="0" y="6281738"/>
            <a:ext cx="900113" cy="576262"/>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3026" name="Rectangle 18"/>
          <p:cNvSpPr>
            <a:spLocks noChangeArrowheads="1"/>
          </p:cNvSpPr>
          <p:nvPr/>
        </p:nvSpPr>
        <p:spPr bwMode="auto">
          <a:xfrm>
            <a:off x="468313" y="4581525"/>
            <a:ext cx="3671887"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零点在单位圆内</a:t>
            </a:r>
          </a:p>
        </p:txBody>
      </p:sp>
      <p:sp>
        <p:nvSpPr>
          <p:cNvPr id="63502" name="AutoShape 19">
            <a:hlinkClick r:id="rId10" action="ppaction://hlinksldjump" highlightClick="1"/>
          </p:cNvPr>
          <p:cNvSpPr>
            <a:spLocks noChangeArrowheads="1"/>
          </p:cNvSpPr>
          <p:nvPr/>
        </p:nvSpPr>
        <p:spPr bwMode="auto">
          <a:xfrm>
            <a:off x="7235825" y="5589588"/>
            <a:ext cx="1223963" cy="792162"/>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3"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A2729348-34F2-4EDC-B89D-4E66F037EAF2}" type="slidenum">
              <a:rPr lang="en-US" altLang="zh-CN" smtClean="0"/>
              <a:pPr eaLnBrk="1" hangingPunct="1"/>
              <a:t>62</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additive="base">
                                        <p:cTn id="7" dur="500" fill="hold"/>
                                        <p:tgtEl>
                                          <p:spTgt spid="43010"/>
                                        </p:tgtEl>
                                        <p:attrNameLst>
                                          <p:attrName>ppt_x</p:attrName>
                                        </p:attrNameLst>
                                      </p:cBhvr>
                                      <p:tavLst>
                                        <p:tav tm="0">
                                          <p:val>
                                            <p:strVal val="#ppt_x"/>
                                          </p:val>
                                        </p:tav>
                                        <p:tav tm="100000">
                                          <p:val>
                                            <p:strVal val="#ppt_x"/>
                                          </p:val>
                                        </p:tav>
                                      </p:tavLst>
                                    </p:anim>
                                    <p:anim calcmode="lin" valueType="num">
                                      <p:cBhvr additive="base">
                                        <p:cTn id="8" dur="500" fill="hold"/>
                                        <p:tgtEl>
                                          <p:spTgt spid="430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3017"/>
                                        </p:tgtEl>
                                        <p:attrNameLst>
                                          <p:attrName>style.visibility</p:attrName>
                                        </p:attrNameLst>
                                      </p:cBhvr>
                                      <p:to>
                                        <p:strVal val="visible"/>
                                      </p:to>
                                    </p:set>
                                    <p:anim calcmode="lin" valueType="num">
                                      <p:cBhvr additive="base">
                                        <p:cTn id="13" dur="500" fill="hold"/>
                                        <p:tgtEl>
                                          <p:spTgt spid="43017"/>
                                        </p:tgtEl>
                                        <p:attrNameLst>
                                          <p:attrName>ppt_x</p:attrName>
                                        </p:attrNameLst>
                                      </p:cBhvr>
                                      <p:tavLst>
                                        <p:tav tm="0">
                                          <p:val>
                                            <p:strVal val="#ppt_x"/>
                                          </p:val>
                                        </p:tav>
                                        <p:tav tm="100000">
                                          <p:val>
                                            <p:strVal val="#ppt_x"/>
                                          </p:val>
                                        </p:tav>
                                      </p:tavLst>
                                    </p:anim>
                                    <p:anim calcmode="lin" valueType="num">
                                      <p:cBhvr additive="base">
                                        <p:cTn id="14" dur="500" fill="hold"/>
                                        <p:tgtEl>
                                          <p:spTgt spid="4301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3012"/>
                                        </p:tgtEl>
                                        <p:attrNameLst>
                                          <p:attrName>style.visibility</p:attrName>
                                        </p:attrNameLst>
                                      </p:cBhvr>
                                      <p:to>
                                        <p:strVal val="visible"/>
                                      </p:to>
                                    </p:set>
                                    <p:anim calcmode="lin" valueType="num">
                                      <p:cBhvr additive="base">
                                        <p:cTn id="19" dur="500" fill="hold"/>
                                        <p:tgtEl>
                                          <p:spTgt spid="43012"/>
                                        </p:tgtEl>
                                        <p:attrNameLst>
                                          <p:attrName>ppt_x</p:attrName>
                                        </p:attrNameLst>
                                      </p:cBhvr>
                                      <p:tavLst>
                                        <p:tav tm="0">
                                          <p:val>
                                            <p:strVal val="#ppt_x"/>
                                          </p:val>
                                        </p:tav>
                                        <p:tav tm="100000">
                                          <p:val>
                                            <p:strVal val="#ppt_x"/>
                                          </p:val>
                                        </p:tav>
                                      </p:tavLst>
                                    </p:anim>
                                    <p:anim calcmode="lin" valueType="num">
                                      <p:cBhvr additive="base">
                                        <p:cTn id="20" dur="500" fill="hold"/>
                                        <p:tgtEl>
                                          <p:spTgt spid="4301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3019"/>
                                        </p:tgtEl>
                                        <p:attrNameLst>
                                          <p:attrName>style.visibility</p:attrName>
                                        </p:attrNameLst>
                                      </p:cBhvr>
                                      <p:to>
                                        <p:strVal val="visible"/>
                                      </p:to>
                                    </p:set>
                                    <p:anim calcmode="lin" valueType="num">
                                      <p:cBhvr additive="base">
                                        <p:cTn id="25" dur="500" fill="hold"/>
                                        <p:tgtEl>
                                          <p:spTgt spid="43019"/>
                                        </p:tgtEl>
                                        <p:attrNameLst>
                                          <p:attrName>ppt_x</p:attrName>
                                        </p:attrNameLst>
                                      </p:cBhvr>
                                      <p:tavLst>
                                        <p:tav tm="0">
                                          <p:val>
                                            <p:strVal val="#ppt_x"/>
                                          </p:val>
                                        </p:tav>
                                        <p:tav tm="100000">
                                          <p:val>
                                            <p:strVal val="#ppt_x"/>
                                          </p:val>
                                        </p:tav>
                                      </p:tavLst>
                                    </p:anim>
                                    <p:anim calcmode="lin" valueType="num">
                                      <p:cBhvr additive="base">
                                        <p:cTn id="26" dur="500" fill="hold"/>
                                        <p:tgtEl>
                                          <p:spTgt spid="4301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3023"/>
                                        </p:tgtEl>
                                        <p:attrNameLst>
                                          <p:attrName>style.visibility</p:attrName>
                                        </p:attrNameLst>
                                      </p:cBhvr>
                                      <p:to>
                                        <p:strVal val="visible"/>
                                      </p:to>
                                    </p:set>
                                    <p:anim calcmode="lin" valueType="num">
                                      <p:cBhvr additive="base">
                                        <p:cTn id="31" dur="500" fill="hold"/>
                                        <p:tgtEl>
                                          <p:spTgt spid="43023"/>
                                        </p:tgtEl>
                                        <p:attrNameLst>
                                          <p:attrName>ppt_x</p:attrName>
                                        </p:attrNameLst>
                                      </p:cBhvr>
                                      <p:tavLst>
                                        <p:tav tm="0">
                                          <p:val>
                                            <p:strVal val="#ppt_x"/>
                                          </p:val>
                                        </p:tav>
                                        <p:tav tm="100000">
                                          <p:val>
                                            <p:strVal val="#ppt_x"/>
                                          </p:val>
                                        </p:tav>
                                      </p:tavLst>
                                    </p:anim>
                                    <p:anim calcmode="lin" valueType="num">
                                      <p:cBhvr additive="base">
                                        <p:cTn id="32" dur="500" fill="hold"/>
                                        <p:tgtEl>
                                          <p:spTgt spid="43023"/>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3024"/>
                                        </p:tgtEl>
                                        <p:attrNameLst>
                                          <p:attrName>style.visibility</p:attrName>
                                        </p:attrNameLst>
                                      </p:cBhvr>
                                      <p:to>
                                        <p:strVal val="visible"/>
                                      </p:to>
                                    </p:set>
                                    <p:anim calcmode="lin" valueType="num">
                                      <p:cBhvr additive="base">
                                        <p:cTn id="37" dur="500" fill="hold"/>
                                        <p:tgtEl>
                                          <p:spTgt spid="43024"/>
                                        </p:tgtEl>
                                        <p:attrNameLst>
                                          <p:attrName>ppt_x</p:attrName>
                                        </p:attrNameLst>
                                      </p:cBhvr>
                                      <p:tavLst>
                                        <p:tav tm="0">
                                          <p:val>
                                            <p:strVal val="#ppt_x"/>
                                          </p:val>
                                        </p:tav>
                                        <p:tav tm="100000">
                                          <p:val>
                                            <p:strVal val="#ppt_x"/>
                                          </p:val>
                                        </p:tav>
                                      </p:tavLst>
                                    </p:anim>
                                    <p:anim calcmode="lin" valueType="num">
                                      <p:cBhvr additive="base">
                                        <p:cTn id="38" dur="500" fill="hold"/>
                                        <p:tgtEl>
                                          <p:spTgt spid="43024"/>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3026"/>
                                        </p:tgtEl>
                                        <p:attrNameLst>
                                          <p:attrName>style.visibility</p:attrName>
                                        </p:attrNameLst>
                                      </p:cBhvr>
                                      <p:to>
                                        <p:strVal val="visible"/>
                                      </p:to>
                                    </p:set>
                                    <p:anim calcmode="lin" valueType="num">
                                      <p:cBhvr additive="base">
                                        <p:cTn id="43" dur="500" fill="hold"/>
                                        <p:tgtEl>
                                          <p:spTgt spid="43026"/>
                                        </p:tgtEl>
                                        <p:attrNameLst>
                                          <p:attrName>ppt_x</p:attrName>
                                        </p:attrNameLst>
                                      </p:cBhvr>
                                      <p:tavLst>
                                        <p:tav tm="0">
                                          <p:val>
                                            <p:strVal val="#ppt_x"/>
                                          </p:val>
                                        </p:tav>
                                        <p:tav tm="100000">
                                          <p:val>
                                            <p:strVal val="#ppt_x"/>
                                          </p:val>
                                        </p:tav>
                                      </p:tavLst>
                                    </p:anim>
                                    <p:anim calcmode="lin" valueType="num">
                                      <p:cBhvr additive="base">
                                        <p:cTn id="44" dur="500" fill="hold"/>
                                        <p:tgtEl>
                                          <p:spTgt spid="43026"/>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3013"/>
                                        </p:tgtEl>
                                        <p:attrNameLst>
                                          <p:attrName>style.visibility</p:attrName>
                                        </p:attrNameLst>
                                      </p:cBhvr>
                                      <p:to>
                                        <p:strVal val="visible"/>
                                      </p:to>
                                    </p:set>
                                    <p:anim calcmode="lin" valueType="num">
                                      <p:cBhvr additive="base">
                                        <p:cTn id="49" dur="500" fill="hold"/>
                                        <p:tgtEl>
                                          <p:spTgt spid="43013"/>
                                        </p:tgtEl>
                                        <p:attrNameLst>
                                          <p:attrName>ppt_x</p:attrName>
                                        </p:attrNameLst>
                                      </p:cBhvr>
                                      <p:tavLst>
                                        <p:tav tm="0">
                                          <p:val>
                                            <p:strVal val="#ppt_x"/>
                                          </p:val>
                                        </p:tav>
                                        <p:tav tm="100000">
                                          <p:val>
                                            <p:strVal val="#ppt_x"/>
                                          </p:val>
                                        </p:tav>
                                      </p:tavLst>
                                    </p:anim>
                                    <p:anim calcmode="lin" valueType="num">
                                      <p:cBhvr additive="base">
                                        <p:cTn id="50" dur="500" fill="hold"/>
                                        <p:tgtEl>
                                          <p:spTgt spid="430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3014"/>
                                        </p:tgtEl>
                                        <p:attrNameLst>
                                          <p:attrName>style.visibility</p:attrName>
                                        </p:attrNameLst>
                                      </p:cBhvr>
                                      <p:to>
                                        <p:strVal val="visible"/>
                                      </p:to>
                                    </p:set>
                                    <p:anim calcmode="lin" valueType="num">
                                      <p:cBhvr additive="base">
                                        <p:cTn id="53" dur="500" fill="hold"/>
                                        <p:tgtEl>
                                          <p:spTgt spid="43014"/>
                                        </p:tgtEl>
                                        <p:attrNameLst>
                                          <p:attrName>ppt_x</p:attrName>
                                        </p:attrNameLst>
                                      </p:cBhvr>
                                      <p:tavLst>
                                        <p:tav tm="0">
                                          <p:val>
                                            <p:strVal val="#ppt_x"/>
                                          </p:val>
                                        </p:tav>
                                        <p:tav tm="100000">
                                          <p:val>
                                            <p:strVal val="#ppt_x"/>
                                          </p:val>
                                        </p:tav>
                                      </p:tavLst>
                                    </p:anim>
                                    <p:anim calcmode="lin" valueType="num">
                                      <p:cBhvr additive="base">
                                        <p:cTn id="54" dur="500" fill="hold"/>
                                        <p:tgtEl>
                                          <p:spTgt spid="43014"/>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43020"/>
                                        </p:tgtEl>
                                        <p:attrNameLst>
                                          <p:attrName>style.visibility</p:attrName>
                                        </p:attrNameLst>
                                      </p:cBhvr>
                                      <p:to>
                                        <p:strVal val="visible"/>
                                      </p:to>
                                    </p:set>
                                    <p:anim calcmode="lin" valueType="num">
                                      <p:cBhvr additive="base">
                                        <p:cTn id="59" dur="500" fill="hold"/>
                                        <p:tgtEl>
                                          <p:spTgt spid="43020"/>
                                        </p:tgtEl>
                                        <p:attrNameLst>
                                          <p:attrName>ppt_x</p:attrName>
                                        </p:attrNameLst>
                                      </p:cBhvr>
                                      <p:tavLst>
                                        <p:tav tm="0">
                                          <p:val>
                                            <p:strVal val="#ppt_x"/>
                                          </p:val>
                                        </p:tav>
                                        <p:tav tm="100000">
                                          <p:val>
                                            <p:strVal val="#ppt_x"/>
                                          </p:val>
                                        </p:tav>
                                      </p:tavLst>
                                    </p:anim>
                                    <p:anim calcmode="lin" valueType="num">
                                      <p:cBhvr additive="base">
                                        <p:cTn id="60" dur="500" fill="hold"/>
                                        <p:tgtEl>
                                          <p:spTgt spid="43020"/>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8" presetClass="entr" presetSubtype="16" fill="hold" nodeType="clickEffect">
                                  <p:stCondLst>
                                    <p:cond delay="0"/>
                                  </p:stCondLst>
                                  <p:childTnLst>
                                    <p:set>
                                      <p:cBhvr>
                                        <p:cTn id="64" dur="1" fill="hold">
                                          <p:stCondLst>
                                            <p:cond delay="0"/>
                                          </p:stCondLst>
                                        </p:cTn>
                                        <p:tgtEl>
                                          <p:spTgt spid="43022"/>
                                        </p:tgtEl>
                                        <p:attrNameLst>
                                          <p:attrName>style.visibility</p:attrName>
                                        </p:attrNameLst>
                                      </p:cBhvr>
                                      <p:to>
                                        <p:strVal val="visible"/>
                                      </p:to>
                                    </p:set>
                                    <p:animEffect transition="in" filter="diamond(in)">
                                      <p:cBhvr>
                                        <p:cTn id="65" dur="2000"/>
                                        <p:tgtEl>
                                          <p:spTgt spid="430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3" grpId="0" animBg="1"/>
      <p:bldP spid="43014" grpId="0"/>
      <p:bldP spid="43019" grpId="0" animBg="1"/>
      <p:bldP spid="43020" grpId="0" animBg="1"/>
      <p:bldP spid="43023" grpId="0"/>
      <p:bldP spid="4302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323850" y="620713"/>
            <a:ext cx="7942263"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3000" b="1">
                <a:latin typeface="Times New Roman" pitchFamily="18" charset="0"/>
              </a:rPr>
              <a:t>故系统函数表示为：</a:t>
            </a:r>
          </a:p>
        </p:txBody>
      </p:sp>
      <p:graphicFrame>
        <p:nvGraphicFramePr>
          <p:cNvPr id="44035" name="Object 3"/>
          <p:cNvGraphicFramePr>
            <a:graphicFrameLocks noChangeAspect="1"/>
          </p:cNvGraphicFramePr>
          <p:nvPr/>
        </p:nvGraphicFramePr>
        <p:xfrm>
          <a:off x="2268538" y="1484313"/>
          <a:ext cx="4284662" cy="692150"/>
        </p:xfrm>
        <a:graphic>
          <a:graphicData uri="http://schemas.openxmlformats.org/presentationml/2006/ole">
            <mc:AlternateContent xmlns:mc="http://schemas.openxmlformats.org/markup-compatibility/2006">
              <mc:Choice xmlns:v="urn:schemas-microsoft-com:vml" Requires="v">
                <p:oleObj spid="_x0000_s64640" name="公式" r:id="rId3" imgW="1511300" imgH="241300" progId="Equation.3">
                  <p:embed/>
                </p:oleObj>
              </mc:Choice>
              <mc:Fallback>
                <p:oleObj name="公式" r:id="rId3" imgW="1511300" imgH="241300" progId="Equation.3">
                  <p:embed/>
                  <p:pic>
                    <p:nvPicPr>
                      <p:cNvPr id="0" name="Object 3"/>
                      <p:cNvPicPr>
                        <a:picLocks noChangeAspect="1" noChangeArrowheads="1"/>
                      </p:cNvPicPr>
                      <p:nvPr/>
                    </p:nvPicPr>
                    <p:blipFill>
                      <a:blip r:embed="rId4">
                        <a:lum bright="-92000"/>
                        <a:extLst>
                          <a:ext uri="{28A0092B-C50C-407E-A947-70E740481C1C}">
                            <a14:useLocalDpi xmlns:a14="http://schemas.microsoft.com/office/drawing/2010/main" val="0"/>
                          </a:ext>
                        </a:extLst>
                      </a:blip>
                      <a:srcRect/>
                      <a:stretch>
                        <a:fillRect/>
                      </a:stretch>
                    </p:blipFill>
                    <p:spPr bwMode="auto">
                      <a:xfrm>
                        <a:off x="2268538" y="1484313"/>
                        <a:ext cx="4284662" cy="692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36" name="Text Box 4"/>
          <p:cNvSpPr txBox="1">
            <a:spLocks noChangeArrowheads="1"/>
          </p:cNvSpPr>
          <p:nvPr/>
        </p:nvSpPr>
        <p:spPr bwMode="auto">
          <a:xfrm>
            <a:off x="539750" y="2420938"/>
            <a:ext cx="7942263"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zh-CN" altLang="en-US" sz="3000" b="1">
                <a:latin typeface="Times New Roman" pitchFamily="18" charset="0"/>
              </a:rPr>
              <a:t>其中，</a:t>
            </a:r>
          </a:p>
        </p:txBody>
      </p:sp>
      <p:graphicFrame>
        <p:nvGraphicFramePr>
          <p:cNvPr id="44037" name="Object 5"/>
          <p:cNvGraphicFramePr>
            <a:graphicFrameLocks noChangeAspect="1"/>
          </p:cNvGraphicFramePr>
          <p:nvPr/>
        </p:nvGraphicFramePr>
        <p:xfrm>
          <a:off x="1692275" y="2997200"/>
          <a:ext cx="5911850" cy="592138"/>
        </p:xfrm>
        <a:graphic>
          <a:graphicData uri="http://schemas.openxmlformats.org/presentationml/2006/ole">
            <mc:AlternateContent xmlns:mc="http://schemas.openxmlformats.org/markup-compatibility/2006">
              <mc:Choice xmlns:v="urn:schemas-microsoft-com:vml" Requires="v">
                <p:oleObj spid="_x0000_s64641" name="公式" r:id="rId5" imgW="2438400" imgH="241300" progId="Equation.3">
                  <p:embed/>
                </p:oleObj>
              </mc:Choice>
              <mc:Fallback>
                <p:oleObj name="公式" r:id="rId5" imgW="2438400" imgH="241300" progId="Equation.3">
                  <p:embed/>
                  <p:pic>
                    <p:nvPicPr>
                      <p:cNvPr id="0" name="Object 5"/>
                      <p:cNvPicPr>
                        <a:picLocks noChangeAspect="1" noChangeArrowheads="1"/>
                      </p:cNvPicPr>
                      <p:nvPr/>
                    </p:nvPicPr>
                    <p:blipFill>
                      <a:blip r:embed="rId6">
                        <a:lum bright="-92000"/>
                        <a:extLst>
                          <a:ext uri="{28A0092B-C50C-407E-A947-70E740481C1C}">
                            <a14:useLocalDpi xmlns:a14="http://schemas.microsoft.com/office/drawing/2010/main" val="0"/>
                          </a:ext>
                        </a:extLst>
                      </a:blip>
                      <a:srcRect/>
                      <a:stretch>
                        <a:fillRect/>
                      </a:stretch>
                    </p:blipFill>
                    <p:spPr bwMode="auto">
                      <a:xfrm>
                        <a:off x="1692275" y="2997200"/>
                        <a:ext cx="5911850" cy="592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38" name="Object 6"/>
          <p:cNvGraphicFramePr>
            <a:graphicFrameLocks noChangeAspect="1"/>
          </p:cNvGraphicFramePr>
          <p:nvPr/>
        </p:nvGraphicFramePr>
        <p:xfrm>
          <a:off x="1619250" y="3644900"/>
          <a:ext cx="4249738" cy="1120775"/>
        </p:xfrm>
        <a:graphic>
          <a:graphicData uri="http://schemas.openxmlformats.org/presentationml/2006/ole">
            <mc:AlternateContent xmlns:mc="http://schemas.openxmlformats.org/markup-compatibility/2006">
              <mc:Choice xmlns:v="urn:schemas-microsoft-com:vml" Requires="v">
                <p:oleObj spid="_x0000_s64642" name="公式" r:id="rId7" imgW="1752600" imgH="457200" progId="Equation.3">
                  <p:embed/>
                </p:oleObj>
              </mc:Choice>
              <mc:Fallback>
                <p:oleObj name="公式" r:id="rId7" imgW="1752600" imgH="457200" progId="Equation.3">
                  <p:embed/>
                  <p:pic>
                    <p:nvPicPr>
                      <p:cNvPr id="0" name="Object 6"/>
                      <p:cNvPicPr>
                        <a:picLocks noChangeAspect="1" noChangeArrowheads="1"/>
                      </p:cNvPicPr>
                      <p:nvPr/>
                    </p:nvPicPr>
                    <p:blipFill>
                      <a:blip r:embed="rId8">
                        <a:lum bright="-92000"/>
                        <a:extLst>
                          <a:ext uri="{28A0092B-C50C-407E-A947-70E740481C1C}">
                            <a14:useLocalDpi xmlns:a14="http://schemas.microsoft.com/office/drawing/2010/main" val="0"/>
                          </a:ext>
                        </a:extLst>
                      </a:blip>
                      <a:srcRect/>
                      <a:stretch>
                        <a:fillRect/>
                      </a:stretch>
                    </p:blipFill>
                    <p:spPr bwMode="auto">
                      <a:xfrm>
                        <a:off x="1619250" y="3644900"/>
                        <a:ext cx="4249738" cy="112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19"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F2081574-C140-4CAC-BF7D-6C682B1CAAB1}" type="slidenum">
              <a:rPr lang="en-US" altLang="zh-CN" smtClean="0"/>
              <a:pPr eaLnBrk="1" hangingPunct="1"/>
              <a:t>63</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box(in)">
                                      <p:cBhvr>
                                        <p:cTn id="7" dur="500"/>
                                        <p:tgtEl>
                                          <p:spTgt spid="440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44035"/>
                                        </p:tgtEl>
                                        <p:attrNameLst>
                                          <p:attrName>style.visibility</p:attrName>
                                        </p:attrNameLst>
                                      </p:cBhvr>
                                      <p:to>
                                        <p:strVal val="visible"/>
                                      </p:to>
                                    </p:set>
                                    <p:animEffect transition="in" filter="diamond(in)">
                                      <p:cBhvr>
                                        <p:cTn id="12" dur="2000"/>
                                        <p:tgtEl>
                                          <p:spTgt spid="440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4036"/>
                                        </p:tgtEl>
                                        <p:attrNameLst>
                                          <p:attrName>style.visibility</p:attrName>
                                        </p:attrNameLst>
                                      </p:cBhvr>
                                      <p:to>
                                        <p:strVal val="visible"/>
                                      </p:to>
                                    </p:set>
                                    <p:animEffect transition="in" filter="checkerboard(across)">
                                      <p:cBhvr>
                                        <p:cTn id="17" dur="500"/>
                                        <p:tgtEl>
                                          <p:spTgt spid="4403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44037"/>
                                        </p:tgtEl>
                                        <p:attrNameLst>
                                          <p:attrName>style.visibility</p:attrName>
                                        </p:attrNameLst>
                                      </p:cBhvr>
                                      <p:to>
                                        <p:strVal val="visible"/>
                                      </p:to>
                                    </p:set>
                                    <p:animEffect transition="in" filter="diamond(in)">
                                      <p:cBhvr>
                                        <p:cTn id="22" dur="2000"/>
                                        <p:tgtEl>
                                          <p:spTgt spid="4403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44038"/>
                                        </p:tgtEl>
                                        <p:attrNameLst>
                                          <p:attrName>style.visibility</p:attrName>
                                        </p:attrNameLst>
                                      </p:cBhvr>
                                      <p:to>
                                        <p:strVal val="visible"/>
                                      </p:to>
                                    </p:set>
                                    <p:anim calcmode="lin" valueType="num">
                                      <p:cBhvr additive="base">
                                        <p:cTn id="27" dur="500" fill="hold"/>
                                        <p:tgtEl>
                                          <p:spTgt spid="44038"/>
                                        </p:tgtEl>
                                        <p:attrNameLst>
                                          <p:attrName>ppt_x</p:attrName>
                                        </p:attrNameLst>
                                      </p:cBhvr>
                                      <p:tavLst>
                                        <p:tav tm="0">
                                          <p:val>
                                            <p:strVal val="#ppt_x"/>
                                          </p:val>
                                        </p:tav>
                                        <p:tav tm="100000">
                                          <p:val>
                                            <p:strVal val="#ppt_x"/>
                                          </p:val>
                                        </p:tav>
                                      </p:tavLst>
                                    </p:anim>
                                    <p:anim calcmode="lin" valueType="num">
                                      <p:cBhvr additive="base">
                                        <p:cTn id="28" dur="500" fill="hold"/>
                                        <p:tgtEl>
                                          <p:spTgt spid="440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73" name="Group 17"/>
          <p:cNvGrpSpPr>
            <a:grpSpLocks/>
          </p:cNvGrpSpPr>
          <p:nvPr/>
        </p:nvGrpSpPr>
        <p:grpSpPr bwMode="auto">
          <a:xfrm>
            <a:off x="670209" y="1628800"/>
            <a:ext cx="8507412" cy="1873250"/>
            <a:chOff x="385" y="845"/>
            <a:chExt cx="5359" cy="1180"/>
          </a:xfrm>
        </p:grpSpPr>
        <p:graphicFrame>
          <p:nvGraphicFramePr>
            <p:cNvPr id="65554" name="Object 3"/>
            <p:cNvGraphicFramePr>
              <a:graphicFrameLocks noChangeAspect="1"/>
            </p:cNvGraphicFramePr>
            <p:nvPr/>
          </p:nvGraphicFramePr>
          <p:xfrm>
            <a:off x="4332" y="845"/>
            <a:ext cx="1193" cy="396"/>
          </p:xfrm>
          <a:graphic>
            <a:graphicData uri="http://schemas.openxmlformats.org/presentationml/2006/ole">
              <mc:AlternateContent xmlns:mc="http://schemas.openxmlformats.org/markup-compatibility/2006">
                <mc:Choice xmlns:v="urn:schemas-microsoft-com:vml" Requires="v">
                  <p:oleObj spid="_x0000_s65971" name="公式" r:id="rId3" imgW="812447" imgH="266584" progId="Equation.3">
                    <p:embed/>
                  </p:oleObj>
                </mc:Choice>
                <mc:Fallback>
                  <p:oleObj name="公式" r:id="rId3" imgW="812447" imgH="266584" progId="Equation.3">
                    <p:embed/>
                    <p:pic>
                      <p:nvPicPr>
                        <p:cNvPr id="0" name="Object 3"/>
                        <p:cNvPicPr>
                          <a:picLocks noChangeAspect="1" noChangeArrowheads="1"/>
                        </p:cNvPicPr>
                        <p:nvPr/>
                      </p:nvPicPr>
                      <p:blipFill>
                        <a:blip r:embed="rId4">
                          <a:lum bright="-38000"/>
                          <a:extLst>
                            <a:ext uri="{28A0092B-C50C-407E-A947-70E740481C1C}">
                              <a14:useLocalDpi xmlns:a14="http://schemas.microsoft.com/office/drawing/2010/main" val="0"/>
                            </a:ext>
                          </a:extLst>
                        </a:blip>
                        <a:srcRect/>
                        <a:stretch>
                          <a:fillRect/>
                        </a:stretch>
                      </p:blipFill>
                      <p:spPr bwMode="auto">
                        <a:xfrm>
                          <a:off x="4332" y="845"/>
                          <a:ext cx="1193" cy="3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555" name="Text Box 4"/>
            <p:cNvSpPr txBox="1">
              <a:spLocks noChangeArrowheads="1"/>
            </p:cNvSpPr>
            <p:nvPr/>
          </p:nvSpPr>
          <p:spPr bwMode="auto">
            <a:xfrm>
              <a:off x="385" y="845"/>
              <a:ext cx="5003" cy="118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130000"/>
                </a:lnSpc>
                <a:buFont typeface="Wingdings" pitchFamily="2" charset="2"/>
                <a:buChar char="à"/>
              </a:pPr>
              <a:r>
                <a:rPr kumimoji="1" lang="zh-CN" altLang="en-US" sz="3000" b="1">
                  <a:latin typeface="Times New Roman" pitchFamily="18" charset="0"/>
                  <a:sym typeface="Wingdings" pitchFamily="2" charset="2"/>
                </a:rPr>
                <a:t>把            的单位圆外的一对零点                       </a:t>
              </a:r>
            </a:p>
            <a:p>
              <a:pPr eaLnBrk="1" hangingPunct="1">
                <a:lnSpc>
                  <a:spcPct val="130000"/>
                </a:lnSpc>
                <a:buFont typeface="Wingdings" pitchFamily="2" charset="2"/>
                <a:buNone/>
              </a:pPr>
              <a:r>
                <a:rPr kumimoji="1" lang="zh-CN" altLang="en-US" sz="3000" b="1">
                  <a:latin typeface="Times New Roman" pitchFamily="18" charset="0"/>
                </a:rPr>
                <a:t>    分别映射到单位圆内的“镜像”位置</a:t>
              </a:r>
            </a:p>
            <a:p>
              <a:pPr eaLnBrk="1" hangingPunct="1">
                <a:lnSpc>
                  <a:spcPct val="130000"/>
                </a:lnSpc>
                <a:buFont typeface="Wingdings" pitchFamily="2" charset="2"/>
                <a:buNone/>
              </a:pPr>
              <a:r>
                <a:rPr kumimoji="1" lang="zh-CN" altLang="en-US" sz="3000" b="1">
                  <a:latin typeface="Times New Roman" pitchFamily="18" charset="0"/>
                </a:rPr>
                <a:t>     如图</a:t>
              </a:r>
              <a:r>
                <a:rPr kumimoji="1" lang="en-US" altLang="zh-CN" sz="3000" b="1">
                  <a:latin typeface="Times New Roman" pitchFamily="18" charset="0"/>
                </a:rPr>
                <a:t>6-6</a:t>
              </a:r>
              <a:r>
                <a:rPr kumimoji="1" lang="zh-CN" altLang="en-US" sz="3000" b="1">
                  <a:latin typeface="Times New Roman" pitchFamily="18" charset="0"/>
                </a:rPr>
                <a:t>所示。</a:t>
              </a:r>
            </a:p>
          </p:txBody>
        </p:sp>
        <p:graphicFrame>
          <p:nvGraphicFramePr>
            <p:cNvPr id="65556" name="Object 5"/>
            <p:cNvGraphicFramePr>
              <a:graphicFrameLocks noChangeAspect="1"/>
            </p:cNvGraphicFramePr>
            <p:nvPr/>
          </p:nvGraphicFramePr>
          <p:xfrm>
            <a:off x="930" y="935"/>
            <a:ext cx="562" cy="314"/>
          </p:xfrm>
          <a:graphic>
            <a:graphicData uri="http://schemas.openxmlformats.org/presentationml/2006/ole">
              <mc:AlternateContent xmlns:mc="http://schemas.openxmlformats.org/markup-compatibility/2006">
                <mc:Choice xmlns:v="urn:schemas-microsoft-com:vml" Requires="v">
                  <p:oleObj spid="_x0000_s65972" name="公式" r:id="rId5" imgW="368140" imgH="203112" progId="Equation.3">
                    <p:embed/>
                  </p:oleObj>
                </mc:Choice>
                <mc:Fallback>
                  <p:oleObj name="公式" r:id="rId5" imgW="368140" imgH="203112" progId="Equation.3">
                    <p:embed/>
                    <p:pic>
                      <p:nvPicPr>
                        <p:cNvPr id="0" name="Object 5"/>
                        <p:cNvPicPr>
                          <a:picLocks noChangeAspect="1" noChangeArrowheads="1"/>
                        </p:cNvPicPr>
                        <p:nvPr/>
                      </p:nvPicPr>
                      <p:blipFill>
                        <a:blip r:embed="rId6">
                          <a:lum bright="-38000"/>
                          <a:extLst>
                            <a:ext uri="{28A0092B-C50C-407E-A947-70E740481C1C}">
                              <a14:useLocalDpi xmlns:a14="http://schemas.microsoft.com/office/drawing/2010/main" val="0"/>
                            </a:ext>
                          </a:extLst>
                        </a:blip>
                        <a:srcRect/>
                        <a:stretch>
                          <a:fillRect/>
                        </a:stretch>
                      </p:blipFill>
                      <p:spPr bwMode="auto">
                        <a:xfrm>
                          <a:off x="930" y="935"/>
                          <a:ext cx="562"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57" name="Object 6"/>
            <p:cNvGraphicFramePr>
              <a:graphicFrameLocks noChangeAspect="1"/>
            </p:cNvGraphicFramePr>
            <p:nvPr/>
          </p:nvGraphicFramePr>
          <p:xfrm>
            <a:off x="4564" y="1260"/>
            <a:ext cx="1180" cy="349"/>
          </p:xfrm>
          <a:graphic>
            <a:graphicData uri="http://schemas.openxmlformats.org/presentationml/2006/ole">
              <mc:AlternateContent xmlns:mc="http://schemas.openxmlformats.org/markup-compatibility/2006">
                <mc:Choice xmlns:v="urn:schemas-microsoft-com:vml" Requires="v">
                  <p:oleObj spid="_x0000_s65973" name="公式" r:id="rId7" imgW="825500" imgH="241300" progId="Equation.3">
                    <p:embed/>
                  </p:oleObj>
                </mc:Choice>
                <mc:Fallback>
                  <p:oleObj name="公式" r:id="rId7" imgW="825500" imgH="241300" progId="Equation.3">
                    <p:embed/>
                    <p:pic>
                      <p:nvPicPr>
                        <p:cNvPr id="0" name="Object 6"/>
                        <p:cNvPicPr>
                          <a:picLocks noChangeAspect="1" noChangeArrowheads="1"/>
                        </p:cNvPicPr>
                        <p:nvPr/>
                      </p:nvPicPr>
                      <p:blipFill>
                        <a:blip r:embed="rId8">
                          <a:lum bright="-38000"/>
                          <a:extLst>
                            <a:ext uri="{28A0092B-C50C-407E-A947-70E740481C1C}">
                              <a14:useLocalDpi xmlns:a14="http://schemas.microsoft.com/office/drawing/2010/main" val="0"/>
                            </a:ext>
                          </a:extLst>
                        </a:blip>
                        <a:srcRect/>
                        <a:stretch>
                          <a:fillRect/>
                        </a:stretch>
                      </p:blipFill>
                      <p:spPr bwMode="auto">
                        <a:xfrm>
                          <a:off x="4564" y="1260"/>
                          <a:ext cx="1180" cy="3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5072" name="Group 16"/>
          <p:cNvGrpSpPr>
            <a:grpSpLocks/>
          </p:cNvGrpSpPr>
          <p:nvPr/>
        </p:nvGrpSpPr>
        <p:grpSpPr bwMode="auto">
          <a:xfrm>
            <a:off x="298733" y="1046187"/>
            <a:ext cx="7942263" cy="549275"/>
            <a:chOff x="204" y="391"/>
            <a:chExt cx="5003" cy="346"/>
          </a:xfrm>
        </p:grpSpPr>
        <p:sp>
          <p:nvSpPr>
            <p:cNvPr id="65551" name="Text Box 2"/>
            <p:cNvSpPr txBox="1">
              <a:spLocks noChangeArrowheads="1"/>
            </p:cNvSpPr>
            <p:nvPr/>
          </p:nvSpPr>
          <p:spPr bwMode="auto">
            <a:xfrm>
              <a:off x="204" y="391"/>
              <a:ext cx="5003" cy="34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kumimoji="1" lang="en-US" altLang="zh-CN" sz="3000" b="1" dirty="0">
                  <a:latin typeface="Times New Roman" pitchFamily="18" charset="0"/>
                </a:rPr>
                <a:t>              </a:t>
              </a:r>
              <a:r>
                <a:rPr kumimoji="1" lang="zh-CN" altLang="en-US" sz="3000" b="1" dirty="0">
                  <a:latin typeface="Times New Roman" pitchFamily="18" charset="0"/>
                </a:rPr>
                <a:t>和                的比较：</a:t>
              </a:r>
            </a:p>
          </p:txBody>
        </p:sp>
        <p:graphicFrame>
          <p:nvGraphicFramePr>
            <p:cNvPr id="65552" name="Object 7"/>
            <p:cNvGraphicFramePr>
              <a:graphicFrameLocks noChangeAspect="1"/>
            </p:cNvGraphicFramePr>
            <p:nvPr/>
          </p:nvGraphicFramePr>
          <p:xfrm>
            <a:off x="521" y="391"/>
            <a:ext cx="562" cy="314"/>
          </p:xfrm>
          <a:graphic>
            <a:graphicData uri="http://schemas.openxmlformats.org/presentationml/2006/ole">
              <mc:AlternateContent xmlns:mc="http://schemas.openxmlformats.org/markup-compatibility/2006">
                <mc:Choice xmlns:v="urn:schemas-microsoft-com:vml" Requires="v">
                  <p:oleObj spid="_x0000_s65974" name="公式" r:id="rId9" imgW="368140" imgH="203112" progId="Equation.3">
                    <p:embed/>
                  </p:oleObj>
                </mc:Choice>
                <mc:Fallback>
                  <p:oleObj name="公式" r:id="rId9" imgW="368140" imgH="203112" progId="Equation.3">
                    <p:embed/>
                    <p:pic>
                      <p:nvPicPr>
                        <p:cNvPr id="0" name="Object 7"/>
                        <p:cNvPicPr>
                          <a:picLocks noChangeAspect="1" noChangeArrowheads="1"/>
                        </p:cNvPicPr>
                        <p:nvPr/>
                      </p:nvPicPr>
                      <p:blipFill>
                        <a:blip r:embed="rId6">
                          <a:lum bright="-38000"/>
                          <a:extLst>
                            <a:ext uri="{28A0092B-C50C-407E-A947-70E740481C1C}">
                              <a14:useLocalDpi xmlns:a14="http://schemas.microsoft.com/office/drawing/2010/main" val="0"/>
                            </a:ext>
                          </a:extLst>
                        </a:blip>
                        <a:srcRect/>
                        <a:stretch>
                          <a:fillRect/>
                        </a:stretch>
                      </p:blipFill>
                      <p:spPr bwMode="auto">
                        <a:xfrm>
                          <a:off x="521" y="391"/>
                          <a:ext cx="562"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53" name="Object 8"/>
            <p:cNvGraphicFramePr>
              <a:graphicFrameLocks noChangeAspect="1"/>
            </p:cNvGraphicFramePr>
            <p:nvPr/>
          </p:nvGraphicFramePr>
          <p:xfrm>
            <a:off x="1474" y="391"/>
            <a:ext cx="744" cy="313"/>
          </p:xfrm>
          <a:graphic>
            <a:graphicData uri="http://schemas.openxmlformats.org/presentationml/2006/ole">
              <mc:AlternateContent xmlns:mc="http://schemas.openxmlformats.org/markup-compatibility/2006">
                <mc:Choice xmlns:v="urn:schemas-microsoft-com:vml" Requires="v">
                  <p:oleObj spid="_x0000_s65975" name="公式" r:id="rId10" imgW="520474" imgH="215806" progId="Equation.3">
                    <p:embed/>
                  </p:oleObj>
                </mc:Choice>
                <mc:Fallback>
                  <p:oleObj name="公式" r:id="rId10" imgW="520474" imgH="215806" progId="Equation.3">
                    <p:embed/>
                    <p:pic>
                      <p:nvPicPr>
                        <p:cNvPr id="0" name="Object 8"/>
                        <p:cNvPicPr>
                          <a:picLocks noChangeAspect="1" noChangeArrowheads="1"/>
                        </p:cNvPicPr>
                        <p:nvPr/>
                      </p:nvPicPr>
                      <p:blipFill>
                        <a:blip r:embed="rId11">
                          <a:lum bright="-38000"/>
                          <a:extLst>
                            <a:ext uri="{28A0092B-C50C-407E-A947-70E740481C1C}">
                              <a14:useLocalDpi xmlns:a14="http://schemas.microsoft.com/office/drawing/2010/main" val="0"/>
                            </a:ext>
                          </a:extLst>
                        </a:blip>
                        <a:srcRect/>
                        <a:stretch>
                          <a:fillRect/>
                        </a:stretch>
                      </p:blipFill>
                      <p:spPr bwMode="auto">
                        <a:xfrm>
                          <a:off x="1474" y="391"/>
                          <a:ext cx="744"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5075" name="Group 19"/>
          <p:cNvGrpSpPr>
            <a:grpSpLocks/>
          </p:cNvGrpSpPr>
          <p:nvPr/>
        </p:nvGrpSpPr>
        <p:grpSpPr bwMode="auto">
          <a:xfrm>
            <a:off x="527334" y="4003700"/>
            <a:ext cx="8424862" cy="549275"/>
            <a:chOff x="295" y="2341"/>
            <a:chExt cx="5307" cy="346"/>
          </a:xfrm>
        </p:grpSpPr>
        <p:sp>
          <p:nvSpPr>
            <p:cNvPr id="65548" name="Text Box 9"/>
            <p:cNvSpPr txBox="1">
              <a:spLocks noChangeArrowheads="1"/>
            </p:cNvSpPr>
            <p:nvPr/>
          </p:nvSpPr>
          <p:spPr bwMode="auto">
            <a:xfrm>
              <a:off x="295" y="2341"/>
              <a:ext cx="5307" cy="34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buFont typeface="Wingdings" pitchFamily="2" charset="2"/>
                <a:buChar char="à"/>
              </a:pPr>
              <a:r>
                <a:rPr kumimoji="1" lang="en-US" altLang="zh-CN" sz="3000" b="1">
                  <a:latin typeface="Times New Roman" pitchFamily="18" charset="0"/>
                  <a:sym typeface="Wingdings" pitchFamily="2" charset="2"/>
                </a:rPr>
                <a:t>          </a:t>
              </a:r>
              <a:r>
                <a:rPr kumimoji="1" lang="zh-CN" altLang="en-US" sz="3000" b="1">
                  <a:latin typeface="Times New Roman" pitchFamily="18" charset="0"/>
                  <a:sym typeface="Wingdings" pitchFamily="2" charset="2"/>
                </a:rPr>
                <a:t>和              的频率响应的幅度是相等的。</a:t>
              </a:r>
              <a:endParaRPr kumimoji="1" lang="zh-CN" altLang="en-US" sz="3000" b="1">
                <a:latin typeface="Times New Roman" pitchFamily="18" charset="0"/>
              </a:endParaRPr>
            </a:p>
          </p:txBody>
        </p:sp>
        <p:graphicFrame>
          <p:nvGraphicFramePr>
            <p:cNvPr id="65549" name="Object 10"/>
            <p:cNvGraphicFramePr>
              <a:graphicFrameLocks noChangeAspect="1"/>
            </p:cNvGraphicFramePr>
            <p:nvPr/>
          </p:nvGraphicFramePr>
          <p:xfrm>
            <a:off x="612" y="2341"/>
            <a:ext cx="562" cy="314"/>
          </p:xfrm>
          <a:graphic>
            <a:graphicData uri="http://schemas.openxmlformats.org/presentationml/2006/ole">
              <mc:AlternateContent xmlns:mc="http://schemas.openxmlformats.org/markup-compatibility/2006">
                <mc:Choice xmlns:v="urn:schemas-microsoft-com:vml" Requires="v">
                  <p:oleObj spid="_x0000_s65976" name="公式" r:id="rId12" imgW="368140" imgH="203112" progId="Equation.3">
                    <p:embed/>
                  </p:oleObj>
                </mc:Choice>
                <mc:Fallback>
                  <p:oleObj name="公式" r:id="rId12" imgW="368140" imgH="203112" progId="Equation.3">
                    <p:embed/>
                    <p:pic>
                      <p:nvPicPr>
                        <p:cNvPr id="0" name="Object 10"/>
                        <p:cNvPicPr>
                          <a:picLocks noChangeAspect="1" noChangeArrowheads="1"/>
                        </p:cNvPicPr>
                        <p:nvPr/>
                      </p:nvPicPr>
                      <p:blipFill>
                        <a:blip r:embed="rId6">
                          <a:lum bright="-38000"/>
                          <a:extLst>
                            <a:ext uri="{28A0092B-C50C-407E-A947-70E740481C1C}">
                              <a14:useLocalDpi xmlns:a14="http://schemas.microsoft.com/office/drawing/2010/main" val="0"/>
                            </a:ext>
                          </a:extLst>
                        </a:blip>
                        <a:srcRect/>
                        <a:stretch>
                          <a:fillRect/>
                        </a:stretch>
                      </p:blipFill>
                      <p:spPr bwMode="auto">
                        <a:xfrm>
                          <a:off x="612" y="2341"/>
                          <a:ext cx="562"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50" name="Object 11"/>
            <p:cNvGraphicFramePr>
              <a:graphicFrameLocks noChangeAspect="1"/>
            </p:cNvGraphicFramePr>
            <p:nvPr/>
          </p:nvGraphicFramePr>
          <p:xfrm>
            <a:off x="1519" y="2341"/>
            <a:ext cx="744" cy="313"/>
          </p:xfrm>
          <a:graphic>
            <a:graphicData uri="http://schemas.openxmlformats.org/presentationml/2006/ole">
              <mc:AlternateContent xmlns:mc="http://schemas.openxmlformats.org/markup-compatibility/2006">
                <mc:Choice xmlns:v="urn:schemas-microsoft-com:vml" Requires="v">
                  <p:oleObj spid="_x0000_s65977" name="公式" r:id="rId13" imgW="520474" imgH="215806" progId="Equation.3">
                    <p:embed/>
                  </p:oleObj>
                </mc:Choice>
                <mc:Fallback>
                  <p:oleObj name="公式" r:id="rId13" imgW="520474" imgH="215806" progId="Equation.3">
                    <p:embed/>
                    <p:pic>
                      <p:nvPicPr>
                        <p:cNvPr id="0" name="Object 11"/>
                        <p:cNvPicPr>
                          <a:picLocks noChangeAspect="1" noChangeArrowheads="1"/>
                        </p:cNvPicPr>
                        <p:nvPr/>
                      </p:nvPicPr>
                      <p:blipFill>
                        <a:blip r:embed="rId14">
                          <a:lum bright="-38000"/>
                          <a:extLst>
                            <a:ext uri="{28A0092B-C50C-407E-A947-70E740481C1C}">
                              <a14:useLocalDpi xmlns:a14="http://schemas.microsoft.com/office/drawing/2010/main" val="0"/>
                            </a:ext>
                          </a:extLst>
                        </a:blip>
                        <a:srcRect/>
                        <a:stretch>
                          <a:fillRect/>
                        </a:stretch>
                      </p:blipFill>
                      <p:spPr bwMode="auto">
                        <a:xfrm>
                          <a:off x="1519" y="2341"/>
                          <a:ext cx="744"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45068" name="Object 12"/>
          <p:cNvGraphicFramePr>
            <a:graphicFrameLocks noChangeAspect="1"/>
          </p:cNvGraphicFramePr>
          <p:nvPr>
            <p:extLst>
              <p:ext uri="{D42A27DB-BD31-4B8C-83A1-F6EECF244321}">
                <p14:modId xmlns:p14="http://schemas.microsoft.com/office/powerpoint/2010/main" val="1205793435"/>
              </p:ext>
            </p:extLst>
          </p:nvPr>
        </p:nvGraphicFramePr>
        <p:xfrm>
          <a:off x="1175034" y="4867300"/>
          <a:ext cx="6626225" cy="584200"/>
        </p:xfrm>
        <a:graphic>
          <a:graphicData uri="http://schemas.openxmlformats.org/presentationml/2006/ole">
            <mc:AlternateContent xmlns:mc="http://schemas.openxmlformats.org/markup-compatibility/2006">
              <mc:Choice xmlns:v="urn:schemas-microsoft-com:vml" Requires="v">
                <p:oleObj spid="_x0000_s65978" name="公式" r:id="rId15" imgW="2921000" imgH="254000" progId="Equation.3">
                  <p:embed/>
                </p:oleObj>
              </mc:Choice>
              <mc:Fallback>
                <p:oleObj name="公式" r:id="rId15" imgW="2921000" imgH="254000" progId="Equation.3">
                  <p:embed/>
                  <p:pic>
                    <p:nvPicPr>
                      <p:cNvPr id="0" name="Object 12"/>
                      <p:cNvPicPr>
                        <a:picLocks noChangeAspect="1" noChangeArrowheads="1"/>
                      </p:cNvPicPr>
                      <p:nvPr/>
                    </p:nvPicPr>
                    <p:blipFill>
                      <a:blip r:embed="rId16">
                        <a:lum bright="-38000"/>
                        <a:extLst>
                          <a:ext uri="{28A0092B-C50C-407E-A947-70E740481C1C}">
                            <a14:useLocalDpi xmlns:a14="http://schemas.microsoft.com/office/drawing/2010/main" val="0"/>
                          </a:ext>
                        </a:extLst>
                      </a:blip>
                      <a:srcRect/>
                      <a:stretch>
                        <a:fillRect/>
                      </a:stretch>
                    </p:blipFill>
                    <p:spPr bwMode="auto">
                      <a:xfrm>
                        <a:off x="1175034" y="4867300"/>
                        <a:ext cx="6626225"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5076" name="Group 20"/>
          <p:cNvGrpSpPr>
            <a:grpSpLocks/>
          </p:cNvGrpSpPr>
          <p:nvPr/>
        </p:nvGrpSpPr>
        <p:grpSpPr bwMode="auto">
          <a:xfrm>
            <a:off x="527334" y="5803925"/>
            <a:ext cx="8424862" cy="549275"/>
            <a:chOff x="295" y="3475"/>
            <a:chExt cx="5307" cy="346"/>
          </a:xfrm>
        </p:grpSpPr>
        <p:sp>
          <p:nvSpPr>
            <p:cNvPr id="65545" name="Text Box 13"/>
            <p:cNvSpPr txBox="1">
              <a:spLocks noChangeArrowheads="1"/>
            </p:cNvSpPr>
            <p:nvPr/>
          </p:nvSpPr>
          <p:spPr bwMode="auto">
            <a:xfrm>
              <a:off x="295" y="3475"/>
              <a:ext cx="5307" cy="34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buFont typeface="Wingdings" pitchFamily="2" charset="2"/>
                <a:buChar char="à"/>
              </a:pPr>
              <a:r>
                <a:rPr kumimoji="1" lang="en-US" altLang="zh-CN" sz="3000" b="1">
                  <a:latin typeface="Times New Roman" pitchFamily="18" charset="0"/>
                  <a:sym typeface="Wingdings" pitchFamily="2" charset="2"/>
                </a:rPr>
                <a:t>          </a:t>
              </a:r>
              <a:r>
                <a:rPr kumimoji="1" lang="zh-CN" altLang="en-US" sz="3000" b="1">
                  <a:latin typeface="Times New Roman" pitchFamily="18" charset="0"/>
                  <a:sym typeface="Wingdings" pitchFamily="2" charset="2"/>
                </a:rPr>
                <a:t>和              的相位响应是不相等的。</a:t>
              </a:r>
              <a:endParaRPr kumimoji="1" lang="zh-CN" altLang="en-US" sz="3000" b="1">
                <a:latin typeface="Times New Roman" pitchFamily="18" charset="0"/>
              </a:endParaRPr>
            </a:p>
          </p:txBody>
        </p:sp>
        <p:graphicFrame>
          <p:nvGraphicFramePr>
            <p:cNvPr id="65546" name="Object 14"/>
            <p:cNvGraphicFramePr>
              <a:graphicFrameLocks noChangeAspect="1"/>
            </p:cNvGraphicFramePr>
            <p:nvPr/>
          </p:nvGraphicFramePr>
          <p:xfrm>
            <a:off x="612" y="3475"/>
            <a:ext cx="562" cy="314"/>
          </p:xfrm>
          <a:graphic>
            <a:graphicData uri="http://schemas.openxmlformats.org/presentationml/2006/ole">
              <mc:AlternateContent xmlns:mc="http://schemas.openxmlformats.org/markup-compatibility/2006">
                <mc:Choice xmlns:v="urn:schemas-microsoft-com:vml" Requires="v">
                  <p:oleObj spid="_x0000_s65979" name="公式" r:id="rId17" imgW="368140" imgH="203112" progId="Equation.3">
                    <p:embed/>
                  </p:oleObj>
                </mc:Choice>
                <mc:Fallback>
                  <p:oleObj name="公式" r:id="rId17" imgW="368140" imgH="203112" progId="Equation.3">
                    <p:embed/>
                    <p:pic>
                      <p:nvPicPr>
                        <p:cNvPr id="0" name="Object 14"/>
                        <p:cNvPicPr>
                          <a:picLocks noChangeAspect="1" noChangeArrowheads="1"/>
                        </p:cNvPicPr>
                        <p:nvPr/>
                      </p:nvPicPr>
                      <p:blipFill>
                        <a:blip r:embed="rId6">
                          <a:lum bright="-38000"/>
                          <a:extLst>
                            <a:ext uri="{28A0092B-C50C-407E-A947-70E740481C1C}">
                              <a14:useLocalDpi xmlns:a14="http://schemas.microsoft.com/office/drawing/2010/main" val="0"/>
                            </a:ext>
                          </a:extLst>
                        </a:blip>
                        <a:srcRect/>
                        <a:stretch>
                          <a:fillRect/>
                        </a:stretch>
                      </p:blipFill>
                      <p:spPr bwMode="auto">
                        <a:xfrm>
                          <a:off x="612" y="3475"/>
                          <a:ext cx="562"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47" name="Object 15"/>
            <p:cNvGraphicFramePr>
              <a:graphicFrameLocks noChangeAspect="1"/>
            </p:cNvGraphicFramePr>
            <p:nvPr/>
          </p:nvGraphicFramePr>
          <p:xfrm>
            <a:off x="1519" y="3475"/>
            <a:ext cx="744" cy="313"/>
          </p:xfrm>
          <a:graphic>
            <a:graphicData uri="http://schemas.openxmlformats.org/presentationml/2006/ole">
              <mc:AlternateContent xmlns:mc="http://schemas.openxmlformats.org/markup-compatibility/2006">
                <mc:Choice xmlns:v="urn:schemas-microsoft-com:vml" Requires="v">
                  <p:oleObj spid="_x0000_s65980" name="公式" r:id="rId18" imgW="520474" imgH="215806" progId="Equation.3">
                    <p:embed/>
                  </p:oleObj>
                </mc:Choice>
                <mc:Fallback>
                  <p:oleObj name="公式" r:id="rId18" imgW="520474" imgH="215806" progId="Equation.3">
                    <p:embed/>
                    <p:pic>
                      <p:nvPicPr>
                        <p:cNvPr id="0" name="Object 15"/>
                        <p:cNvPicPr>
                          <a:picLocks noChangeAspect="1" noChangeArrowheads="1"/>
                        </p:cNvPicPr>
                        <p:nvPr/>
                      </p:nvPicPr>
                      <p:blipFill>
                        <a:blip r:embed="rId14">
                          <a:lum bright="-38000"/>
                          <a:extLst>
                            <a:ext uri="{28A0092B-C50C-407E-A947-70E740481C1C}">
                              <a14:useLocalDpi xmlns:a14="http://schemas.microsoft.com/office/drawing/2010/main" val="0"/>
                            </a:ext>
                          </a:extLst>
                        </a:blip>
                        <a:srcRect/>
                        <a:stretch>
                          <a:fillRect/>
                        </a:stretch>
                      </p:blipFill>
                      <p:spPr bwMode="auto">
                        <a:xfrm>
                          <a:off x="1519" y="3475"/>
                          <a:ext cx="744"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5074" name="AutoShape 18">
            <a:hlinkClick r:id="" action="ppaction://hlinkshowjump?jump=nextslide" highlightClick="1"/>
          </p:cNvPr>
          <p:cNvSpPr>
            <a:spLocks noChangeArrowheads="1"/>
          </p:cNvSpPr>
          <p:nvPr/>
        </p:nvSpPr>
        <p:spPr bwMode="auto">
          <a:xfrm>
            <a:off x="3838859" y="3068662"/>
            <a:ext cx="936625" cy="503238"/>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4" name="灯片编号占位符 1"/>
          <p:cNvSpPr>
            <a:spLocks noGrp="1"/>
          </p:cNvSpPr>
          <p:nvPr>
            <p:ph type="sldNum" sz="quarter" idx="12"/>
          </p:nvPr>
        </p:nvSpPr>
        <p:spPr>
          <a:xfrm>
            <a:off x="6612221" y="6532587"/>
            <a:ext cx="2133600" cy="476250"/>
          </a:xfrm>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8592798D-F07B-4860-BE55-F1D53C39BFC7}" type="slidenum">
              <a:rPr lang="en-US" altLang="zh-CN" smtClean="0"/>
              <a:pPr eaLnBrk="1" hangingPunct="1"/>
              <a:t>64</a:t>
            </a:fld>
            <a:endParaRPr lang="en-US" altLang="zh-CN"/>
          </a:p>
        </p:txBody>
      </p:sp>
      <p:graphicFrame>
        <p:nvGraphicFramePr>
          <p:cNvPr id="22" name="Object 3"/>
          <p:cNvGraphicFramePr>
            <a:graphicFrameLocks noChangeAspect="1"/>
          </p:cNvGraphicFramePr>
          <p:nvPr>
            <p:extLst>
              <p:ext uri="{D42A27DB-BD31-4B8C-83A1-F6EECF244321}">
                <p14:modId xmlns:p14="http://schemas.microsoft.com/office/powerpoint/2010/main" val="3639949646"/>
              </p:ext>
            </p:extLst>
          </p:nvPr>
        </p:nvGraphicFramePr>
        <p:xfrm>
          <a:off x="2427571" y="250057"/>
          <a:ext cx="4284662" cy="692150"/>
        </p:xfrm>
        <a:graphic>
          <a:graphicData uri="http://schemas.openxmlformats.org/presentationml/2006/ole">
            <mc:AlternateContent xmlns:mc="http://schemas.openxmlformats.org/markup-compatibility/2006">
              <mc:Choice xmlns:v="urn:schemas-microsoft-com:vml" Requires="v">
                <p:oleObj spid="_x0000_s65981" name="公式" r:id="rId19" imgW="1511300" imgH="241300" progId="Equation.3">
                  <p:embed/>
                </p:oleObj>
              </mc:Choice>
              <mc:Fallback>
                <p:oleObj name="公式" r:id="rId19" imgW="1511300" imgH="241300" progId="Equation.3">
                  <p:embed/>
                  <p:pic>
                    <p:nvPicPr>
                      <p:cNvPr id="44035" name="Object 3"/>
                      <p:cNvPicPr>
                        <a:picLocks noChangeAspect="1" noChangeArrowheads="1"/>
                      </p:cNvPicPr>
                      <p:nvPr/>
                    </p:nvPicPr>
                    <p:blipFill>
                      <a:blip r:embed="rId20">
                        <a:lum bright="-92000"/>
                        <a:extLst>
                          <a:ext uri="{28A0092B-C50C-407E-A947-70E740481C1C}">
                            <a14:useLocalDpi xmlns:a14="http://schemas.microsoft.com/office/drawing/2010/main" val="0"/>
                          </a:ext>
                        </a:extLst>
                      </a:blip>
                      <a:srcRect/>
                      <a:stretch>
                        <a:fillRect/>
                      </a:stretch>
                    </p:blipFill>
                    <p:spPr bwMode="auto">
                      <a:xfrm>
                        <a:off x="2427571" y="250057"/>
                        <a:ext cx="4284662" cy="692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amond(in)">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5072"/>
                                        </p:tgtEl>
                                        <p:attrNameLst>
                                          <p:attrName>style.visibility</p:attrName>
                                        </p:attrNameLst>
                                      </p:cBhvr>
                                      <p:to>
                                        <p:strVal val="visible"/>
                                      </p:to>
                                    </p:set>
                                    <p:anim calcmode="lin" valueType="num">
                                      <p:cBhvr additive="base">
                                        <p:cTn id="12" dur="500" fill="hold"/>
                                        <p:tgtEl>
                                          <p:spTgt spid="45072"/>
                                        </p:tgtEl>
                                        <p:attrNameLst>
                                          <p:attrName>ppt_x</p:attrName>
                                        </p:attrNameLst>
                                      </p:cBhvr>
                                      <p:tavLst>
                                        <p:tav tm="0">
                                          <p:val>
                                            <p:strVal val="#ppt_x"/>
                                          </p:val>
                                        </p:tav>
                                        <p:tav tm="100000">
                                          <p:val>
                                            <p:strVal val="#ppt_x"/>
                                          </p:val>
                                        </p:tav>
                                      </p:tavLst>
                                    </p:anim>
                                    <p:anim calcmode="lin" valueType="num">
                                      <p:cBhvr additive="base">
                                        <p:cTn id="13" dur="500" fill="hold"/>
                                        <p:tgtEl>
                                          <p:spTgt spid="45072"/>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45073"/>
                                        </p:tgtEl>
                                        <p:attrNameLst>
                                          <p:attrName>style.visibility</p:attrName>
                                        </p:attrNameLst>
                                      </p:cBhvr>
                                      <p:to>
                                        <p:strVal val="visible"/>
                                      </p:to>
                                    </p:set>
                                    <p:anim calcmode="lin" valueType="num">
                                      <p:cBhvr additive="base">
                                        <p:cTn id="18" dur="500" fill="hold"/>
                                        <p:tgtEl>
                                          <p:spTgt spid="45073"/>
                                        </p:tgtEl>
                                        <p:attrNameLst>
                                          <p:attrName>ppt_x</p:attrName>
                                        </p:attrNameLst>
                                      </p:cBhvr>
                                      <p:tavLst>
                                        <p:tav tm="0">
                                          <p:val>
                                            <p:strVal val="#ppt_x"/>
                                          </p:val>
                                        </p:tav>
                                        <p:tav tm="100000">
                                          <p:val>
                                            <p:strVal val="#ppt_x"/>
                                          </p:val>
                                        </p:tav>
                                      </p:tavLst>
                                    </p:anim>
                                    <p:anim calcmode="lin" valueType="num">
                                      <p:cBhvr additive="base">
                                        <p:cTn id="19" dur="500" fill="hold"/>
                                        <p:tgtEl>
                                          <p:spTgt spid="45073"/>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5074"/>
                                        </p:tgtEl>
                                        <p:attrNameLst>
                                          <p:attrName>style.visibility</p:attrName>
                                        </p:attrNameLst>
                                      </p:cBhvr>
                                      <p:to>
                                        <p:strVal val="visible"/>
                                      </p:to>
                                    </p:set>
                                    <p:anim calcmode="lin" valueType="num">
                                      <p:cBhvr additive="base">
                                        <p:cTn id="24" dur="500" fill="hold"/>
                                        <p:tgtEl>
                                          <p:spTgt spid="45074"/>
                                        </p:tgtEl>
                                        <p:attrNameLst>
                                          <p:attrName>ppt_x</p:attrName>
                                        </p:attrNameLst>
                                      </p:cBhvr>
                                      <p:tavLst>
                                        <p:tav tm="0">
                                          <p:val>
                                            <p:strVal val="#ppt_x"/>
                                          </p:val>
                                        </p:tav>
                                        <p:tav tm="100000">
                                          <p:val>
                                            <p:strVal val="#ppt_x"/>
                                          </p:val>
                                        </p:tav>
                                      </p:tavLst>
                                    </p:anim>
                                    <p:anim calcmode="lin" valueType="num">
                                      <p:cBhvr additive="base">
                                        <p:cTn id="25" dur="500" fill="hold"/>
                                        <p:tgtEl>
                                          <p:spTgt spid="45074"/>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nodeType="clickEffect">
                                  <p:stCondLst>
                                    <p:cond delay="0"/>
                                  </p:stCondLst>
                                  <p:childTnLst>
                                    <p:set>
                                      <p:cBhvr>
                                        <p:cTn id="29" dur="1" fill="hold">
                                          <p:stCondLst>
                                            <p:cond delay="0"/>
                                          </p:stCondLst>
                                        </p:cTn>
                                        <p:tgtEl>
                                          <p:spTgt spid="45075"/>
                                        </p:tgtEl>
                                        <p:attrNameLst>
                                          <p:attrName>style.visibility</p:attrName>
                                        </p:attrNameLst>
                                      </p:cBhvr>
                                      <p:to>
                                        <p:strVal val="visible"/>
                                      </p:to>
                                    </p:set>
                                    <p:animEffect transition="in" filter="box(in)">
                                      <p:cBhvr>
                                        <p:cTn id="30" dur="500"/>
                                        <p:tgtEl>
                                          <p:spTgt spid="4507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45068"/>
                                        </p:tgtEl>
                                        <p:attrNameLst>
                                          <p:attrName>style.visibility</p:attrName>
                                        </p:attrNameLst>
                                      </p:cBhvr>
                                      <p:to>
                                        <p:strVal val="visible"/>
                                      </p:to>
                                    </p:set>
                                    <p:animEffect transition="in" filter="blinds(horizontal)">
                                      <p:cBhvr>
                                        <p:cTn id="35" dur="500"/>
                                        <p:tgtEl>
                                          <p:spTgt spid="4506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nodeType="clickEffect">
                                  <p:stCondLst>
                                    <p:cond delay="0"/>
                                  </p:stCondLst>
                                  <p:childTnLst>
                                    <p:set>
                                      <p:cBhvr>
                                        <p:cTn id="39" dur="1" fill="hold">
                                          <p:stCondLst>
                                            <p:cond delay="0"/>
                                          </p:stCondLst>
                                        </p:cTn>
                                        <p:tgtEl>
                                          <p:spTgt spid="45076"/>
                                        </p:tgtEl>
                                        <p:attrNameLst>
                                          <p:attrName>style.visibility</p:attrName>
                                        </p:attrNameLst>
                                      </p:cBhvr>
                                      <p:to>
                                        <p:strVal val="visible"/>
                                      </p:to>
                                    </p:set>
                                    <p:anim calcmode="lin" valueType="num">
                                      <p:cBhvr additive="base">
                                        <p:cTn id="40" dur="500" fill="hold"/>
                                        <p:tgtEl>
                                          <p:spTgt spid="45076"/>
                                        </p:tgtEl>
                                        <p:attrNameLst>
                                          <p:attrName>ppt_x</p:attrName>
                                        </p:attrNameLst>
                                      </p:cBhvr>
                                      <p:tavLst>
                                        <p:tav tm="0">
                                          <p:val>
                                            <p:strVal val="#ppt_x"/>
                                          </p:val>
                                        </p:tav>
                                        <p:tav tm="100000">
                                          <p:val>
                                            <p:strVal val="#ppt_x"/>
                                          </p:val>
                                        </p:tav>
                                      </p:tavLst>
                                    </p:anim>
                                    <p:anim calcmode="lin" valueType="num">
                                      <p:cBhvr additive="base">
                                        <p:cTn id="41" dur="500" fill="hold"/>
                                        <p:tgtEl>
                                          <p:spTgt spid="450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7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6-006"/>
          <p:cNvPicPr>
            <a:picLocks noChangeAspect="1" noChangeArrowheads="1"/>
          </p:cNvPicPr>
          <p:nvPr/>
        </p:nvPicPr>
        <p:blipFill>
          <a:blip r:embed="rId3">
            <a:lum bright="-100000"/>
            <a:extLst>
              <a:ext uri="{28A0092B-C50C-407E-A947-70E740481C1C}">
                <a14:useLocalDpi xmlns:a14="http://schemas.microsoft.com/office/drawing/2010/main" val="0"/>
              </a:ext>
            </a:extLst>
          </a:blip>
          <a:srcRect/>
          <a:stretch>
            <a:fillRect/>
          </a:stretch>
        </p:blipFill>
        <p:spPr bwMode="auto">
          <a:xfrm>
            <a:off x="838200" y="0"/>
            <a:ext cx="7772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AutoShape 3">
            <a:hlinkClick r:id="" action="ppaction://hlinkshowjump?jump=previousslide" highlightClick="1"/>
          </p:cNvPr>
          <p:cNvSpPr>
            <a:spLocks noChangeArrowheads="1"/>
          </p:cNvSpPr>
          <p:nvPr/>
        </p:nvSpPr>
        <p:spPr bwMode="auto">
          <a:xfrm>
            <a:off x="179388" y="6165850"/>
            <a:ext cx="936625" cy="503238"/>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64"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FAD19F0C-8B8D-4CAF-979A-4E972181C00F}" type="slidenum">
              <a:rPr lang="en-US" altLang="zh-CN" smtClean="0"/>
              <a:pPr eaLnBrk="1" hangingPunct="1"/>
              <a:t>65</a:t>
            </a:fld>
            <a:endParaRPr lang="en-US" altLang="zh-CN"/>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323850" y="549275"/>
            <a:ext cx="8497888" cy="172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AutoNum type="circleNumDbPlain" startAt="2"/>
            </a:pPr>
            <a:r>
              <a:rPr lang="zh-CN" altLang="en-US" sz="3000" b="1"/>
              <a:t>如果设计出滤波器是非稳定的，则可用级联全通系统的方法将它变成一个稳定的滤波器。</a:t>
            </a:r>
          </a:p>
          <a:p>
            <a:pPr marL="609600" indent="-609600">
              <a:spcBef>
                <a:spcPct val="20000"/>
              </a:spcBef>
              <a:buClr>
                <a:schemeClr val="tx1"/>
              </a:buClr>
            </a:pPr>
            <a:endParaRPr lang="zh-CN" altLang="en-US" sz="1000" b="1"/>
          </a:p>
          <a:p>
            <a:pPr marL="609600" indent="-609600">
              <a:spcBef>
                <a:spcPct val="20000"/>
              </a:spcBef>
              <a:buClr>
                <a:schemeClr val="tx1"/>
              </a:buClr>
            </a:pPr>
            <a:r>
              <a:rPr lang="zh-CN" altLang="en-US" sz="3000" b="1"/>
              <a:t>    例如，原非稳定滤波器有一对极点在单位圆外</a:t>
            </a:r>
          </a:p>
        </p:txBody>
      </p:sp>
      <p:graphicFrame>
        <p:nvGraphicFramePr>
          <p:cNvPr id="46084" name="Object 4"/>
          <p:cNvGraphicFramePr>
            <a:graphicFrameLocks noChangeAspect="1"/>
          </p:cNvGraphicFramePr>
          <p:nvPr/>
        </p:nvGraphicFramePr>
        <p:xfrm>
          <a:off x="2589213" y="2420938"/>
          <a:ext cx="2849562" cy="1017587"/>
        </p:xfrm>
        <a:graphic>
          <a:graphicData uri="http://schemas.openxmlformats.org/presentationml/2006/ole">
            <mc:AlternateContent xmlns:mc="http://schemas.openxmlformats.org/markup-compatibility/2006">
              <mc:Choice xmlns:v="urn:schemas-microsoft-com:vml" Requires="v">
                <p:oleObj spid="_x0000_s67713" name="公式" r:id="rId3" imgW="1117115" imgH="393529" progId="Equation.3">
                  <p:embed/>
                </p:oleObj>
              </mc:Choice>
              <mc:Fallback>
                <p:oleObj name="公式" r:id="rId3" imgW="1117115" imgH="393529" progId="Equation.3">
                  <p:embed/>
                  <p:pic>
                    <p:nvPicPr>
                      <p:cNvPr id="0" name="Object 4"/>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2589213" y="2420938"/>
                        <a:ext cx="2849562" cy="1017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087" name="Object 7"/>
          <p:cNvGraphicFramePr>
            <a:graphicFrameLocks noGrp="1" noChangeAspect="1"/>
          </p:cNvGraphicFramePr>
          <p:nvPr>
            <p:ph/>
          </p:nvPr>
        </p:nvGraphicFramePr>
        <p:xfrm>
          <a:off x="1885950" y="3509963"/>
          <a:ext cx="5873750" cy="979487"/>
        </p:xfrm>
        <a:graphic>
          <a:graphicData uri="http://schemas.openxmlformats.org/presentationml/2006/ole">
            <mc:AlternateContent xmlns:mc="http://schemas.openxmlformats.org/markup-compatibility/2006">
              <mc:Choice xmlns:v="urn:schemas-microsoft-com:vml" Requires="v">
                <p:oleObj spid="_x0000_s67714" name="Equation" r:id="rId5" imgW="5391090" imgH="885825" progId="Equation.DSMT4">
                  <p:embed/>
                </p:oleObj>
              </mc:Choice>
              <mc:Fallback>
                <p:oleObj name="Equation" r:id="rId5" imgW="5391090" imgH="885825" progId="Equation.DSMT4">
                  <p:embed/>
                  <p:pic>
                    <p:nvPicPr>
                      <p:cNvPr id="0" name="Object 7"/>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885950" y="3509963"/>
                        <a:ext cx="5873750" cy="979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089" name="Object 9"/>
          <p:cNvGraphicFramePr>
            <a:graphicFrameLocks noChangeAspect="1"/>
          </p:cNvGraphicFramePr>
          <p:nvPr/>
        </p:nvGraphicFramePr>
        <p:xfrm>
          <a:off x="2447925" y="5516563"/>
          <a:ext cx="4713288" cy="965200"/>
        </p:xfrm>
        <a:graphic>
          <a:graphicData uri="http://schemas.openxmlformats.org/presentationml/2006/ole">
            <mc:AlternateContent xmlns:mc="http://schemas.openxmlformats.org/markup-compatibility/2006">
              <mc:Choice xmlns:v="urn:schemas-microsoft-com:vml" Requires="v">
                <p:oleObj spid="_x0000_s67715" name="Equation" r:id="rId7" imgW="2057400" imgH="419040" progId="Equation.DSMT4">
                  <p:embed/>
                </p:oleObj>
              </mc:Choice>
              <mc:Fallback>
                <p:oleObj name="Equation" r:id="rId7" imgW="2057400" imgH="419040" progId="Equation.DSMT4">
                  <p:embed/>
                  <p:pic>
                    <p:nvPicPr>
                      <p:cNvPr id="0" name="Object 9"/>
                      <p:cNvPicPr>
                        <a:picLocks noChangeAspect="1" noChangeArrowheads="1"/>
                      </p:cNvPicPr>
                      <p:nvPr/>
                    </p:nvPicPr>
                    <p:blipFill>
                      <a:blip r:embed="rId8">
                        <a:lum bright="-68000"/>
                        <a:extLst>
                          <a:ext uri="{28A0092B-C50C-407E-A947-70E740481C1C}">
                            <a14:useLocalDpi xmlns:a14="http://schemas.microsoft.com/office/drawing/2010/main" val="0"/>
                          </a:ext>
                        </a:extLst>
                      </a:blip>
                      <a:srcRect/>
                      <a:stretch>
                        <a:fillRect/>
                      </a:stretch>
                    </p:blipFill>
                    <p:spPr bwMode="auto">
                      <a:xfrm>
                        <a:off x="2447925" y="5516563"/>
                        <a:ext cx="4713288" cy="96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090" name="Rectangle 10"/>
          <p:cNvSpPr>
            <a:spLocks noChangeArrowheads="1"/>
          </p:cNvSpPr>
          <p:nvPr/>
        </p:nvSpPr>
        <p:spPr bwMode="auto">
          <a:xfrm>
            <a:off x="539750" y="4868863"/>
            <a:ext cx="723741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则，可级联一个全通系统</a:t>
            </a:r>
          </a:p>
        </p:txBody>
      </p:sp>
      <p:sp>
        <p:nvSpPr>
          <p:cNvPr id="46092" name="AutoShape 12"/>
          <p:cNvSpPr>
            <a:spLocks noChangeArrowheads="1"/>
          </p:cNvSpPr>
          <p:nvPr/>
        </p:nvSpPr>
        <p:spPr bwMode="auto">
          <a:xfrm>
            <a:off x="6156325" y="2636838"/>
            <a:ext cx="2376488" cy="792162"/>
          </a:xfrm>
          <a:prstGeom prst="wedgeRoundRectCallout">
            <a:avLst>
              <a:gd name="adj1" fmla="val -47995"/>
              <a:gd name="adj2" fmla="val -104912"/>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altLang="en-US" sz="3000" b="1">
                <a:solidFill>
                  <a:srgbClr val="FF3300"/>
                </a:solidFill>
              </a:rPr>
              <a:t>为什么？</a:t>
            </a:r>
          </a:p>
        </p:txBody>
      </p:sp>
      <p:sp>
        <p:nvSpPr>
          <p:cNvPr id="67592"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5A8E3675-1B0A-4F62-BAE7-C1095156867C}" type="slidenum">
              <a:rPr lang="en-US" altLang="zh-CN" smtClean="0"/>
              <a:pPr eaLnBrk="1" hangingPunct="1"/>
              <a:t>66</a:t>
            </a:fld>
            <a:endParaRPr lang="en-US" altLang="zh-CN"/>
          </a:p>
        </p:txBody>
      </p:sp>
      <p:sp>
        <p:nvSpPr>
          <p:cNvPr id="2" name="动作按钮: 前进或下一项 1">
            <a:hlinkClick r:id="" action="ppaction://hlinkshowjump?jump=nextslide" highlightClick="1"/>
          </p:cNvPr>
          <p:cNvSpPr/>
          <p:nvPr/>
        </p:nvSpPr>
        <p:spPr>
          <a:xfrm>
            <a:off x="8316416" y="4868863"/>
            <a:ext cx="505322" cy="46831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blinds(horizontal)">
                                      <p:cBhvr>
                                        <p:cTn id="7" dur="500"/>
                                        <p:tgtEl>
                                          <p:spTgt spid="4608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46082">
                                            <p:txEl>
                                              <p:pRg st="2" end="2"/>
                                            </p:txEl>
                                          </p:spTgt>
                                        </p:tgtEl>
                                        <p:attrNameLst>
                                          <p:attrName>style.visibility</p:attrName>
                                        </p:attrNameLst>
                                      </p:cBhvr>
                                      <p:to>
                                        <p:strVal val="visible"/>
                                      </p:to>
                                    </p:set>
                                    <p:animEffect transition="in" filter="diamond(in)">
                                      <p:cBhvr>
                                        <p:cTn id="12" dur="2000"/>
                                        <p:tgtEl>
                                          <p:spTgt spid="4608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6092"/>
                                        </p:tgtEl>
                                        <p:attrNameLst>
                                          <p:attrName>style.visibility</p:attrName>
                                        </p:attrNameLst>
                                      </p:cBhvr>
                                      <p:to>
                                        <p:strVal val="visible"/>
                                      </p:to>
                                    </p:set>
                                    <p:anim calcmode="lin" valueType="num">
                                      <p:cBhvr additive="base">
                                        <p:cTn id="17" dur="500" fill="hold"/>
                                        <p:tgtEl>
                                          <p:spTgt spid="46092"/>
                                        </p:tgtEl>
                                        <p:attrNameLst>
                                          <p:attrName>ppt_x</p:attrName>
                                        </p:attrNameLst>
                                      </p:cBhvr>
                                      <p:tavLst>
                                        <p:tav tm="0">
                                          <p:val>
                                            <p:strVal val="#ppt_x"/>
                                          </p:val>
                                        </p:tav>
                                        <p:tav tm="100000">
                                          <p:val>
                                            <p:strVal val="#ppt_x"/>
                                          </p:val>
                                        </p:tav>
                                      </p:tavLst>
                                    </p:anim>
                                    <p:anim calcmode="lin" valueType="num">
                                      <p:cBhvr additive="base">
                                        <p:cTn id="18" dur="500" fill="hold"/>
                                        <p:tgtEl>
                                          <p:spTgt spid="46092"/>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6092"/>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46084"/>
                                        </p:tgtEl>
                                        <p:attrNameLst>
                                          <p:attrName>style.visibility</p:attrName>
                                        </p:attrNameLst>
                                      </p:cBhvr>
                                      <p:to>
                                        <p:strVal val="visible"/>
                                      </p:to>
                                    </p:set>
                                    <p:anim calcmode="lin" valueType="num">
                                      <p:cBhvr additive="base">
                                        <p:cTn id="23" dur="500" fill="hold"/>
                                        <p:tgtEl>
                                          <p:spTgt spid="46084"/>
                                        </p:tgtEl>
                                        <p:attrNameLst>
                                          <p:attrName>ppt_x</p:attrName>
                                        </p:attrNameLst>
                                      </p:cBhvr>
                                      <p:tavLst>
                                        <p:tav tm="0">
                                          <p:val>
                                            <p:strVal val="#ppt_x"/>
                                          </p:val>
                                        </p:tav>
                                        <p:tav tm="100000">
                                          <p:val>
                                            <p:strVal val="#ppt_x"/>
                                          </p:val>
                                        </p:tav>
                                      </p:tavLst>
                                    </p:anim>
                                    <p:anim calcmode="lin" valueType="num">
                                      <p:cBhvr additive="base">
                                        <p:cTn id="24" dur="500" fill="hold"/>
                                        <p:tgtEl>
                                          <p:spTgt spid="4608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4608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46090"/>
                                        </p:tgtEl>
                                        <p:attrNameLst>
                                          <p:attrName>style.visibility</p:attrName>
                                        </p:attrNameLst>
                                      </p:cBhvr>
                                      <p:to>
                                        <p:strVal val="visible"/>
                                      </p:to>
                                    </p:set>
                                    <p:animEffect transition="in" filter="box(in)">
                                      <p:cBhvr>
                                        <p:cTn id="33" dur="500"/>
                                        <p:tgtEl>
                                          <p:spTgt spid="4609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 presetClass="entr" presetSubtype="10" fill="hold" nodeType="clickEffect">
                                  <p:stCondLst>
                                    <p:cond delay="0"/>
                                  </p:stCondLst>
                                  <p:childTnLst>
                                    <p:set>
                                      <p:cBhvr>
                                        <p:cTn id="37" dur="1" fill="hold">
                                          <p:stCondLst>
                                            <p:cond delay="0"/>
                                          </p:stCondLst>
                                        </p:cTn>
                                        <p:tgtEl>
                                          <p:spTgt spid="46089"/>
                                        </p:tgtEl>
                                        <p:attrNameLst>
                                          <p:attrName>style.visibility</p:attrName>
                                        </p:attrNameLst>
                                      </p:cBhvr>
                                      <p:to>
                                        <p:strVal val="visible"/>
                                      </p:to>
                                    </p:set>
                                    <p:animEffect transition="in" filter="checkerboard(across)">
                                      <p:cBhvr>
                                        <p:cTn id="38" dur="500"/>
                                        <p:tgtEl>
                                          <p:spTgt spid="460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90" grpId="0"/>
      <p:bldP spid="46092" grpId="0" animBg="1"/>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16741" name="Object 5"/>
          <p:cNvGraphicFramePr>
            <a:graphicFrameLocks noChangeAspect="1"/>
          </p:cNvGraphicFramePr>
          <p:nvPr/>
        </p:nvGraphicFramePr>
        <p:xfrm>
          <a:off x="179388" y="765175"/>
          <a:ext cx="8382000" cy="2198688"/>
        </p:xfrm>
        <a:graphic>
          <a:graphicData uri="http://schemas.openxmlformats.org/presentationml/2006/ole">
            <mc:AlternateContent xmlns:mc="http://schemas.openxmlformats.org/markup-compatibility/2006">
              <mc:Choice xmlns:v="urn:schemas-microsoft-com:vml" Requires="v">
                <p:oleObj spid="_x0000_s68695" name="Equation" r:id="rId4" imgW="6505650" imgH="1885950" progId="Equation.DSMT4">
                  <p:embed/>
                </p:oleObj>
              </mc:Choice>
              <mc:Fallback>
                <p:oleObj name="Equation" r:id="rId4" imgW="6505650" imgH="1885950" progId="Equation.DSMT4">
                  <p:embed/>
                  <p:pic>
                    <p:nvPicPr>
                      <p:cNvPr id="0" name="Object 5"/>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179388" y="765175"/>
                        <a:ext cx="8382000" cy="2198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6743" name="Object 7"/>
          <p:cNvGraphicFramePr>
            <a:graphicFrameLocks noChangeAspect="1"/>
          </p:cNvGraphicFramePr>
          <p:nvPr/>
        </p:nvGraphicFramePr>
        <p:xfrm>
          <a:off x="1619250" y="3213100"/>
          <a:ext cx="5951538" cy="1041400"/>
        </p:xfrm>
        <a:graphic>
          <a:graphicData uri="http://schemas.openxmlformats.org/presentationml/2006/ole">
            <mc:AlternateContent xmlns:mc="http://schemas.openxmlformats.org/markup-compatibility/2006">
              <mc:Choice xmlns:v="urn:schemas-microsoft-com:vml" Requires="v">
                <p:oleObj spid="_x0000_s68696" name="Equation" r:id="rId6" imgW="4619700" imgH="885825" progId="Equation.DSMT4">
                  <p:embed/>
                </p:oleObj>
              </mc:Choice>
              <mc:Fallback>
                <p:oleObj name="Equation" r:id="rId6" imgW="4619700" imgH="885825" progId="Equation.DSMT4">
                  <p:embed/>
                  <p:pic>
                    <p:nvPicPr>
                      <p:cNvPr id="0" name="Object 7"/>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1619250" y="3213100"/>
                        <a:ext cx="5951538" cy="1041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6744" name="Rectangle 8"/>
          <p:cNvSpPr>
            <a:spLocks noChangeArrowheads="1"/>
          </p:cNvSpPr>
          <p:nvPr/>
        </p:nvSpPr>
        <p:spPr bwMode="auto">
          <a:xfrm>
            <a:off x="395288" y="5300663"/>
            <a:ext cx="8424862"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3000" b="1"/>
              <a:t>         </a:t>
            </a:r>
            <a:r>
              <a:rPr lang="zh-CN" altLang="en-US" sz="3000" b="1"/>
              <a:t>将单位圆外的一对极点抵消，同时，不改变滤波器的幅度特性（当然，相位改变）。</a:t>
            </a:r>
          </a:p>
        </p:txBody>
      </p:sp>
      <p:sp>
        <p:nvSpPr>
          <p:cNvPr id="116745" name="Rectangle 9"/>
          <p:cNvSpPr>
            <a:spLocks noChangeArrowheads="1"/>
          </p:cNvSpPr>
          <p:nvPr/>
        </p:nvSpPr>
        <p:spPr bwMode="auto">
          <a:xfrm>
            <a:off x="755650" y="4508500"/>
            <a:ext cx="6624638"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系统的极点均在单位圆内。</a:t>
            </a:r>
          </a:p>
        </p:txBody>
      </p:sp>
      <p:sp>
        <p:nvSpPr>
          <p:cNvPr id="68614"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31655BA8-C2D6-44DB-9A83-257C30233C0E}" type="slidenum">
              <a:rPr lang="en-US" altLang="zh-CN" smtClean="0"/>
              <a:pPr eaLnBrk="1" hangingPunct="1"/>
              <a:t>67</a:t>
            </a:fld>
            <a:endParaRPr lang="en-US" altLang="zh-CN"/>
          </a:p>
        </p:txBody>
      </p:sp>
      <p:sp>
        <p:nvSpPr>
          <p:cNvPr id="2" name="动作按钮: 后退或前一项 1">
            <a:hlinkClick r:id="" action="ppaction://hlinkshowjump?jump=previousslide" highlightClick="1"/>
          </p:cNvPr>
          <p:cNvSpPr/>
          <p:nvPr/>
        </p:nvSpPr>
        <p:spPr>
          <a:xfrm>
            <a:off x="8460432" y="3717032"/>
            <a:ext cx="504056"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67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1674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116745">
                                            <p:txEl>
                                              <p:pRg st="0" end="0"/>
                                            </p:txEl>
                                          </p:spTgt>
                                        </p:tgtEl>
                                        <p:attrNameLst>
                                          <p:attrName>style.visibility</p:attrName>
                                        </p:attrNameLst>
                                      </p:cBhvr>
                                      <p:to>
                                        <p:strVal val="visible"/>
                                      </p:to>
                                    </p:set>
                                    <p:anim calcmode="lin" valueType="num">
                                      <p:cBhvr additive="base">
                                        <p:cTn id="15" dur="500" fill="hold"/>
                                        <p:tgtEl>
                                          <p:spTgt spid="116745">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674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116744">
                                            <p:txEl>
                                              <p:pRg st="0" end="0"/>
                                            </p:txEl>
                                          </p:spTgt>
                                        </p:tgtEl>
                                        <p:attrNameLst>
                                          <p:attrName>style.visibility</p:attrName>
                                        </p:attrNameLst>
                                      </p:cBhvr>
                                      <p:to>
                                        <p:strVal val="visible"/>
                                      </p:to>
                                    </p:set>
                                    <p:anim calcmode="lin" valueType="num">
                                      <p:cBhvr additive="base">
                                        <p:cTn id="21" dur="500" fill="hold"/>
                                        <p:tgtEl>
                                          <p:spTgt spid="116744">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674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323850" y="549275"/>
            <a:ext cx="8497888"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AutoNum type="circleNumDbPlain" startAt="3"/>
            </a:pPr>
            <a:r>
              <a:rPr lang="zh-CN" altLang="en-US" sz="3000" b="1"/>
              <a:t>作为相位均衡器用（将非线性相位滤波器转换为线性相位滤波器）。</a:t>
            </a:r>
          </a:p>
        </p:txBody>
      </p:sp>
      <p:sp>
        <p:nvSpPr>
          <p:cNvPr id="47113" name="Rectangle 9"/>
          <p:cNvSpPr>
            <a:spLocks noChangeArrowheads="1"/>
          </p:cNvSpPr>
          <p:nvPr/>
        </p:nvSpPr>
        <p:spPr bwMode="auto">
          <a:xfrm>
            <a:off x="323850" y="1773238"/>
            <a:ext cx="8497888"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Char char="l"/>
            </a:pPr>
            <a:r>
              <a:rPr lang="en-US" altLang="zh-CN" sz="3000" b="1">
                <a:latin typeface="Times New Roman" pitchFamily="18" charset="0"/>
              </a:rPr>
              <a:t>IIR</a:t>
            </a:r>
            <a:r>
              <a:rPr lang="zh-CN" altLang="en-US" sz="3000" b="1">
                <a:latin typeface="Times New Roman" pitchFamily="18" charset="0"/>
              </a:rPr>
              <a:t>数字滤波器的相位是非线性相位的，其群延时不是常数。</a:t>
            </a:r>
          </a:p>
        </p:txBody>
      </p:sp>
      <p:sp>
        <p:nvSpPr>
          <p:cNvPr id="47114" name="Rectangle 10"/>
          <p:cNvSpPr>
            <a:spLocks noChangeArrowheads="1"/>
          </p:cNvSpPr>
          <p:nvPr/>
        </p:nvSpPr>
        <p:spPr bwMode="auto">
          <a:xfrm>
            <a:off x="323850" y="2924175"/>
            <a:ext cx="8497888"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Char char="l"/>
            </a:pPr>
            <a:r>
              <a:rPr lang="zh-CN" altLang="en-US" sz="3000" b="1">
                <a:latin typeface="Times New Roman" pitchFamily="18" charset="0"/>
              </a:rPr>
              <a:t>在视频传输、数字通信中希望传输系统具有线性相位特性，因此，可以将全通滤波器作为相位均衡器，级联上一个非线性相位系统，以得到线性相位特性，同时不改变系统的幅度特性。</a:t>
            </a:r>
          </a:p>
        </p:txBody>
      </p:sp>
      <p:grpSp>
        <p:nvGrpSpPr>
          <p:cNvPr id="47115" name="Group 11"/>
          <p:cNvGrpSpPr>
            <a:grpSpLocks/>
          </p:cNvGrpSpPr>
          <p:nvPr/>
        </p:nvGrpSpPr>
        <p:grpSpPr bwMode="auto">
          <a:xfrm>
            <a:off x="395288" y="5084763"/>
            <a:ext cx="8497887" cy="1098550"/>
            <a:chOff x="204" y="346"/>
            <a:chExt cx="5353" cy="692"/>
          </a:xfrm>
        </p:grpSpPr>
        <p:sp>
          <p:nvSpPr>
            <p:cNvPr id="69639" name="Rectangle 12"/>
            <p:cNvSpPr>
              <a:spLocks noChangeArrowheads="1"/>
            </p:cNvSpPr>
            <p:nvPr/>
          </p:nvSpPr>
          <p:spPr bwMode="auto">
            <a:xfrm>
              <a:off x="204" y="346"/>
              <a:ext cx="5353" cy="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Char char="l"/>
              </a:pPr>
              <a:r>
                <a:rPr lang="zh-CN" altLang="en-US" sz="3000" b="1"/>
                <a:t>设全通滤波器为             ，非线性相位系统为 </a:t>
              </a:r>
            </a:p>
            <a:p>
              <a:pPr marL="609600" indent="-609600">
                <a:spcBef>
                  <a:spcPct val="20000"/>
                </a:spcBef>
                <a:buClr>
                  <a:schemeClr val="tx1"/>
                </a:buClr>
                <a:buFont typeface="Wingdings" pitchFamily="2" charset="2"/>
                <a:buNone/>
              </a:pPr>
              <a:r>
                <a:rPr lang="zh-CN" altLang="en-US" sz="3000" b="1"/>
                <a:t>                      ，级联后系统为</a:t>
              </a:r>
            </a:p>
          </p:txBody>
        </p:sp>
        <p:graphicFrame>
          <p:nvGraphicFramePr>
            <p:cNvPr id="69640" name="Object 13"/>
            <p:cNvGraphicFramePr>
              <a:graphicFrameLocks noChangeAspect="1"/>
            </p:cNvGraphicFramePr>
            <p:nvPr/>
          </p:nvGraphicFramePr>
          <p:xfrm>
            <a:off x="2400" y="346"/>
            <a:ext cx="688" cy="338"/>
          </p:xfrm>
          <a:graphic>
            <a:graphicData uri="http://schemas.openxmlformats.org/presentationml/2006/ole">
              <mc:AlternateContent xmlns:mc="http://schemas.openxmlformats.org/markup-compatibility/2006">
                <mc:Choice xmlns:v="urn:schemas-microsoft-com:vml" Requires="v">
                  <p:oleObj spid="_x0000_s69766" name="Equation" r:id="rId3" imgW="495085" imgH="241195" progId="Equation.DSMT4">
                    <p:embed/>
                  </p:oleObj>
                </mc:Choice>
                <mc:Fallback>
                  <p:oleObj name="Equation" r:id="rId3" imgW="495085" imgH="241195" progId="Equation.DSMT4">
                    <p:embed/>
                    <p:pic>
                      <p:nvPicPr>
                        <p:cNvPr id="0" name="Object 13"/>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2400" y="346"/>
                          <a:ext cx="688" cy="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41" name="Object 14"/>
            <p:cNvGraphicFramePr>
              <a:graphicFrameLocks noChangeAspect="1"/>
            </p:cNvGraphicFramePr>
            <p:nvPr/>
          </p:nvGraphicFramePr>
          <p:xfrm>
            <a:off x="865" y="718"/>
            <a:ext cx="582" cy="320"/>
          </p:xfrm>
          <a:graphic>
            <a:graphicData uri="http://schemas.openxmlformats.org/presentationml/2006/ole">
              <mc:AlternateContent xmlns:mc="http://schemas.openxmlformats.org/markup-compatibility/2006">
                <mc:Choice xmlns:v="urn:schemas-microsoft-com:vml" Requires="v">
                  <p:oleObj spid="_x0000_s69767" name="Equation" r:id="rId5" imgW="419100" imgH="228600" progId="Equation.DSMT4">
                    <p:embed/>
                  </p:oleObj>
                </mc:Choice>
                <mc:Fallback>
                  <p:oleObj name="Equation" r:id="rId5" imgW="419100" imgH="228600" progId="Equation.DSMT4">
                    <p:embed/>
                    <p:pic>
                      <p:nvPicPr>
                        <p:cNvPr id="0" name="Object 14"/>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865" y="718"/>
                          <a:ext cx="582" cy="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42" name="Object 15"/>
            <p:cNvGraphicFramePr>
              <a:graphicFrameLocks noChangeAspect="1"/>
            </p:cNvGraphicFramePr>
            <p:nvPr/>
          </p:nvGraphicFramePr>
          <p:xfrm>
            <a:off x="3595" y="726"/>
            <a:ext cx="512" cy="285"/>
          </p:xfrm>
          <a:graphic>
            <a:graphicData uri="http://schemas.openxmlformats.org/presentationml/2006/ole">
              <mc:AlternateContent xmlns:mc="http://schemas.openxmlformats.org/markup-compatibility/2006">
                <mc:Choice xmlns:v="urn:schemas-microsoft-com:vml" Requires="v">
                  <p:oleObj spid="_x0000_s69768" name="Equation" r:id="rId7" imgW="368140" imgH="203112" progId="Equation.DSMT4">
                    <p:embed/>
                  </p:oleObj>
                </mc:Choice>
                <mc:Fallback>
                  <p:oleObj name="Equation" r:id="rId7" imgW="368140" imgH="203112" progId="Equation.DSMT4">
                    <p:embed/>
                    <p:pic>
                      <p:nvPicPr>
                        <p:cNvPr id="0" name="Object 15"/>
                        <p:cNvPicPr>
                          <a:picLocks noChangeAspect="1" noChangeArrowheads="1"/>
                        </p:cNvPicPr>
                        <p:nvPr/>
                      </p:nvPicPr>
                      <p:blipFill>
                        <a:blip r:embed="rId8">
                          <a:lum bright="-62000"/>
                          <a:extLst>
                            <a:ext uri="{28A0092B-C50C-407E-A947-70E740481C1C}">
                              <a14:useLocalDpi xmlns:a14="http://schemas.microsoft.com/office/drawing/2010/main" val="0"/>
                            </a:ext>
                          </a:extLst>
                        </a:blip>
                        <a:srcRect/>
                        <a:stretch>
                          <a:fillRect/>
                        </a:stretch>
                      </p:blipFill>
                      <p:spPr bwMode="auto">
                        <a:xfrm>
                          <a:off x="3595" y="726"/>
                          <a:ext cx="512" cy="2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9638"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4C5D091C-8B4E-47E7-A7C2-B0546DC20492}" type="slidenum">
              <a:rPr lang="en-US" altLang="zh-CN" smtClean="0"/>
              <a:pPr eaLnBrk="1" hangingPunct="1"/>
              <a:t>68</a:t>
            </a:fld>
            <a:endParaRPr lang="en-US" altLang="zh-CN"/>
          </a:p>
        </p:txBody>
      </p:sp>
      <p:sp>
        <p:nvSpPr>
          <p:cNvPr id="2" name="动作按钮: 前进或下一项 1">
            <a:hlinkClick r:id="" action="ppaction://hlinkshowjump?jump=nextslide" highlightClick="1"/>
          </p:cNvPr>
          <p:cNvSpPr/>
          <p:nvPr/>
        </p:nvSpPr>
        <p:spPr>
          <a:xfrm>
            <a:off x="8100392" y="5805264"/>
            <a:ext cx="432048"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106"/>
                                        </p:tgtEl>
                                        <p:attrNameLst>
                                          <p:attrName>style.visibility</p:attrName>
                                        </p:attrNameLst>
                                      </p:cBhvr>
                                      <p:to>
                                        <p:strVal val="visible"/>
                                      </p:to>
                                    </p:set>
                                    <p:anim calcmode="lin" valueType="num">
                                      <p:cBhvr additive="base">
                                        <p:cTn id="7" dur="500" fill="hold"/>
                                        <p:tgtEl>
                                          <p:spTgt spid="47106"/>
                                        </p:tgtEl>
                                        <p:attrNameLst>
                                          <p:attrName>ppt_x</p:attrName>
                                        </p:attrNameLst>
                                      </p:cBhvr>
                                      <p:tavLst>
                                        <p:tav tm="0">
                                          <p:val>
                                            <p:strVal val="#ppt_x"/>
                                          </p:val>
                                        </p:tav>
                                        <p:tav tm="100000">
                                          <p:val>
                                            <p:strVal val="#ppt_x"/>
                                          </p:val>
                                        </p:tav>
                                      </p:tavLst>
                                    </p:anim>
                                    <p:anim calcmode="lin" valueType="num">
                                      <p:cBhvr additive="base">
                                        <p:cTn id="8" dur="500" fill="hold"/>
                                        <p:tgtEl>
                                          <p:spTgt spid="4710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47113"/>
                                        </p:tgtEl>
                                        <p:attrNameLst>
                                          <p:attrName>style.visibility</p:attrName>
                                        </p:attrNameLst>
                                      </p:cBhvr>
                                      <p:to>
                                        <p:strVal val="visible"/>
                                      </p:to>
                                    </p:set>
                                    <p:animEffect transition="in" filter="box(in)">
                                      <p:cBhvr>
                                        <p:cTn id="13" dur="500"/>
                                        <p:tgtEl>
                                          <p:spTgt spid="4711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7114"/>
                                        </p:tgtEl>
                                        <p:attrNameLst>
                                          <p:attrName>style.visibility</p:attrName>
                                        </p:attrNameLst>
                                      </p:cBhvr>
                                      <p:to>
                                        <p:strVal val="visible"/>
                                      </p:to>
                                    </p:set>
                                    <p:animEffect transition="in" filter="blinds(horizontal)">
                                      <p:cBhvr>
                                        <p:cTn id="18" dur="500"/>
                                        <p:tgtEl>
                                          <p:spTgt spid="4711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47115"/>
                                        </p:tgtEl>
                                        <p:attrNameLst>
                                          <p:attrName>style.visibility</p:attrName>
                                        </p:attrNameLst>
                                      </p:cBhvr>
                                      <p:to>
                                        <p:strVal val="visible"/>
                                      </p:to>
                                    </p:set>
                                    <p:anim calcmode="lin" valueType="num">
                                      <p:cBhvr additive="base">
                                        <p:cTn id="23" dur="500" fill="hold"/>
                                        <p:tgtEl>
                                          <p:spTgt spid="47115"/>
                                        </p:tgtEl>
                                        <p:attrNameLst>
                                          <p:attrName>ppt_x</p:attrName>
                                        </p:attrNameLst>
                                      </p:cBhvr>
                                      <p:tavLst>
                                        <p:tav tm="0">
                                          <p:val>
                                            <p:strVal val="#ppt_x"/>
                                          </p:val>
                                        </p:tav>
                                        <p:tav tm="100000">
                                          <p:val>
                                            <p:strVal val="#ppt_x"/>
                                          </p:val>
                                        </p:tav>
                                      </p:tavLst>
                                    </p:anim>
                                    <p:anim calcmode="lin" valueType="num">
                                      <p:cBhvr additive="base">
                                        <p:cTn id="24" dur="500" fill="hold"/>
                                        <p:tgtEl>
                                          <p:spTgt spid="47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13" grpId="0"/>
      <p:bldP spid="4711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0835" name="Object 3"/>
          <p:cNvGraphicFramePr>
            <a:graphicFrameLocks noChangeAspect="1"/>
          </p:cNvGraphicFramePr>
          <p:nvPr>
            <p:extLst>
              <p:ext uri="{D42A27DB-BD31-4B8C-83A1-F6EECF244321}">
                <p14:modId xmlns:p14="http://schemas.microsoft.com/office/powerpoint/2010/main" val="963958288"/>
              </p:ext>
            </p:extLst>
          </p:nvPr>
        </p:nvGraphicFramePr>
        <p:xfrm>
          <a:off x="1116013" y="109191"/>
          <a:ext cx="3521075" cy="604837"/>
        </p:xfrm>
        <a:graphic>
          <a:graphicData uri="http://schemas.openxmlformats.org/presentationml/2006/ole">
            <mc:AlternateContent xmlns:mc="http://schemas.openxmlformats.org/markup-compatibility/2006">
              <mc:Choice xmlns:v="urn:schemas-microsoft-com:vml" Requires="v">
                <p:oleObj spid="_x0000_s71006" name="公式" r:id="rId3" imgW="1422400" imgH="241300" progId="Equation.3">
                  <p:embed/>
                </p:oleObj>
              </mc:Choice>
              <mc:Fallback>
                <p:oleObj name="公式" r:id="rId3" imgW="1422400" imgH="241300" progId="Equation.3">
                  <p:embed/>
                  <p:pic>
                    <p:nvPicPr>
                      <p:cNvPr id="0" name="Object 3"/>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1116013" y="109191"/>
                        <a:ext cx="3521075" cy="604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0836" name="Object 4"/>
          <p:cNvGraphicFramePr>
            <a:graphicFrameLocks noChangeAspect="1"/>
          </p:cNvGraphicFramePr>
          <p:nvPr>
            <p:extLst>
              <p:ext uri="{D42A27DB-BD31-4B8C-83A1-F6EECF244321}">
                <p14:modId xmlns:p14="http://schemas.microsoft.com/office/powerpoint/2010/main" val="2485882874"/>
              </p:ext>
            </p:extLst>
          </p:nvPr>
        </p:nvGraphicFramePr>
        <p:xfrm>
          <a:off x="1116013" y="773039"/>
          <a:ext cx="4400550" cy="635000"/>
        </p:xfrm>
        <a:graphic>
          <a:graphicData uri="http://schemas.openxmlformats.org/presentationml/2006/ole">
            <mc:AlternateContent xmlns:mc="http://schemas.openxmlformats.org/markup-compatibility/2006">
              <mc:Choice xmlns:v="urn:schemas-microsoft-com:vml" Requires="v">
                <p:oleObj spid="_x0000_s71007" name="Equation" r:id="rId5" imgW="1777229" imgH="253890" progId="Equation.DSMT4">
                  <p:embed/>
                </p:oleObj>
              </mc:Choice>
              <mc:Fallback>
                <p:oleObj name="Equation" r:id="rId5" imgW="1777229" imgH="253890" progId="Equation.DSMT4">
                  <p:embed/>
                  <p:pic>
                    <p:nvPicPr>
                      <p:cNvPr id="0" name="Object 4"/>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1116013" y="773039"/>
                        <a:ext cx="4400550"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0837" name="Rectangle 5"/>
          <p:cNvSpPr>
            <a:spLocks noChangeArrowheads="1"/>
          </p:cNvSpPr>
          <p:nvPr/>
        </p:nvSpPr>
        <p:spPr bwMode="auto">
          <a:xfrm>
            <a:off x="323850" y="2781300"/>
            <a:ext cx="31686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000" b="1"/>
              <a:t>相位关系为：</a:t>
            </a:r>
          </a:p>
        </p:txBody>
      </p:sp>
      <p:graphicFrame>
        <p:nvGraphicFramePr>
          <p:cNvPr id="120838" name="Object 6"/>
          <p:cNvGraphicFramePr>
            <a:graphicFrameLocks noChangeAspect="1"/>
          </p:cNvGraphicFramePr>
          <p:nvPr/>
        </p:nvGraphicFramePr>
        <p:xfrm>
          <a:off x="3059113" y="2852738"/>
          <a:ext cx="3489325" cy="604837"/>
        </p:xfrm>
        <a:graphic>
          <a:graphicData uri="http://schemas.openxmlformats.org/presentationml/2006/ole">
            <mc:AlternateContent xmlns:mc="http://schemas.openxmlformats.org/markup-compatibility/2006">
              <mc:Choice xmlns:v="urn:schemas-microsoft-com:vml" Requires="v">
                <p:oleObj spid="_x0000_s71008" name="Equation" r:id="rId7" imgW="1409088" imgH="241195" progId="Equation.DSMT4">
                  <p:embed/>
                </p:oleObj>
              </mc:Choice>
              <mc:Fallback>
                <p:oleObj name="Equation" r:id="rId7" imgW="1409088" imgH="241195" progId="Equation.DSMT4">
                  <p:embed/>
                  <p:pic>
                    <p:nvPicPr>
                      <p:cNvPr id="0" name="Object 6"/>
                      <p:cNvPicPr>
                        <a:picLocks noChangeAspect="1" noChangeArrowheads="1"/>
                      </p:cNvPicPr>
                      <p:nvPr/>
                    </p:nvPicPr>
                    <p:blipFill>
                      <a:blip r:embed="rId8">
                        <a:lum bright="-62000"/>
                        <a:extLst>
                          <a:ext uri="{28A0092B-C50C-407E-A947-70E740481C1C}">
                            <a14:useLocalDpi xmlns:a14="http://schemas.microsoft.com/office/drawing/2010/main" val="0"/>
                          </a:ext>
                        </a:extLst>
                      </a:blip>
                      <a:srcRect/>
                      <a:stretch>
                        <a:fillRect/>
                      </a:stretch>
                    </p:blipFill>
                    <p:spPr bwMode="auto">
                      <a:xfrm>
                        <a:off x="3059113" y="2852738"/>
                        <a:ext cx="3489325" cy="604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0839" name="Rectangle 7"/>
          <p:cNvSpPr>
            <a:spLocks noChangeArrowheads="1"/>
          </p:cNvSpPr>
          <p:nvPr/>
        </p:nvSpPr>
        <p:spPr bwMode="auto">
          <a:xfrm>
            <a:off x="250825" y="3716338"/>
            <a:ext cx="3241675" cy="64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000" b="1"/>
              <a:t>群延时关系为：</a:t>
            </a:r>
          </a:p>
        </p:txBody>
      </p:sp>
      <p:graphicFrame>
        <p:nvGraphicFramePr>
          <p:cNvPr id="120840" name="Object 8"/>
          <p:cNvGraphicFramePr>
            <a:graphicFrameLocks noChangeAspect="1"/>
          </p:cNvGraphicFramePr>
          <p:nvPr/>
        </p:nvGraphicFramePr>
        <p:xfrm>
          <a:off x="3203575" y="3716338"/>
          <a:ext cx="4024313" cy="604837"/>
        </p:xfrm>
        <a:graphic>
          <a:graphicData uri="http://schemas.openxmlformats.org/presentationml/2006/ole">
            <mc:AlternateContent xmlns:mc="http://schemas.openxmlformats.org/markup-compatibility/2006">
              <mc:Choice xmlns:v="urn:schemas-microsoft-com:vml" Requires="v">
                <p:oleObj spid="_x0000_s71009" name="Equation" r:id="rId9" imgW="1625600" imgH="241300" progId="Equation.DSMT4">
                  <p:embed/>
                </p:oleObj>
              </mc:Choice>
              <mc:Fallback>
                <p:oleObj name="Equation" r:id="rId9" imgW="1625600" imgH="241300" progId="Equation.DSMT4">
                  <p:embed/>
                  <p:pic>
                    <p:nvPicPr>
                      <p:cNvPr id="0" name="Object 8"/>
                      <p:cNvPicPr>
                        <a:picLocks noChangeAspect="1" noChangeArrowheads="1"/>
                      </p:cNvPicPr>
                      <p:nvPr/>
                    </p:nvPicPr>
                    <p:blipFill>
                      <a:blip r:embed="rId10">
                        <a:lum bright="-62000"/>
                        <a:extLst>
                          <a:ext uri="{28A0092B-C50C-407E-A947-70E740481C1C}">
                            <a14:useLocalDpi xmlns:a14="http://schemas.microsoft.com/office/drawing/2010/main" val="0"/>
                          </a:ext>
                        </a:extLst>
                      </a:blip>
                      <a:srcRect/>
                      <a:stretch>
                        <a:fillRect/>
                      </a:stretch>
                    </p:blipFill>
                    <p:spPr bwMode="auto">
                      <a:xfrm>
                        <a:off x="3203575" y="3716338"/>
                        <a:ext cx="4024313" cy="604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0845" name="Rectangle 13"/>
          <p:cNvSpPr>
            <a:spLocks noChangeArrowheads="1"/>
          </p:cNvSpPr>
          <p:nvPr/>
        </p:nvSpPr>
        <p:spPr bwMode="auto">
          <a:xfrm>
            <a:off x="323850" y="4581525"/>
            <a:ext cx="8497888" cy="64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zh-CN" altLang="en-US" sz="3000" b="1"/>
              <a:t>逼近误差为：</a:t>
            </a:r>
          </a:p>
        </p:txBody>
      </p:sp>
      <p:graphicFrame>
        <p:nvGraphicFramePr>
          <p:cNvPr id="120846" name="Object 14"/>
          <p:cNvGraphicFramePr>
            <a:graphicFrameLocks noChangeAspect="1"/>
          </p:cNvGraphicFramePr>
          <p:nvPr/>
        </p:nvGraphicFramePr>
        <p:xfrm>
          <a:off x="2700338" y="4508500"/>
          <a:ext cx="6192837" cy="763588"/>
        </p:xfrm>
        <a:graphic>
          <a:graphicData uri="http://schemas.openxmlformats.org/presentationml/2006/ole">
            <mc:AlternateContent xmlns:mc="http://schemas.openxmlformats.org/markup-compatibility/2006">
              <mc:Choice xmlns:v="urn:schemas-microsoft-com:vml" Requires="v">
                <p:oleObj spid="_x0000_s71010" name="Equation" r:id="rId11" imgW="2501900" imgH="304800" progId="Equation.DSMT4">
                  <p:embed/>
                </p:oleObj>
              </mc:Choice>
              <mc:Fallback>
                <p:oleObj name="Equation" r:id="rId11" imgW="2501900" imgH="304800" progId="Equation.DSMT4">
                  <p:embed/>
                  <p:pic>
                    <p:nvPicPr>
                      <p:cNvPr id="0" name="Object 14"/>
                      <p:cNvPicPr>
                        <a:picLocks noChangeAspect="1" noChangeArrowheads="1"/>
                      </p:cNvPicPr>
                      <p:nvPr/>
                    </p:nvPicPr>
                    <p:blipFill>
                      <a:blip r:embed="rId12">
                        <a:lum bright="-62000"/>
                        <a:extLst>
                          <a:ext uri="{28A0092B-C50C-407E-A947-70E740481C1C}">
                            <a14:useLocalDpi xmlns:a14="http://schemas.microsoft.com/office/drawing/2010/main" val="0"/>
                          </a:ext>
                        </a:extLst>
                      </a:blip>
                      <a:srcRect/>
                      <a:stretch>
                        <a:fillRect/>
                      </a:stretch>
                    </p:blipFill>
                    <p:spPr bwMode="auto">
                      <a:xfrm>
                        <a:off x="2700338" y="4508500"/>
                        <a:ext cx="6192837"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20851" name="Group 19"/>
          <p:cNvGrpSpPr>
            <a:grpSpLocks/>
          </p:cNvGrpSpPr>
          <p:nvPr/>
        </p:nvGrpSpPr>
        <p:grpSpPr bwMode="auto">
          <a:xfrm>
            <a:off x="323850" y="5373688"/>
            <a:ext cx="8820150" cy="1008062"/>
            <a:chOff x="204" y="3385"/>
            <a:chExt cx="5556" cy="635"/>
          </a:xfrm>
        </p:grpSpPr>
        <p:sp>
          <p:nvSpPr>
            <p:cNvPr id="70669" name="Rectangle 15"/>
            <p:cNvSpPr>
              <a:spLocks noChangeArrowheads="1"/>
            </p:cNvSpPr>
            <p:nvPr/>
          </p:nvSpPr>
          <p:spPr bwMode="auto">
            <a:xfrm>
              <a:off x="204" y="3385"/>
              <a:ext cx="5556" cy="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pPr>
              <a:r>
                <a:rPr lang="en-US" altLang="zh-CN" sz="3000" b="1"/>
                <a:t>      </a:t>
              </a:r>
              <a:r>
                <a:rPr lang="zh-CN" altLang="en-US" sz="3000" b="1"/>
                <a:t>是频率      、全通滤波器的极点和系数的函数，根据均方误差最小准则，可以求出极点和系数。</a:t>
              </a:r>
            </a:p>
          </p:txBody>
        </p:sp>
        <p:graphicFrame>
          <p:nvGraphicFramePr>
            <p:cNvPr id="70670" name="Object 16"/>
            <p:cNvGraphicFramePr>
              <a:graphicFrameLocks noChangeAspect="1"/>
            </p:cNvGraphicFramePr>
            <p:nvPr/>
          </p:nvGraphicFramePr>
          <p:xfrm>
            <a:off x="340" y="3385"/>
            <a:ext cx="258" cy="320"/>
          </p:xfrm>
          <a:graphic>
            <a:graphicData uri="http://schemas.openxmlformats.org/presentationml/2006/ole">
              <mc:AlternateContent xmlns:mc="http://schemas.openxmlformats.org/markup-compatibility/2006">
                <mc:Choice xmlns:v="urn:schemas-microsoft-com:vml" Requires="v">
                  <p:oleObj spid="_x0000_s71011" name="Equation" r:id="rId13" imgW="164957" imgH="203024" progId="Equation.DSMT4">
                    <p:embed/>
                  </p:oleObj>
                </mc:Choice>
                <mc:Fallback>
                  <p:oleObj name="Equation" r:id="rId13" imgW="164957" imgH="203024" progId="Equation.DSMT4">
                    <p:embed/>
                    <p:pic>
                      <p:nvPicPr>
                        <p:cNvPr id="0" name="Object 16"/>
                        <p:cNvPicPr>
                          <a:picLocks noChangeAspect="1" noChangeArrowheads="1"/>
                        </p:cNvPicPr>
                        <p:nvPr/>
                      </p:nvPicPr>
                      <p:blipFill>
                        <a:blip r:embed="rId14">
                          <a:lum bright="-62000"/>
                          <a:extLst>
                            <a:ext uri="{28A0092B-C50C-407E-A947-70E740481C1C}">
                              <a14:useLocalDpi xmlns:a14="http://schemas.microsoft.com/office/drawing/2010/main" val="0"/>
                            </a:ext>
                          </a:extLst>
                        </a:blip>
                        <a:srcRect/>
                        <a:stretch>
                          <a:fillRect/>
                        </a:stretch>
                      </p:blipFill>
                      <p:spPr bwMode="auto">
                        <a:xfrm>
                          <a:off x="340" y="3385"/>
                          <a:ext cx="258" cy="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671" name="Object 17"/>
            <p:cNvGraphicFramePr>
              <a:graphicFrameLocks noChangeAspect="1"/>
            </p:cNvGraphicFramePr>
            <p:nvPr/>
          </p:nvGraphicFramePr>
          <p:xfrm>
            <a:off x="1439" y="3435"/>
            <a:ext cx="238" cy="220"/>
          </p:xfrm>
          <a:graphic>
            <a:graphicData uri="http://schemas.openxmlformats.org/presentationml/2006/ole">
              <mc:AlternateContent xmlns:mc="http://schemas.openxmlformats.org/markup-compatibility/2006">
                <mc:Choice xmlns:v="urn:schemas-microsoft-com:vml" Requires="v">
                  <p:oleObj spid="_x0000_s71012" name="Equation" r:id="rId15" imgW="152334" imgH="139639" progId="Equation.DSMT4">
                    <p:embed/>
                  </p:oleObj>
                </mc:Choice>
                <mc:Fallback>
                  <p:oleObj name="Equation" r:id="rId15" imgW="152334" imgH="139639" progId="Equation.DSMT4">
                    <p:embed/>
                    <p:pic>
                      <p:nvPicPr>
                        <p:cNvPr id="0" name="Object 17"/>
                        <p:cNvPicPr>
                          <a:picLocks noChangeAspect="1" noChangeArrowheads="1"/>
                        </p:cNvPicPr>
                        <p:nvPr/>
                      </p:nvPicPr>
                      <p:blipFill>
                        <a:blip r:embed="rId16">
                          <a:lum bright="-62000"/>
                          <a:extLst>
                            <a:ext uri="{28A0092B-C50C-407E-A947-70E740481C1C}">
                              <a14:useLocalDpi xmlns:a14="http://schemas.microsoft.com/office/drawing/2010/main" val="0"/>
                            </a:ext>
                          </a:extLst>
                        </a:blip>
                        <a:srcRect/>
                        <a:stretch>
                          <a:fillRect/>
                        </a:stretch>
                      </p:blipFill>
                      <p:spPr bwMode="auto">
                        <a:xfrm>
                          <a:off x="1439" y="3435"/>
                          <a:ext cx="238"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20850" name="Object 18"/>
          <p:cNvGraphicFramePr>
            <a:graphicFrameLocks noChangeAspect="1"/>
          </p:cNvGraphicFramePr>
          <p:nvPr>
            <p:extLst>
              <p:ext uri="{D42A27DB-BD31-4B8C-83A1-F6EECF244321}">
                <p14:modId xmlns:p14="http://schemas.microsoft.com/office/powerpoint/2010/main" val="1619392170"/>
              </p:ext>
            </p:extLst>
          </p:nvPr>
        </p:nvGraphicFramePr>
        <p:xfrm>
          <a:off x="2267744" y="1313583"/>
          <a:ext cx="5626100" cy="763587"/>
        </p:xfrm>
        <a:graphic>
          <a:graphicData uri="http://schemas.openxmlformats.org/presentationml/2006/ole">
            <mc:AlternateContent xmlns:mc="http://schemas.openxmlformats.org/markup-compatibility/2006">
              <mc:Choice xmlns:v="urn:schemas-microsoft-com:vml" Requires="v">
                <p:oleObj spid="_x0000_s71013" name="Equation" r:id="rId17" imgW="2273300" imgH="304800" progId="Equation.DSMT4">
                  <p:embed/>
                </p:oleObj>
              </mc:Choice>
              <mc:Fallback>
                <p:oleObj name="Equation" r:id="rId17" imgW="2273300" imgH="304800" progId="Equation.DSMT4">
                  <p:embed/>
                  <p:pic>
                    <p:nvPicPr>
                      <p:cNvPr id="0" name="Object 18"/>
                      <p:cNvPicPr>
                        <a:picLocks noChangeAspect="1" noChangeArrowheads="1"/>
                      </p:cNvPicPr>
                      <p:nvPr/>
                    </p:nvPicPr>
                    <p:blipFill>
                      <a:blip r:embed="rId18">
                        <a:lum bright="-62000"/>
                        <a:extLst>
                          <a:ext uri="{28A0092B-C50C-407E-A947-70E740481C1C}">
                            <a14:useLocalDpi xmlns:a14="http://schemas.microsoft.com/office/drawing/2010/main" val="0"/>
                          </a:ext>
                        </a:extLst>
                      </a:blip>
                      <a:srcRect/>
                      <a:stretch>
                        <a:fillRect/>
                      </a:stretch>
                    </p:blipFill>
                    <p:spPr bwMode="auto">
                      <a:xfrm>
                        <a:off x="2267744" y="1313583"/>
                        <a:ext cx="5626100" cy="763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0668"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A6C19156-3E7B-4CD5-AD02-C95D52916A61}" type="slidenum">
              <a:rPr lang="en-US" altLang="zh-CN" smtClean="0"/>
              <a:pPr eaLnBrk="1" hangingPunct="1"/>
              <a:t>69</a:t>
            </a:fld>
            <a:endParaRPr lang="en-US" altLang="zh-CN"/>
          </a:p>
        </p:txBody>
      </p:sp>
      <p:sp>
        <p:nvSpPr>
          <p:cNvPr id="2" name="动作按钮: 后退或前一项 1">
            <a:hlinkClick r:id="" action="ppaction://hlinkshowjump?jump=previousslide" highlightClick="1"/>
          </p:cNvPr>
          <p:cNvSpPr/>
          <p:nvPr/>
        </p:nvSpPr>
        <p:spPr>
          <a:xfrm>
            <a:off x="8172400" y="2636912"/>
            <a:ext cx="360040"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7" name="Object 18">
            <a:extLst>
              <a:ext uri="{FF2B5EF4-FFF2-40B4-BE49-F238E27FC236}">
                <a16:creationId xmlns:a16="http://schemas.microsoft.com/office/drawing/2014/main" id="{26FB8C39-C63D-4A0C-9505-67B9A7C0E47A}"/>
              </a:ext>
            </a:extLst>
          </p:cNvPr>
          <p:cNvGraphicFramePr>
            <a:graphicFrameLocks noChangeAspect="1"/>
          </p:cNvGraphicFramePr>
          <p:nvPr>
            <p:extLst>
              <p:ext uri="{D42A27DB-BD31-4B8C-83A1-F6EECF244321}">
                <p14:modId xmlns:p14="http://schemas.microsoft.com/office/powerpoint/2010/main" val="2125245607"/>
              </p:ext>
            </p:extLst>
          </p:nvPr>
        </p:nvGraphicFramePr>
        <p:xfrm>
          <a:off x="2267744" y="2038350"/>
          <a:ext cx="3929062" cy="763588"/>
        </p:xfrm>
        <a:graphic>
          <a:graphicData uri="http://schemas.openxmlformats.org/presentationml/2006/ole">
            <mc:AlternateContent xmlns:mc="http://schemas.openxmlformats.org/markup-compatibility/2006">
              <mc:Choice xmlns:v="urn:schemas-microsoft-com:vml" Requires="v">
                <p:oleObj spid="_x0000_s71014" name="Equation" r:id="rId19" imgW="1587240" imgH="304560" progId="Equation.DSMT4">
                  <p:embed/>
                </p:oleObj>
              </mc:Choice>
              <mc:Fallback>
                <p:oleObj name="Equation" r:id="rId19" imgW="1587240" imgH="304560" progId="Equation.DSMT4">
                  <p:embed/>
                  <p:pic>
                    <p:nvPicPr>
                      <p:cNvPr id="120850" name="Object 18"/>
                      <p:cNvPicPr>
                        <a:picLocks noChangeAspect="1" noChangeArrowheads="1"/>
                      </p:cNvPicPr>
                      <p:nvPr/>
                    </p:nvPicPr>
                    <p:blipFill>
                      <a:blip r:embed="rId20">
                        <a:lum bright="-62000"/>
                      </a:blip>
                      <a:srcRect/>
                      <a:stretch>
                        <a:fillRect/>
                      </a:stretch>
                    </p:blipFill>
                    <p:spPr bwMode="auto">
                      <a:xfrm>
                        <a:off x="2267744" y="2038350"/>
                        <a:ext cx="3929062"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0835"/>
                                        </p:tgtEl>
                                        <p:attrNameLst>
                                          <p:attrName>style.visibility</p:attrName>
                                        </p:attrNameLst>
                                      </p:cBhvr>
                                      <p:to>
                                        <p:strVal val="visible"/>
                                      </p:to>
                                    </p:set>
                                    <p:anim calcmode="lin" valueType="num">
                                      <p:cBhvr additive="base">
                                        <p:cTn id="7" dur="500" fill="hold"/>
                                        <p:tgtEl>
                                          <p:spTgt spid="120835"/>
                                        </p:tgtEl>
                                        <p:attrNameLst>
                                          <p:attrName>ppt_x</p:attrName>
                                        </p:attrNameLst>
                                      </p:cBhvr>
                                      <p:tavLst>
                                        <p:tav tm="0">
                                          <p:val>
                                            <p:strVal val="#ppt_x"/>
                                          </p:val>
                                        </p:tav>
                                        <p:tav tm="100000">
                                          <p:val>
                                            <p:strVal val="#ppt_x"/>
                                          </p:val>
                                        </p:tav>
                                      </p:tavLst>
                                    </p:anim>
                                    <p:anim calcmode="lin" valueType="num">
                                      <p:cBhvr additive="base">
                                        <p:cTn id="8" dur="500" fill="hold"/>
                                        <p:tgtEl>
                                          <p:spTgt spid="12083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20836"/>
                                        </p:tgtEl>
                                        <p:attrNameLst>
                                          <p:attrName>style.visibility</p:attrName>
                                        </p:attrNameLst>
                                      </p:cBhvr>
                                      <p:to>
                                        <p:strVal val="visible"/>
                                      </p:to>
                                    </p:set>
                                    <p:animEffect transition="in" filter="box(in)">
                                      <p:cBhvr>
                                        <p:cTn id="13" dur="500"/>
                                        <p:tgtEl>
                                          <p:spTgt spid="12083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120850"/>
                                        </p:tgtEl>
                                        <p:attrNameLst>
                                          <p:attrName>style.visibility</p:attrName>
                                        </p:attrNameLst>
                                      </p:cBhvr>
                                      <p:to>
                                        <p:strVal val="visible"/>
                                      </p:to>
                                    </p:set>
                                    <p:animEffect transition="in" filter="box(in)">
                                      <p:cBhvr>
                                        <p:cTn id="18" dur="500"/>
                                        <p:tgtEl>
                                          <p:spTgt spid="12085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ox(in)">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120837"/>
                                        </p:tgtEl>
                                        <p:attrNameLst>
                                          <p:attrName>style.visibility</p:attrName>
                                        </p:attrNameLst>
                                      </p:cBhvr>
                                      <p:to>
                                        <p:strVal val="visible"/>
                                      </p:to>
                                    </p:set>
                                    <p:animEffect transition="in" filter="diamond(in)">
                                      <p:cBhvr>
                                        <p:cTn id="28" dur="2000"/>
                                        <p:tgtEl>
                                          <p:spTgt spid="12083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8" presetClass="entr" presetSubtype="16" fill="hold" nodeType="clickEffect">
                                  <p:stCondLst>
                                    <p:cond delay="0"/>
                                  </p:stCondLst>
                                  <p:childTnLst>
                                    <p:set>
                                      <p:cBhvr>
                                        <p:cTn id="32" dur="1" fill="hold">
                                          <p:stCondLst>
                                            <p:cond delay="0"/>
                                          </p:stCondLst>
                                        </p:cTn>
                                        <p:tgtEl>
                                          <p:spTgt spid="120838"/>
                                        </p:tgtEl>
                                        <p:attrNameLst>
                                          <p:attrName>style.visibility</p:attrName>
                                        </p:attrNameLst>
                                      </p:cBhvr>
                                      <p:to>
                                        <p:strVal val="visible"/>
                                      </p:to>
                                    </p:set>
                                    <p:animEffect transition="in" filter="diamond(in)">
                                      <p:cBhvr>
                                        <p:cTn id="33" dur="2000"/>
                                        <p:tgtEl>
                                          <p:spTgt spid="120838"/>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20839"/>
                                        </p:tgtEl>
                                        <p:attrNameLst>
                                          <p:attrName>style.visibility</p:attrName>
                                        </p:attrNameLst>
                                      </p:cBhvr>
                                      <p:to>
                                        <p:strVal val="visible"/>
                                      </p:to>
                                    </p:set>
                                    <p:anim calcmode="lin" valueType="num">
                                      <p:cBhvr additive="base">
                                        <p:cTn id="38" dur="500" fill="hold"/>
                                        <p:tgtEl>
                                          <p:spTgt spid="120839"/>
                                        </p:tgtEl>
                                        <p:attrNameLst>
                                          <p:attrName>ppt_x</p:attrName>
                                        </p:attrNameLst>
                                      </p:cBhvr>
                                      <p:tavLst>
                                        <p:tav tm="0">
                                          <p:val>
                                            <p:strVal val="#ppt_x"/>
                                          </p:val>
                                        </p:tav>
                                        <p:tav tm="100000">
                                          <p:val>
                                            <p:strVal val="#ppt_x"/>
                                          </p:val>
                                        </p:tav>
                                      </p:tavLst>
                                    </p:anim>
                                    <p:anim calcmode="lin" valueType="num">
                                      <p:cBhvr additive="base">
                                        <p:cTn id="39" dur="500" fill="hold"/>
                                        <p:tgtEl>
                                          <p:spTgt spid="120839"/>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120840"/>
                                        </p:tgtEl>
                                        <p:attrNameLst>
                                          <p:attrName>style.visibility</p:attrName>
                                        </p:attrNameLst>
                                      </p:cBhvr>
                                      <p:to>
                                        <p:strVal val="visible"/>
                                      </p:to>
                                    </p:set>
                                    <p:animEffect transition="in" filter="blinds(horizontal)">
                                      <p:cBhvr>
                                        <p:cTn id="44" dur="500"/>
                                        <p:tgtEl>
                                          <p:spTgt spid="120840"/>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8" presetClass="entr" presetSubtype="16" fill="hold" grpId="0" nodeType="clickEffect">
                                  <p:stCondLst>
                                    <p:cond delay="0"/>
                                  </p:stCondLst>
                                  <p:childTnLst>
                                    <p:set>
                                      <p:cBhvr>
                                        <p:cTn id="48" dur="1" fill="hold">
                                          <p:stCondLst>
                                            <p:cond delay="0"/>
                                          </p:stCondLst>
                                        </p:cTn>
                                        <p:tgtEl>
                                          <p:spTgt spid="120845"/>
                                        </p:tgtEl>
                                        <p:attrNameLst>
                                          <p:attrName>style.visibility</p:attrName>
                                        </p:attrNameLst>
                                      </p:cBhvr>
                                      <p:to>
                                        <p:strVal val="visible"/>
                                      </p:to>
                                    </p:set>
                                    <p:animEffect transition="in" filter="diamond(in)">
                                      <p:cBhvr>
                                        <p:cTn id="49" dur="2000"/>
                                        <p:tgtEl>
                                          <p:spTgt spid="12084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5" presetClass="entr" presetSubtype="10" fill="hold" nodeType="clickEffect">
                                  <p:stCondLst>
                                    <p:cond delay="0"/>
                                  </p:stCondLst>
                                  <p:childTnLst>
                                    <p:set>
                                      <p:cBhvr>
                                        <p:cTn id="53" dur="1" fill="hold">
                                          <p:stCondLst>
                                            <p:cond delay="0"/>
                                          </p:stCondLst>
                                        </p:cTn>
                                        <p:tgtEl>
                                          <p:spTgt spid="120846"/>
                                        </p:tgtEl>
                                        <p:attrNameLst>
                                          <p:attrName>style.visibility</p:attrName>
                                        </p:attrNameLst>
                                      </p:cBhvr>
                                      <p:to>
                                        <p:strVal val="visible"/>
                                      </p:to>
                                    </p:set>
                                    <p:animEffect transition="in" filter="checkerboard(across)">
                                      <p:cBhvr>
                                        <p:cTn id="54" dur="500"/>
                                        <p:tgtEl>
                                          <p:spTgt spid="120846"/>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4" presetClass="entr" presetSubtype="16" fill="hold" nodeType="clickEffect">
                                  <p:stCondLst>
                                    <p:cond delay="0"/>
                                  </p:stCondLst>
                                  <p:childTnLst>
                                    <p:set>
                                      <p:cBhvr>
                                        <p:cTn id="58" dur="1" fill="hold">
                                          <p:stCondLst>
                                            <p:cond delay="0"/>
                                          </p:stCondLst>
                                        </p:cTn>
                                        <p:tgtEl>
                                          <p:spTgt spid="120851"/>
                                        </p:tgtEl>
                                        <p:attrNameLst>
                                          <p:attrName>style.visibility</p:attrName>
                                        </p:attrNameLst>
                                      </p:cBhvr>
                                      <p:to>
                                        <p:strVal val="visible"/>
                                      </p:to>
                                    </p:set>
                                    <p:animEffect transition="in" filter="box(in)">
                                      <p:cBhvr>
                                        <p:cTn id="59" dur="500"/>
                                        <p:tgtEl>
                                          <p:spTgt spid="120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7" grpId="0"/>
      <p:bldP spid="120839" grpId="0"/>
      <p:bldP spid="12084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11188" y="476250"/>
            <a:ext cx="7993062" cy="1368425"/>
          </a:xfrm>
        </p:spPr>
        <p:txBody>
          <a:bodyPr/>
          <a:lstStyle/>
          <a:p>
            <a:pPr eaLnBrk="1" hangingPunct="1"/>
            <a:r>
              <a:rPr lang="en-US" altLang="zh-CN" sz="4000" b="1"/>
              <a:t>6.4  </a:t>
            </a:r>
            <a:r>
              <a:rPr lang="zh-CN" altLang="en-US" sz="4000" b="1"/>
              <a:t>用模拟滤波器滤波器</a:t>
            </a:r>
            <a:br>
              <a:rPr lang="zh-CN" altLang="en-US" sz="4000" b="1"/>
            </a:br>
            <a:r>
              <a:rPr lang="zh-CN" altLang="en-US" sz="4000" b="1"/>
              <a:t>        设计</a:t>
            </a:r>
            <a:r>
              <a:rPr lang="en-US" altLang="zh-CN" sz="4000" b="1"/>
              <a:t>IIR</a:t>
            </a:r>
            <a:r>
              <a:rPr lang="zh-CN" altLang="en-US" sz="4000" b="1"/>
              <a:t>数字滤波器</a:t>
            </a:r>
          </a:p>
        </p:txBody>
      </p:sp>
      <p:sp>
        <p:nvSpPr>
          <p:cNvPr id="48131" name="Rectangle 3"/>
          <p:cNvSpPr>
            <a:spLocks noGrp="1" noChangeArrowheads="1"/>
          </p:cNvSpPr>
          <p:nvPr>
            <p:ph type="body" idx="1"/>
          </p:nvPr>
        </p:nvSpPr>
        <p:spPr>
          <a:xfrm>
            <a:off x="684213" y="2133600"/>
            <a:ext cx="7848600" cy="2087563"/>
          </a:xfrm>
        </p:spPr>
        <p:txBody>
          <a:bodyPr/>
          <a:lstStyle/>
          <a:p>
            <a:pPr eaLnBrk="1" hangingPunct="1">
              <a:lnSpc>
                <a:spcPct val="120000"/>
              </a:lnSpc>
              <a:buClr>
                <a:schemeClr val="tx1"/>
              </a:buClr>
            </a:pPr>
            <a:r>
              <a:rPr lang="zh-CN" altLang="en-US" sz="3400" b="1"/>
              <a:t>模拟系统函数 </a:t>
            </a:r>
            <a:r>
              <a:rPr lang="en-US" altLang="zh-CN" sz="3400" b="1"/>
              <a:t>H</a:t>
            </a:r>
            <a:r>
              <a:rPr lang="en-US" altLang="zh-CN" sz="3400" b="1" baseline="-25000"/>
              <a:t>a</a:t>
            </a:r>
            <a:r>
              <a:rPr lang="en-US" altLang="zh-CN" sz="3400" b="1"/>
              <a:t>(s) </a:t>
            </a:r>
          </a:p>
          <a:p>
            <a:pPr eaLnBrk="1" hangingPunct="1">
              <a:lnSpc>
                <a:spcPct val="120000"/>
              </a:lnSpc>
              <a:buClr>
                <a:schemeClr val="tx1"/>
              </a:buClr>
            </a:pPr>
            <a:r>
              <a:rPr lang="zh-CN" altLang="en-US" sz="3400" b="1"/>
              <a:t>数字滤波器的系统函数 </a:t>
            </a:r>
            <a:r>
              <a:rPr lang="en-US" altLang="zh-CN" sz="3400" b="1"/>
              <a:t>H(z)</a:t>
            </a:r>
          </a:p>
        </p:txBody>
      </p:sp>
      <p:sp>
        <p:nvSpPr>
          <p:cNvPr id="48132" name="Rectangle 4"/>
          <p:cNvSpPr>
            <a:spLocks noChangeArrowheads="1"/>
          </p:cNvSpPr>
          <p:nvPr/>
        </p:nvSpPr>
        <p:spPr bwMode="auto">
          <a:xfrm>
            <a:off x="684213" y="3573463"/>
            <a:ext cx="7848600" cy="208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spcBef>
                <a:spcPct val="20000"/>
              </a:spcBef>
              <a:buClr>
                <a:schemeClr val="tx1"/>
              </a:buClr>
              <a:buFontTx/>
              <a:buChar char="•"/>
            </a:pPr>
            <a:r>
              <a:rPr lang="zh-CN" altLang="en-US" sz="3400" b="1"/>
              <a:t>利用模拟滤波器设计数字滤波器，就是要把 </a:t>
            </a:r>
            <a:r>
              <a:rPr lang="en-US" altLang="zh-CN" sz="3400" b="1"/>
              <a:t>s </a:t>
            </a:r>
            <a:r>
              <a:rPr lang="zh-CN" altLang="en-US" sz="3400" b="1"/>
              <a:t>平面映射到 </a:t>
            </a:r>
            <a:r>
              <a:rPr lang="en-US" altLang="zh-CN" sz="3400" b="1"/>
              <a:t>z </a:t>
            </a:r>
            <a:r>
              <a:rPr lang="zh-CN" altLang="en-US" sz="3400" b="1"/>
              <a:t>平面，使模拟系统函数 </a:t>
            </a:r>
            <a:r>
              <a:rPr lang="en-US" altLang="zh-CN" sz="3400" b="1"/>
              <a:t>H</a:t>
            </a:r>
            <a:r>
              <a:rPr lang="en-US" altLang="zh-CN" sz="3400" b="1" baseline="-25000"/>
              <a:t>a</a:t>
            </a:r>
            <a:r>
              <a:rPr lang="en-US" altLang="zh-CN" sz="3400" b="1"/>
              <a:t>(s) </a:t>
            </a:r>
            <a:r>
              <a:rPr lang="zh-CN" altLang="en-US" sz="3400" b="1"/>
              <a:t>变换成所需的数字滤波器的系统函数 </a:t>
            </a:r>
            <a:r>
              <a:rPr lang="en-US" altLang="zh-CN" sz="3400" b="1"/>
              <a:t>H(z) </a:t>
            </a:r>
            <a:r>
              <a:rPr lang="zh-CN" altLang="en-US" sz="3400" b="1"/>
              <a:t>。</a:t>
            </a:r>
          </a:p>
        </p:txBody>
      </p:sp>
      <p:sp>
        <p:nvSpPr>
          <p:cNvPr id="71685"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EE13A4D2-9B59-4C34-8DDD-0B5EE1EA2A33}" type="slidenum">
              <a:rPr lang="en-US" altLang="zh-CN" smtClean="0"/>
              <a:pPr eaLnBrk="1" hangingPunct="1"/>
              <a:t>70</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blinds(horizontal)">
                                      <p:cBhvr>
                                        <p:cTn id="7" dur="500"/>
                                        <p:tgtEl>
                                          <p:spTgt spid="481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box(in)">
                                      <p:cBhvr>
                                        <p:cTn id="12" dur="500"/>
                                        <p:tgtEl>
                                          <p:spTgt spid="481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8132">
                                            <p:txEl>
                                              <p:pRg st="0" end="0"/>
                                            </p:txEl>
                                          </p:spTgt>
                                        </p:tgtEl>
                                        <p:attrNameLst>
                                          <p:attrName>style.visibility</p:attrName>
                                        </p:attrNameLst>
                                      </p:cBhvr>
                                      <p:to>
                                        <p:strVal val="visible"/>
                                      </p:to>
                                    </p:set>
                                    <p:anim calcmode="lin" valueType="num">
                                      <p:cBhvr additive="base">
                                        <p:cTn id="17" dur="500" fill="hold"/>
                                        <p:tgtEl>
                                          <p:spTgt spid="48132">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813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r>
              <a:rPr lang="zh-CN" altLang="en-US" b="1" i="1">
                <a:solidFill>
                  <a:schemeClr val="tx1"/>
                </a:solidFill>
                <a:ea typeface="隶书" pitchFamily="49" charset="-122"/>
              </a:rPr>
              <a:t>一、由模拟滤波器设计数字滤波器步骤</a:t>
            </a:r>
          </a:p>
        </p:txBody>
      </p:sp>
      <p:sp>
        <p:nvSpPr>
          <p:cNvPr id="126979" name="Rectangle 3"/>
          <p:cNvSpPr>
            <a:spLocks noGrp="1" noChangeArrowheads="1"/>
          </p:cNvSpPr>
          <p:nvPr>
            <p:ph type="body" idx="1"/>
          </p:nvPr>
        </p:nvSpPr>
        <p:spPr/>
        <p:txBody>
          <a:bodyPr/>
          <a:lstStyle/>
          <a:p>
            <a:pPr marL="609600" indent="-609600" eaLnBrk="1" hangingPunct="1">
              <a:lnSpc>
                <a:spcPct val="120000"/>
              </a:lnSpc>
            </a:pPr>
            <a:r>
              <a:rPr lang="zh-CN" altLang="en-US" b="1">
                <a:latin typeface="楷体_GB2312" pitchFamily="49" charset="-122"/>
                <a:ea typeface="楷体_GB2312" pitchFamily="49" charset="-122"/>
              </a:rPr>
              <a:t>由模拟滤波器设计数字滤波器的</a:t>
            </a:r>
            <a:r>
              <a:rPr lang="en-US" altLang="zh-CN" b="1">
                <a:latin typeface="楷体_GB2312" pitchFamily="49" charset="-122"/>
                <a:ea typeface="楷体_GB2312" pitchFamily="49" charset="-122"/>
              </a:rPr>
              <a:t>3</a:t>
            </a:r>
            <a:r>
              <a:rPr lang="zh-CN" altLang="en-US" b="1">
                <a:latin typeface="楷体_GB2312" pitchFamily="49" charset="-122"/>
                <a:ea typeface="楷体_GB2312" pitchFamily="49" charset="-122"/>
              </a:rPr>
              <a:t>个步骤：</a:t>
            </a:r>
          </a:p>
          <a:p>
            <a:pPr marL="609600" indent="-609600" eaLnBrk="1" hangingPunct="1">
              <a:lnSpc>
                <a:spcPct val="120000"/>
              </a:lnSpc>
              <a:buFontTx/>
              <a:buAutoNum type="arabicPeriod"/>
            </a:pPr>
            <a:r>
              <a:rPr lang="zh-CN" altLang="en-US" b="1">
                <a:latin typeface="华文中宋" pitchFamily="2" charset="-122"/>
                <a:ea typeface="华文中宋" pitchFamily="2" charset="-122"/>
              </a:rPr>
              <a:t>数字滤波器的技术指标转换成模拟低通</a:t>
            </a:r>
          </a:p>
          <a:p>
            <a:pPr marL="609600" indent="-609600" eaLnBrk="1" hangingPunct="1">
              <a:lnSpc>
                <a:spcPct val="120000"/>
              </a:lnSpc>
              <a:buFontTx/>
              <a:buNone/>
            </a:pPr>
            <a:r>
              <a:rPr lang="zh-CN" altLang="en-US" b="1">
                <a:latin typeface="华文中宋" pitchFamily="2" charset="-122"/>
                <a:ea typeface="华文中宋" pitchFamily="2" charset="-122"/>
              </a:rPr>
              <a:t>   滤波器指标。</a:t>
            </a:r>
          </a:p>
          <a:p>
            <a:pPr marL="609600" indent="-609600" eaLnBrk="1" hangingPunct="1">
              <a:lnSpc>
                <a:spcPct val="120000"/>
              </a:lnSpc>
              <a:buFontTx/>
              <a:buAutoNum type="arabicPeriod" startAt="2"/>
            </a:pPr>
            <a:r>
              <a:rPr lang="zh-CN" altLang="en-US" b="1">
                <a:latin typeface="华文中宋" pitchFamily="2" charset="-122"/>
                <a:ea typeface="华文中宋" pitchFamily="2" charset="-122"/>
              </a:rPr>
              <a:t>模拟低通滤波器设计。</a:t>
            </a:r>
          </a:p>
          <a:p>
            <a:pPr marL="609600" indent="-609600" eaLnBrk="1" hangingPunct="1">
              <a:lnSpc>
                <a:spcPct val="120000"/>
              </a:lnSpc>
              <a:buFontTx/>
              <a:buAutoNum type="arabicPeriod" startAt="2"/>
            </a:pPr>
            <a:r>
              <a:rPr lang="zh-CN" altLang="en-US" b="1">
                <a:latin typeface="华文中宋" pitchFamily="2" charset="-122"/>
                <a:ea typeface="华文中宋" pitchFamily="2" charset="-122"/>
              </a:rPr>
              <a:t>映射实现：从模拟低通滤波器再转换</a:t>
            </a:r>
          </a:p>
          <a:p>
            <a:pPr marL="609600" indent="-609600" eaLnBrk="1" hangingPunct="1">
              <a:lnSpc>
                <a:spcPct val="120000"/>
              </a:lnSpc>
              <a:buFontTx/>
              <a:buNone/>
            </a:pPr>
            <a:r>
              <a:rPr lang="zh-CN" altLang="en-US" b="1">
                <a:latin typeface="华文中宋" pitchFamily="2" charset="-122"/>
                <a:ea typeface="华文中宋" pitchFamily="2" charset="-122"/>
              </a:rPr>
              <a:t>   成数字滤波器。</a:t>
            </a:r>
          </a:p>
        </p:txBody>
      </p:sp>
      <p:sp>
        <p:nvSpPr>
          <p:cNvPr id="72708"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C0A7F035-D474-4CDC-98F1-A61611D99027}" type="slidenum">
              <a:rPr lang="en-US" altLang="zh-CN" smtClean="0"/>
              <a:pPr eaLnBrk="1" hangingPunct="1"/>
              <a:t>71</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6978"/>
                                        </p:tgtEl>
                                        <p:attrNameLst>
                                          <p:attrName>style.visibility</p:attrName>
                                        </p:attrNameLst>
                                      </p:cBhvr>
                                      <p:to>
                                        <p:strVal val="visible"/>
                                      </p:to>
                                    </p:set>
                                    <p:anim calcmode="lin" valueType="num">
                                      <p:cBhvr additive="base">
                                        <p:cTn id="7" dur="500" fill="hold"/>
                                        <p:tgtEl>
                                          <p:spTgt spid="126978"/>
                                        </p:tgtEl>
                                        <p:attrNameLst>
                                          <p:attrName>ppt_x</p:attrName>
                                        </p:attrNameLst>
                                      </p:cBhvr>
                                      <p:tavLst>
                                        <p:tav tm="0">
                                          <p:val>
                                            <p:strVal val="#ppt_x"/>
                                          </p:val>
                                        </p:tav>
                                        <p:tav tm="100000">
                                          <p:val>
                                            <p:strVal val="#ppt_x"/>
                                          </p:val>
                                        </p:tav>
                                      </p:tavLst>
                                    </p:anim>
                                    <p:anim calcmode="lin" valueType="num">
                                      <p:cBhvr additive="base">
                                        <p:cTn id="8" dur="500" fill="hold"/>
                                        <p:tgtEl>
                                          <p:spTgt spid="12697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26979">
                                            <p:txEl>
                                              <p:pRg st="0" end="0"/>
                                            </p:txEl>
                                          </p:spTgt>
                                        </p:tgtEl>
                                        <p:attrNameLst>
                                          <p:attrName>style.visibility</p:attrName>
                                        </p:attrNameLst>
                                      </p:cBhvr>
                                      <p:to>
                                        <p:strVal val="visible"/>
                                      </p:to>
                                    </p:set>
                                    <p:animEffect transition="in" filter="blinds(horizontal)">
                                      <p:cBhvr>
                                        <p:cTn id="13" dur="500"/>
                                        <p:tgtEl>
                                          <p:spTgt spid="126979">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126979">
                                            <p:txEl>
                                              <p:pRg st="1" end="1"/>
                                            </p:txEl>
                                          </p:spTgt>
                                        </p:tgtEl>
                                        <p:attrNameLst>
                                          <p:attrName>style.visibility</p:attrName>
                                        </p:attrNameLst>
                                      </p:cBhvr>
                                      <p:to>
                                        <p:strVal val="visible"/>
                                      </p:to>
                                    </p:set>
                                    <p:animEffect transition="in" filter="box(in)">
                                      <p:cBhvr>
                                        <p:cTn id="18" dur="500"/>
                                        <p:tgtEl>
                                          <p:spTgt spid="126979">
                                            <p:txEl>
                                              <p:pRg st="1" end="1"/>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126979">
                                            <p:txEl>
                                              <p:pRg st="2" end="2"/>
                                            </p:txEl>
                                          </p:spTgt>
                                        </p:tgtEl>
                                        <p:attrNameLst>
                                          <p:attrName>style.visibility</p:attrName>
                                        </p:attrNameLst>
                                      </p:cBhvr>
                                      <p:to>
                                        <p:strVal val="visible"/>
                                      </p:to>
                                    </p:set>
                                    <p:animEffect transition="in" filter="box(in)">
                                      <p:cBhvr>
                                        <p:cTn id="21" dur="500"/>
                                        <p:tgtEl>
                                          <p:spTgt spid="126979">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 presetClass="entr" presetSubtype="10" fill="hold" nodeType="clickEffect">
                                  <p:stCondLst>
                                    <p:cond delay="0"/>
                                  </p:stCondLst>
                                  <p:childTnLst>
                                    <p:set>
                                      <p:cBhvr>
                                        <p:cTn id="25" dur="1" fill="hold">
                                          <p:stCondLst>
                                            <p:cond delay="0"/>
                                          </p:stCondLst>
                                        </p:cTn>
                                        <p:tgtEl>
                                          <p:spTgt spid="126979">
                                            <p:txEl>
                                              <p:pRg st="3" end="3"/>
                                            </p:txEl>
                                          </p:spTgt>
                                        </p:tgtEl>
                                        <p:attrNameLst>
                                          <p:attrName>style.visibility</p:attrName>
                                        </p:attrNameLst>
                                      </p:cBhvr>
                                      <p:to>
                                        <p:strVal val="visible"/>
                                      </p:to>
                                    </p:set>
                                    <p:animEffect transition="in" filter="checkerboard(across)">
                                      <p:cBhvr>
                                        <p:cTn id="26" dur="500"/>
                                        <p:tgtEl>
                                          <p:spTgt spid="126979">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nodeType="clickEffect">
                                  <p:stCondLst>
                                    <p:cond delay="0"/>
                                  </p:stCondLst>
                                  <p:childTnLst>
                                    <p:set>
                                      <p:cBhvr>
                                        <p:cTn id="30" dur="1" fill="hold">
                                          <p:stCondLst>
                                            <p:cond delay="0"/>
                                          </p:stCondLst>
                                        </p:cTn>
                                        <p:tgtEl>
                                          <p:spTgt spid="126979">
                                            <p:txEl>
                                              <p:pRg st="4" end="4"/>
                                            </p:txEl>
                                          </p:spTgt>
                                        </p:tgtEl>
                                        <p:attrNameLst>
                                          <p:attrName>style.visibility</p:attrName>
                                        </p:attrNameLst>
                                      </p:cBhvr>
                                      <p:to>
                                        <p:strVal val="visible"/>
                                      </p:to>
                                    </p:set>
                                    <p:animEffect transition="in" filter="blinds(horizontal)">
                                      <p:cBhvr>
                                        <p:cTn id="31" dur="500"/>
                                        <p:tgtEl>
                                          <p:spTgt spid="126979">
                                            <p:txEl>
                                              <p:pRg st="4" end="4"/>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126979">
                                            <p:txEl>
                                              <p:pRg st="5" end="5"/>
                                            </p:txEl>
                                          </p:spTgt>
                                        </p:tgtEl>
                                        <p:attrNameLst>
                                          <p:attrName>style.visibility</p:attrName>
                                        </p:attrNameLst>
                                      </p:cBhvr>
                                      <p:to>
                                        <p:strVal val="visible"/>
                                      </p:to>
                                    </p:set>
                                    <p:animEffect transition="in" filter="blinds(horizontal)">
                                      <p:cBhvr>
                                        <p:cTn id="34" dur="500"/>
                                        <p:tgtEl>
                                          <p:spTgt spid="1269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323850" y="188913"/>
            <a:ext cx="8569325" cy="1544637"/>
          </a:xfrm>
        </p:spPr>
        <p:txBody>
          <a:bodyPr/>
          <a:lstStyle/>
          <a:p>
            <a:pPr marL="838200" indent="-838200" algn="l" eaLnBrk="1" hangingPunct="1">
              <a:lnSpc>
                <a:spcPct val="120000"/>
              </a:lnSpc>
              <a:buFontTx/>
              <a:buAutoNum type="arabicPeriod"/>
            </a:pPr>
            <a:r>
              <a:rPr lang="zh-CN" altLang="en-US" sz="4000" b="1" i="1">
                <a:solidFill>
                  <a:schemeClr val="tx1"/>
                </a:solidFill>
                <a:latin typeface="楷体_GB2312" pitchFamily="49" charset="-122"/>
                <a:ea typeface="楷体_GB2312" pitchFamily="49" charset="-122"/>
              </a:rPr>
              <a:t>数字滤波器的技术指标转换成模拟滤波器指标</a:t>
            </a:r>
          </a:p>
        </p:txBody>
      </p:sp>
      <p:sp>
        <p:nvSpPr>
          <p:cNvPr id="129027" name="Rectangle 3"/>
          <p:cNvSpPr>
            <a:spLocks noGrp="1" noChangeArrowheads="1"/>
          </p:cNvSpPr>
          <p:nvPr>
            <p:ph type="body" idx="1"/>
          </p:nvPr>
        </p:nvSpPr>
        <p:spPr>
          <a:xfrm>
            <a:off x="685800" y="1981200"/>
            <a:ext cx="8134350" cy="4572000"/>
          </a:xfrm>
        </p:spPr>
        <p:txBody>
          <a:bodyPr/>
          <a:lstStyle/>
          <a:p>
            <a:pPr marL="609600" indent="-609600" algn="just" eaLnBrk="1" hangingPunct="1">
              <a:lnSpc>
                <a:spcPct val="120000"/>
              </a:lnSpc>
              <a:buFont typeface="Wingdings" pitchFamily="2" charset="2"/>
              <a:buChar char="l"/>
            </a:pPr>
            <a:r>
              <a:rPr lang="zh-CN" altLang="en-US" sz="2800" b="1">
                <a:latin typeface="华文中宋" pitchFamily="2" charset="-122"/>
              </a:rPr>
              <a:t>根据给定设计要求，把数字滤波器的性能指标变成模拟滤波器低通的性能指标。</a:t>
            </a:r>
            <a:endParaRPr lang="zh-CN" altLang="zh-CN" sz="2800" b="1">
              <a:latin typeface="华文中宋" pitchFamily="2" charset="-122"/>
            </a:endParaRPr>
          </a:p>
          <a:p>
            <a:pPr marL="609600" indent="-609600" eaLnBrk="1" hangingPunct="1">
              <a:lnSpc>
                <a:spcPct val="115000"/>
              </a:lnSpc>
              <a:buClr>
                <a:schemeClr val="tx1"/>
              </a:buClr>
              <a:buFont typeface="Wingdings" pitchFamily="2" charset="2"/>
              <a:buChar char="l"/>
            </a:pPr>
            <a:r>
              <a:rPr lang="zh-CN" altLang="en-US" sz="3000" b="1"/>
              <a:t>如果要设计的不是数字低通滤波器，则还需要将步骤（</a:t>
            </a:r>
            <a:r>
              <a:rPr lang="en-US" altLang="zh-CN" sz="3000" b="1"/>
              <a:t>1</a:t>
            </a:r>
            <a:r>
              <a:rPr lang="zh-CN" altLang="en-US" sz="3000" b="1"/>
              <a:t>）中的变换所得到的相应的（高通、带通、带阻）模拟滤波器的性能指标变换为模拟低通滤波器的性能指标。</a:t>
            </a:r>
          </a:p>
          <a:p>
            <a:pPr marL="990600" lvl="1" indent="-533400" eaLnBrk="1" hangingPunct="1">
              <a:lnSpc>
                <a:spcPct val="115000"/>
              </a:lnSpc>
              <a:buClr>
                <a:schemeClr val="tx1"/>
              </a:buClr>
              <a:buFont typeface="Wingdings" pitchFamily="2" charset="2"/>
              <a:buChar char="l"/>
            </a:pPr>
            <a:r>
              <a:rPr lang="zh-CN" altLang="en-US" sz="2600" b="1"/>
              <a:t>原因：只有模拟低通滤波器设计可以有设计好的图形和表格使用。</a:t>
            </a:r>
          </a:p>
        </p:txBody>
      </p:sp>
      <p:sp>
        <p:nvSpPr>
          <p:cNvPr id="73732"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B8F14295-DC93-4328-A7E7-3FB330A18999}" type="slidenum">
              <a:rPr lang="en-US" altLang="zh-CN" smtClean="0"/>
              <a:pPr eaLnBrk="1" hangingPunct="1"/>
              <a:t>72</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9026"/>
                                        </p:tgtEl>
                                        <p:attrNameLst>
                                          <p:attrName>style.visibility</p:attrName>
                                        </p:attrNameLst>
                                      </p:cBhvr>
                                      <p:to>
                                        <p:strVal val="visible"/>
                                      </p:to>
                                    </p:set>
                                    <p:anim calcmode="lin" valueType="num">
                                      <p:cBhvr additive="base">
                                        <p:cTn id="7" dur="500" fill="hold"/>
                                        <p:tgtEl>
                                          <p:spTgt spid="129026"/>
                                        </p:tgtEl>
                                        <p:attrNameLst>
                                          <p:attrName>ppt_x</p:attrName>
                                        </p:attrNameLst>
                                      </p:cBhvr>
                                      <p:tavLst>
                                        <p:tav tm="0">
                                          <p:val>
                                            <p:strVal val="#ppt_x"/>
                                          </p:val>
                                        </p:tav>
                                        <p:tav tm="100000">
                                          <p:val>
                                            <p:strVal val="#ppt_x"/>
                                          </p:val>
                                        </p:tav>
                                      </p:tavLst>
                                    </p:anim>
                                    <p:anim calcmode="lin" valueType="num">
                                      <p:cBhvr additive="base">
                                        <p:cTn id="8" dur="500" fill="hold"/>
                                        <p:tgtEl>
                                          <p:spTgt spid="12902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29027">
                                            <p:txEl>
                                              <p:pRg st="0" end="0"/>
                                            </p:txEl>
                                          </p:spTgt>
                                        </p:tgtEl>
                                        <p:attrNameLst>
                                          <p:attrName>style.visibility</p:attrName>
                                        </p:attrNameLst>
                                      </p:cBhvr>
                                      <p:to>
                                        <p:strVal val="visible"/>
                                      </p:to>
                                    </p:set>
                                    <p:animEffect transition="in" filter="box(in)">
                                      <p:cBhvr>
                                        <p:cTn id="13" dur="500"/>
                                        <p:tgtEl>
                                          <p:spTgt spid="129027">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nodeType="clickEffect">
                                  <p:stCondLst>
                                    <p:cond delay="0"/>
                                  </p:stCondLst>
                                  <p:childTnLst>
                                    <p:set>
                                      <p:cBhvr>
                                        <p:cTn id="17" dur="1" fill="hold">
                                          <p:stCondLst>
                                            <p:cond delay="0"/>
                                          </p:stCondLst>
                                        </p:cTn>
                                        <p:tgtEl>
                                          <p:spTgt spid="129027">
                                            <p:txEl>
                                              <p:pRg st="1" end="1"/>
                                            </p:txEl>
                                          </p:spTgt>
                                        </p:tgtEl>
                                        <p:attrNameLst>
                                          <p:attrName>style.visibility</p:attrName>
                                        </p:attrNameLst>
                                      </p:cBhvr>
                                      <p:to>
                                        <p:strVal val="visible"/>
                                      </p:to>
                                    </p:set>
                                    <p:animEffect transition="in" filter="checkerboard(across)">
                                      <p:cBhvr>
                                        <p:cTn id="18" dur="500"/>
                                        <p:tgtEl>
                                          <p:spTgt spid="129027">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8" presetClass="entr" presetSubtype="16" fill="hold" nodeType="clickEffect">
                                  <p:stCondLst>
                                    <p:cond delay="0"/>
                                  </p:stCondLst>
                                  <p:childTnLst>
                                    <p:set>
                                      <p:cBhvr>
                                        <p:cTn id="22" dur="1" fill="hold">
                                          <p:stCondLst>
                                            <p:cond delay="0"/>
                                          </p:stCondLst>
                                        </p:cTn>
                                        <p:tgtEl>
                                          <p:spTgt spid="129027">
                                            <p:txEl>
                                              <p:pRg st="2" end="2"/>
                                            </p:txEl>
                                          </p:spTgt>
                                        </p:tgtEl>
                                        <p:attrNameLst>
                                          <p:attrName>style.visibility</p:attrName>
                                        </p:attrNameLst>
                                      </p:cBhvr>
                                      <p:to>
                                        <p:strVal val="visible"/>
                                      </p:to>
                                    </p:set>
                                    <p:animEffect transition="in" filter="diamond(in)">
                                      <p:cBhvr>
                                        <p:cTn id="23" dur="2000"/>
                                        <p:tgtEl>
                                          <p:spTgt spid="1290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684213" y="836613"/>
            <a:ext cx="7772400" cy="762000"/>
          </a:xfrm>
        </p:spPr>
        <p:txBody>
          <a:bodyPr/>
          <a:lstStyle/>
          <a:p>
            <a:pPr eaLnBrk="1" hangingPunct="1"/>
            <a:r>
              <a:rPr lang="en-US" altLang="zh-CN" b="1" i="1">
                <a:solidFill>
                  <a:schemeClr val="tx1"/>
                </a:solidFill>
                <a:latin typeface="楷体_GB2312" pitchFamily="49" charset="-122"/>
                <a:ea typeface="楷体_GB2312" pitchFamily="49" charset="-122"/>
              </a:rPr>
              <a:t>2</a:t>
            </a:r>
            <a:r>
              <a:rPr lang="zh-CN" altLang="en-US" b="1" i="1">
                <a:solidFill>
                  <a:schemeClr val="tx1"/>
                </a:solidFill>
                <a:latin typeface="楷体_GB2312" pitchFamily="49" charset="-122"/>
                <a:ea typeface="楷体_GB2312" pitchFamily="49" charset="-122"/>
              </a:rPr>
              <a:t>、模拟滤波器设计</a:t>
            </a:r>
          </a:p>
        </p:txBody>
      </p:sp>
      <p:sp>
        <p:nvSpPr>
          <p:cNvPr id="131075" name="Rectangle 3"/>
          <p:cNvSpPr>
            <a:spLocks noGrp="1" noChangeArrowheads="1"/>
          </p:cNvSpPr>
          <p:nvPr>
            <p:ph type="body" idx="1"/>
          </p:nvPr>
        </p:nvSpPr>
        <p:spPr>
          <a:xfrm>
            <a:off x="684213" y="2057400"/>
            <a:ext cx="8064500" cy="3892550"/>
          </a:xfrm>
        </p:spPr>
        <p:txBody>
          <a:bodyPr/>
          <a:lstStyle/>
          <a:p>
            <a:pPr marL="990600" lvl="1" indent="-533400" eaLnBrk="1" hangingPunct="1">
              <a:lnSpc>
                <a:spcPct val="120000"/>
              </a:lnSpc>
              <a:buClr>
                <a:schemeClr val="tx1"/>
              </a:buClr>
              <a:buFont typeface="Wingdings" pitchFamily="2" charset="2"/>
              <a:buChar char="l"/>
            </a:pPr>
            <a:r>
              <a:rPr lang="zh-CN" altLang="en-US" sz="3000" b="1" dirty="0"/>
              <a:t>用所得到的模拟低通滤波器（称作</a:t>
            </a:r>
            <a:r>
              <a:rPr lang="zh-CN" altLang="en-US" sz="3000" b="1" dirty="0">
                <a:solidFill>
                  <a:srgbClr val="FF0000"/>
                </a:solidFill>
              </a:rPr>
              <a:t>模拟原型滤波器</a:t>
            </a:r>
            <a:r>
              <a:rPr lang="zh-CN" altLang="en-US" sz="3000" b="1" dirty="0"/>
              <a:t>）的性能指标，利用某种模拟滤波器逼近方法，</a:t>
            </a:r>
            <a:r>
              <a:rPr lang="zh-CN" altLang="en-US" b="1" dirty="0">
                <a:latin typeface="华文中宋" pitchFamily="2" charset="-122"/>
                <a:ea typeface="华文中宋" pitchFamily="2" charset="-122"/>
              </a:rPr>
              <a:t>设计出符合要求的模拟滤波器的系统函数</a:t>
            </a:r>
            <a:r>
              <a:rPr lang="en-US" altLang="zh-CN" sz="3000" b="1" dirty="0"/>
              <a:t>H</a:t>
            </a:r>
            <a:r>
              <a:rPr lang="en-US" altLang="zh-CN" sz="3000" b="1" baseline="-25000" dirty="0"/>
              <a:t>a</a:t>
            </a:r>
            <a:r>
              <a:rPr lang="en-US" altLang="zh-CN" sz="3000" b="1" dirty="0"/>
              <a:t>(s)</a:t>
            </a:r>
            <a:r>
              <a:rPr lang="zh-CN" altLang="en-US" sz="3000" b="1" dirty="0"/>
              <a:t>。</a:t>
            </a:r>
          </a:p>
          <a:p>
            <a:pPr marL="990600" lvl="1" indent="-533400" eaLnBrk="1" hangingPunct="1">
              <a:lnSpc>
                <a:spcPct val="120000"/>
              </a:lnSpc>
              <a:buClr>
                <a:schemeClr val="tx1"/>
              </a:buClr>
              <a:buFont typeface="Wingdings" pitchFamily="2" charset="2"/>
              <a:buChar char="l"/>
            </a:pPr>
            <a:r>
              <a:rPr lang="zh-CN" altLang="en-US" b="1" dirty="0">
                <a:latin typeface="华文中宋" pitchFamily="2" charset="-122"/>
                <a:ea typeface="华文中宋" pitchFamily="2" charset="-122"/>
              </a:rPr>
              <a:t>可以选择多种类型的滤波器。如：</a:t>
            </a:r>
            <a:r>
              <a:rPr lang="en-US" altLang="zh-CN" b="1" dirty="0"/>
              <a:t>Butterworth, </a:t>
            </a:r>
            <a:r>
              <a:rPr lang="en-US" altLang="zh-CN" b="1" dirty="0" err="1"/>
              <a:t>Chebyshev</a:t>
            </a:r>
            <a:r>
              <a:rPr lang="en-US" altLang="zh-CN" b="1" dirty="0"/>
              <a:t>, Ellipse, Bessel</a:t>
            </a:r>
            <a:r>
              <a:rPr lang="zh-CN" altLang="zh-CN" b="1" dirty="0"/>
              <a:t>等。</a:t>
            </a:r>
            <a:r>
              <a:rPr lang="zh-CN" altLang="en-US" dirty="0"/>
              <a:t> </a:t>
            </a:r>
            <a:endParaRPr lang="zh-CN" altLang="en-US" b="1" dirty="0">
              <a:latin typeface="华文中宋" pitchFamily="2" charset="-122"/>
              <a:ea typeface="华文中宋" pitchFamily="2" charset="-122"/>
            </a:endParaRPr>
          </a:p>
        </p:txBody>
      </p:sp>
      <p:sp>
        <p:nvSpPr>
          <p:cNvPr id="74756"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EC934A96-822E-4D70-9D9B-984A7F6B6EE9}" type="slidenum">
              <a:rPr lang="en-US" altLang="zh-CN" smtClean="0"/>
              <a:pPr eaLnBrk="1" hangingPunct="1"/>
              <a:t>73</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1074"/>
                                        </p:tgtEl>
                                        <p:attrNameLst>
                                          <p:attrName>style.visibility</p:attrName>
                                        </p:attrNameLst>
                                      </p:cBhvr>
                                      <p:to>
                                        <p:strVal val="visible"/>
                                      </p:to>
                                    </p:set>
                                    <p:anim calcmode="lin" valueType="num">
                                      <p:cBhvr additive="base">
                                        <p:cTn id="7" dur="500" fill="hold"/>
                                        <p:tgtEl>
                                          <p:spTgt spid="131074"/>
                                        </p:tgtEl>
                                        <p:attrNameLst>
                                          <p:attrName>ppt_x</p:attrName>
                                        </p:attrNameLst>
                                      </p:cBhvr>
                                      <p:tavLst>
                                        <p:tav tm="0">
                                          <p:val>
                                            <p:strVal val="#ppt_x"/>
                                          </p:val>
                                        </p:tav>
                                        <p:tav tm="100000">
                                          <p:val>
                                            <p:strVal val="#ppt_x"/>
                                          </p:val>
                                        </p:tav>
                                      </p:tavLst>
                                    </p:anim>
                                    <p:anim calcmode="lin" valueType="num">
                                      <p:cBhvr additive="base">
                                        <p:cTn id="8" dur="500" fill="hold"/>
                                        <p:tgtEl>
                                          <p:spTgt spid="13107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31075">
                                            <p:txEl>
                                              <p:pRg st="0" end="0"/>
                                            </p:txEl>
                                          </p:spTgt>
                                        </p:tgtEl>
                                        <p:attrNameLst>
                                          <p:attrName>style.visibility</p:attrName>
                                        </p:attrNameLst>
                                      </p:cBhvr>
                                      <p:to>
                                        <p:strVal val="visible"/>
                                      </p:to>
                                    </p:set>
                                    <p:animEffect transition="in" filter="box(in)">
                                      <p:cBhvr>
                                        <p:cTn id="13" dur="500"/>
                                        <p:tgtEl>
                                          <p:spTgt spid="13107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nodeType="clickEffect">
                                  <p:stCondLst>
                                    <p:cond delay="0"/>
                                  </p:stCondLst>
                                  <p:childTnLst>
                                    <p:set>
                                      <p:cBhvr>
                                        <p:cTn id="17" dur="1" fill="hold">
                                          <p:stCondLst>
                                            <p:cond delay="0"/>
                                          </p:stCondLst>
                                        </p:cTn>
                                        <p:tgtEl>
                                          <p:spTgt spid="131075">
                                            <p:txEl>
                                              <p:pRg st="1" end="1"/>
                                            </p:txEl>
                                          </p:spTgt>
                                        </p:tgtEl>
                                        <p:attrNameLst>
                                          <p:attrName>style.visibility</p:attrName>
                                        </p:attrNameLst>
                                      </p:cBhvr>
                                      <p:to>
                                        <p:strVal val="visible"/>
                                      </p:to>
                                    </p:set>
                                    <p:animEffect transition="in" filter="diamond(in)">
                                      <p:cBhvr>
                                        <p:cTn id="18" dur="2000"/>
                                        <p:tgtEl>
                                          <p:spTgt spid="131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57200" y="579438"/>
            <a:ext cx="8229600" cy="838200"/>
          </a:xfrm>
        </p:spPr>
        <p:txBody>
          <a:bodyPr/>
          <a:lstStyle/>
          <a:p>
            <a:pPr eaLnBrk="1" hangingPunct="1"/>
            <a:r>
              <a:rPr lang="en-US" altLang="zh-CN" b="1" i="1">
                <a:solidFill>
                  <a:schemeClr val="tx1"/>
                </a:solidFill>
                <a:latin typeface="楷体_GB2312" pitchFamily="49" charset="-122"/>
                <a:ea typeface="楷体_GB2312" pitchFamily="49" charset="-122"/>
              </a:rPr>
              <a:t>3</a:t>
            </a:r>
            <a:r>
              <a:rPr lang="zh-CN" altLang="en-US" b="1" i="1">
                <a:solidFill>
                  <a:schemeClr val="tx1"/>
                </a:solidFill>
                <a:latin typeface="楷体_GB2312" pitchFamily="49" charset="-122"/>
                <a:ea typeface="楷体_GB2312" pitchFamily="49" charset="-122"/>
              </a:rPr>
              <a:t>、 映 射 实 现</a:t>
            </a:r>
          </a:p>
        </p:txBody>
      </p:sp>
      <p:sp>
        <p:nvSpPr>
          <p:cNvPr id="133123" name="Rectangle 3"/>
          <p:cNvSpPr>
            <a:spLocks noGrp="1" noChangeArrowheads="1"/>
          </p:cNvSpPr>
          <p:nvPr>
            <p:ph type="body" idx="1"/>
          </p:nvPr>
        </p:nvSpPr>
        <p:spPr>
          <a:xfrm>
            <a:off x="685800" y="2057400"/>
            <a:ext cx="8077200" cy="2438400"/>
          </a:xfrm>
        </p:spPr>
        <p:txBody>
          <a:bodyPr/>
          <a:lstStyle/>
          <a:p>
            <a:pPr algn="just" eaLnBrk="1" hangingPunct="1">
              <a:lnSpc>
                <a:spcPct val="120000"/>
              </a:lnSpc>
            </a:pPr>
            <a:r>
              <a:rPr lang="zh-CN" altLang="en-US" b="1" dirty="0">
                <a:latin typeface="仿宋_GB2312" pitchFamily="49" charset="-122"/>
                <a:ea typeface="仿宋_GB2312" pitchFamily="49" charset="-122"/>
              </a:rPr>
              <a:t>利用一定的映射方法，把模拟滤波器系统函数数字化</a:t>
            </a:r>
            <a:r>
              <a:rPr lang="en-US" altLang="zh-CN" b="1" dirty="0">
                <a:latin typeface="仿宋_GB2312" pitchFamily="49" charset="-122"/>
                <a:ea typeface="仿宋_GB2312" pitchFamily="49" charset="-122"/>
              </a:rPr>
              <a:t>,</a:t>
            </a:r>
            <a:r>
              <a:rPr lang="zh-CN" altLang="en-US" b="1" dirty="0">
                <a:latin typeface="仿宋_GB2312" pitchFamily="49" charset="-122"/>
                <a:ea typeface="仿宋_GB2312" pitchFamily="49" charset="-122"/>
              </a:rPr>
              <a:t>完成</a:t>
            </a:r>
            <a:r>
              <a:rPr lang="en-US" altLang="zh-CN" b="1" dirty="0">
                <a:latin typeface="Times New Roman" pitchFamily="18" charset="0"/>
                <a:ea typeface="仿宋_GB2312" pitchFamily="49" charset="-122"/>
                <a:cs typeface="Times New Roman" pitchFamily="18" charset="0"/>
              </a:rPr>
              <a:t>IIR</a:t>
            </a:r>
            <a:r>
              <a:rPr lang="zh-CN" altLang="en-US" b="1" dirty="0">
                <a:latin typeface="Times New Roman" pitchFamily="18" charset="0"/>
                <a:ea typeface="仿宋_GB2312" pitchFamily="49" charset="-122"/>
                <a:cs typeface="Times New Roman" pitchFamily="18" charset="0"/>
              </a:rPr>
              <a:t>数</a:t>
            </a:r>
            <a:r>
              <a:rPr lang="zh-CN" altLang="en-US" b="1" dirty="0">
                <a:latin typeface="仿宋_GB2312" pitchFamily="49" charset="-122"/>
                <a:ea typeface="仿宋_GB2312" pitchFamily="49" charset="-122"/>
              </a:rPr>
              <a:t>字滤波器系统函数的设计。（采用冲激不变法、阶跃响应不变法和双线性变换法）</a:t>
            </a:r>
          </a:p>
        </p:txBody>
      </p:sp>
      <p:sp>
        <p:nvSpPr>
          <p:cNvPr id="75780"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654D8A97-8C8D-45D0-8953-88F79A717516}" type="slidenum">
              <a:rPr lang="en-US" altLang="zh-CN" smtClean="0"/>
              <a:pPr eaLnBrk="1" hangingPunct="1"/>
              <a:t>74</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3122"/>
                                        </p:tgtEl>
                                        <p:attrNameLst>
                                          <p:attrName>style.visibility</p:attrName>
                                        </p:attrNameLst>
                                      </p:cBhvr>
                                      <p:to>
                                        <p:strVal val="visible"/>
                                      </p:to>
                                    </p:set>
                                    <p:animEffect transition="in" filter="box(in)">
                                      <p:cBhvr>
                                        <p:cTn id="7" dur="500"/>
                                        <p:tgtEl>
                                          <p:spTgt spid="133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123">
                                            <p:txEl>
                                              <p:pRg st="0" end="0"/>
                                            </p:txEl>
                                          </p:spTgt>
                                        </p:tgtEl>
                                        <p:attrNameLst>
                                          <p:attrName>style.visibility</p:attrName>
                                        </p:attrNameLst>
                                      </p:cBhvr>
                                      <p:to>
                                        <p:strVal val="visible"/>
                                      </p:to>
                                    </p:set>
                                    <p:animEffect transition="in" filter="blinds(horizontal)">
                                      <p:cBhvr>
                                        <p:cTn id="12" dur="500"/>
                                        <p:tgtEl>
                                          <p:spTgt spid="133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2" grpId="0"/>
      <p:bldP spid="13312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609600" y="228600"/>
            <a:ext cx="8210550" cy="1112838"/>
          </a:xfrm>
        </p:spPr>
        <p:txBody>
          <a:bodyPr/>
          <a:lstStyle/>
          <a:p>
            <a:pPr marL="838200" indent="-838200" algn="l" eaLnBrk="1" hangingPunct="1"/>
            <a:r>
              <a:rPr lang="zh-CN" altLang="en-US" b="1" i="1">
                <a:solidFill>
                  <a:schemeClr val="tx1"/>
                </a:solidFill>
                <a:ea typeface="隶书" pitchFamily="49" charset="-122"/>
              </a:rPr>
              <a:t>二、</a:t>
            </a:r>
            <a:r>
              <a:rPr lang="zh-CN" altLang="en-US" sz="3600" b="1" i="1">
                <a:solidFill>
                  <a:schemeClr val="tx1"/>
                </a:solidFill>
                <a:ea typeface="隶书" pitchFamily="49" charset="-122"/>
              </a:rPr>
              <a:t>由模拟滤波器设计数字滤波器条件</a:t>
            </a:r>
          </a:p>
        </p:txBody>
      </p:sp>
      <p:sp>
        <p:nvSpPr>
          <p:cNvPr id="135171" name="Rectangle 3"/>
          <p:cNvSpPr>
            <a:spLocks noGrp="1" noChangeArrowheads="1"/>
          </p:cNvSpPr>
          <p:nvPr>
            <p:ph type="body" idx="1"/>
          </p:nvPr>
        </p:nvSpPr>
        <p:spPr>
          <a:xfrm>
            <a:off x="0" y="1628775"/>
            <a:ext cx="9144000" cy="647700"/>
          </a:xfrm>
        </p:spPr>
        <p:txBody>
          <a:bodyPr/>
          <a:lstStyle/>
          <a:p>
            <a:pPr eaLnBrk="1" hangingPunct="1"/>
            <a:r>
              <a:rPr lang="zh-CN" altLang="en-US" sz="3000" b="1" dirty="0">
                <a:latin typeface="Times New Roman" pitchFamily="18" charset="0"/>
                <a:ea typeface="仿宋_GB2312" pitchFamily="49" charset="-122"/>
              </a:rPr>
              <a:t>由模拟变换到数字的映射必须满足两个基本要求</a:t>
            </a:r>
            <a:r>
              <a:rPr lang="en-US" altLang="zh-CN" sz="3000" b="1" dirty="0">
                <a:latin typeface="Times New Roman" pitchFamily="18" charset="0"/>
                <a:ea typeface="仿宋_GB2312" pitchFamily="49" charset="-122"/>
              </a:rPr>
              <a:t>:</a:t>
            </a:r>
          </a:p>
        </p:txBody>
      </p:sp>
      <p:sp>
        <p:nvSpPr>
          <p:cNvPr id="135190" name="Rectangle 22"/>
          <p:cNvSpPr>
            <a:spLocks noChangeArrowheads="1"/>
          </p:cNvSpPr>
          <p:nvPr/>
        </p:nvSpPr>
        <p:spPr bwMode="auto">
          <a:xfrm>
            <a:off x="0" y="2276475"/>
            <a:ext cx="9144000" cy="165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altLang="zh-CN" sz="3200" b="1" dirty="0">
                <a:latin typeface="Times New Roman" pitchFamily="18" charset="0"/>
                <a:ea typeface="隶书" pitchFamily="49" charset="-122"/>
              </a:rPr>
              <a:t>① H(z)</a:t>
            </a:r>
            <a:r>
              <a:rPr lang="zh-CN" altLang="zh-CN" sz="3200" b="1" dirty="0">
                <a:latin typeface="Times New Roman" pitchFamily="18" charset="0"/>
                <a:ea typeface="隶书" pitchFamily="49" charset="-122"/>
              </a:rPr>
              <a:t>的频率响应要能模仿H</a:t>
            </a:r>
            <a:r>
              <a:rPr lang="zh-CN" altLang="zh-CN" sz="3200" b="1" baseline="-25000" dirty="0">
                <a:latin typeface="Times New Roman" pitchFamily="18" charset="0"/>
                <a:ea typeface="隶书" pitchFamily="49" charset="-122"/>
              </a:rPr>
              <a:t>a</a:t>
            </a:r>
            <a:r>
              <a:rPr lang="zh-CN" altLang="zh-CN" sz="3200" b="1" dirty="0">
                <a:latin typeface="Times New Roman" pitchFamily="18" charset="0"/>
                <a:ea typeface="隶书" pitchFamily="49" charset="-122"/>
              </a:rPr>
              <a:t>(s)的频率响应。</a:t>
            </a:r>
            <a:r>
              <a:rPr lang="zh-CN" altLang="en-US" sz="3200" b="1" dirty="0">
                <a:latin typeface="Times New Roman" pitchFamily="18" charset="0"/>
                <a:ea typeface="隶书" pitchFamily="49" charset="-122"/>
              </a:rPr>
              <a:t>即</a:t>
            </a:r>
            <a:r>
              <a:rPr lang="en-US" altLang="zh-CN" sz="3200" b="1" dirty="0">
                <a:latin typeface="Times New Roman" pitchFamily="18" charset="0"/>
                <a:ea typeface="隶书" pitchFamily="49" charset="-122"/>
              </a:rPr>
              <a:t>: S</a:t>
            </a:r>
            <a:r>
              <a:rPr lang="zh-CN" altLang="en-US" sz="3200" b="1" dirty="0">
                <a:latin typeface="Times New Roman" pitchFamily="18" charset="0"/>
                <a:ea typeface="隶书" pitchFamily="49" charset="-122"/>
              </a:rPr>
              <a:t>平 面的虚轴 </a:t>
            </a:r>
            <a:r>
              <a:rPr lang="en-US" altLang="zh-CN" sz="3200" b="1" dirty="0" err="1">
                <a:latin typeface="Times New Roman" pitchFamily="18" charset="0"/>
                <a:ea typeface="隶书" pitchFamily="49" charset="-122"/>
              </a:rPr>
              <a:t>jΩ</a:t>
            </a:r>
            <a:r>
              <a:rPr lang="en-US" altLang="zh-CN" sz="3200" b="1" dirty="0">
                <a:latin typeface="Times New Roman" pitchFamily="18" charset="0"/>
                <a:ea typeface="隶书" pitchFamily="49" charset="-122"/>
              </a:rPr>
              <a:t> </a:t>
            </a:r>
            <a:r>
              <a:rPr lang="zh-CN" altLang="en-US" sz="3200" b="1" dirty="0">
                <a:latin typeface="Times New Roman" pitchFamily="18" charset="0"/>
                <a:ea typeface="隶书" pitchFamily="49" charset="-122"/>
              </a:rPr>
              <a:t>必须映射到 </a:t>
            </a:r>
            <a:r>
              <a:rPr lang="en-US" altLang="zh-CN" sz="3200" b="1" dirty="0">
                <a:latin typeface="Times New Roman" pitchFamily="18" charset="0"/>
                <a:ea typeface="隶书" pitchFamily="49" charset="-122"/>
              </a:rPr>
              <a:t>z </a:t>
            </a:r>
            <a:r>
              <a:rPr lang="zh-CN" altLang="en-US" sz="3200" b="1" dirty="0">
                <a:latin typeface="Times New Roman" pitchFamily="18" charset="0"/>
                <a:ea typeface="隶书" pitchFamily="49" charset="-122"/>
              </a:rPr>
              <a:t>平面的单位圆上，</a:t>
            </a:r>
            <a:endParaRPr lang="en-US" altLang="zh-CN" sz="3200" b="1" dirty="0">
              <a:latin typeface="Times New Roman" pitchFamily="18" charset="0"/>
              <a:ea typeface="隶书" pitchFamily="49" charset="-122"/>
            </a:endParaRPr>
          </a:p>
          <a:p>
            <a:pPr marL="342900" indent="-342900">
              <a:spcBef>
                <a:spcPct val="20000"/>
              </a:spcBef>
            </a:pPr>
            <a:r>
              <a:rPr lang="en-US" altLang="zh-CN" sz="2800" b="1" dirty="0">
                <a:latin typeface="Times New Roman" pitchFamily="18" charset="0"/>
                <a:ea typeface="隶书" pitchFamily="49" charset="-122"/>
              </a:rPr>
              <a:t>    [S=</a:t>
            </a:r>
            <a:r>
              <a:rPr lang="en-US" altLang="zh-CN" sz="2800" b="1" dirty="0" err="1">
                <a:latin typeface="Times New Roman" pitchFamily="18" charset="0"/>
                <a:ea typeface="隶书" pitchFamily="49" charset="-122"/>
              </a:rPr>
              <a:t>jΩ</a:t>
            </a:r>
            <a:r>
              <a:rPr lang="en-US" altLang="zh-CN" sz="2800" b="1" dirty="0">
                <a:latin typeface="Times New Roman" pitchFamily="18" charset="0"/>
                <a:ea typeface="隶书" pitchFamily="49" charset="-122"/>
              </a:rPr>
              <a:t>, -∞</a:t>
            </a:r>
            <a:r>
              <a:rPr lang="zh-CN" altLang="en-US" sz="2800" b="1" dirty="0">
                <a:latin typeface="Times New Roman" pitchFamily="18" charset="0"/>
                <a:ea typeface="隶书" pitchFamily="49" charset="-122"/>
              </a:rPr>
              <a:t>＜</a:t>
            </a:r>
            <a:r>
              <a:rPr lang="en-US" altLang="zh-CN" sz="2800" b="1" dirty="0">
                <a:latin typeface="Times New Roman" pitchFamily="18" charset="0"/>
                <a:ea typeface="隶书" pitchFamily="49" charset="-122"/>
              </a:rPr>
              <a:t>Ω</a:t>
            </a:r>
            <a:r>
              <a:rPr lang="zh-CN" altLang="en-US" sz="2800" b="1" dirty="0">
                <a:latin typeface="Times New Roman" pitchFamily="18" charset="0"/>
                <a:ea typeface="隶书" pitchFamily="49" charset="-122"/>
              </a:rPr>
              <a:t>＜∞</a:t>
            </a:r>
            <a:r>
              <a:rPr lang="en-US" altLang="zh-CN" sz="2800" b="1" dirty="0">
                <a:latin typeface="Times New Roman" pitchFamily="18" charset="0"/>
                <a:ea typeface="隶书" pitchFamily="49" charset="-122"/>
              </a:rPr>
              <a:t>]→[ |z|=1,</a:t>
            </a:r>
            <a:r>
              <a:rPr lang="zh-CN" altLang="en-US" sz="2800" b="1" dirty="0">
                <a:latin typeface="Times New Roman" pitchFamily="18" charset="0"/>
                <a:ea typeface="隶书" pitchFamily="49" charset="-122"/>
              </a:rPr>
              <a:t>－</a:t>
            </a:r>
            <a:r>
              <a:rPr lang="en-US" altLang="zh-CN" sz="2800" b="1" dirty="0">
                <a:latin typeface="Times New Roman" pitchFamily="18" charset="0"/>
                <a:ea typeface="隶书" pitchFamily="49" charset="-122"/>
              </a:rPr>
              <a:t>π</a:t>
            </a:r>
            <a:r>
              <a:rPr lang="zh-CN" altLang="en-US" sz="2800" b="1" dirty="0">
                <a:latin typeface="Times New Roman" pitchFamily="18" charset="0"/>
                <a:ea typeface="隶书" pitchFamily="49" charset="-122"/>
              </a:rPr>
              <a:t>＜</a:t>
            </a:r>
            <a:r>
              <a:rPr lang="en-US" altLang="zh-CN" sz="2800" b="1" dirty="0">
                <a:latin typeface="Times New Roman" pitchFamily="18" charset="0"/>
                <a:ea typeface="隶书" pitchFamily="49" charset="-122"/>
              </a:rPr>
              <a:t>ω</a:t>
            </a:r>
            <a:r>
              <a:rPr lang="zh-CN" altLang="en-US" sz="2800" b="1" dirty="0">
                <a:latin typeface="Times New Roman" pitchFamily="18" charset="0"/>
                <a:ea typeface="隶书" pitchFamily="49" charset="-122"/>
              </a:rPr>
              <a:t>＜</a:t>
            </a:r>
            <a:r>
              <a:rPr lang="en-US" altLang="zh-CN" sz="2800" b="1" dirty="0">
                <a:latin typeface="Times New Roman" pitchFamily="18" charset="0"/>
                <a:ea typeface="隶书" pitchFamily="49" charset="-122"/>
              </a:rPr>
              <a:t>π ]</a:t>
            </a:r>
          </a:p>
        </p:txBody>
      </p:sp>
      <p:grpSp>
        <p:nvGrpSpPr>
          <p:cNvPr id="135191" name="Group 23"/>
          <p:cNvGrpSpPr>
            <a:grpSpLocks/>
          </p:cNvGrpSpPr>
          <p:nvPr/>
        </p:nvGrpSpPr>
        <p:grpSpPr bwMode="auto">
          <a:xfrm>
            <a:off x="4572000" y="4221163"/>
            <a:ext cx="4176713" cy="2466975"/>
            <a:chOff x="2880" y="2478"/>
            <a:chExt cx="2631" cy="1554"/>
          </a:xfrm>
        </p:grpSpPr>
        <p:sp>
          <p:nvSpPr>
            <p:cNvPr id="76813" name="Oval 24"/>
            <p:cNvSpPr>
              <a:spLocks noChangeArrowheads="1"/>
            </p:cNvSpPr>
            <p:nvPr/>
          </p:nvSpPr>
          <p:spPr bwMode="auto">
            <a:xfrm>
              <a:off x="3408" y="2800"/>
              <a:ext cx="912" cy="858"/>
            </a:xfrm>
            <a:prstGeom prst="ellipse">
              <a:avLst/>
            </a:prstGeom>
            <a:solidFill>
              <a:schemeClr val="bg1"/>
            </a:solidFill>
            <a:ln w="38100">
              <a:solidFill>
                <a:srgbClr val="FF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4" name="Line 25"/>
            <p:cNvSpPr>
              <a:spLocks noChangeShapeType="1"/>
            </p:cNvSpPr>
            <p:nvPr/>
          </p:nvSpPr>
          <p:spPr bwMode="auto">
            <a:xfrm flipV="1">
              <a:off x="2880" y="3249"/>
              <a:ext cx="2223" cy="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5" name="Line 26"/>
            <p:cNvSpPr>
              <a:spLocks noChangeShapeType="1"/>
            </p:cNvSpPr>
            <p:nvPr/>
          </p:nvSpPr>
          <p:spPr bwMode="auto">
            <a:xfrm flipV="1">
              <a:off x="3898" y="2554"/>
              <a:ext cx="0" cy="1478"/>
            </a:xfrm>
            <a:prstGeom prst="line">
              <a:avLst/>
            </a:prstGeom>
            <a:noFill/>
            <a:ln w="38100">
              <a:solidFill>
                <a:schemeClr val="hlink"/>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6" name="Text Box 27"/>
            <p:cNvSpPr txBox="1">
              <a:spLocks noChangeArrowheads="1"/>
            </p:cNvSpPr>
            <p:nvPr/>
          </p:nvSpPr>
          <p:spPr bwMode="auto">
            <a:xfrm>
              <a:off x="4921" y="3249"/>
              <a:ext cx="59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lang="en-US" altLang="zh-CN" sz="2400" b="1">
                  <a:latin typeface="Times New Roman" pitchFamily="18" charset="0"/>
                </a:rPr>
                <a:t>Re[z]</a:t>
              </a:r>
            </a:p>
          </p:txBody>
        </p:sp>
        <p:sp>
          <p:nvSpPr>
            <p:cNvPr id="76817" name="Text Box 28"/>
            <p:cNvSpPr txBox="1">
              <a:spLocks noChangeArrowheads="1"/>
            </p:cNvSpPr>
            <p:nvPr/>
          </p:nvSpPr>
          <p:spPr bwMode="auto">
            <a:xfrm>
              <a:off x="4014" y="2478"/>
              <a:ext cx="6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jIm[z]</a:t>
              </a:r>
            </a:p>
          </p:txBody>
        </p:sp>
        <p:sp>
          <p:nvSpPr>
            <p:cNvPr id="76818" name="Text Box 29"/>
            <p:cNvSpPr txBox="1">
              <a:spLocks noChangeArrowheads="1"/>
            </p:cNvSpPr>
            <p:nvPr/>
          </p:nvSpPr>
          <p:spPr bwMode="auto">
            <a:xfrm>
              <a:off x="4241" y="3203"/>
              <a:ext cx="36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lang="en-US" altLang="zh-CN" sz="2000" b="1">
                  <a:latin typeface="Times New Roman" pitchFamily="18" charset="0"/>
                </a:rPr>
                <a:t> </a:t>
              </a:r>
              <a:r>
                <a:rPr lang="en-US" altLang="zh-CN" sz="2400" b="1">
                  <a:latin typeface="Times New Roman" pitchFamily="18" charset="0"/>
                </a:rPr>
                <a:t>1</a:t>
              </a:r>
            </a:p>
          </p:txBody>
        </p:sp>
      </p:grpSp>
      <p:grpSp>
        <p:nvGrpSpPr>
          <p:cNvPr id="135198" name="Group 30"/>
          <p:cNvGrpSpPr>
            <a:grpSpLocks/>
          </p:cNvGrpSpPr>
          <p:nvPr/>
        </p:nvGrpSpPr>
        <p:grpSpPr bwMode="auto">
          <a:xfrm>
            <a:off x="1187450" y="4292600"/>
            <a:ext cx="2622550" cy="2133600"/>
            <a:chOff x="768" y="2544"/>
            <a:chExt cx="1652" cy="1344"/>
          </a:xfrm>
        </p:grpSpPr>
        <p:sp>
          <p:nvSpPr>
            <p:cNvPr id="76808" name="Line 31"/>
            <p:cNvSpPr>
              <a:spLocks noChangeShapeType="1"/>
            </p:cNvSpPr>
            <p:nvPr/>
          </p:nvSpPr>
          <p:spPr bwMode="auto">
            <a:xfrm flipV="1">
              <a:off x="1350" y="2622"/>
              <a:ext cx="5" cy="1266"/>
            </a:xfrm>
            <a:prstGeom prst="line">
              <a:avLst/>
            </a:prstGeom>
            <a:noFill/>
            <a:ln w="38100">
              <a:solidFill>
                <a:srgbClr val="FF33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09" name="Line 32"/>
            <p:cNvSpPr>
              <a:spLocks noChangeShapeType="1"/>
            </p:cNvSpPr>
            <p:nvPr/>
          </p:nvSpPr>
          <p:spPr bwMode="auto">
            <a:xfrm>
              <a:off x="768" y="3256"/>
              <a:ext cx="1595" cy="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0" name="Text Box 33"/>
            <p:cNvSpPr txBox="1">
              <a:spLocks noChangeArrowheads="1"/>
            </p:cNvSpPr>
            <p:nvPr/>
          </p:nvSpPr>
          <p:spPr bwMode="auto">
            <a:xfrm>
              <a:off x="1338" y="3203"/>
              <a:ext cx="20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0</a:t>
              </a:r>
            </a:p>
          </p:txBody>
        </p:sp>
        <p:sp>
          <p:nvSpPr>
            <p:cNvPr id="76811" name="Text Box 34"/>
            <p:cNvSpPr txBox="1">
              <a:spLocks noChangeArrowheads="1"/>
            </p:cNvSpPr>
            <p:nvPr/>
          </p:nvSpPr>
          <p:spPr bwMode="auto">
            <a:xfrm>
              <a:off x="962" y="2544"/>
              <a:ext cx="33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lang="en-US" altLang="zh-CN" b="1"/>
                <a:t>jΩ</a:t>
              </a:r>
            </a:p>
          </p:txBody>
        </p:sp>
        <p:graphicFrame>
          <p:nvGraphicFramePr>
            <p:cNvPr id="76812" name="Object 35"/>
            <p:cNvGraphicFramePr>
              <a:graphicFrameLocks noChangeAspect="1"/>
            </p:cNvGraphicFramePr>
            <p:nvPr/>
          </p:nvGraphicFramePr>
          <p:xfrm>
            <a:off x="2200" y="3385"/>
            <a:ext cx="220" cy="203"/>
          </p:xfrm>
          <a:graphic>
            <a:graphicData uri="http://schemas.openxmlformats.org/presentationml/2006/ole">
              <mc:AlternateContent xmlns:mc="http://schemas.openxmlformats.org/markup-compatibility/2006">
                <mc:Choice xmlns:v="urn:schemas-microsoft-com:vml" Requires="v">
                  <p:oleObj spid="_x0000_s76861" name="Equation" r:id="rId4" imgW="152334" imgH="139639" progId="Equation.DSMT4">
                    <p:embed/>
                  </p:oleObj>
                </mc:Choice>
                <mc:Fallback>
                  <p:oleObj name="Equation" r:id="rId4" imgW="152334" imgH="139639" progId="Equation.DSMT4">
                    <p:embed/>
                    <p:pic>
                      <p:nvPicPr>
                        <p:cNvPr id="0" name="Object 35"/>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200" y="3385"/>
                          <a:ext cx="220" cy="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680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56F5F2BA-F600-42B6-8378-E93381B6C483}" type="slidenum">
              <a:rPr lang="en-US" altLang="zh-CN" smtClean="0"/>
              <a:pPr eaLnBrk="1" hangingPunct="1"/>
              <a:t>75</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0"/>
                                        </p:tgtEl>
                                        <p:attrNameLst>
                                          <p:attrName>style.visibility</p:attrName>
                                        </p:attrNameLst>
                                      </p:cBhvr>
                                      <p:to>
                                        <p:strVal val="visible"/>
                                      </p:to>
                                    </p:set>
                                    <p:anim calcmode="lin" valueType="num">
                                      <p:cBhvr additive="base">
                                        <p:cTn id="7" dur="500" fill="hold"/>
                                        <p:tgtEl>
                                          <p:spTgt spid="135170"/>
                                        </p:tgtEl>
                                        <p:attrNameLst>
                                          <p:attrName>ppt_x</p:attrName>
                                        </p:attrNameLst>
                                      </p:cBhvr>
                                      <p:tavLst>
                                        <p:tav tm="0">
                                          <p:val>
                                            <p:strVal val="#ppt_x"/>
                                          </p:val>
                                        </p:tav>
                                        <p:tav tm="100000">
                                          <p:val>
                                            <p:strVal val="#ppt_x"/>
                                          </p:val>
                                        </p:tav>
                                      </p:tavLst>
                                    </p:anim>
                                    <p:anim calcmode="lin" valueType="num">
                                      <p:cBhvr additive="base">
                                        <p:cTn id="8" dur="500" fill="hold"/>
                                        <p:tgtEl>
                                          <p:spTgt spid="13517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5171">
                                            <p:txEl>
                                              <p:pRg st="0" end="0"/>
                                            </p:txEl>
                                          </p:spTgt>
                                        </p:tgtEl>
                                        <p:attrNameLst>
                                          <p:attrName>style.visibility</p:attrName>
                                        </p:attrNameLst>
                                      </p:cBhvr>
                                      <p:to>
                                        <p:strVal val="visible"/>
                                      </p:to>
                                    </p:set>
                                    <p:anim calcmode="lin" valueType="num">
                                      <p:cBhvr additive="base">
                                        <p:cTn id="13" dur="500" fill="hold"/>
                                        <p:tgtEl>
                                          <p:spTgt spid="13517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51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135190"/>
                                        </p:tgtEl>
                                        <p:attrNameLst>
                                          <p:attrName>style.visibility</p:attrName>
                                        </p:attrNameLst>
                                      </p:cBhvr>
                                      <p:to>
                                        <p:strVal val="visible"/>
                                      </p:to>
                                    </p:set>
                                    <p:animEffect transition="in" filter="box(in)">
                                      <p:cBhvr>
                                        <p:cTn id="19" dur="500"/>
                                        <p:tgtEl>
                                          <p:spTgt spid="13519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135198"/>
                                        </p:tgtEl>
                                        <p:attrNameLst>
                                          <p:attrName>style.visibility</p:attrName>
                                        </p:attrNameLst>
                                      </p:cBhvr>
                                      <p:to>
                                        <p:strVal val="visible"/>
                                      </p:to>
                                    </p:set>
                                    <p:anim calcmode="lin" valueType="num">
                                      <p:cBhvr additive="base">
                                        <p:cTn id="24" dur="500" fill="hold"/>
                                        <p:tgtEl>
                                          <p:spTgt spid="135198"/>
                                        </p:tgtEl>
                                        <p:attrNameLst>
                                          <p:attrName>ppt_x</p:attrName>
                                        </p:attrNameLst>
                                      </p:cBhvr>
                                      <p:tavLst>
                                        <p:tav tm="0">
                                          <p:val>
                                            <p:strVal val="#ppt_x"/>
                                          </p:val>
                                        </p:tav>
                                        <p:tav tm="100000">
                                          <p:val>
                                            <p:strVal val="#ppt_x"/>
                                          </p:val>
                                        </p:tav>
                                      </p:tavLst>
                                    </p:anim>
                                    <p:anim calcmode="lin" valueType="num">
                                      <p:cBhvr additive="base">
                                        <p:cTn id="25" dur="500" fill="hold"/>
                                        <p:tgtEl>
                                          <p:spTgt spid="135198"/>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5" presetClass="entr" presetSubtype="10" fill="hold" nodeType="clickEffect">
                                  <p:stCondLst>
                                    <p:cond delay="0"/>
                                  </p:stCondLst>
                                  <p:childTnLst>
                                    <p:set>
                                      <p:cBhvr>
                                        <p:cTn id="29" dur="1" fill="hold">
                                          <p:stCondLst>
                                            <p:cond delay="0"/>
                                          </p:stCondLst>
                                        </p:cTn>
                                        <p:tgtEl>
                                          <p:spTgt spid="135191"/>
                                        </p:tgtEl>
                                        <p:attrNameLst>
                                          <p:attrName>style.visibility</p:attrName>
                                        </p:attrNameLst>
                                      </p:cBhvr>
                                      <p:to>
                                        <p:strVal val="visible"/>
                                      </p:to>
                                    </p:set>
                                    <p:animEffect transition="in" filter="checkerboard(across)">
                                      <p:cBhvr>
                                        <p:cTn id="30" dur="500"/>
                                        <p:tgtEl>
                                          <p:spTgt spid="135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0" grpId="0"/>
      <p:bldP spid="135171" grpId="0" build="p"/>
      <p:bldP spid="135190"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ChangeArrowheads="1"/>
          </p:cNvSpPr>
          <p:nvPr/>
        </p:nvSpPr>
        <p:spPr bwMode="auto">
          <a:xfrm>
            <a:off x="468313" y="476250"/>
            <a:ext cx="8207375"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20000"/>
              </a:lnSpc>
              <a:spcBef>
                <a:spcPct val="20000"/>
              </a:spcBef>
              <a:buClr>
                <a:schemeClr val="tx2"/>
              </a:buClr>
            </a:pPr>
            <a:r>
              <a:rPr kumimoji="1" lang="en-US" altLang="zh-CN" sz="3200" b="1" dirty="0">
                <a:latin typeface="Times New Roman" pitchFamily="18" charset="0"/>
                <a:ea typeface="仿宋_GB2312" pitchFamily="49" charset="-122"/>
              </a:rPr>
              <a:t>②</a:t>
            </a:r>
            <a:r>
              <a:rPr kumimoji="1" lang="zh-CN" altLang="en-US" sz="3200" b="1" dirty="0">
                <a:latin typeface="Times New Roman" pitchFamily="18" charset="0"/>
                <a:ea typeface="仿宋_GB2312" pitchFamily="49" charset="-122"/>
              </a:rPr>
              <a:t>因果稳定的</a:t>
            </a:r>
            <a:r>
              <a:rPr kumimoji="1" lang="en-US" altLang="zh-CN" sz="3200" b="1" dirty="0">
                <a:latin typeface="Times New Roman" pitchFamily="18" charset="0"/>
                <a:ea typeface="仿宋_GB2312" pitchFamily="49" charset="-122"/>
              </a:rPr>
              <a:t>H</a:t>
            </a:r>
            <a:r>
              <a:rPr kumimoji="1" lang="en-US" altLang="zh-CN" sz="3200" b="1" baseline="-25000" dirty="0">
                <a:latin typeface="Times New Roman" pitchFamily="18" charset="0"/>
                <a:ea typeface="仿宋_GB2312" pitchFamily="49" charset="-122"/>
              </a:rPr>
              <a:t>a</a:t>
            </a:r>
            <a:r>
              <a:rPr kumimoji="1" lang="en-US" altLang="zh-CN" sz="3200" b="1" dirty="0">
                <a:latin typeface="Times New Roman" pitchFamily="18" charset="0"/>
                <a:ea typeface="仿宋_GB2312" pitchFamily="49" charset="-122"/>
              </a:rPr>
              <a:t>(s)</a:t>
            </a:r>
            <a:r>
              <a:rPr kumimoji="1" lang="zh-CN" altLang="zh-CN" sz="3200" b="1" dirty="0">
                <a:latin typeface="Times New Roman" pitchFamily="18" charset="0"/>
                <a:ea typeface="仿宋_GB2312" pitchFamily="49" charset="-122"/>
              </a:rPr>
              <a:t>应能映射成因果稳定的H(z)</a:t>
            </a:r>
            <a:r>
              <a:rPr kumimoji="1" lang="zh-CN" altLang="en-US" sz="3200" b="1" dirty="0">
                <a:latin typeface="Times New Roman" pitchFamily="18" charset="0"/>
                <a:ea typeface="仿宋_GB2312" pitchFamily="49" charset="-122"/>
              </a:rPr>
              <a:t>。为保持滤波器的稳定性，</a:t>
            </a:r>
            <a:r>
              <a:rPr kumimoji="1" lang="en-US" altLang="zh-CN" sz="3200" b="1" dirty="0">
                <a:latin typeface="Times New Roman" pitchFamily="18" charset="0"/>
                <a:ea typeface="仿宋_GB2312" pitchFamily="49" charset="-122"/>
              </a:rPr>
              <a:t>S</a:t>
            </a:r>
            <a:r>
              <a:rPr kumimoji="1" lang="zh-CN" altLang="en-US" sz="3200" b="1" dirty="0">
                <a:latin typeface="Times New Roman" pitchFamily="18" charset="0"/>
                <a:ea typeface="仿宋_GB2312" pitchFamily="49" charset="-122"/>
              </a:rPr>
              <a:t>平面的左半平面必须映射到 </a:t>
            </a:r>
            <a:r>
              <a:rPr kumimoji="1" lang="en-US" altLang="zh-CN" sz="3200" b="1" dirty="0">
                <a:latin typeface="Times New Roman" pitchFamily="18" charset="0"/>
                <a:ea typeface="仿宋_GB2312" pitchFamily="49" charset="-122"/>
              </a:rPr>
              <a:t>z </a:t>
            </a:r>
            <a:r>
              <a:rPr kumimoji="1" lang="zh-CN" altLang="en-US" sz="3200" b="1" dirty="0">
                <a:latin typeface="Times New Roman" pitchFamily="18" charset="0"/>
                <a:ea typeface="仿宋_GB2312" pitchFamily="49" charset="-122"/>
              </a:rPr>
              <a:t>平面的单位圆内，即：</a:t>
            </a:r>
            <a:r>
              <a:rPr kumimoji="1" lang="en-US" altLang="zh-CN" sz="3200" b="1" dirty="0">
                <a:latin typeface="Times New Roman" pitchFamily="18" charset="0"/>
                <a:ea typeface="仿宋_GB2312" pitchFamily="49" charset="-122"/>
              </a:rPr>
              <a:t>Re[s]&lt;0 </a:t>
            </a:r>
            <a:r>
              <a:rPr kumimoji="1" lang="en-US" altLang="zh-CN" sz="3200" b="1" dirty="0">
                <a:latin typeface="Times New Roman" pitchFamily="18" charset="0"/>
                <a:ea typeface="仿宋_GB2312" pitchFamily="49" charset="-122"/>
                <a:sym typeface="Wingdings" pitchFamily="2" charset="2"/>
              </a:rPr>
              <a:t></a:t>
            </a:r>
            <a:r>
              <a:rPr kumimoji="1" lang="en-US" altLang="zh-CN" sz="3200" b="1" dirty="0">
                <a:latin typeface="Times New Roman" pitchFamily="18" charset="0"/>
                <a:ea typeface="仿宋_GB2312" pitchFamily="49" charset="-122"/>
              </a:rPr>
              <a:t> |z|&lt;1</a:t>
            </a:r>
          </a:p>
        </p:txBody>
      </p:sp>
      <p:grpSp>
        <p:nvGrpSpPr>
          <p:cNvPr id="137266" name="Group 50"/>
          <p:cNvGrpSpPr>
            <a:grpSpLocks/>
          </p:cNvGrpSpPr>
          <p:nvPr/>
        </p:nvGrpSpPr>
        <p:grpSpPr bwMode="auto">
          <a:xfrm>
            <a:off x="900113" y="3789363"/>
            <a:ext cx="2933700" cy="2827337"/>
            <a:chOff x="567" y="2478"/>
            <a:chExt cx="1788" cy="1677"/>
          </a:xfrm>
        </p:grpSpPr>
        <p:grpSp>
          <p:nvGrpSpPr>
            <p:cNvPr id="77842" name="Group 33"/>
            <p:cNvGrpSpPr>
              <a:grpSpLocks/>
            </p:cNvGrpSpPr>
            <p:nvPr/>
          </p:nvGrpSpPr>
          <p:grpSpPr bwMode="auto">
            <a:xfrm>
              <a:off x="657" y="2478"/>
              <a:ext cx="1698" cy="1525"/>
              <a:chOff x="768" y="2544"/>
              <a:chExt cx="1652" cy="1344"/>
            </a:xfrm>
          </p:grpSpPr>
          <p:sp>
            <p:nvSpPr>
              <p:cNvPr id="77849" name="Line 34"/>
              <p:cNvSpPr>
                <a:spLocks noChangeShapeType="1"/>
              </p:cNvSpPr>
              <p:nvPr/>
            </p:nvSpPr>
            <p:spPr bwMode="auto">
              <a:xfrm flipV="1">
                <a:off x="1350" y="2622"/>
                <a:ext cx="5" cy="1266"/>
              </a:xfrm>
              <a:prstGeom prst="line">
                <a:avLst/>
              </a:prstGeom>
              <a:noFill/>
              <a:ln w="38100">
                <a:solidFill>
                  <a:srgbClr val="FF33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50" name="Line 35"/>
              <p:cNvSpPr>
                <a:spLocks noChangeShapeType="1"/>
              </p:cNvSpPr>
              <p:nvPr/>
            </p:nvSpPr>
            <p:spPr bwMode="auto">
              <a:xfrm>
                <a:off x="768" y="3256"/>
                <a:ext cx="1595" cy="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51" name="Text Box 36"/>
              <p:cNvSpPr txBox="1">
                <a:spLocks noChangeArrowheads="1"/>
              </p:cNvSpPr>
              <p:nvPr/>
            </p:nvSpPr>
            <p:spPr bwMode="auto">
              <a:xfrm>
                <a:off x="1338" y="3203"/>
                <a:ext cx="204" cy="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0</a:t>
                </a:r>
              </a:p>
            </p:txBody>
          </p:sp>
          <p:sp>
            <p:nvSpPr>
              <p:cNvPr id="77852" name="Text Box 37"/>
              <p:cNvSpPr txBox="1">
                <a:spLocks noChangeArrowheads="1"/>
              </p:cNvSpPr>
              <p:nvPr/>
            </p:nvSpPr>
            <p:spPr bwMode="auto">
              <a:xfrm>
                <a:off x="962" y="2544"/>
                <a:ext cx="335"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lang="en-US" altLang="zh-CN" b="1">
                    <a:latin typeface="Times New Roman" pitchFamily="18" charset="0"/>
                  </a:rPr>
                  <a:t>jΩ</a:t>
                </a:r>
              </a:p>
            </p:txBody>
          </p:sp>
          <p:graphicFrame>
            <p:nvGraphicFramePr>
              <p:cNvPr id="77853" name="Object 38"/>
              <p:cNvGraphicFramePr>
                <a:graphicFrameLocks noChangeAspect="1"/>
              </p:cNvGraphicFramePr>
              <p:nvPr/>
            </p:nvGraphicFramePr>
            <p:xfrm>
              <a:off x="2200" y="3385"/>
              <a:ext cx="220" cy="203"/>
            </p:xfrm>
            <a:graphic>
              <a:graphicData uri="http://schemas.openxmlformats.org/presentationml/2006/ole">
                <mc:AlternateContent xmlns:mc="http://schemas.openxmlformats.org/markup-compatibility/2006">
                  <mc:Choice xmlns:v="urn:schemas-microsoft-com:vml" Requires="v">
                    <p:oleObj spid="_x0000_s77896" name="Equation" r:id="rId4" imgW="152334" imgH="139639" progId="Equation.DSMT4">
                      <p:embed/>
                    </p:oleObj>
                  </mc:Choice>
                  <mc:Fallback>
                    <p:oleObj name="Equation" r:id="rId4" imgW="152334" imgH="139639" progId="Equation.DSMT4">
                      <p:embed/>
                      <p:pic>
                        <p:nvPicPr>
                          <p:cNvPr id="0" name="Object 38"/>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200" y="3385"/>
                            <a:ext cx="220" cy="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7843" name="Line 39"/>
            <p:cNvSpPr>
              <a:spLocks noChangeShapeType="1"/>
            </p:cNvSpPr>
            <p:nvPr/>
          </p:nvSpPr>
          <p:spPr bwMode="auto">
            <a:xfrm flipH="1">
              <a:off x="567" y="2750"/>
              <a:ext cx="680" cy="45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844" name="Line 40"/>
            <p:cNvSpPr>
              <a:spLocks noChangeShapeType="1"/>
            </p:cNvSpPr>
            <p:nvPr/>
          </p:nvSpPr>
          <p:spPr bwMode="auto">
            <a:xfrm flipH="1">
              <a:off x="567" y="2931"/>
              <a:ext cx="680" cy="45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845" name="Line 41"/>
            <p:cNvSpPr>
              <a:spLocks noChangeShapeType="1"/>
            </p:cNvSpPr>
            <p:nvPr/>
          </p:nvSpPr>
          <p:spPr bwMode="auto">
            <a:xfrm flipH="1">
              <a:off x="567" y="3113"/>
              <a:ext cx="680" cy="45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846" name="Line 42"/>
            <p:cNvSpPr>
              <a:spLocks noChangeShapeType="1"/>
            </p:cNvSpPr>
            <p:nvPr/>
          </p:nvSpPr>
          <p:spPr bwMode="auto">
            <a:xfrm flipH="1">
              <a:off x="567" y="3294"/>
              <a:ext cx="680" cy="45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847" name="Line 43"/>
            <p:cNvSpPr>
              <a:spLocks noChangeShapeType="1"/>
            </p:cNvSpPr>
            <p:nvPr/>
          </p:nvSpPr>
          <p:spPr bwMode="auto">
            <a:xfrm flipH="1">
              <a:off x="567" y="3475"/>
              <a:ext cx="680" cy="45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848" name="Line 44"/>
            <p:cNvSpPr>
              <a:spLocks noChangeShapeType="1"/>
            </p:cNvSpPr>
            <p:nvPr/>
          </p:nvSpPr>
          <p:spPr bwMode="auto">
            <a:xfrm flipH="1">
              <a:off x="567" y="3702"/>
              <a:ext cx="680" cy="45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37267" name="Group 51"/>
          <p:cNvGrpSpPr>
            <a:grpSpLocks/>
          </p:cNvGrpSpPr>
          <p:nvPr/>
        </p:nvGrpSpPr>
        <p:grpSpPr bwMode="auto">
          <a:xfrm>
            <a:off x="4384675" y="3644900"/>
            <a:ext cx="4579938" cy="2971800"/>
            <a:chOff x="2762" y="2405"/>
            <a:chExt cx="2704" cy="1763"/>
          </a:xfrm>
        </p:grpSpPr>
        <p:grpSp>
          <p:nvGrpSpPr>
            <p:cNvPr id="77830" name="Group 26"/>
            <p:cNvGrpSpPr>
              <a:grpSpLocks/>
            </p:cNvGrpSpPr>
            <p:nvPr/>
          </p:nvGrpSpPr>
          <p:grpSpPr bwMode="auto">
            <a:xfrm>
              <a:off x="2762" y="2405"/>
              <a:ext cx="2704" cy="1763"/>
              <a:chOff x="2880" y="2478"/>
              <a:chExt cx="2631" cy="1554"/>
            </a:xfrm>
          </p:grpSpPr>
          <p:sp>
            <p:nvSpPr>
              <p:cNvPr id="77836" name="Oval 27"/>
              <p:cNvSpPr>
                <a:spLocks noChangeArrowheads="1"/>
              </p:cNvSpPr>
              <p:nvPr/>
            </p:nvSpPr>
            <p:spPr bwMode="auto">
              <a:xfrm>
                <a:off x="3449" y="2821"/>
                <a:ext cx="871" cy="837"/>
              </a:xfrm>
              <a:prstGeom prst="ellipse">
                <a:avLst/>
              </a:prstGeom>
              <a:solidFill>
                <a:schemeClr val="bg1"/>
              </a:solidFill>
              <a:ln w="38100">
                <a:solidFill>
                  <a:srgbClr val="FF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37" name="Line 28"/>
              <p:cNvSpPr>
                <a:spLocks noChangeShapeType="1"/>
              </p:cNvSpPr>
              <p:nvPr/>
            </p:nvSpPr>
            <p:spPr bwMode="auto">
              <a:xfrm flipV="1">
                <a:off x="2880" y="3249"/>
                <a:ext cx="2223" cy="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38" name="Line 29"/>
              <p:cNvSpPr>
                <a:spLocks noChangeShapeType="1"/>
              </p:cNvSpPr>
              <p:nvPr/>
            </p:nvSpPr>
            <p:spPr bwMode="auto">
              <a:xfrm flipV="1">
                <a:off x="3898" y="2554"/>
                <a:ext cx="0" cy="1478"/>
              </a:xfrm>
              <a:prstGeom prst="line">
                <a:avLst/>
              </a:prstGeom>
              <a:noFill/>
              <a:ln w="38100">
                <a:solidFill>
                  <a:schemeClr val="hlink"/>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39" name="Text Box 30"/>
              <p:cNvSpPr txBox="1">
                <a:spLocks noChangeArrowheads="1"/>
              </p:cNvSpPr>
              <p:nvPr/>
            </p:nvSpPr>
            <p:spPr bwMode="auto">
              <a:xfrm>
                <a:off x="4921" y="3249"/>
                <a:ext cx="590" cy="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lang="en-US" altLang="zh-CN" sz="2400" b="1">
                    <a:latin typeface="Times New Roman" pitchFamily="18" charset="0"/>
                  </a:rPr>
                  <a:t>Re[z]</a:t>
                </a:r>
              </a:p>
            </p:txBody>
          </p:sp>
          <p:sp>
            <p:nvSpPr>
              <p:cNvPr id="77840" name="Text Box 31"/>
              <p:cNvSpPr txBox="1">
                <a:spLocks noChangeArrowheads="1"/>
              </p:cNvSpPr>
              <p:nvPr/>
            </p:nvSpPr>
            <p:spPr bwMode="auto">
              <a:xfrm>
                <a:off x="4014" y="2478"/>
                <a:ext cx="680" cy="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rPr>
                  <a:t>jIm[z]</a:t>
                </a:r>
              </a:p>
            </p:txBody>
          </p:sp>
          <p:sp>
            <p:nvSpPr>
              <p:cNvPr id="77841" name="Text Box 32"/>
              <p:cNvSpPr txBox="1">
                <a:spLocks noChangeArrowheads="1"/>
              </p:cNvSpPr>
              <p:nvPr/>
            </p:nvSpPr>
            <p:spPr bwMode="auto">
              <a:xfrm>
                <a:off x="4241" y="3203"/>
                <a:ext cx="366" cy="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lang="en-US" altLang="zh-CN" sz="2000" b="1">
                    <a:latin typeface="Times New Roman" pitchFamily="18" charset="0"/>
                  </a:rPr>
                  <a:t> </a:t>
                </a:r>
                <a:r>
                  <a:rPr lang="en-US" altLang="zh-CN" sz="2400" b="1">
                    <a:latin typeface="Times New Roman" pitchFamily="18" charset="0"/>
                  </a:rPr>
                  <a:t>1</a:t>
                </a:r>
              </a:p>
            </p:txBody>
          </p:sp>
        </p:grpSp>
        <p:sp>
          <p:nvSpPr>
            <p:cNvPr id="77831" name="Line 45"/>
            <p:cNvSpPr>
              <a:spLocks noChangeShapeType="1"/>
            </p:cNvSpPr>
            <p:nvPr/>
          </p:nvSpPr>
          <p:spPr bwMode="auto">
            <a:xfrm flipH="1">
              <a:off x="3347" y="2886"/>
              <a:ext cx="667" cy="4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832" name="Line 46"/>
            <p:cNvSpPr>
              <a:spLocks noChangeShapeType="1"/>
            </p:cNvSpPr>
            <p:nvPr/>
          </p:nvSpPr>
          <p:spPr bwMode="auto">
            <a:xfrm flipH="1">
              <a:off x="3347" y="2795"/>
              <a:ext cx="531" cy="3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833" name="Line 47"/>
            <p:cNvSpPr>
              <a:spLocks noChangeShapeType="1"/>
            </p:cNvSpPr>
            <p:nvPr/>
          </p:nvSpPr>
          <p:spPr bwMode="auto">
            <a:xfrm flipH="1">
              <a:off x="3379" y="2989"/>
              <a:ext cx="782" cy="48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834" name="Line 48"/>
            <p:cNvSpPr>
              <a:spLocks noChangeShapeType="1"/>
            </p:cNvSpPr>
            <p:nvPr/>
          </p:nvSpPr>
          <p:spPr bwMode="auto">
            <a:xfrm flipH="1">
              <a:off x="3468" y="3126"/>
              <a:ext cx="723" cy="48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835" name="Line 49"/>
            <p:cNvSpPr>
              <a:spLocks noChangeShapeType="1"/>
            </p:cNvSpPr>
            <p:nvPr/>
          </p:nvSpPr>
          <p:spPr bwMode="auto">
            <a:xfrm flipH="1">
              <a:off x="3612" y="3294"/>
              <a:ext cx="629" cy="4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77829"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4A64694C-CD9E-4E42-BEF0-D1817904B7C9}" type="slidenum">
              <a:rPr lang="en-US" altLang="zh-CN" smtClean="0"/>
              <a:pPr eaLnBrk="1" hangingPunct="1"/>
              <a:t>76</a:t>
            </a:fld>
            <a:endParaRPr lang="en-US" altLang="zh-CN"/>
          </a:p>
        </p:txBody>
      </p:sp>
      <p:sp>
        <p:nvSpPr>
          <p:cNvPr id="2" name="矩形 1"/>
          <p:cNvSpPr/>
          <p:nvPr/>
        </p:nvSpPr>
        <p:spPr>
          <a:xfrm>
            <a:off x="4058110" y="2381781"/>
            <a:ext cx="2242922" cy="707886"/>
          </a:xfrm>
          <a:prstGeom prst="rect">
            <a:avLst/>
          </a:prstGeom>
          <a:noFill/>
        </p:spPr>
        <p:txBody>
          <a:bodyPr wrap="none" lIns="91440" tIns="45720" rIns="91440" bIns="45720">
            <a:spAutoFit/>
          </a:bodyPr>
          <a:lstStyle/>
          <a:p>
            <a:pPr algn="ctr"/>
            <a:r>
              <a:rPr lang="zh-CN" altLang="en-US" sz="4000" b="1" dirty="0" smtClean="0">
                <a:ln w="22225">
                  <a:solidFill>
                    <a:schemeClr val="accent2"/>
                  </a:solidFill>
                  <a:prstDash val="solid"/>
                </a:ln>
                <a:solidFill>
                  <a:schemeClr val="accent2">
                    <a:lumMod val="40000"/>
                    <a:lumOff val="60000"/>
                  </a:schemeClr>
                </a:solidFill>
              </a:rPr>
              <a:t>为什么？</a:t>
            </a:r>
            <a:endParaRPr lang="zh-CN" altLang="en-US" sz="4000" b="1" cap="none" spc="0" dirty="0">
              <a:ln w="22225">
                <a:solidFill>
                  <a:schemeClr val="accent2"/>
                </a:solidFill>
                <a:prstDash val="solid"/>
              </a:ln>
              <a:solidFill>
                <a:schemeClr val="accent2">
                  <a:lumMod val="40000"/>
                  <a:lumOff val="60000"/>
                </a:schemeClr>
              </a:solidFill>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7218"/>
                                        </p:tgtEl>
                                        <p:attrNameLst>
                                          <p:attrName>style.visibility</p:attrName>
                                        </p:attrNameLst>
                                      </p:cBhvr>
                                      <p:to>
                                        <p:strVal val="visible"/>
                                      </p:to>
                                    </p:set>
                                    <p:anim calcmode="lin" valueType="num">
                                      <p:cBhvr additive="base">
                                        <p:cTn id="7" dur="500" fill="hold"/>
                                        <p:tgtEl>
                                          <p:spTgt spid="137218"/>
                                        </p:tgtEl>
                                        <p:attrNameLst>
                                          <p:attrName>ppt_x</p:attrName>
                                        </p:attrNameLst>
                                      </p:cBhvr>
                                      <p:tavLst>
                                        <p:tav tm="0">
                                          <p:val>
                                            <p:strVal val="#ppt_x"/>
                                          </p:val>
                                        </p:tav>
                                        <p:tav tm="100000">
                                          <p:val>
                                            <p:strVal val="#ppt_x"/>
                                          </p:val>
                                        </p:tav>
                                      </p:tavLst>
                                    </p:anim>
                                    <p:anim calcmode="lin" valueType="num">
                                      <p:cBhvr additive="base">
                                        <p:cTn id="8" dur="500" fill="hold"/>
                                        <p:tgtEl>
                                          <p:spTgt spid="13721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37266"/>
                                        </p:tgtEl>
                                        <p:attrNameLst>
                                          <p:attrName>style.visibility</p:attrName>
                                        </p:attrNameLst>
                                      </p:cBhvr>
                                      <p:to>
                                        <p:strVal val="visible"/>
                                      </p:to>
                                    </p:set>
                                    <p:animEffect transition="in" filter="box(in)">
                                      <p:cBhvr>
                                        <p:cTn id="13" dur="500"/>
                                        <p:tgtEl>
                                          <p:spTgt spid="13726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nodeType="clickEffect">
                                  <p:stCondLst>
                                    <p:cond delay="0"/>
                                  </p:stCondLst>
                                  <p:childTnLst>
                                    <p:set>
                                      <p:cBhvr>
                                        <p:cTn id="17" dur="1" fill="hold">
                                          <p:stCondLst>
                                            <p:cond delay="0"/>
                                          </p:stCondLst>
                                        </p:cTn>
                                        <p:tgtEl>
                                          <p:spTgt spid="137267"/>
                                        </p:tgtEl>
                                        <p:attrNameLst>
                                          <p:attrName>style.visibility</p:attrName>
                                        </p:attrNameLst>
                                      </p:cBhvr>
                                      <p:to>
                                        <p:strVal val="visible"/>
                                      </p:to>
                                    </p:set>
                                    <p:animEffect transition="in" filter="checkerboard(across)">
                                      <p:cBhvr>
                                        <p:cTn id="18" dur="500"/>
                                        <p:tgtEl>
                                          <p:spTgt spid="13726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8" grpId="0"/>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685800" y="381000"/>
            <a:ext cx="7772400" cy="1298575"/>
          </a:xfrm>
        </p:spPr>
        <p:txBody>
          <a:bodyPr/>
          <a:lstStyle/>
          <a:p>
            <a:pPr algn="l" eaLnBrk="1" hangingPunct="1"/>
            <a:r>
              <a:rPr lang="zh-CN" altLang="zh-CN" b="1" i="1" dirty="0">
                <a:solidFill>
                  <a:schemeClr val="tx1"/>
                </a:solidFill>
                <a:ea typeface="隶书" pitchFamily="49" charset="-122"/>
              </a:rPr>
              <a:t>三、</a:t>
            </a:r>
            <a:r>
              <a:rPr lang="zh-CN" altLang="en-US" b="1" i="1" dirty="0">
                <a:solidFill>
                  <a:schemeClr val="tx1"/>
                </a:solidFill>
                <a:ea typeface="隶书" pitchFamily="49" charset="-122"/>
              </a:rPr>
              <a:t>由模拟滤波器设计数字滤波器方法的局限性</a:t>
            </a:r>
          </a:p>
        </p:txBody>
      </p:sp>
      <p:sp>
        <p:nvSpPr>
          <p:cNvPr id="139267" name="Rectangle 3"/>
          <p:cNvSpPr>
            <a:spLocks noGrp="1" noChangeArrowheads="1"/>
          </p:cNvSpPr>
          <p:nvPr>
            <p:ph type="body" idx="1"/>
          </p:nvPr>
        </p:nvSpPr>
        <p:spPr>
          <a:xfrm>
            <a:off x="685800" y="1981200"/>
            <a:ext cx="8001000" cy="4616450"/>
          </a:xfrm>
        </p:spPr>
        <p:txBody>
          <a:bodyPr/>
          <a:lstStyle/>
          <a:p>
            <a:pPr marL="609600" indent="-609600" algn="just" eaLnBrk="1" hangingPunct="1">
              <a:lnSpc>
                <a:spcPct val="125000"/>
              </a:lnSpc>
              <a:buFont typeface="Wingdings" pitchFamily="2" charset="2"/>
              <a:buChar char="l"/>
            </a:pPr>
            <a:r>
              <a:rPr lang="zh-CN" altLang="en-US" b="1">
                <a:latin typeface="楷体_GB2312" pitchFamily="49" charset="-122"/>
                <a:ea typeface="楷体_GB2312" pitchFamily="49" charset="-122"/>
              </a:rPr>
              <a:t>用这方法设计</a:t>
            </a:r>
            <a:r>
              <a:rPr lang="en-US" altLang="zh-CN" b="1">
                <a:latin typeface="楷体_GB2312" pitchFamily="49" charset="-122"/>
                <a:ea typeface="楷体_GB2312" pitchFamily="49" charset="-122"/>
              </a:rPr>
              <a:t>IIR</a:t>
            </a:r>
            <a:r>
              <a:rPr lang="zh-CN" altLang="en-US" b="1">
                <a:latin typeface="楷体_GB2312" pitchFamily="49" charset="-122"/>
                <a:ea typeface="楷体_GB2312" pitchFamily="49" charset="-122"/>
              </a:rPr>
              <a:t>数字滤波器存在一定的局限性：</a:t>
            </a:r>
          </a:p>
          <a:p>
            <a:pPr marL="609600" indent="-609600" algn="just" eaLnBrk="1" hangingPunct="1">
              <a:lnSpc>
                <a:spcPct val="125000"/>
              </a:lnSpc>
              <a:buFontTx/>
              <a:buAutoNum type="arabicPeriod"/>
            </a:pPr>
            <a:r>
              <a:rPr lang="zh-CN" altLang="en-US" b="1">
                <a:latin typeface="楷体_GB2312" pitchFamily="49" charset="-122"/>
                <a:ea typeface="楷体_GB2312" pitchFamily="49" charset="-122"/>
              </a:rPr>
              <a:t>这种方法只适于设计幅度响应分段恒定的滤波器，不能解决任意幅度的滤波器的设计问题。</a:t>
            </a:r>
          </a:p>
          <a:p>
            <a:pPr marL="609600" indent="-609600" algn="just" eaLnBrk="1" hangingPunct="1">
              <a:lnSpc>
                <a:spcPct val="125000"/>
              </a:lnSpc>
              <a:buFontTx/>
              <a:buAutoNum type="arabicPeriod"/>
            </a:pPr>
            <a:r>
              <a:rPr lang="zh-CN" altLang="en-US" b="1">
                <a:latin typeface="楷体_GB2312" pitchFamily="49" charset="-122"/>
                <a:ea typeface="楷体_GB2312" pitchFamily="49" charset="-122"/>
              </a:rPr>
              <a:t>它只是一种可行的方法，而不一是最优的方法。</a:t>
            </a:r>
          </a:p>
        </p:txBody>
      </p:sp>
      <p:sp>
        <p:nvSpPr>
          <p:cNvPr id="78852"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8DB4703F-2CFB-4263-9137-B8F707812DDD}" type="slidenum">
              <a:rPr lang="en-US" altLang="zh-CN" smtClean="0"/>
              <a:pPr eaLnBrk="1" hangingPunct="1"/>
              <a:t>77</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9266"/>
                                        </p:tgtEl>
                                        <p:attrNameLst>
                                          <p:attrName>style.visibility</p:attrName>
                                        </p:attrNameLst>
                                      </p:cBhvr>
                                      <p:to>
                                        <p:strVal val="visible"/>
                                      </p:to>
                                    </p:set>
                                    <p:anim calcmode="lin" valueType="num">
                                      <p:cBhvr additive="base">
                                        <p:cTn id="7" dur="500" fill="hold"/>
                                        <p:tgtEl>
                                          <p:spTgt spid="139266"/>
                                        </p:tgtEl>
                                        <p:attrNameLst>
                                          <p:attrName>ppt_x</p:attrName>
                                        </p:attrNameLst>
                                      </p:cBhvr>
                                      <p:tavLst>
                                        <p:tav tm="0">
                                          <p:val>
                                            <p:strVal val="#ppt_x"/>
                                          </p:val>
                                        </p:tav>
                                        <p:tav tm="100000">
                                          <p:val>
                                            <p:strVal val="#ppt_x"/>
                                          </p:val>
                                        </p:tav>
                                      </p:tavLst>
                                    </p:anim>
                                    <p:anim calcmode="lin" valueType="num">
                                      <p:cBhvr additive="base">
                                        <p:cTn id="8" dur="500" fill="hold"/>
                                        <p:tgtEl>
                                          <p:spTgt spid="13926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9267">
                                            <p:txEl>
                                              <p:pRg st="0" end="0"/>
                                            </p:txEl>
                                          </p:spTgt>
                                        </p:tgtEl>
                                        <p:attrNameLst>
                                          <p:attrName>style.visibility</p:attrName>
                                        </p:attrNameLst>
                                      </p:cBhvr>
                                      <p:to>
                                        <p:strVal val="visible"/>
                                      </p:to>
                                    </p:set>
                                    <p:anim calcmode="lin" valueType="num">
                                      <p:cBhvr additive="base">
                                        <p:cTn id="13" dur="500" fill="hold"/>
                                        <p:tgtEl>
                                          <p:spTgt spid="13926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9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nodeType="clickEffect">
                                  <p:stCondLst>
                                    <p:cond delay="0"/>
                                  </p:stCondLst>
                                  <p:childTnLst>
                                    <p:set>
                                      <p:cBhvr>
                                        <p:cTn id="18" dur="1" fill="hold">
                                          <p:stCondLst>
                                            <p:cond delay="0"/>
                                          </p:stCondLst>
                                        </p:cTn>
                                        <p:tgtEl>
                                          <p:spTgt spid="139267">
                                            <p:txEl>
                                              <p:pRg st="1" end="1"/>
                                            </p:txEl>
                                          </p:spTgt>
                                        </p:tgtEl>
                                        <p:attrNameLst>
                                          <p:attrName>style.visibility</p:attrName>
                                        </p:attrNameLst>
                                      </p:cBhvr>
                                      <p:to>
                                        <p:strVal val="visible"/>
                                      </p:to>
                                    </p:set>
                                    <p:animEffect transition="in" filter="box(in)">
                                      <p:cBhvr>
                                        <p:cTn id="19" dur="500"/>
                                        <p:tgtEl>
                                          <p:spTgt spid="139267">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nodeType="clickEffect">
                                  <p:stCondLst>
                                    <p:cond delay="0"/>
                                  </p:stCondLst>
                                  <p:childTnLst>
                                    <p:set>
                                      <p:cBhvr>
                                        <p:cTn id="23" dur="1" fill="hold">
                                          <p:stCondLst>
                                            <p:cond delay="0"/>
                                          </p:stCondLst>
                                        </p:cTn>
                                        <p:tgtEl>
                                          <p:spTgt spid="139267">
                                            <p:txEl>
                                              <p:pRg st="2" end="2"/>
                                            </p:txEl>
                                          </p:spTgt>
                                        </p:tgtEl>
                                        <p:attrNameLst>
                                          <p:attrName>style.visibility</p:attrName>
                                        </p:attrNameLst>
                                      </p:cBhvr>
                                      <p:to>
                                        <p:strVal val="visible"/>
                                      </p:to>
                                    </p:set>
                                    <p:animEffect transition="in" filter="checkerboard(across)">
                                      <p:cBhvr>
                                        <p:cTn id="24" dur="500"/>
                                        <p:tgtEl>
                                          <p:spTgt spid="139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914400" y="533400"/>
            <a:ext cx="7772400" cy="1143000"/>
          </a:xfrm>
        </p:spPr>
        <p:txBody>
          <a:bodyPr/>
          <a:lstStyle/>
          <a:p>
            <a:pPr eaLnBrk="1" hangingPunct="1"/>
            <a:r>
              <a:rPr lang="zh-CN" altLang="en-US" b="1" i="1">
                <a:solidFill>
                  <a:schemeClr val="tx1"/>
                </a:solidFill>
                <a:ea typeface="隶书" pitchFamily="49" charset="-122"/>
              </a:rPr>
              <a:t>四、映射实现的方法</a:t>
            </a:r>
          </a:p>
        </p:txBody>
      </p:sp>
      <p:sp>
        <p:nvSpPr>
          <p:cNvPr id="141315" name="Rectangle 3"/>
          <p:cNvSpPr>
            <a:spLocks noGrp="1" noChangeArrowheads="1"/>
          </p:cNvSpPr>
          <p:nvPr>
            <p:ph type="body" idx="1"/>
          </p:nvPr>
        </p:nvSpPr>
        <p:spPr>
          <a:xfrm>
            <a:off x="533400" y="1981200"/>
            <a:ext cx="8382000" cy="4543425"/>
          </a:xfrm>
        </p:spPr>
        <p:txBody>
          <a:bodyPr/>
          <a:lstStyle/>
          <a:p>
            <a:pPr algn="just" eaLnBrk="1" hangingPunct="1">
              <a:lnSpc>
                <a:spcPct val="120000"/>
              </a:lnSpc>
            </a:pPr>
            <a:r>
              <a:rPr lang="zh-CN" altLang="en-US" b="1" dirty="0">
                <a:latin typeface="楷体_GB2312" pitchFamily="49" charset="-122"/>
                <a:ea typeface="楷体_GB2312" pitchFamily="49" charset="-122"/>
              </a:rPr>
              <a:t>由模拟滤波器映射成数字滤波器的方法，也即，数字滤波器能模仿滤波器的特性。</a:t>
            </a:r>
          </a:p>
          <a:p>
            <a:pPr algn="just" eaLnBrk="1" hangingPunct="1">
              <a:lnSpc>
                <a:spcPct val="120000"/>
              </a:lnSpc>
              <a:buFontTx/>
              <a:buNone/>
            </a:pPr>
            <a:r>
              <a:rPr lang="zh-CN" altLang="en-US" b="1" dirty="0">
                <a:latin typeface="楷体_GB2312" pitchFamily="49" charset="-122"/>
                <a:ea typeface="楷体_GB2312" pitchFamily="49" charset="-122"/>
              </a:rPr>
              <a:t>  主要有以下</a:t>
            </a:r>
            <a:r>
              <a:rPr lang="en-US" altLang="zh-CN" b="1" dirty="0">
                <a:latin typeface="楷体_GB2312" pitchFamily="49" charset="-122"/>
                <a:ea typeface="楷体_GB2312" pitchFamily="49" charset="-122"/>
              </a:rPr>
              <a:t>3</a:t>
            </a:r>
            <a:r>
              <a:rPr lang="zh-CN" altLang="en-US" b="1" dirty="0">
                <a:latin typeface="楷体_GB2312" pitchFamily="49" charset="-122"/>
                <a:ea typeface="楷体_GB2312" pitchFamily="49" charset="-122"/>
              </a:rPr>
              <a:t>种映射方法： </a:t>
            </a:r>
          </a:p>
          <a:p>
            <a:pPr algn="just" eaLnBrk="1" hangingPunct="1">
              <a:lnSpc>
                <a:spcPct val="120000"/>
              </a:lnSpc>
            </a:pPr>
            <a:r>
              <a:rPr lang="zh-CN" altLang="en-US" b="1" dirty="0">
                <a:latin typeface="楷体_GB2312" pitchFamily="49" charset="-122"/>
                <a:ea typeface="楷体_GB2312" pitchFamily="49" charset="-122"/>
              </a:rPr>
              <a:t>冲激响应不变法 </a:t>
            </a:r>
          </a:p>
          <a:p>
            <a:pPr algn="just" eaLnBrk="1" hangingPunct="1">
              <a:lnSpc>
                <a:spcPct val="120000"/>
              </a:lnSpc>
            </a:pPr>
            <a:r>
              <a:rPr lang="zh-CN" altLang="en-US" b="1" dirty="0">
                <a:latin typeface="楷体_GB2312" pitchFamily="49" charset="-122"/>
                <a:ea typeface="楷体_GB2312" pitchFamily="49" charset="-122"/>
              </a:rPr>
              <a:t>阶跃响应不变法（不学习）</a:t>
            </a:r>
          </a:p>
          <a:p>
            <a:pPr algn="just" eaLnBrk="1" hangingPunct="1">
              <a:lnSpc>
                <a:spcPct val="120000"/>
              </a:lnSpc>
            </a:pPr>
            <a:r>
              <a:rPr lang="zh-CN" altLang="en-US" b="1" dirty="0">
                <a:latin typeface="楷体_GB2312" pitchFamily="49" charset="-122"/>
                <a:ea typeface="楷体_GB2312" pitchFamily="49" charset="-122"/>
              </a:rPr>
              <a:t>双线性变换法</a:t>
            </a:r>
          </a:p>
        </p:txBody>
      </p:sp>
      <p:sp>
        <p:nvSpPr>
          <p:cNvPr id="79876"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AC88B419-7A91-43E0-AC44-38BCE2FEEC94}" type="slidenum">
              <a:rPr lang="en-US" altLang="zh-CN" smtClean="0"/>
              <a:pPr eaLnBrk="1" hangingPunct="1"/>
              <a:t>78</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1314"/>
                                        </p:tgtEl>
                                        <p:attrNameLst>
                                          <p:attrName>style.visibility</p:attrName>
                                        </p:attrNameLst>
                                      </p:cBhvr>
                                      <p:to>
                                        <p:strVal val="visible"/>
                                      </p:to>
                                    </p:set>
                                    <p:anim calcmode="lin" valueType="num">
                                      <p:cBhvr additive="base">
                                        <p:cTn id="7" dur="500" fill="hold"/>
                                        <p:tgtEl>
                                          <p:spTgt spid="141314"/>
                                        </p:tgtEl>
                                        <p:attrNameLst>
                                          <p:attrName>ppt_x</p:attrName>
                                        </p:attrNameLst>
                                      </p:cBhvr>
                                      <p:tavLst>
                                        <p:tav tm="0">
                                          <p:val>
                                            <p:strVal val="#ppt_x"/>
                                          </p:val>
                                        </p:tav>
                                        <p:tav tm="100000">
                                          <p:val>
                                            <p:strVal val="#ppt_x"/>
                                          </p:val>
                                        </p:tav>
                                      </p:tavLst>
                                    </p:anim>
                                    <p:anim calcmode="lin" valueType="num">
                                      <p:cBhvr additive="base">
                                        <p:cTn id="8" dur="500" fill="hold"/>
                                        <p:tgtEl>
                                          <p:spTgt spid="14131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41315">
                                            <p:txEl>
                                              <p:pRg st="0" end="0"/>
                                            </p:txEl>
                                          </p:spTgt>
                                        </p:tgtEl>
                                        <p:attrNameLst>
                                          <p:attrName>style.visibility</p:attrName>
                                        </p:attrNameLst>
                                      </p:cBhvr>
                                      <p:to>
                                        <p:strVal val="visible"/>
                                      </p:to>
                                    </p:set>
                                    <p:animEffect transition="in" filter="blinds(horizontal)">
                                      <p:cBhvr>
                                        <p:cTn id="13" dur="500"/>
                                        <p:tgtEl>
                                          <p:spTgt spid="14131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nodeType="clickEffect">
                                  <p:stCondLst>
                                    <p:cond delay="0"/>
                                  </p:stCondLst>
                                  <p:childTnLst>
                                    <p:set>
                                      <p:cBhvr>
                                        <p:cTn id="17" dur="1" fill="hold">
                                          <p:stCondLst>
                                            <p:cond delay="0"/>
                                          </p:stCondLst>
                                        </p:cTn>
                                        <p:tgtEl>
                                          <p:spTgt spid="141315">
                                            <p:txEl>
                                              <p:pRg st="1" end="1"/>
                                            </p:txEl>
                                          </p:spTgt>
                                        </p:tgtEl>
                                        <p:attrNameLst>
                                          <p:attrName>style.visibility</p:attrName>
                                        </p:attrNameLst>
                                      </p:cBhvr>
                                      <p:to>
                                        <p:strVal val="visible"/>
                                      </p:to>
                                    </p:set>
                                    <p:animEffect transition="in" filter="diamond(in)">
                                      <p:cBhvr>
                                        <p:cTn id="18" dur="2000"/>
                                        <p:tgtEl>
                                          <p:spTgt spid="141315">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41315">
                                            <p:txEl>
                                              <p:pRg st="2" end="2"/>
                                            </p:txEl>
                                          </p:spTgt>
                                        </p:tgtEl>
                                        <p:attrNameLst>
                                          <p:attrName>style.visibility</p:attrName>
                                        </p:attrNameLst>
                                      </p:cBhvr>
                                      <p:to>
                                        <p:strVal val="visible"/>
                                      </p:to>
                                    </p:set>
                                    <p:anim calcmode="lin" valueType="num">
                                      <p:cBhvr additive="base">
                                        <p:cTn id="23" dur="500" fill="hold"/>
                                        <p:tgtEl>
                                          <p:spTgt spid="14131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1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5" presetClass="entr" presetSubtype="10" fill="hold" nodeType="clickEffect">
                                  <p:stCondLst>
                                    <p:cond delay="0"/>
                                  </p:stCondLst>
                                  <p:childTnLst>
                                    <p:set>
                                      <p:cBhvr>
                                        <p:cTn id="28" dur="1" fill="hold">
                                          <p:stCondLst>
                                            <p:cond delay="0"/>
                                          </p:stCondLst>
                                        </p:cTn>
                                        <p:tgtEl>
                                          <p:spTgt spid="141315">
                                            <p:txEl>
                                              <p:pRg st="3" end="3"/>
                                            </p:txEl>
                                          </p:spTgt>
                                        </p:tgtEl>
                                        <p:attrNameLst>
                                          <p:attrName>style.visibility</p:attrName>
                                        </p:attrNameLst>
                                      </p:cBhvr>
                                      <p:to>
                                        <p:strVal val="visible"/>
                                      </p:to>
                                    </p:set>
                                    <p:animEffect transition="in" filter="checkerboard(across)">
                                      <p:cBhvr>
                                        <p:cTn id="29" dur="500"/>
                                        <p:tgtEl>
                                          <p:spTgt spid="141315">
                                            <p:txEl>
                                              <p:pRg st="3" end="3"/>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nodeType="clickEffect">
                                  <p:stCondLst>
                                    <p:cond delay="0"/>
                                  </p:stCondLst>
                                  <p:childTnLst>
                                    <p:set>
                                      <p:cBhvr>
                                        <p:cTn id="33" dur="1" fill="hold">
                                          <p:stCondLst>
                                            <p:cond delay="0"/>
                                          </p:stCondLst>
                                        </p:cTn>
                                        <p:tgtEl>
                                          <p:spTgt spid="141315">
                                            <p:txEl>
                                              <p:pRg st="4" end="4"/>
                                            </p:txEl>
                                          </p:spTgt>
                                        </p:tgtEl>
                                        <p:attrNameLst>
                                          <p:attrName>style.visibility</p:attrName>
                                        </p:attrNameLst>
                                      </p:cBhvr>
                                      <p:to>
                                        <p:strVal val="visible"/>
                                      </p:to>
                                    </p:set>
                                    <p:anim calcmode="lin" valueType="num">
                                      <p:cBhvr additive="base">
                                        <p:cTn id="34" dur="500" fill="hold"/>
                                        <p:tgtEl>
                                          <p:spTgt spid="141315">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413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0" y="188913"/>
            <a:ext cx="7993063" cy="1368425"/>
          </a:xfrm>
        </p:spPr>
        <p:txBody>
          <a:bodyPr/>
          <a:lstStyle/>
          <a:p>
            <a:pPr eaLnBrk="1" hangingPunct="1"/>
            <a:r>
              <a:rPr lang="en-US" altLang="zh-CN" sz="4000" b="1"/>
              <a:t>6.5  </a:t>
            </a:r>
            <a:r>
              <a:rPr lang="zh-CN" altLang="en-US" sz="4000" b="1"/>
              <a:t>冲激响应不变法</a:t>
            </a:r>
          </a:p>
        </p:txBody>
      </p:sp>
      <p:sp>
        <p:nvSpPr>
          <p:cNvPr id="50179" name="Rectangle 3"/>
          <p:cNvSpPr>
            <a:spLocks noGrp="1" noChangeArrowheads="1"/>
          </p:cNvSpPr>
          <p:nvPr>
            <p:ph type="body" idx="1"/>
          </p:nvPr>
        </p:nvSpPr>
        <p:spPr>
          <a:xfrm>
            <a:off x="2339975" y="2852738"/>
            <a:ext cx="3887788" cy="3313112"/>
          </a:xfrm>
        </p:spPr>
        <p:txBody>
          <a:bodyPr/>
          <a:lstStyle/>
          <a:p>
            <a:pPr marL="812800" indent="-812800" eaLnBrk="1" hangingPunct="1">
              <a:lnSpc>
                <a:spcPct val="120000"/>
              </a:lnSpc>
              <a:buClr>
                <a:schemeClr val="tx1"/>
              </a:buClr>
              <a:buFontTx/>
              <a:buAutoNum type="ea1JpnChsDbPeriod"/>
            </a:pPr>
            <a:r>
              <a:rPr lang="zh-CN" altLang="en-US" b="1"/>
              <a:t>变换原理</a:t>
            </a:r>
          </a:p>
          <a:p>
            <a:pPr marL="812800" indent="-812800" eaLnBrk="1" hangingPunct="1">
              <a:lnSpc>
                <a:spcPct val="120000"/>
              </a:lnSpc>
              <a:buClr>
                <a:schemeClr val="tx1"/>
              </a:buClr>
              <a:buFontTx/>
              <a:buAutoNum type="ea1JpnChsDbPeriod"/>
            </a:pPr>
            <a:r>
              <a:rPr lang="zh-CN" altLang="en-US" b="1"/>
              <a:t>混叠失真</a:t>
            </a:r>
          </a:p>
          <a:p>
            <a:pPr marL="812800" indent="-812800" eaLnBrk="1" hangingPunct="1">
              <a:lnSpc>
                <a:spcPct val="120000"/>
              </a:lnSpc>
              <a:buClr>
                <a:schemeClr val="tx1"/>
              </a:buClr>
              <a:buFontTx/>
              <a:buAutoNum type="ea1JpnChsDbPeriod"/>
            </a:pPr>
            <a:r>
              <a:rPr lang="zh-CN" altLang="en-US" b="1"/>
              <a:t>数字化方法</a:t>
            </a:r>
          </a:p>
          <a:p>
            <a:pPr marL="812800" indent="-812800" eaLnBrk="1" hangingPunct="1">
              <a:lnSpc>
                <a:spcPct val="120000"/>
              </a:lnSpc>
              <a:buClr>
                <a:schemeClr val="tx1"/>
              </a:buClr>
              <a:buFontTx/>
              <a:buAutoNum type="ea1JpnChsDbPeriod"/>
            </a:pPr>
            <a:r>
              <a:rPr lang="zh-CN" altLang="en-US" b="1"/>
              <a:t>优缺点</a:t>
            </a:r>
          </a:p>
          <a:p>
            <a:pPr marL="812800" indent="-812800" eaLnBrk="1" hangingPunct="1">
              <a:buClr>
                <a:schemeClr val="tx1"/>
              </a:buClr>
              <a:buFontTx/>
              <a:buNone/>
            </a:pPr>
            <a:endParaRPr lang="en-US" altLang="zh-CN" b="1"/>
          </a:p>
        </p:txBody>
      </p:sp>
      <p:sp>
        <p:nvSpPr>
          <p:cNvPr id="50183" name="Rectangle 7"/>
          <p:cNvSpPr>
            <a:spLocks noChangeArrowheads="1"/>
          </p:cNvSpPr>
          <p:nvPr/>
        </p:nvSpPr>
        <p:spPr bwMode="auto">
          <a:xfrm>
            <a:off x="1979613" y="1773238"/>
            <a:ext cx="3959225" cy="64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200" b="1"/>
              <a:t>又称脉冲响应不变法</a:t>
            </a:r>
          </a:p>
        </p:txBody>
      </p:sp>
      <p:sp>
        <p:nvSpPr>
          <p:cNvPr id="8090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6DC473CD-5820-4B6C-8509-634C09AABD5E}" type="slidenum">
              <a:rPr lang="en-US" altLang="zh-CN" smtClean="0"/>
              <a:pPr eaLnBrk="1" hangingPunct="1"/>
              <a:t>79</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83"/>
                                        </p:tgtEl>
                                        <p:attrNameLst>
                                          <p:attrName>style.visibility</p:attrName>
                                        </p:attrNameLst>
                                      </p:cBhvr>
                                      <p:to>
                                        <p:strVal val="visible"/>
                                      </p:to>
                                    </p:set>
                                    <p:anim calcmode="lin" valueType="num">
                                      <p:cBhvr additive="base">
                                        <p:cTn id="7" dur="500" fill="hold"/>
                                        <p:tgtEl>
                                          <p:spTgt spid="50183"/>
                                        </p:tgtEl>
                                        <p:attrNameLst>
                                          <p:attrName>ppt_x</p:attrName>
                                        </p:attrNameLst>
                                      </p:cBhvr>
                                      <p:tavLst>
                                        <p:tav tm="0">
                                          <p:val>
                                            <p:strVal val="#ppt_x"/>
                                          </p:val>
                                        </p:tav>
                                        <p:tav tm="100000">
                                          <p:val>
                                            <p:strVal val="#ppt_x"/>
                                          </p:val>
                                        </p:tav>
                                      </p:tavLst>
                                    </p:anim>
                                    <p:anim calcmode="lin" valueType="num">
                                      <p:cBhvr additive="base">
                                        <p:cTn id="8" dur="500" fill="hold"/>
                                        <p:tgtEl>
                                          <p:spTgt spid="5018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0179">
                                            <p:txEl>
                                              <p:pRg st="0" end="0"/>
                                            </p:txEl>
                                          </p:spTgt>
                                        </p:tgtEl>
                                        <p:attrNameLst>
                                          <p:attrName>style.visibility</p:attrName>
                                        </p:attrNameLst>
                                      </p:cBhvr>
                                      <p:to>
                                        <p:strVal val="visible"/>
                                      </p:to>
                                    </p:set>
                                    <p:animEffect transition="in" filter="blinds(horizontal)">
                                      <p:cBhvr>
                                        <p:cTn id="13" dur="500"/>
                                        <p:tgtEl>
                                          <p:spTgt spid="50179">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0179">
                                            <p:txEl>
                                              <p:pRg st="1" end="1"/>
                                            </p:txEl>
                                          </p:spTgt>
                                        </p:tgtEl>
                                        <p:attrNameLst>
                                          <p:attrName>style.visibility</p:attrName>
                                        </p:attrNameLst>
                                      </p:cBhvr>
                                      <p:to>
                                        <p:strVal val="visible"/>
                                      </p:to>
                                    </p:set>
                                    <p:animEffect transition="in" filter="blinds(horizontal)">
                                      <p:cBhvr>
                                        <p:cTn id="18" dur="500"/>
                                        <p:tgtEl>
                                          <p:spTgt spid="50179">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50179">
                                            <p:txEl>
                                              <p:pRg st="2" end="2"/>
                                            </p:txEl>
                                          </p:spTgt>
                                        </p:tgtEl>
                                        <p:attrNameLst>
                                          <p:attrName>style.visibility</p:attrName>
                                        </p:attrNameLst>
                                      </p:cBhvr>
                                      <p:to>
                                        <p:strVal val="visible"/>
                                      </p:to>
                                    </p:set>
                                    <p:animEffect transition="in" filter="blinds(horizontal)">
                                      <p:cBhvr>
                                        <p:cTn id="23" dur="500"/>
                                        <p:tgtEl>
                                          <p:spTgt spid="5017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0179">
                                            <p:txEl>
                                              <p:pRg st="3" end="3"/>
                                            </p:txEl>
                                          </p:spTgt>
                                        </p:tgtEl>
                                        <p:attrNameLst>
                                          <p:attrName>style.visibility</p:attrName>
                                        </p:attrNameLst>
                                      </p:cBhvr>
                                      <p:to>
                                        <p:strVal val="visible"/>
                                      </p:to>
                                    </p:set>
                                    <p:animEffect transition="in" filter="blinds(horizontal)">
                                      <p:cBhvr>
                                        <p:cTn id="28" dur="500"/>
                                        <p:tgtEl>
                                          <p:spTgt spid="501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P spid="5018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3"/>
          <p:cNvSpPr>
            <a:spLocks noGrp="1" noChangeArrowheads="1"/>
          </p:cNvSpPr>
          <p:nvPr>
            <p:ph type="body" idx="1"/>
          </p:nvPr>
        </p:nvSpPr>
        <p:spPr>
          <a:xfrm>
            <a:off x="827088" y="404813"/>
            <a:ext cx="3382962" cy="792162"/>
          </a:xfrm>
        </p:spPr>
        <p:txBody>
          <a:bodyPr/>
          <a:lstStyle/>
          <a:p>
            <a:pPr eaLnBrk="1" hangingPunct="1">
              <a:buClr>
                <a:schemeClr val="tx1"/>
              </a:buClr>
              <a:buFontTx/>
              <a:buNone/>
            </a:pPr>
            <a:r>
              <a:rPr lang="zh-CN" altLang="en-US" b="1"/>
              <a:t>一、变换原理</a:t>
            </a:r>
          </a:p>
        </p:txBody>
      </p:sp>
      <p:graphicFrame>
        <p:nvGraphicFramePr>
          <p:cNvPr id="146436" name="Object 4"/>
          <p:cNvGraphicFramePr>
            <a:graphicFrameLocks noChangeAspect="1"/>
          </p:cNvGraphicFramePr>
          <p:nvPr/>
        </p:nvGraphicFramePr>
        <p:xfrm>
          <a:off x="3492500" y="4724400"/>
          <a:ext cx="2519363" cy="652463"/>
        </p:xfrm>
        <a:graphic>
          <a:graphicData uri="http://schemas.openxmlformats.org/presentationml/2006/ole">
            <mc:AlternateContent xmlns:mc="http://schemas.openxmlformats.org/markup-compatibility/2006">
              <mc:Choice xmlns:v="urn:schemas-microsoft-com:vml" Requires="v">
                <p:oleObj spid="_x0000_s81968" name="公式" r:id="rId3" imgW="889000" imgH="228600" progId="Equation.3">
                  <p:embed/>
                </p:oleObj>
              </mc:Choice>
              <mc:Fallback>
                <p:oleObj name="公式" r:id="rId3" imgW="889000" imgH="228600" progId="Equation.3">
                  <p:embed/>
                  <p:pic>
                    <p:nvPicPr>
                      <p:cNvPr id="0" name="Object 4"/>
                      <p:cNvPicPr>
                        <a:picLocks noChangeAspect="1" noChangeArrowheads="1"/>
                      </p:cNvPicPr>
                      <p:nvPr/>
                    </p:nvPicPr>
                    <p:blipFill>
                      <a:blip r:embed="rId4">
                        <a:lum bright="-86000"/>
                        <a:extLst>
                          <a:ext uri="{28A0092B-C50C-407E-A947-70E740481C1C}">
                            <a14:useLocalDpi xmlns:a14="http://schemas.microsoft.com/office/drawing/2010/main" val="0"/>
                          </a:ext>
                        </a:extLst>
                      </a:blip>
                      <a:srcRect/>
                      <a:stretch>
                        <a:fillRect/>
                      </a:stretch>
                    </p:blipFill>
                    <p:spPr bwMode="auto">
                      <a:xfrm>
                        <a:off x="3492500" y="4724400"/>
                        <a:ext cx="2519363" cy="65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6438" name="Rectangle 6"/>
          <p:cNvSpPr>
            <a:spLocks noChangeArrowheads="1"/>
          </p:cNvSpPr>
          <p:nvPr/>
        </p:nvSpPr>
        <p:spPr bwMode="auto">
          <a:xfrm>
            <a:off x="755650" y="1196975"/>
            <a:ext cx="784860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buFont typeface="Wingdings" pitchFamily="2" charset="2"/>
              <a:buChar char="l"/>
            </a:pPr>
            <a:r>
              <a:rPr kumimoji="1" lang="zh-CN" altLang="en-US" sz="3000" b="1" dirty="0"/>
              <a:t>冲激响应不变法就是使数字滤波器的单位冲激（脉冲）响应</a:t>
            </a:r>
            <a:r>
              <a:rPr kumimoji="1" lang="en-US" altLang="zh-CN" sz="3000" b="1" dirty="0"/>
              <a:t>h(n)</a:t>
            </a:r>
            <a:r>
              <a:rPr kumimoji="1" lang="zh-CN" altLang="en-US" sz="3000" b="1" dirty="0"/>
              <a:t>模仿模拟滤波器的单位冲激响应</a:t>
            </a:r>
            <a:r>
              <a:rPr kumimoji="1" lang="en-US" altLang="zh-CN" sz="3000" b="1" dirty="0"/>
              <a:t>h</a:t>
            </a:r>
            <a:r>
              <a:rPr kumimoji="1" lang="en-US" altLang="zh-CN" sz="3000" b="1" baseline="-25000" dirty="0"/>
              <a:t>a</a:t>
            </a:r>
            <a:r>
              <a:rPr kumimoji="1" lang="en-US" altLang="zh-CN" sz="3000" b="1" dirty="0"/>
              <a:t>(t)</a:t>
            </a:r>
            <a:r>
              <a:rPr kumimoji="1" lang="zh-CN" altLang="en-US" sz="3000" b="1" dirty="0"/>
              <a:t>。</a:t>
            </a:r>
          </a:p>
        </p:txBody>
      </p:sp>
      <p:sp>
        <p:nvSpPr>
          <p:cNvPr id="146439" name="Rectangle 7"/>
          <p:cNvSpPr>
            <a:spLocks noChangeArrowheads="1"/>
          </p:cNvSpPr>
          <p:nvPr/>
        </p:nvSpPr>
        <p:spPr bwMode="auto">
          <a:xfrm>
            <a:off x="755650" y="3141663"/>
            <a:ext cx="784860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buFont typeface="Wingdings" pitchFamily="2" charset="2"/>
              <a:buChar char="l"/>
            </a:pPr>
            <a:r>
              <a:rPr kumimoji="1" lang="zh-CN" altLang="en-US" sz="3000" b="1"/>
              <a:t>将模拟滤波器的单位冲激响应</a:t>
            </a:r>
            <a:r>
              <a:rPr kumimoji="1" lang="en-US" altLang="zh-CN" sz="3000" b="1"/>
              <a:t>h</a:t>
            </a:r>
            <a:r>
              <a:rPr kumimoji="1" lang="en-US" altLang="zh-CN" sz="3000" b="1" baseline="-25000"/>
              <a:t>a</a:t>
            </a:r>
            <a:r>
              <a:rPr kumimoji="1" lang="en-US" altLang="zh-CN" sz="3000" b="1"/>
              <a:t>(t)</a:t>
            </a:r>
            <a:r>
              <a:rPr kumimoji="1" lang="zh-CN" altLang="en-US" sz="3000" b="1"/>
              <a:t>以等间隔</a:t>
            </a:r>
            <a:r>
              <a:rPr kumimoji="1" lang="en-US" altLang="zh-CN" sz="3000" b="1"/>
              <a:t>T</a:t>
            </a:r>
            <a:r>
              <a:rPr kumimoji="1" lang="zh-CN" altLang="en-US" sz="3000" b="1"/>
              <a:t>进行抽样，得到数字滤波器的单位抽样响应</a:t>
            </a:r>
            <a:r>
              <a:rPr kumimoji="1" lang="en-US" altLang="zh-CN" sz="3000" b="1"/>
              <a:t>h(n)</a:t>
            </a:r>
            <a:r>
              <a:rPr kumimoji="1" lang="zh-CN" altLang="en-US" sz="3000" b="1"/>
              <a:t>。</a:t>
            </a:r>
          </a:p>
        </p:txBody>
      </p:sp>
      <p:sp>
        <p:nvSpPr>
          <p:cNvPr id="146441" name="Rectangle 9"/>
          <p:cNvSpPr>
            <a:spLocks noChangeArrowheads="1"/>
          </p:cNvSpPr>
          <p:nvPr/>
        </p:nvSpPr>
        <p:spPr bwMode="auto">
          <a:xfrm>
            <a:off x="755650" y="5445125"/>
            <a:ext cx="784860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20000"/>
              </a:lnSpc>
              <a:buFont typeface="Wingdings" pitchFamily="2" charset="2"/>
              <a:buChar char="l"/>
            </a:pPr>
            <a:r>
              <a:rPr kumimoji="1" lang="zh-CN" altLang="en-US" sz="3000" b="1"/>
              <a:t>时域逼近性能良好</a:t>
            </a:r>
          </a:p>
        </p:txBody>
      </p:sp>
      <p:sp>
        <p:nvSpPr>
          <p:cNvPr id="8192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AD6769EF-6BB9-4369-B8B9-232DB4342EA3}" type="slidenum">
              <a:rPr lang="en-US" altLang="zh-CN" smtClean="0"/>
              <a:pPr eaLnBrk="1" hangingPunct="1"/>
              <a:t>80</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6435">
                                            <p:txEl>
                                              <p:pRg st="0" end="0"/>
                                            </p:txEl>
                                          </p:spTgt>
                                        </p:tgtEl>
                                        <p:attrNameLst>
                                          <p:attrName>style.visibility</p:attrName>
                                        </p:attrNameLst>
                                      </p:cBhvr>
                                      <p:to>
                                        <p:strVal val="visible"/>
                                      </p:to>
                                    </p:set>
                                    <p:animEffect transition="in" filter="blinds(horizontal)">
                                      <p:cBhvr>
                                        <p:cTn id="7" dur="500"/>
                                        <p:tgtEl>
                                          <p:spTgt spid="146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6438">
                                            <p:txEl>
                                              <p:pRg st="0" end="0"/>
                                            </p:txEl>
                                          </p:spTgt>
                                        </p:tgtEl>
                                        <p:attrNameLst>
                                          <p:attrName>style.visibility</p:attrName>
                                        </p:attrNameLst>
                                      </p:cBhvr>
                                      <p:to>
                                        <p:strVal val="visible"/>
                                      </p:to>
                                    </p:set>
                                    <p:anim calcmode="lin" valueType="num">
                                      <p:cBhvr additive="base">
                                        <p:cTn id="12" dur="500" fill="hold"/>
                                        <p:tgtEl>
                                          <p:spTgt spid="14643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64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46439">
                                            <p:txEl>
                                              <p:pRg st="0" end="0"/>
                                            </p:txEl>
                                          </p:spTgt>
                                        </p:tgtEl>
                                        <p:attrNameLst>
                                          <p:attrName>style.visibility</p:attrName>
                                        </p:attrNameLst>
                                      </p:cBhvr>
                                      <p:to>
                                        <p:strVal val="visible"/>
                                      </p:to>
                                    </p:set>
                                    <p:anim calcmode="lin" valueType="num">
                                      <p:cBhvr additive="base">
                                        <p:cTn id="18" dur="500" fill="hold"/>
                                        <p:tgtEl>
                                          <p:spTgt spid="146439">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464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nodeType="clickEffect">
                                  <p:stCondLst>
                                    <p:cond delay="0"/>
                                  </p:stCondLst>
                                  <p:childTnLst>
                                    <p:set>
                                      <p:cBhvr>
                                        <p:cTn id="23" dur="1" fill="hold">
                                          <p:stCondLst>
                                            <p:cond delay="0"/>
                                          </p:stCondLst>
                                        </p:cTn>
                                        <p:tgtEl>
                                          <p:spTgt spid="146436"/>
                                        </p:tgtEl>
                                        <p:attrNameLst>
                                          <p:attrName>style.visibility</p:attrName>
                                        </p:attrNameLst>
                                      </p:cBhvr>
                                      <p:to>
                                        <p:strVal val="visible"/>
                                      </p:to>
                                    </p:set>
                                    <p:animEffect transition="in" filter="checkerboard(across)">
                                      <p:cBhvr>
                                        <p:cTn id="24" dur="500"/>
                                        <p:tgtEl>
                                          <p:spTgt spid="14643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46441">
                                            <p:txEl>
                                              <p:pRg st="0" end="0"/>
                                            </p:txEl>
                                          </p:spTgt>
                                        </p:tgtEl>
                                        <p:attrNameLst>
                                          <p:attrName>style.visibility</p:attrName>
                                        </p:attrNameLst>
                                      </p:cBhvr>
                                      <p:to>
                                        <p:strVal val="visible"/>
                                      </p:to>
                                    </p:set>
                                    <p:anim calcmode="lin" valueType="num">
                                      <p:cBhvr additive="base">
                                        <p:cTn id="29" dur="500" fill="hold"/>
                                        <p:tgtEl>
                                          <p:spTgt spid="146441">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4644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build="p"/>
      <p:bldP spid="146438" grpId="0" build="p"/>
      <p:bldP spid="146439" grpId="0" build="p"/>
      <p:bldP spid="146441"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06" name="Group 6"/>
          <p:cNvGrpSpPr>
            <a:grpSpLocks/>
          </p:cNvGrpSpPr>
          <p:nvPr/>
        </p:nvGrpSpPr>
        <p:grpSpPr bwMode="auto">
          <a:xfrm>
            <a:off x="395288" y="476250"/>
            <a:ext cx="8497887" cy="1081088"/>
            <a:chOff x="249" y="300"/>
            <a:chExt cx="5353" cy="681"/>
          </a:xfrm>
        </p:grpSpPr>
        <p:sp>
          <p:nvSpPr>
            <p:cNvPr id="82949" name="Rectangle 2"/>
            <p:cNvSpPr>
              <a:spLocks noChangeArrowheads="1"/>
            </p:cNvSpPr>
            <p:nvPr/>
          </p:nvSpPr>
          <p:spPr bwMode="auto">
            <a:xfrm>
              <a:off x="249" y="300"/>
              <a:ext cx="5353" cy="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冲激响应不变法将模拟滤波器的 </a:t>
              </a:r>
              <a:r>
                <a:rPr lang="en-US" altLang="zh-CN" sz="3000" b="1"/>
                <a:t>s </a:t>
              </a:r>
              <a:r>
                <a:rPr lang="zh-CN" altLang="en-US" sz="3000" b="1"/>
                <a:t>平面映射到 数字滤波器的 </a:t>
              </a:r>
              <a:r>
                <a:rPr lang="en-US" altLang="zh-CN" sz="3000" b="1"/>
                <a:t>z </a:t>
              </a:r>
              <a:r>
                <a:rPr lang="zh-CN" altLang="en-US" sz="3000" b="1"/>
                <a:t>平面，其变换为：</a:t>
              </a:r>
            </a:p>
          </p:txBody>
        </p:sp>
        <p:graphicFrame>
          <p:nvGraphicFramePr>
            <p:cNvPr id="82950" name="Object 4"/>
            <p:cNvGraphicFramePr>
              <a:graphicFrameLocks noChangeAspect="1"/>
            </p:cNvGraphicFramePr>
            <p:nvPr/>
          </p:nvGraphicFramePr>
          <p:xfrm>
            <a:off x="4059" y="572"/>
            <a:ext cx="713" cy="331"/>
          </p:xfrm>
          <a:graphic>
            <a:graphicData uri="http://schemas.openxmlformats.org/presentationml/2006/ole">
              <mc:AlternateContent xmlns:mc="http://schemas.openxmlformats.org/markup-compatibility/2006">
                <mc:Choice xmlns:v="urn:schemas-microsoft-com:vml" Requires="v">
                  <p:oleObj spid="_x0000_s82992" name="公式" r:id="rId3" imgW="444307" imgH="203112" progId="Equation.3">
                    <p:embed/>
                  </p:oleObj>
                </mc:Choice>
                <mc:Fallback>
                  <p:oleObj name="公式" r:id="rId3" imgW="444307" imgH="203112" progId="Equation.3">
                    <p:embed/>
                    <p:pic>
                      <p:nvPicPr>
                        <p:cNvPr id="0" name="Object 4"/>
                        <p:cNvPicPr>
                          <a:picLocks noChangeAspect="1" noChangeArrowheads="1"/>
                        </p:cNvPicPr>
                        <p:nvPr/>
                      </p:nvPicPr>
                      <p:blipFill>
                        <a:blip r:embed="rId4">
                          <a:lum bright="-74000"/>
                          <a:extLst>
                            <a:ext uri="{28A0092B-C50C-407E-A947-70E740481C1C}">
                              <a14:useLocalDpi xmlns:a14="http://schemas.microsoft.com/office/drawing/2010/main" val="0"/>
                            </a:ext>
                          </a:extLst>
                        </a:blip>
                        <a:srcRect/>
                        <a:stretch>
                          <a:fillRect/>
                        </a:stretch>
                      </p:blipFill>
                      <p:spPr bwMode="auto">
                        <a:xfrm>
                          <a:off x="4059" y="572"/>
                          <a:ext cx="713" cy="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pic>
        <p:nvPicPr>
          <p:cNvPr id="5120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9138"/>
            <a:ext cx="9144000" cy="400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1C31C003-4B92-4B84-AA65-3F0E0B1C8237}" type="slidenum">
              <a:rPr lang="en-US" altLang="zh-CN" smtClean="0"/>
              <a:pPr eaLnBrk="1" hangingPunct="1"/>
              <a:t>81</a:t>
            </a:fld>
            <a:endParaRPr lang="en-US" altLang="zh-CN"/>
          </a:p>
        </p:txBody>
      </p:sp>
      <p:sp>
        <p:nvSpPr>
          <p:cNvPr id="2" name="动作按钮: 前进或下一项 1">
            <a:hlinkClick r:id="rId6" action="ppaction://hlinkpres?slideindex=2&amp;slidetitle=PowerPoint 演示文稿" highlightClick="1"/>
          </p:cNvPr>
          <p:cNvSpPr/>
          <p:nvPr/>
        </p:nvSpPr>
        <p:spPr>
          <a:xfrm>
            <a:off x="8100392" y="2348880"/>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动作按钮: 前进或下一项 7">
            <a:hlinkClick r:id="rId7" action="ppaction://hlinkpres?slideindex=1&amp;slidetitle=6.6  双线性变换法" highlightClick="1"/>
          </p:cNvPr>
          <p:cNvSpPr/>
          <p:nvPr/>
        </p:nvSpPr>
        <p:spPr>
          <a:xfrm>
            <a:off x="8100392" y="4581128"/>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1206"/>
                                        </p:tgtEl>
                                        <p:attrNameLst>
                                          <p:attrName>style.visibility</p:attrName>
                                        </p:attrNameLst>
                                      </p:cBhvr>
                                      <p:to>
                                        <p:strVal val="visible"/>
                                      </p:to>
                                    </p:set>
                                    <p:anim calcmode="lin" valueType="num">
                                      <p:cBhvr additive="base">
                                        <p:cTn id="7" dur="500" fill="hold"/>
                                        <p:tgtEl>
                                          <p:spTgt spid="51206"/>
                                        </p:tgtEl>
                                        <p:attrNameLst>
                                          <p:attrName>ppt_x</p:attrName>
                                        </p:attrNameLst>
                                      </p:cBhvr>
                                      <p:tavLst>
                                        <p:tav tm="0">
                                          <p:val>
                                            <p:strVal val="#ppt_x"/>
                                          </p:val>
                                        </p:tav>
                                        <p:tav tm="100000">
                                          <p:val>
                                            <p:strVal val="#ppt_x"/>
                                          </p:val>
                                        </p:tav>
                                      </p:tavLst>
                                    </p:anim>
                                    <p:anim calcmode="lin" valueType="num">
                                      <p:cBhvr additive="base">
                                        <p:cTn id="8" dur="500" fill="hold"/>
                                        <p:tgtEl>
                                          <p:spTgt spid="5120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1209"/>
                                        </p:tgtEl>
                                        <p:attrNameLst>
                                          <p:attrName>style.visibility</p:attrName>
                                        </p:attrNameLst>
                                      </p:cBhvr>
                                      <p:to>
                                        <p:strVal val="visible"/>
                                      </p:to>
                                    </p:set>
                                    <p:anim calcmode="lin" valueType="num">
                                      <p:cBhvr additive="base">
                                        <p:cTn id="13" dur="500" fill="hold"/>
                                        <p:tgtEl>
                                          <p:spTgt spid="51209"/>
                                        </p:tgtEl>
                                        <p:attrNameLst>
                                          <p:attrName>ppt_x</p:attrName>
                                        </p:attrNameLst>
                                      </p:cBhvr>
                                      <p:tavLst>
                                        <p:tav tm="0">
                                          <p:val>
                                            <p:strVal val="#ppt_x"/>
                                          </p:val>
                                        </p:tav>
                                        <p:tav tm="100000">
                                          <p:val>
                                            <p:strVal val="#ppt_x"/>
                                          </p:val>
                                        </p:tav>
                                      </p:tavLst>
                                    </p:anim>
                                    <p:anim calcmode="lin" valueType="num">
                                      <p:cBhvr additive="base">
                                        <p:cTn id="14" dur="500" fill="hold"/>
                                        <p:tgtEl>
                                          <p:spTgt spid="512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684213" y="0"/>
            <a:ext cx="7772400" cy="838200"/>
          </a:xfrm>
        </p:spPr>
        <p:txBody>
          <a:bodyPr/>
          <a:lstStyle/>
          <a:p>
            <a:pPr eaLnBrk="1" hangingPunct="1"/>
            <a:r>
              <a:rPr lang="zh-CN" altLang="en-US" i="1">
                <a:solidFill>
                  <a:schemeClr val="tx1"/>
                </a:solidFill>
                <a:latin typeface="隶书" pitchFamily="49" charset="-122"/>
                <a:ea typeface="隶书" pitchFamily="49" charset="-122"/>
              </a:rPr>
              <a:t>映射规则的要点</a:t>
            </a:r>
          </a:p>
        </p:txBody>
      </p:sp>
      <p:sp>
        <p:nvSpPr>
          <p:cNvPr id="148483" name="Rectangle 3"/>
          <p:cNvSpPr>
            <a:spLocks noGrp="1" noChangeArrowheads="1"/>
          </p:cNvSpPr>
          <p:nvPr>
            <p:ph type="body" idx="1"/>
          </p:nvPr>
        </p:nvSpPr>
        <p:spPr>
          <a:xfrm>
            <a:off x="250825" y="1052513"/>
            <a:ext cx="8736013" cy="1223962"/>
          </a:xfrm>
        </p:spPr>
        <p:txBody>
          <a:bodyPr/>
          <a:lstStyle/>
          <a:p>
            <a:pPr algn="just" eaLnBrk="1" hangingPunct="1">
              <a:lnSpc>
                <a:spcPct val="110000"/>
              </a:lnSpc>
            </a:pPr>
            <a:r>
              <a:rPr lang="en-US" altLang="zh-CN" b="1">
                <a:latin typeface="仿宋_GB2312" pitchFamily="49" charset="-122"/>
                <a:ea typeface="仿宋_GB2312" pitchFamily="49" charset="-122"/>
              </a:rPr>
              <a:t>s</a:t>
            </a:r>
            <a:r>
              <a:rPr lang="zh-CN" altLang="zh-CN" b="1">
                <a:latin typeface="仿宋_GB2312" pitchFamily="49" charset="-122"/>
                <a:ea typeface="仿宋_GB2312" pitchFamily="49" charset="-122"/>
              </a:rPr>
              <a:t>平面上每一条宽为   的横带部分，将重叠映射到z平面的整个平面上。</a:t>
            </a:r>
          </a:p>
        </p:txBody>
      </p:sp>
      <p:graphicFrame>
        <p:nvGraphicFramePr>
          <p:cNvPr id="148484" name="Object 4"/>
          <p:cNvGraphicFramePr>
            <a:graphicFrameLocks noChangeAspect="1"/>
          </p:cNvGraphicFramePr>
          <p:nvPr/>
        </p:nvGraphicFramePr>
        <p:xfrm>
          <a:off x="4211638" y="981075"/>
          <a:ext cx="576262" cy="762000"/>
        </p:xfrm>
        <a:graphic>
          <a:graphicData uri="http://schemas.openxmlformats.org/presentationml/2006/ole">
            <mc:AlternateContent xmlns:mc="http://schemas.openxmlformats.org/markup-compatibility/2006">
              <mc:Choice xmlns:v="urn:schemas-microsoft-com:vml" Requires="v">
                <p:oleObj spid="_x0000_s84057" name="Equation" r:id="rId4" imgW="218970" imgH="371475" progId="Equation.DSMT4">
                  <p:embed/>
                </p:oleObj>
              </mc:Choice>
              <mc:Fallback>
                <p:oleObj name="Equation" r:id="rId4" imgW="218970" imgH="371475" progId="Equation.DSMT4">
                  <p:embed/>
                  <p:pic>
                    <p:nvPicPr>
                      <p:cNvPr id="0" name="Object 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4211638" y="981075"/>
                        <a:ext cx="57626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8486" name="Rectangle 6"/>
          <p:cNvSpPr>
            <a:spLocks noChangeArrowheads="1"/>
          </p:cNvSpPr>
          <p:nvPr/>
        </p:nvSpPr>
        <p:spPr bwMode="auto">
          <a:xfrm>
            <a:off x="250825" y="2349500"/>
            <a:ext cx="8736013"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a:lnSpc>
                <a:spcPct val="110000"/>
              </a:lnSpc>
              <a:spcBef>
                <a:spcPct val="20000"/>
              </a:spcBef>
              <a:buFontTx/>
              <a:buChar char="•"/>
            </a:pPr>
            <a:r>
              <a:rPr lang="zh-CN" altLang="zh-CN" sz="3200" b="1" dirty="0">
                <a:latin typeface="仿宋_GB2312" pitchFamily="49" charset="-122"/>
                <a:ea typeface="仿宋_GB2312" pitchFamily="49" charset="-122"/>
              </a:rPr>
              <a:t>每一横条的左半边映射到z平面单位</a:t>
            </a:r>
            <a:r>
              <a:rPr lang="zh-CN" altLang="en-US" sz="3200" b="1" dirty="0">
                <a:latin typeface="仿宋_GB2312" pitchFamily="49" charset="-122"/>
                <a:ea typeface="仿宋_GB2312" pitchFamily="49" charset="-122"/>
              </a:rPr>
              <a:t>圆</a:t>
            </a:r>
            <a:r>
              <a:rPr lang="zh-CN" altLang="zh-CN" sz="3200" b="1" dirty="0">
                <a:latin typeface="仿宋_GB2312" pitchFamily="49" charset="-122"/>
                <a:ea typeface="仿宋_GB2312" pitchFamily="49" charset="-122"/>
              </a:rPr>
              <a:t>内，</a:t>
            </a:r>
          </a:p>
          <a:p>
            <a:pPr marL="342900" indent="-342900" algn="just">
              <a:lnSpc>
                <a:spcPct val="110000"/>
              </a:lnSpc>
              <a:spcBef>
                <a:spcPct val="20000"/>
              </a:spcBef>
            </a:pPr>
            <a:r>
              <a:rPr lang="zh-CN" altLang="en-US" sz="3200" b="1" dirty="0">
                <a:latin typeface="仿宋_GB2312" pitchFamily="49" charset="-122"/>
                <a:ea typeface="仿宋_GB2312" pitchFamily="49" charset="-122"/>
              </a:rPr>
              <a:t>  </a:t>
            </a:r>
            <a:r>
              <a:rPr lang="zh-CN" altLang="zh-CN" sz="3200" b="1" dirty="0">
                <a:latin typeface="仿宋_GB2312" pitchFamily="49" charset="-122"/>
                <a:ea typeface="仿宋_GB2312" pitchFamily="49" charset="-122"/>
              </a:rPr>
              <a:t>每一横条的右半边映射到z平面单位</a:t>
            </a:r>
            <a:r>
              <a:rPr lang="zh-CN" altLang="en-US" sz="3200" b="1" dirty="0">
                <a:latin typeface="仿宋_GB2312" pitchFamily="49" charset="-122"/>
                <a:ea typeface="仿宋_GB2312" pitchFamily="49" charset="-122"/>
              </a:rPr>
              <a:t>圆</a:t>
            </a:r>
            <a:r>
              <a:rPr lang="zh-CN" altLang="zh-CN" sz="3200" b="1" dirty="0">
                <a:latin typeface="仿宋_GB2312" pitchFamily="49" charset="-122"/>
                <a:ea typeface="仿宋_GB2312" pitchFamily="49" charset="-122"/>
              </a:rPr>
              <a:t>外。</a:t>
            </a:r>
          </a:p>
        </p:txBody>
      </p:sp>
      <p:graphicFrame>
        <p:nvGraphicFramePr>
          <p:cNvPr id="148487" name="Object 7"/>
          <p:cNvGraphicFramePr>
            <a:graphicFrameLocks noChangeAspect="1"/>
          </p:cNvGraphicFramePr>
          <p:nvPr/>
        </p:nvGraphicFramePr>
        <p:xfrm>
          <a:off x="3924300" y="4292600"/>
          <a:ext cx="728663" cy="838200"/>
        </p:xfrm>
        <a:graphic>
          <a:graphicData uri="http://schemas.openxmlformats.org/presentationml/2006/ole">
            <mc:AlternateContent xmlns:mc="http://schemas.openxmlformats.org/markup-compatibility/2006">
              <mc:Choice xmlns:v="urn:schemas-microsoft-com:vml" Requires="v">
                <p:oleObj spid="_x0000_s84058" name="公式" r:id="rId6" imgW="218970" imgH="371475" progId="Equation.3">
                  <p:embed/>
                </p:oleObj>
              </mc:Choice>
              <mc:Fallback>
                <p:oleObj name="公式" r:id="rId6" imgW="218970" imgH="371475" progId="Equation.3">
                  <p:embed/>
                  <p:pic>
                    <p:nvPicPr>
                      <p:cNvPr id="0" name="Object 7"/>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3924300" y="4292600"/>
                        <a:ext cx="728663"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8488" name="Rectangle 8"/>
          <p:cNvSpPr>
            <a:spLocks noChangeArrowheads="1"/>
          </p:cNvSpPr>
          <p:nvPr/>
        </p:nvSpPr>
        <p:spPr bwMode="auto">
          <a:xfrm>
            <a:off x="179388" y="3716338"/>
            <a:ext cx="8507412"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a:lnSpc>
                <a:spcPct val="110000"/>
              </a:lnSpc>
              <a:spcBef>
                <a:spcPct val="20000"/>
              </a:spcBef>
              <a:buFontTx/>
              <a:buChar char="•"/>
            </a:pPr>
            <a:r>
              <a:rPr lang="en-US" altLang="zh-CN" sz="3200" b="1" dirty="0">
                <a:latin typeface="仿宋_GB2312" pitchFamily="49" charset="-122"/>
                <a:ea typeface="仿宋_GB2312" pitchFamily="49" charset="-122"/>
              </a:rPr>
              <a:t>s</a:t>
            </a:r>
            <a:r>
              <a:rPr lang="zh-CN" altLang="zh-CN" sz="3200" b="1" dirty="0">
                <a:latin typeface="仿宋_GB2312" pitchFamily="49" charset="-122"/>
                <a:ea typeface="仿宋_GB2312" pitchFamily="49" charset="-122"/>
              </a:rPr>
              <a:t>平面的虚轴(j</a:t>
            </a:r>
            <a:r>
              <a:rPr lang="zh-CN" altLang="zh-CN" sz="3200" b="1" dirty="0">
                <a:latin typeface="仿宋_GB2312" pitchFamily="49" charset="-122"/>
                <a:ea typeface="仿宋_GB2312" pitchFamily="49" charset="-122"/>
                <a:sym typeface="Symbol" pitchFamily="18" charset="2"/>
              </a:rPr>
              <a:t></a:t>
            </a:r>
            <a:r>
              <a:rPr lang="zh-CN" altLang="zh-CN" sz="3200" b="1" dirty="0">
                <a:latin typeface="仿宋_GB2312" pitchFamily="49" charset="-122"/>
                <a:ea typeface="仿宋_GB2312" pitchFamily="49" charset="-122"/>
              </a:rPr>
              <a:t>)轴映射到z平面单位</a:t>
            </a:r>
            <a:r>
              <a:rPr lang="zh-CN" altLang="en-US" sz="3200" b="1" dirty="0">
                <a:latin typeface="仿宋_GB2312" pitchFamily="49" charset="-122"/>
                <a:ea typeface="仿宋_GB2312" pitchFamily="49" charset="-122"/>
              </a:rPr>
              <a:t>圆</a:t>
            </a:r>
            <a:r>
              <a:rPr lang="zh-CN" altLang="zh-CN" sz="3200" b="1" dirty="0">
                <a:latin typeface="仿宋_GB2312" pitchFamily="49" charset="-122"/>
                <a:ea typeface="仿宋_GB2312" pitchFamily="49" charset="-122"/>
              </a:rPr>
              <a:t>上，虚轴上每一段长为   </a:t>
            </a:r>
            <a:r>
              <a:rPr lang="zh-CN" altLang="en-US" sz="3200" b="1" dirty="0">
                <a:latin typeface="仿宋_GB2312" pitchFamily="49" charset="-122"/>
                <a:ea typeface="仿宋_GB2312" pitchFamily="49" charset="-122"/>
              </a:rPr>
              <a:t>  </a:t>
            </a:r>
            <a:r>
              <a:rPr lang="zh-CN" altLang="zh-CN" sz="3200" b="1" dirty="0">
                <a:latin typeface="仿宋_GB2312" pitchFamily="49" charset="-122"/>
                <a:ea typeface="仿宋_GB2312" pitchFamily="49" charset="-122"/>
              </a:rPr>
              <a:t>的线段都映射到z平面单位园上一周。</a:t>
            </a:r>
          </a:p>
        </p:txBody>
      </p:sp>
      <p:sp>
        <p:nvSpPr>
          <p:cNvPr id="83976"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59AECC7E-28A4-4C75-BB34-916D496BFA6A}" type="slidenum">
              <a:rPr lang="en-US" altLang="zh-CN" smtClean="0"/>
              <a:pPr eaLnBrk="1" hangingPunct="1"/>
              <a:t>82</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8482"/>
                                        </p:tgtEl>
                                        <p:attrNameLst>
                                          <p:attrName>style.visibility</p:attrName>
                                        </p:attrNameLst>
                                      </p:cBhvr>
                                      <p:to>
                                        <p:strVal val="visible"/>
                                      </p:to>
                                    </p:set>
                                    <p:animEffect transition="in" filter="box(in)">
                                      <p:cBhvr>
                                        <p:cTn id="7" dur="500"/>
                                        <p:tgtEl>
                                          <p:spTgt spid="148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8483">
                                            <p:txEl>
                                              <p:pRg st="0" end="0"/>
                                            </p:txEl>
                                          </p:spTgt>
                                        </p:tgtEl>
                                        <p:attrNameLst>
                                          <p:attrName>style.visibility</p:attrName>
                                        </p:attrNameLst>
                                      </p:cBhvr>
                                      <p:to>
                                        <p:strVal val="visible"/>
                                      </p:to>
                                    </p:set>
                                    <p:animEffect transition="in" filter="blinds(horizontal)">
                                      <p:cBhvr>
                                        <p:cTn id="12" dur="500"/>
                                        <p:tgtEl>
                                          <p:spTgt spid="148483">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48484"/>
                                        </p:tgtEl>
                                        <p:attrNameLst>
                                          <p:attrName>style.visibility</p:attrName>
                                        </p:attrNameLst>
                                      </p:cBhvr>
                                      <p:to>
                                        <p:strVal val="visible"/>
                                      </p:to>
                                    </p:set>
                                    <p:animEffect transition="in" filter="blinds(horizontal)">
                                      <p:cBhvr>
                                        <p:cTn id="15" dur="500"/>
                                        <p:tgtEl>
                                          <p:spTgt spid="14848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48486"/>
                                        </p:tgtEl>
                                        <p:attrNameLst>
                                          <p:attrName>style.visibility</p:attrName>
                                        </p:attrNameLst>
                                      </p:cBhvr>
                                      <p:to>
                                        <p:strVal val="visible"/>
                                      </p:to>
                                    </p:set>
                                    <p:anim calcmode="lin" valueType="num">
                                      <p:cBhvr additive="base">
                                        <p:cTn id="20" dur="500" fill="hold"/>
                                        <p:tgtEl>
                                          <p:spTgt spid="148486"/>
                                        </p:tgtEl>
                                        <p:attrNameLst>
                                          <p:attrName>ppt_x</p:attrName>
                                        </p:attrNameLst>
                                      </p:cBhvr>
                                      <p:tavLst>
                                        <p:tav tm="0">
                                          <p:val>
                                            <p:strVal val="#ppt_x"/>
                                          </p:val>
                                        </p:tav>
                                        <p:tav tm="100000">
                                          <p:val>
                                            <p:strVal val="#ppt_x"/>
                                          </p:val>
                                        </p:tav>
                                      </p:tavLst>
                                    </p:anim>
                                    <p:anim calcmode="lin" valueType="num">
                                      <p:cBhvr additive="base">
                                        <p:cTn id="21" dur="500" fill="hold"/>
                                        <p:tgtEl>
                                          <p:spTgt spid="148486"/>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5" presetClass="entr" presetSubtype="10" fill="hold" nodeType="clickEffect">
                                  <p:stCondLst>
                                    <p:cond delay="0"/>
                                  </p:stCondLst>
                                  <p:childTnLst>
                                    <p:set>
                                      <p:cBhvr>
                                        <p:cTn id="25" dur="1" fill="hold">
                                          <p:stCondLst>
                                            <p:cond delay="0"/>
                                          </p:stCondLst>
                                        </p:cTn>
                                        <p:tgtEl>
                                          <p:spTgt spid="148487"/>
                                        </p:tgtEl>
                                        <p:attrNameLst>
                                          <p:attrName>style.visibility</p:attrName>
                                        </p:attrNameLst>
                                      </p:cBhvr>
                                      <p:to>
                                        <p:strVal val="visible"/>
                                      </p:to>
                                    </p:set>
                                    <p:animEffect transition="in" filter="checkerboard(across)">
                                      <p:cBhvr>
                                        <p:cTn id="26" dur="500"/>
                                        <p:tgtEl>
                                          <p:spTgt spid="148487"/>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148488"/>
                                        </p:tgtEl>
                                        <p:attrNameLst>
                                          <p:attrName>style.visibility</p:attrName>
                                        </p:attrNameLst>
                                      </p:cBhvr>
                                      <p:to>
                                        <p:strVal val="visible"/>
                                      </p:to>
                                    </p:set>
                                    <p:animEffect transition="in" filter="checkerboard(across)">
                                      <p:cBhvr>
                                        <p:cTn id="29" dur="500"/>
                                        <p:tgtEl>
                                          <p:spTgt spid="148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p:bldP spid="148483" grpId="0" build="p"/>
      <p:bldP spid="148486" grpId="0"/>
      <p:bldP spid="148488"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7458" name="Object 2"/>
          <p:cNvGraphicFramePr>
            <a:graphicFrameLocks noChangeAspect="1"/>
          </p:cNvGraphicFramePr>
          <p:nvPr/>
        </p:nvGraphicFramePr>
        <p:xfrm>
          <a:off x="1763713" y="1844675"/>
          <a:ext cx="4686300" cy="995363"/>
        </p:xfrm>
        <a:graphic>
          <a:graphicData uri="http://schemas.openxmlformats.org/presentationml/2006/ole">
            <mc:AlternateContent xmlns:mc="http://schemas.openxmlformats.org/markup-compatibility/2006">
              <mc:Choice xmlns:v="urn:schemas-microsoft-com:vml" Requires="v">
                <p:oleObj spid="_x0000_s85045" name="公式" r:id="rId3" imgW="2044700" imgH="431800" progId="Equation.3">
                  <p:embed/>
                </p:oleObj>
              </mc:Choice>
              <mc:Fallback>
                <p:oleObj name="公式" r:id="rId3" imgW="2044700" imgH="431800" progId="Equation.3">
                  <p:embed/>
                  <p:pic>
                    <p:nvPicPr>
                      <p:cNvPr id="0" name="Object 2"/>
                      <p:cNvPicPr>
                        <a:picLocks noChangeAspect="1" noChangeArrowheads="1"/>
                      </p:cNvPicPr>
                      <p:nvPr/>
                    </p:nvPicPr>
                    <p:blipFill>
                      <a:blip r:embed="rId4">
                        <a:lum bright="-74000"/>
                        <a:extLst>
                          <a:ext uri="{28A0092B-C50C-407E-A947-70E740481C1C}">
                            <a14:useLocalDpi xmlns:a14="http://schemas.microsoft.com/office/drawing/2010/main" val="0"/>
                          </a:ext>
                        </a:extLst>
                      </a:blip>
                      <a:srcRect/>
                      <a:stretch>
                        <a:fillRect/>
                      </a:stretch>
                    </p:blipFill>
                    <p:spPr bwMode="auto">
                      <a:xfrm>
                        <a:off x="1763713" y="1844675"/>
                        <a:ext cx="4686300" cy="995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7463" name="Rectangle 7"/>
          <p:cNvSpPr>
            <a:spLocks noChangeArrowheads="1"/>
          </p:cNvSpPr>
          <p:nvPr/>
        </p:nvSpPr>
        <p:spPr bwMode="auto">
          <a:xfrm>
            <a:off x="468313" y="476250"/>
            <a:ext cx="8497887"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数字滤波器的系统函数与模拟滤波器的系统函数之间的关系为：</a:t>
            </a:r>
          </a:p>
        </p:txBody>
      </p:sp>
      <p:sp>
        <p:nvSpPr>
          <p:cNvPr id="147464" name="Rectangle 8"/>
          <p:cNvSpPr>
            <a:spLocks noChangeArrowheads="1"/>
          </p:cNvSpPr>
          <p:nvPr/>
        </p:nvSpPr>
        <p:spPr bwMode="auto">
          <a:xfrm>
            <a:off x="646113" y="3068638"/>
            <a:ext cx="8497887" cy="1223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dirty="0"/>
              <a:t>数字滤波器的系统函数是模拟滤波器的系统函数以抽样角频率为周期的周期延拓叠加。</a:t>
            </a:r>
          </a:p>
        </p:txBody>
      </p:sp>
      <p:sp>
        <p:nvSpPr>
          <p:cNvPr id="147465" name="Rectangle 9"/>
          <p:cNvSpPr>
            <a:spLocks noChangeArrowheads="1"/>
          </p:cNvSpPr>
          <p:nvPr/>
        </p:nvSpPr>
        <p:spPr bwMode="auto">
          <a:xfrm>
            <a:off x="646113" y="4365625"/>
            <a:ext cx="8497887"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dirty="0"/>
              <a:t>冲击响应不变法并不是从</a:t>
            </a:r>
            <a:r>
              <a:rPr lang="en-US" altLang="zh-CN" sz="3000" b="1" dirty="0"/>
              <a:t>s</a:t>
            </a:r>
            <a:r>
              <a:rPr lang="zh-CN" altLang="en-US" sz="3000" b="1" dirty="0"/>
              <a:t>平面到</a:t>
            </a:r>
            <a:r>
              <a:rPr lang="en-US" altLang="zh-CN" sz="3000" b="1" dirty="0"/>
              <a:t>z</a:t>
            </a:r>
            <a:r>
              <a:rPr lang="zh-CN" altLang="en-US" sz="3000" b="1" dirty="0"/>
              <a:t>平面的一一对应的代数映射关系，而是一个多值映射关系。</a:t>
            </a:r>
          </a:p>
        </p:txBody>
      </p:sp>
      <p:grpSp>
        <p:nvGrpSpPr>
          <p:cNvPr id="147466" name="Group 10"/>
          <p:cNvGrpSpPr>
            <a:grpSpLocks/>
          </p:cNvGrpSpPr>
          <p:nvPr/>
        </p:nvGrpSpPr>
        <p:grpSpPr bwMode="auto">
          <a:xfrm>
            <a:off x="1187450" y="5516563"/>
            <a:ext cx="5262563" cy="1066800"/>
            <a:chOff x="672" y="3223"/>
            <a:chExt cx="3315" cy="672"/>
          </a:xfrm>
        </p:grpSpPr>
        <p:sp>
          <p:nvSpPr>
            <p:cNvPr id="85000" name="Text Box 11"/>
            <p:cNvSpPr txBox="1">
              <a:spLocks noChangeArrowheads="1"/>
            </p:cNvSpPr>
            <p:nvPr/>
          </p:nvSpPr>
          <p:spPr bwMode="auto">
            <a:xfrm>
              <a:off x="672" y="3530"/>
              <a:ext cx="73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3200" b="1">
                  <a:solidFill>
                    <a:srgbClr val="FF0000"/>
                  </a:solidFill>
                  <a:latin typeface="Times New Roman" pitchFamily="18" charset="0"/>
                </a:rPr>
                <a:t>s</a:t>
              </a:r>
              <a:r>
                <a:rPr kumimoji="1" lang="zh-CN" altLang="en-US" sz="3200" b="1">
                  <a:solidFill>
                    <a:srgbClr val="FF0000"/>
                  </a:solidFill>
                  <a:latin typeface="Times New Roman" pitchFamily="18" charset="0"/>
                </a:rPr>
                <a:t>平面</a:t>
              </a:r>
            </a:p>
          </p:txBody>
        </p:sp>
        <p:sp>
          <p:nvSpPr>
            <p:cNvPr id="85001" name="Text Box 12"/>
            <p:cNvSpPr txBox="1">
              <a:spLocks noChangeArrowheads="1"/>
            </p:cNvSpPr>
            <p:nvPr/>
          </p:nvSpPr>
          <p:spPr bwMode="auto">
            <a:xfrm>
              <a:off x="3243" y="3521"/>
              <a:ext cx="74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3200" b="1">
                  <a:solidFill>
                    <a:srgbClr val="FF0000"/>
                  </a:solidFill>
                  <a:latin typeface="Times New Roman" pitchFamily="18" charset="0"/>
                </a:rPr>
                <a:t>z</a:t>
              </a:r>
              <a:r>
                <a:rPr kumimoji="1" lang="zh-CN" altLang="en-US" sz="3200" b="1">
                  <a:solidFill>
                    <a:srgbClr val="FF0000"/>
                  </a:solidFill>
                  <a:latin typeface="Times New Roman" pitchFamily="18" charset="0"/>
                </a:rPr>
                <a:t>平面</a:t>
              </a:r>
            </a:p>
          </p:txBody>
        </p:sp>
        <p:sp>
          <p:nvSpPr>
            <p:cNvPr id="85002" name="AutoShape 13"/>
            <p:cNvSpPr>
              <a:spLocks noChangeArrowheads="1"/>
            </p:cNvSpPr>
            <p:nvPr/>
          </p:nvSpPr>
          <p:spPr bwMode="auto">
            <a:xfrm>
              <a:off x="1632" y="3648"/>
              <a:ext cx="1440" cy="151"/>
            </a:xfrm>
            <a:prstGeom prst="leftRightArrow">
              <a:avLst>
                <a:gd name="adj1" fmla="val 50000"/>
                <a:gd name="adj2" fmla="val 190728"/>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5003" name="Text Box 14"/>
            <p:cNvSpPr txBox="1">
              <a:spLocks noChangeArrowheads="1"/>
            </p:cNvSpPr>
            <p:nvPr/>
          </p:nvSpPr>
          <p:spPr bwMode="auto">
            <a:xfrm>
              <a:off x="1776" y="3223"/>
              <a:ext cx="114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en-US" sz="3200" b="1">
                  <a:solidFill>
                    <a:srgbClr val="FF0000"/>
                  </a:solidFill>
                  <a:latin typeface="Times New Roman" pitchFamily="18" charset="0"/>
                </a:rPr>
                <a:t>多值映射</a:t>
              </a:r>
            </a:p>
          </p:txBody>
        </p:sp>
      </p:grpSp>
      <p:sp>
        <p:nvSpPr>
          <p:cNvPr id="84999"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2A82ABB8-2DA6-41D8-AAD1-5031263DF339}" type="slidenum">
              <a:rPr lang="en-US" altLang="zh-CN" smtClean="0"/>
              <a:pPr eaLnBrk="1" hangingPunct="1"/>
              <a:t>83</a:t>
            </a:fld>
            <a:endParaRPr lang="en-US" altLang="zh-CN"/>
          </a:p>
        </p:txBody>
      </p:sp>
      <p:sp>
        <p:nvSpPr>
          <p:cNvPr id="2" name="动作按钮: 前进或下一项 1">
            <a:hlinkClick r:id="" action="ppaction://hlinkshowjump?jump=nextslide" highlightClick="1"/>
            <a:extLst>
              <a:ext uri="{FF2B5EF4-FFF2-40B4-BE49-F238E27FC236}">
                <a16:creationId xmlns:a16="http://schemas.microsoft.com/office/drawing/2014/main" id="{DD73A368-E9F0-417C-99B3-404C53C72269}"/>
              </a:ext>
            </a:extLst>
          </p:cNvPr>
          <p:cNvSpPr/>
          <p:nvPr/>
        </p:nvSpPr>
        <p:spPr>
          <a:xfrm>
            <a:off x="7524328" y="2276872"/>
            <a:ext cx="504056" cy="28535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47463">
                                            <p:txEl>
                                              <p:pRg st="0" end="0"/>
                                            </p:txEl>
                                          </p:spTgt>
                                        </p:tgtEl>
                                        <p:attrNameLst>
                                          <p:attrName>style.visibility</p:attrName>
                                        </p:attrNameLst>
                                      </p:cBhvr>
                                      <p:to>
                                        <p:strVal val="visible"/>
                                      </p:to>
                                    </p:set>
                                    <p:animEffect transition="in" filter="box(in)">
                                      <p:cBhvr>
                                        <p:cTn id="7" dur="500"/>
                                        <p:tgtEl>
                                          <p:spTgt spid="1474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47458"/>
                                        </p:tgtEl>
                                        <p:attrNameLst>
                                          <p:attrName>style.visibility</p:attrName>
                                        </p:attrNameLst>
                                      </p:cBhvr>
                                      <p:to>
                                        <p:strVal val="visible"/>
                                      </p:to>
                                    </p:set>
                                    <p:animEffect transition="in" filter="blinds(horizontal)">
                                      <p:cBhvr>
                                        <p:cTn id="12" dur="500"/>
                                        <p:tgtEl>
                                          <p:spTgt spid="1474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47464">
                                            <p:txEl>
                                              <p:pRg st="0" end="0"/>
                                            </p:txEl>
                                          </p:spTgt>
                                        </p:tgtEl>
                                        <p:attrNameLst>
                                          <p:attrName>style.visibility</p:attrName>
                                        </p:attrNameLst>
                                      </p:cBhvr>
                                      <p:to>
                                        <p:strVal val="visible"/>
                                      </p:to>
                                    </p:set>
                                    <p:animEffect transition="in" filter="box(in)">
                                      <p:cBhvr>
                                        <p:cTn id="17" dur="500"/>
                                        <p:tgtEl>
                                          <p:spTgt spid="14746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47465">
                                            <p:txEl>
                                              <p:pRg st="0" end="0"/>
                                            </p:txEl>
                                          </p:spTgt>
                                        </p:tgtEl>
                                        <p:attrNameLst>
                                          <p:attrName>style.visibility</p:attrName>
                                        </p:attrNameLst>
                                      </p:cBhvr>
                                      <p:to>
                                        <p:strVal val="visible"/>
                                      </p:to>
                                    </p:set>
                                    <p:animEffect transition="in" filter="box(in)">
                                      <p:cBhvr>
                                        <p:cTn id="22" dur="500"/>
                                        <p:tgtEl>
                                          <p:spTgt spid="147465">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47466"/>
                                        </p:tgtEl>
                                        <p:attrNameLst>
                                          <p:attrName>style.visibility</p:attrName>
                                        </p:attrNameLst>
                                      </p:cBhvr>
                                      <p:to>
                                        <p:strVal val="visible"/>
                                      </p:to>
                                    </p:set>
                                    <p:animEffect transition="in" filter="blinds(horizontal)">
                                      <p:cBhvr>
                                        <p:cTn id="27" dur="500"/>
                                        <p:tgtEl>
                                          <p:spTgt spid="147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xfrm>
            <a:off x="827088" y="476250"/>
            <a:ext cx="7848600" cy="792163"/>
          </a:xfrm>
        </p:spPr>
        <p:txBody>
          <a:bodyPr/>
          <a:lstStyle/>
          <a:p>
            <a:pPr eaLnBrk="1" hangingPunct="1">
              <a:buClr>
                <a:schemeClr val="tx1"/>
              </a:buClr>
              <a:buFontTx/>
              <a:buNone/>
            </a:pPr>
            <a:r>
              <a:rPr lang="zh-CN" altLang="en-US" b="1"/>
              <a:t>二、混叠失真</a:t>
            </a:r>
          </a:p>
        </p:txBody>
      </p:sp>
      <p:sp>
        <p:nvSpPr>
          <p:cNvPr id="52227" name="Rectangle 3"/>
          <p:cNvSpPr>
            <a:spLocks noChangeArrowheads="1"/>
          </p:cNvSpPr>
          <p:nvPr/>
        </p:nvSpPr>
        <p:spPr bwMode="auto">
          <a:xfrm>
            <a:off x="646113" y="1628775"/>
            <a:ext cx="8497887"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数字滤波器的频率响应是模拟滤波器的频率响应的周期延拓之和（抽样定理）</a:t>
            </a:r>
          </a:p>
        </p:txBody>
      </p:sp>
      <p:graphicFrame>
        <p:nvGraphicFramePr>
          <p:cNvPr id="52228" name="Object 4"/>
          <p:cNvGraphicFramePr>
            <a:graphicFrameLocks noChangeAspect="1"/>
          </p:cNvGraphicFramePr>
          <p:nvPr>
            <p:extLst>
              <p:ext uri="{D42A27DB-BD31-4B8C-83A1-F6EECF244321}">
                <p14:modId xmlns:p14="http://schemas.microsoft.com/office/powerpoint/2010/main" val="947952359"/>
              </p:ext>
            </p:extLst>
          </p:nvPr>
        </p:nvGraphicFramePr>
        <p:xfrm>
          <a:off x="2211388" y="2708275"/>
          <a:ext cx="4481512" cy="995363"/>
        </p:xfrm>
        <a:graphic>
          <a:graphicData uri="http://schemas.openxmlformats.org/presentationml/2006/ole">
            <mc:AlternateContent xmlns:mc="http://schemas.openxmlformats.org/markup-compatibility/2006">
              <mc:Choice xmlns:v="urn:schemas-microsoft-com:vml" Requires="v">
                <p:oleObj spid="_x0000_s86063" name="Equation" r:id="rId3" imgW="1955800" imgH="431800" progId="Equation.DSMT4">
                  <p:embed/>
                </p:oleObj>
              </mc:Choice>
              <mc:Fallback>
                <p:oleObj name="Equation" r:id="rId3" imgW="1955800" imgH="431800" progId="Equation.DSMT4">
                  <p:embed/>
                  <p:pic>
                    <p:nvPicPr>
                      <p:cNvPr id="0" name="Object 4"/>
                      <p:cNvPicPr>
                        <a:picLocks noChangeAspect="1" noChangeArrowheads="1"/>
                      </p:cNvPicPr>
                      <p:nvPr/>
                    </p:nvPicPr>
                    <p:blipFill>
                      <a:blip r:embed="rId4">
                        <a:lum bright="-50000"/>
                        <a:extLst>
                          <a:ext uri="{28A0092B-C50C-407E-A947-70E740481C1C}">
                            <a14:useLocalDpi xmlns:a14="http://schemas.microsoft.com/office/drawing/2010/main" val="0"/>
                          </a:ext>
                        </a:extLst>
                      </a:blip>
                      <a:srcRect/>
                      <a:stretch>
                        <a:fillRect/>
                      </a:stretch>
                    </p:blipFill>
                    <p:spPr bwMode="auto">
                      <a:xfrm>
                        <a:off x="2211388" y="2708275"/>
                        <a:ext cx="4481512" cy="995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29" name="Rectangle 5"/>
          <p:cNvSpPr>
            <a:spLocks noChangeArrowheads="1"/>
          </p:cNvSpPr>
          <p:nvPr/>
        </p:nvSpPr>
        <p:spPr bwMode="auto">
          <a:xfrm>
            <a:off x="684213" y="3860800"/>
            <a:ext cx="8459787" cy="208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115000"/>
              </a:lnSpc>
              <a:spcBef>
                <a:spcPct val="20000"/>
              </a:spcBef>
              <a:buClr>
                <a:schemeClr val="tx1"/>
              </a:buClr>
              <a:buFontTx/>
              <a:buChar char="•"/>
            </a:pPr>
            <a:r>
              <a:rPr lang="zh-CN" altLang="en-US" sz="3000" b="1"/>
              <a:t>当模拟滤波器的频率响应是带限的，即在折叠频率之内，则数字滤波器的频率响应在折叠频率之内，重现模拟滤波器的频率响应，而不产生频率混叠失真。</a:t>
            </a:r>
          </a:p>
        </p:txBody>
      </p:sp>
      <p:sp>
        <p:nvSpPr>
          <p:cNvPr id="86022"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166F911D-67E8-4CCB-8E7E-EA33E2751CD7}" type="slidenum">
              <a:rPr lang="en-US" altLang="zh-CN" smtClean="0"/>
              <a:pPr eaLnBrk="1" hangingPunct="1"/>
              <a:t>84</a:t>
            </a:fld>
            <a:endParaRPr lang="en-US" altLang="zh-CN"/>
          </a:p>
        </p:txBody>
      </p:sp>
      <p:sp>
        <p:nvSpPr>
          <p:cNvPr id="2" name="动作按钮: 后退或前一项 1">
            <a:hlinkClick r:id="" action="ppaction://hlinkshowjump?jump=previousslide" highlightClick="1"/>
            <a:extLst>
              <a:ext uri="{FF2B5EF4-FFF2-40B4-BE49-F238E27FC236}">
                <a16:creationId xmlns:a16="http://schemas.microsoft.com/office/drawing/2014/main" id="{87A7D223-E482-4433-87D6-245A852A742B}"/>
              </a:ext>
            </a:extLst>
          </p:cNvPr>
          <p:cNvSpPr/>
          <p:nvPr/>
        </p:nvSpPr>
        <p:spPr>
          <a:xfrm>
            <a:off x="899592" y="3068960"/>
            <a:ext cx="504056" cy="28860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blinds(horizontal)">
                                      <p:cBhvr>
                                        <p:cTn id="7" dur="500"/>
                                        <p:tgtEl>
                                          <p:spTgt spid="5222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2227"/>
                                        </p:tgtEl>
                                        <p:attrNameLst>
                                          <p:attrName>style.visibility</p:attrName>
                                        </p:attrNameLst>
                                      </p:cBhvr>
                                      <p:to>
                                        <p:strVal val="visible"/>
                                      </p:to>
                                    </p:set>
                                    <p:animEffect transition="in" filter="box(in)">
                                      <p:cBhvr>
                                        <p:cTn id="12" dur="500"/>
                                        <p:tgtEl>
                                          <p:spTgt spid="522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52228"/>
                                        </p:tgtEl>
                                        <p:attrNameLst>
                                          <p:attrName>style.visibility</p:attrName>
                                        </p:attrNameLst>
                                      </p:cBhvr>
                                      <p:to>
                                        <p:strVal val="visible"/>
                                      </p:to>
                                    </p:set>
                                    <p:anim calcmode="lin" valueType="num">
                                      <p:cBhvr additive="base">
                                        <p:cTn id="17" dur="500" fill="hold"/>
                                        <p:tgtEl>
                                          <p:spTgt spid="52228"/>
                                        </p:tgtEl>
                                        <p:attrNameLst>
                                          <p:attrName>ppt_x</p:attrName>
                                        </p:attrNameLst>
                                      </p:cBhvr>
                                      <p:tavLst>
                                        <p:tav tm="0">
                                          <p:val>
                                            <p:strVal val="#ppt_x"/>
                                          </p:val>
                                        </p:tav>
                                        <p:tav tm="100000">
                                          <p:val>
                                            <p:strVal val="#ppt_x"/>
                                          </p:val>
                                        </p:tav>
                                      </p:tavLst>
                                    </p:anim>
                                    <p:anim calcmode="lin" valueType="num">
                                      <p:cBhvr additive="base">
                                        <p:cTn id="18" dur="500" fill="hold"/>
                                        <p:tgtEl>
                                          <p:spTgt spid="52228"/>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52229"/>
                                        </p:tgtEl>
                                        <p:attrNameLst>
                                          <p:attrName>style.visibility</p:attrName>
                                        </p:attrNameLst>
                                      </p:cBhvr>
                                      <p:to>
                                        <p:strVal val="visible"/>
                                      </p:to>
                                    </p:set>
                                    <p:animEffect transition="in" filter="checkerboard(across)">
                                      <p:cBhvr>
                                        <p:cTn id="23" dur="500"/>
                                        <p:tgtEl>
                                          <p:spTgt spid="52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p:bldP spid="52227" grpId="0"/>
      <p:bldP spid="52229"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body" idx="1"/>
          </p:nvPr>
        </p:nvSpPr>
        <p:spPr>
          <a:xfrm>
            <a:off x="611189" y="260350"/>
            <a:ext cx="3614976" cy="792163"/>
          </a:xfrm>
        </p:spPr>
        <p:txBody>
          <a:bodyPr/>
          <a:lstStyle/>
          <a:p>
            <a:pPr eaLnBrk="1" hangingPunct="1">
              <a:buClr>
                <a:schemeClr val="tx1"/>
              </a:buClr>
              <a:buFontTx/>
              <a:buNone/>
            </a:pPr>
            <a:r>
              <a:rPr lang="zh-CN" altLang="en-US" b="1" dirty="0"/>
              <a:t>即要求，</a:t>
            </a:r>
          </a:p>
        </p:txBody>
      </p:sp>
      <p:graphicFrame>
        <p:nvGraphicFramePr>
          <p:cNvPr id="53252" name="Object 4"/>
          <p:cNvGraphicFramePr>
            <a:graphicFrameLocks noChangeAspect="1"/>
          </p:cNvGraphicFramePr>
          <p:nvPr>
            <p:extLst>
              <p:ext uri="{D42A27DB-BD31-4B8C-83A1-F6EECF244321}">
                <p14:modId xmlns:p14="http://schemas.microsoft.com/office/powerpoint/2010/main" val="2895971829"/>
              </p:ext>
            </p:extLst>
          </p:nvPr>
        </p:nvGraphicFramePr>
        <p:xfrm>
          <a:off x="2276475" y="1125538"/>
          <a:ext cx="4860925" cy="908050"/>
        </p:xfrm>
        <a:graphic>
          <a:graphicData uri="http://schemas.openxmlformats.org/presentationml/2006/ole">
            <mc:AlternateContent xmlns:mc="http://schemas.openxmlformats.org/markup-compatibility/2006">
              <mc:Choice xmlns:v="urn:schemas-microsoft-com:vml" Requires="v">
                <p:oleObj spid="_x0000_s87301" name="公式" r:id="rId3" imgW="2120900" imgH="393700" progId="Equation.3">
                  <p:embed/>
                </p:oleObj>
              </mc:Choice>
              <mc:Fallback>
                <p:oleObj name="公式" r:id="rId3" imgW="2120900" imgH="393700" progId="Equation.3">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276475" y="1125538"/>
                        <a:ext cx="4860925"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253" name="Rectangle 5"/>
          <p:cNvSpPr>
            <a:spLocks noChangeArrowheads="1"/>
          </p:cNvSpPr>
          <p:nvPr/>
        </p:nvSpPr>
        <p:spPr bwMode="auto">
          <a:xfrm>
            <a:off x="646113" y="1125538"/>
            <a:ext cx="1404937" cy="93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有，</a:t>
            </a:r>
          </a:p>
        </p:txBody>
      </p:sp>
      <p:sp>
        <p:nvSpPr>
          <p:cNvPr id="8704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896AB2DB-871E-4D4B-9351-8A4C4F9D87DE}" type="slidenum">
              <a:rPr lang="en-US" altLang="zh-CN" smtClean="0"/>
              <a:pPr eaLnBrk="1" hangingPunct="1"/>
              <a:t>85</a:t>
            </a:fld>
            <a:endParaRPr lang="en-US" altLang="zh-CN"/>
          </a:p>
        </p:txBody>
      </p:sp>
      <p:graphicFrame>
        <p:nvGraphicFramePr>
          <p:cNvPr id="2" name="对象 1"/>
          <p:cNvGraphicFramePr>
            <a:graphicFrameLocks noChangeAspect="1"/>
          </p:cNvGraphicFramePr>
          <p:nvPr>
            <p:extLst>
              <p:ext uri="{D42A27DB-BD31-4B8C-83A1-F6EECF244321}">
                <p14:modId xmlns:p14="http://schemas.microsoft.com/office/powerpoint/2010/main" val="2062067158"/>
              </p:ext>
            </p:extLst>
          </p:nvPr>
        </p:nvGraphicFramePr>
        <p:xfrm>
          <a:off x="2482850" y="333375"/>
          <a:ext cx="1534318" cy="447675"/>
        </p:xfrm>
        <a:graphic>
          <a:graphicData uri="http://schemas.openxmlformats.org/presentationml/2006/ole">
            <mc:AlternateContent xmlns:mc="http://schemas.openxmlformats.org/markup-compatibility/2006">
              <mc:Choice xmlns:v="urn:schemas-microsoft-com:vml" Requires="v">
                <p:oleObj spid="_x0000_s87302" name="Equation" r:id="rId5" imgW="1638000" imgH="431640" progId="Equation.DSMT4">
                  <p:embed/>
                </p:oleObj>
              </mc:Choice>
              <mc:Fallback>
                <p:oleObj name="Equation" r:id="rId5" imgW="1638000" imgH="431640" progId="Equation.DSMT4">
                  <p:embed/>
                  <p:pic>
                    <p:nvPicPr>
                      <p:cNvPr id="0" name="Object 4"/>
                      <p:cNvPicPr>
                        <a:picLocks noChangeAspect="1" noChangeArrowheads="1"/>
                      </p:cNvPicPr>
                      <p:nvPr/>
                    </p:nvPicPr>
                    <p:blipFill>
                      <a:blip r:embed="rId6">
                        <a:lum bright="-100000"/>
                      </a:blip>
                      <a:srcRect/>
                      <a:stretch>
                        <a:fillRect/>
                      </a:stretch>
                    </p:blipFill>
                    <p:spPr bwMode="auto">
                      <a:xfrm>
                        <a:off x="2482850" y="333375"/>
                        <a:ext cx="1534318" cy="447675"/>
                      </a:xfrm>
                      <a:prstGeom prst="rect">
                        <a:avLst/>
                      </a:prstGeom>
                      <a:noFill/>
                      <a:ln>
                        <a:noFill/>
                      </a:ln>
                      <a:effectLst/>
                    </p:spPr>
                  </p:pic>
                </p:oleObj>
              </mc:Fallback>
            </mc:AlternateContent>
          </a:graphicData>
        </a:graphic>
      </p:graphicFrame>
      <p:graphicFrame>
        <p:nvGraphicFramePr>
          <p:cNvPr id="40" name="对象 39"/>
          <p:cNvGraphicFramePr>
            <a:graphicFrameLocks noChangeAspect="1"/>
          </p:cNvGraphicFramePr>
          <p:nvPr>
            <p:extLst>
              <p:ext uri="{D42A27DB-BD31-4B8C-83A1-F6EECF244321}">
                <p14:modId xmlns:p14="http://schemas.microsoft.com/office/powerpoint/2010/main" val="4260930006"/>
              </p:ext>
            </p:extLst>
          </p:nvPr>
        </p:nvGraphicFramePr>
        <p:xfrm>
          <a:off x="4610894" y="116632"/>
          <a:ext cx="2606675" cy="855662"/>
        </p:xfrm>
        <a:graphic>
          <a:graphicData uri="http://schemas.openxmlformats.org/presentationml/2006/ole">
            <mc:AlternateContent xmlns:mc="http://schemas.openxmlformats.org/markup-compatibility/2006">
              <mc:Choice xmlns:v="urn:schemas-microsoft-com:vml" Requires="v">
                <p:oleObj spid="_x0000_s87303" name="Equation" r:id="rId7" imgW="2755800" imgH="825480" progId="Equation.DSMT4">
                  <p:embed/>
                </p:oleObj>
              </mc:Choice>
              <mc:Fallback>
                <p:oleObj name="Equation" r:id="rId7" imgW="2755800" imgH="825480" progId="Equation.DSMT4">
                  <p:embed/>
                  <p:pic>
                    <p:nvPicPr>
                      <p:cNvPr id="0" name=""/>
                      <p:cNvPicPr>
                        <a:picLocks noChangeAspect="1" noChangeArrowheads="1"/>
                      </p:cNvPicPr>
                      <p:nvPr/>
                    </p:nvPicPr>
                    <p:blipFill>
                      <a:blip r:embed="rId8">
                        <a:lum bright="-100000"/>
                      </a:blip>
                      <a:srcRect/>
                      <a:stretch>
                        <a:fillRect/>
                      </a:stretch>
                    </p:blipFill>
                    <p:spPr bwMode="auto">
                      <a:xfrm>
                        <a:off x="4610894" y="116632"/>
                        <a:ext cx="2606675" cy="855662"/>
                      </a:xfrm>
                      <a:prstGeom prst="rect">
                        <a:avLst/>
                      </a:prstGeom>
                      <a:noFill/>
                      <a:ln>
                        <a:noFill/>
                      </a:ln>
                      <a:effectLst/>
                    </p:spPr>
                  </p:pic>
                </p:oleObj>
              </mc:Fallback>
            </mc:AlternateContent>
          </a:graphicData>
        </a:graphic>
      </p:graphicFrame>
      <p:pic>
        <p:nvPicPr>
          <p:cNvPr id="87197" name="Picture 15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8581" y="2276872"/>
            <a:ext cx="6264696" cy="4418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动作按钮: 前进或下一项 2">
            <a:hlinkClick r:id="rId10" action="ppaction://hlinksldjump" highlightClick="1"/>
          </p:cNvPr>
          <p:cNvSpPr/>
          <p:nvPr/>
        </p:nvSpPr>
        <p:spPr>
          <a:xfrm>
            <a:off x="7740352" y="1268760"/>
            <a:ext cx="720080"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anim calcmode="lin" valueType="num">
                                      <p:cBhvr additive="base">
                                        <p:cTn id="7" dur="500" fill="hold"/>
                                        <p:tgtEl>
                                          <p:spTgt spid="532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325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ppt_x"/>
                                          </p:val>
                                        </p:tav>
                                        <p:tav tm="100000">
                                          <p:val>
                                            <p:strVal val="#ppt_x"/>
                                          </p:val>
                                        </p:tav>
                                      </p:tavLst>
                                    </p:anim>
                                    <p:anim calcmode="lin" valueType="num">
                                      <p:cBhvr additive="base">
                                        <p:cTn id="1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53253"/>
                                        </p:tgtEl>
                                        <p:attrNameLst>
                                          <p:attrName>style.visibility</p:attrName>
                                        </p:attrNameLst>
                                      </p:cBhvr>
                                      <p:to>
                                        <p:strVal val="visible"/>
                                      </p:to>
                                    </p:set>
                                    <p:animEffect transition="in" filter="box(in)">
                                      <p:cBhvr>
                                        <p:cTn id="23" dur="500"/>
                                        <p:tgtEl>
                                          <p:spTgt spid="5325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ntr" presetSubtype="16" fill="hold" nodeType="clickEffect">
                                  <p:stCondLst>
                                    <p:cond delay="0"/>
                                  </p:stCondLst>
                                  <p:childTnLst>
                                    <p:set>
                                      <p:cBhvr>
                                        <p:cTn id="27" dur="1" fill="hold">
                                          <p:stCondLst>
                                            <p:cond delay="0"/>
                                          </p:stCondLst>
                                        </p:cTn>
                                        <p:tgtEl>
                                          <p:spTgt spid="53252"/>
                                        </p:tgtEl>
                                        <p:attrNameLst>
                                          <p:attrName>style.visibility</p:attrName>
                                        </p:attrNameLst>
                                      </p:cBhvr>
                                      <p:to>
                                        <p:strVal val="visible"/>
                                      </p:to>
                                    </p:set>
                                    <p:animEffect transition="in" filter="diamond(in)">
                                      <p:cBhvr>
                                        <p:cTn id="28" dur="2000"/>
                                        <p:tgtEl>
                                          <p:spTgt spid="53252"/>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7197"/>
                                        </p:tgtEl>
                                        <p:attrNameLst>
                                          <p:attrName>style.visibility</p:attrName>
                                        </p:attrNameLst>
                                      </p:cBhvr>
                                      <p:to>
                                        <p:strVal val="visible"/>
                                      </p:to>
                                    </p:set>
                                    <p:anim calcmode="lin" valueType="num">
                                      <p:cBhvr additive="base">
                                        <p:cTn id="33" dur="500" fill="hold"/>
                                        <p:tgtEl>
                                          <p:spTgt spid="87197"/>
                                        </p:tgtEl>
                                        <p:attrNameLst>
                                          <p:attrName>ppt_x</p:attrName>
                                        </p:attrNameLst>
                                      </p:cBhvr>
                                      <p:tavLst>
                                        <p:tav tm="0">
                                          <p:val>
                                            <p:strVal val="#ppt_x"/>
                                          </p:val>
                                        </p:tav>
                                        <p:tav tm="100000">
                                          <p:val>
                                            <p:strVal val="#ppt_x"/>
                                          </p:val>
                                        </p:tav>
                                      </p:tavLst>
                                    </p:anim>
                                    <p:anim calcmode="lin" valueType="num">
                                      <p:cBhvr additive="base">
                                        <p:cTn id="34" dur="500" fill="hold"/>
                                        <p:tgtEl>
                                          <p:spTgt spid="871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build="p"/>
      <p:bldP spid="5325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p:cNvSpPr>
            <a:spLocks noChangeArrowheads="1"/>
          </p:cNvSpPr>
          <p:nvPr/>
        </p:nvSpPr>
        <p:spPr bwMode="auto">
          <a:xfrm>
            <a:off x="323850" y="476250"/>
            <a:ext cx="8497888"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dirty="0"/>
              <a:t>当模拟滤波器的频带是有限的，则采用冲激响应不变法不会产生频率混叠失真现象。</a:t>
            </a:r>
          </a:p>
          <a:p>
            <a:pPr marL="342900" indent="-342900">
              <a:spcBef>
                <a:spcPct val="20000"/>
              </a:spcBef>
              <a:buClr>
                <a:schemeClr val="tx1"/>
              </a:buClr>
              <a:buFontTx/>
              <a:buChar char="•"/>
            </a:pPr>
            <a:r>
              <a:rPr lang="zh-CN" altLang="en-US" sz="3000" b="1" dirty="0"/>
              <a:t>故冲激响应不变法适合设计</a:t>
            </a:r>
            <a:r>
              <a:rPr lang="zh-CN" altLang="en-US" sz="3000" b="1" dirty="0">
                <a:solidFill>
                  <a:srgbClr val="FF0000"/>
                </a:solidFill>
              </a:rPr>
              <a:t>数字低通滤波器</a:t>
            </a:r>
            <a:r>
              <a:rPr lang="zh-CN" altLang="en-US" sz="3000" b="1" dirty="0"/>
              <a:t>、</a:t>
            </a:r>
            <a:r>
              <a:rPr lang="zh-CN" altLang="en-US" sz="3000" b="1" dirty="0">
                <a:solidFill>
                  <a:srgbClr val="FF0000"/>
                </a:solidFill>
              </a:rPr>
              <a:t>带通滤波器</a:t>
            </a:r>
            <a:r>
              <a:rPr lang="zh-CN" altLang="en-US" sz="3000" b="1" dirty="0"/>
              <a:t>，不适合设计</a:t>
            </a:r>
            <a:r>
              <a:rPr lang="zh-CN" altLang="en-US" sz="3000" b="1" dirty="0">
                <a:solidFill>
                  <a:srgbClr val="FF0000"/>
                </a:solidFill>
              </a:rPr>
              <a:t>数字高通滤波器</a:t>
            </a:r>
            <a:r>
              <a:rPr lang="zh-CN" altLang="en-US" sz="3000" b="1" dirty="0"/>
              <a:t>、</a:t>
            </a:r>
            <a:r>
              <a:rPr lang="zh-CN" altLang="en-US" sz="3000" b="1" dirty="0">
                <a:solidFill>
                  <a:srgbClr val="FF0000"/>
                </a:solidFill>
              </a:rPr>
              <a:t>带阻滤波器</a:t>
            </a:r>
            <a:r>
              <a:rPr lang="zh-CN" altLang="en-US" sz="3000" b="1" dirty="0"/>
              <a:t>。</a:t>
            </a:r>
          </a:p>
          <a:p>
            <a:pPr marL="342900" indent="-342900">
              <a:spcBef>
                <a:spcPct val="20000"/>
              </a:spcBef>
              <a:buClr>
                <a:schemeClr val="tx1"/>
              </a:buClr>
              <a:buFontTx/>
              <a:buChar char="•"/>
            </a:pPr>
            <a:r>
              <a:rPr lang="zh-CN" altLang="en-US" sz="3000" b="1" dirty="0"/>
              <a:t>但是，任何一个实际的模拟滤波器的频率响应都不是严格带限的，因此，变换后就会产生周期延拓，形成频率响应的混叠失真。</a:t>
            </a:r>
          </a:p>
          <a:p>
            <a:pPr marL="342900" indent="-342900">
              <a:spcBef>
                <a:spcPct val="20000"/>
              </a:spcBef>
              <a:buClr>
                <a:schemeClr val="tx1"/>
              </a:buClr>
              <a:buFontTx/>
              <a:buChar char="•"/>
            </a:pPr>
            <a:r>
              <a:rPr lang="zh-CN" altLang="en-US" sz="3000" b="1" dirty="0"/>
              <a:t>若模拟滤波器的频率响应在折叠频率内衰减越大、越快，则混叠失真越小。</a:t>
            </a:r>
          </a:p>
          <a:p>
            <a:pPr marL="342900" indent="-342900">
              <a:spcBef>
                <a:spcPct val="20000"/>
              </a:spcBef>
              <a:buClr>
                <a:schemeClr val="tx1"/>
              </a:buClr>
              <a:buFontTx/>
              <a:buChar char="•"/>
            </a:pPr>
            <a:r>
              <a:rPr lang="zh-CN" altLang="en-US" sz="3000" b="1" dirty="0"/>
              <a:t>抽样频率越大，即抽样时间间隔越小，可以减少频率响应的混叠失真。</a:t>
            </a:r>
          </a:p>
        </p:txBody>
      </p:sp>
      <p:sp>
        <p:nvSpPr>
          <p:cNvPr id="8806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B0101B13-E79F-407D-93DC-D24F1CAE955F}" type="slidenum">
              <a:rPr lang="en-US" altLang="zh-CN" smtClean="0"/>
              <a:pPr eaLnBrk="1" hangingPunct="1"/>
              <a:t>86</a:t>
            </a:fld>
            <a:endParaRPr lang="en-US" altLang="zh-CN"/>
          </a:p>
        </p:txBody>
      </p:sp>
      <p:sp>
        <p:nvSpPr>
          <p:cNvPr id="2" name="动作按钮: 后退或前一项 1">
            <a:hlinkClick r:id="rId2" action="ppaction://hlinksldjump" highlightClick="1"/>
          </p:cNvPr>
          <p:cNvSpPr/>
          <p:nvPr/>
        </p:nvSpPr>
        <p:spPr>
          <a:xfrm>
            <a:off x="3275856" y="2492896"/>
            <a:ext cx="576064"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Effect transition="in" filter="diamond(in)">
                                      <p:cBhvr>
                                        <p:cTn id="7" dur="2000"/>
                                        <p:tgtEl>
                                          <p:spTgt spid="152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52579">
                                            <p:txEl>
                                              <p:pRg st="1" end="1"/>
                                            </p:txEl>
                                          </p:spTgt>
                                        </p:tgtEl>
                                        <p:attrNameLst>
                                          <p:attrName>style.visibility</p:attrName>
                                        </p:attrNameLst>
                                      </p:cBhvr>
                                      <p:to>
                                        <p:strVal val="visible"/>
                                      </p:to>
                                    </p:set>
                                    <p:animEffect transition="in" filter="diamond(in)">
                                      <p:cBhvr>
                                        <p:cTn id="12" dur="2000"/>
                                        <p:tgtEl>
                                          <p:spTgt spid="152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152579">
                                            <p:txEl>
                                              <p:pRg st="2" end="2"/>
                                            </p:txEl>
                                          </p:spTgt>
                                        </p:tgtEl>
                                        <p:attrNameLst>
                                          <p:attrName>style.visibility</p:attrName>
                                        </p:attrNameLst>
                                      </p:cBhvr>
                                      <p:to>
                                        <p:strVal val="visible"/>
                                      </p:to>
                                    </p:set>
                                    <p:animEffect transition="in" filter="diamond(in)">
                                      <p:cBhvr>
                                        <p:cTn id="17" dur="2000"/>
                                        <p:tgtEl>
                                          <p:spTgt spid="152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152579">
                                            <p:txEl>
                                              <p:pRg st="3" end="3"/>
                                            </p:txEl>
                                          </p:spTgt>
                                        </p:tgtEl>
                                        <p:attrNameLst>
                                          <p:attrName>style.visibility</p:attrName>
                                        </p:attrNameLst>
                                      </p:cBhvr>
                                      <p:to>
                                        <p:strVal val="visible"/>
                                      </p:to>
                                    </p:set>
                                    <p:animEffect transition="in" filter="diamond(in)">
                                      <p:cBhvr>
                                        <p:cTn id="22" dur="2000"/>
                                        <p:tgtEl>
                                          <p:spTgt spid="1525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52579">
                                            <p:txEl>
                                              <p:pRg st="4" end="4"/>
                                            </p:txEl>
                                          </p:spTgt>
                                        </p:tgtEl>
                                        <p:attrNameLst>
                                          <p:attrName>style.visibility</p:attrName>
                                        </p:attrNameLst>
                                      </p:cBhvr>
                                      <p:to>
                                        <p:strVal val="visible"/>
                                      </p:to>
                                    </p:set>
                                    <p:animEffect transition="in" filter="blinds(horizontal)">
                                      <p:cBhvr>
                                        <p:cTn id="27" dur="500"/>
                                        <p:tgtEl>
                                          <p:spTgt spid="1525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body" idx="1"/>
          </p:nvPr>
        </p:nvSpPr>
        <p:spPr>
          <a:xfrm>
            <a:off x="827088" y="260350"/>
            <a:ext cx="7848600" cy="792163"/>
          </a:xfrm>
        </p:spPr>
        <p:txBody>
          <a:bodyPr/>
          <a:lstStyle/>
          <a:p>
            <a:pPr eaLnBrk="1" hangingPunct="1">
              <a:buClr>
                <a:schemeClr val="tx1"/>
              </a:buClr>
              <a:buFontTx/>
              <a:buNone/>
            </a:pPr>
            <a:r>
              <a:rPr lang="zh-CN" altLang="en-US" b="1">
                <a:latin typeface="Times New Roman" pitchFamily="18" charset="0"/>
              </a:rPr>
              <a:t>三、模拟滤波器的数字化方法</a:t>
            </a:r>
          </a:p>
        </p:txBody>
      </p:sp>
      <p:graphicFrame>
        <p:nvGraphicFramePr>
          <p:cNvPr id="54276" name="Object 4"/>
          <p:cNvGraphicFramePr>
            <a:graphicFrameLocks noChangeAspect="1"/>
          </p:cNvGraphicFramePr>
          <p:nvPr/>
        </p:nvGraphicFramePr>
        <p:xfrm>
          <a:off x="3059113" y="5373688"/>
          <a:ext cx="2532062" cy="1023937"/>
        </p:xfrm>
        <a:graphic>
          <a:graphicData uri="http://schemas.openxmlformats.org/presentationml/2006/ole">
            <mc:AlternateContent xmlns:mc="http://schemas.openxmlformats.org/markup-compatibility/2006">
              <mc:Choice xmlns:v="urn:schemas-microsoft-com:vml" Requires="v">
                <p:oleObj spid="_x0000_s89390" name="公式" r:id="rId3" imgW="1104900" imgH="444500" progId="Equation.3">
                  <p:embed/>
                </p:oleObj>
              </mc:Choice>
              <mc:Fallback>
                <p:oleObj name="公式" r:id="rId3" imgW="1104900" imgH="444500" progId="Equation.3">
                  <p:embed/>
                  <p:pic>
                    <p:nvPicPr>
                      <p:cNvPr id="0" name="Object 4"/>
                      <p:cNvPicPr>
                        <a:picLocks noChangeAspect="1" noChangeArrowheads="1"/>
                      </p:cNvPicPr>
                      <p:nvPr/>
                    </p:nvPicPr>
                    <p:blipFill>
                      <a:blip r:embed="rId4">
                        <a:lum bright="-74000"/>
                        <a:extLst>
                          <a:ext uri="{28A0092B-C50C-407E-A947-70E740481C1C}">
                            <a14:useLocalDpi xmlns:a14="http://schemas.microsoft.com/office/drawing/2010/main" val="0"/>
                          </a:ext>
                        </a:extLst>
                      </a:blip>
                      <a:srcRect/>
                      <a:stretch>
                        <a:fillRect/>
                      </a:stretch>
                    </p:blipFill>
                    <p:spPr bwMode="auto">
                      <a:xfrm>
                        <a:off x="3059113" y="5373688"/>
                        <a:ext cx="2532062" cy="1023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277" name="Rectangle 5"/>
          <p:cNvSpPr>
            <a:spLocks noChangeArrowheads="1"/>
          </p:cNvSpPr>
          <p:nvPr/>
        </p:nvSpPr>
        <p:spPr bwMode="auto">
          <a:xfrm>
            <a:off x="684213" y="3573463"/>
            <a:ext cx="8459787"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dirty="0" smtClean="0">
                <a:latin typeface="Times New Roman" pitchFamily="18" charset="0"/>
              </a:rPr>
              <a:t>一般情况下，过程</a:t>
            </a:r>
            <a:r>
              <a:rPr lang="zh-CN" altLang="en-US" sz="3000" b="1" dirty="0">
                <a:latin typeface="Times New Roman" pitchFamily="18" charset="0"/>
              </a:rPr>
              <a:t>很复杂</a:t>
            </a:r>
            <a:r>
              <a:rPr lang="zh-CN" altLang="en-US" sz="3000" b="1" dirty="0" smtClean="0">
                <a:latin typeface="Times New Roman" pitchFamily="18" charset="0"/>
              </a:rPr>
              <a:t>。</a:t>
            </a:r>
            <a:endParaRPr lang="en-US" altLang="zh-CN" sz="3000" b="1" dirty="0" smtClean="0">
              <a:latin typeface="Times New Roman" pitchFamily="18" charset="0"/>
            </a:endParaRPr>
          </a:p>
          <a:p>
            <a:pPr marL="342900" indent="-342900">
              <a:spcBef>
                <a:spcPct val="20000"/>
              </a:spcBef>
              <a:buClr>
                <a:schemeClr val="tx1"/>
              </a:buClr>
              <a:buFontTx/>
              <a:buChar char="•"/>
            </a:pPr>
            <a:r>
              <a:rPr lang="zh-CN" altLang="en-US" sz="3000" b="1" dirty="0" smtClean="0">
                <a:latin typeface="Times New Roman" pitchFamily="18" charset="0"/>
              </a:rPr>
              <a:t>但</a:t>
            </a:r>
            <a:r>
              <a:rPr lang="zh-CN" altLang="en-US" sz="3000" b="1" dirty="0">
                <a:latin typeface="Times New Roman" pitchFamily="18" charset="0"/>
              </a:rPr>
              <a:t>对于能用部分方式表达的模拟滤波器的系统函数，可以采用较为简单的方法。</a:t>
            </a:r>
          </a:p>
        </p:txBody>
      </p:sp>
      <p:grpSp>
        <p:nvGrpSpPr>
          <p:cNvPr id="54282" name="Group 10"/>
          <p:cNvGrpSpPr>
            <a:grpSpLocks/>
          </p:cNvGrpSpPr>
          <p:nvPr/>
        </p:nvGrpSpPr>
        <p:grpSpPr bwMode="auto">
          <a:xfrm>
            <a:off x="646113" y="1484313"/>
            <a:ext cx="8497887" cy="1368425"/>
            <a:chOff x="407" y="935"/>
            <a:chExt cx="5353" cy="862"/>
          </a:xfrm>
        </p:grpSpPr>
        <p:sp>
          <p:nvSpPr>
            <p:cNvPr id="89100" name="Rectangle 3"/>
            <p:cNvSpPr>
              <a:spLocks noChangeArrowheads="1"/>
            </p:cNvSpPr>
            <p:nvPr/>
          </p:nvSpPr>
          <p:spPr bwMode="auto">
            <a:xfrm>
              <a:off x="407" y="935"/>
              <a:ext cx="5353" cy="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latin typeface="Times New Roman" pitchFamily="18" charset="0"/>
                </a:rPr>
                <a:t>由模拟滤波器的系统函数           求数字滤波器的系统函数            的一般步骤</a:t>
              </a:r>
            </a:p>
          </p:txBody>
        </p:sp>
        <p:graphicFrame>
          <p:nvGraphicFramePr>
            <p:cNvPr id="89101" name="Object 6"/>
            <p:cNvGraphicFramePr>
              <a:graphicFrameLocks noChangeAspect="1"/>
            </p:cNvGraphicFramePr>
            <p:nvPr/>
          </p:nvGraphicFramePr>
          <p:xfrm>
            <a:off x="3379" y="935"/>
            <a:ext cx="584" cy="320"/>
          </p:xfrm>
          <a:graphic>
            <a:graphicData uri="http://schemas.openxmlformats.org/presentationml/2006/ole">
              <mc:AlternateContent xmlns:mc="http://schemas.openxmlformats.org/markup-compatibility/2006">
                <mc:Choice xmlns:v="urn:schemas-microsoft-com:vml" Requires="v">
                  <p:oleObj spid="_x0000_s89391" name="公式" r:id="rId5" imgW="419100" imgH="228600" progId="Equation.3">
                    <p:embed/>
                  </p:oleObj>
                </mc:Choice>
                <mc:Fallback>
                  <p:oleObj name="公式" r:id="rId5" imgW="419100" imgH="228600" progId="Equation.3">
                    <p:embed/>
                    <p:pic>
                      <p:nvPicPr>
                        <p:cNvPr id="0" name="Object 6"/>
                        <p:cNvPicPr>
                          <a:picLocks noChangeAspect="1" noChangeArrowheads="1"/>
                        </p:cNvPicPr>
                        <p:nvPr/>
                      </p:nvPicPr>
                      <p:blipFill>
                        <a:blip r:embed="rId6">
                          <a:lum bright="-74000"/>
                          <a:extLst>
                            <a:ext uri="{28A0092B-C50C-407E-A947-70E740481C1C}">
                              <a14:useLocalDpi xmlns:a14="http://schemas.microsoft.com/office/drawing/2010/main" val="0"/>
                            </a:ext>
                          </a:extLst>
                        </a:blip>
                        <a:srcRect/>
                        <a:stretch>
                          <a:fillRect/>
                        </a:stretch>
                      </p:blipFill>
                      <p:spPr bwMode="auto">
                        <a:xfrm>
                          <a:off x="3379" y="935"/>
                          <a:ext cx="584" cy="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9102" name="Object 7"/>
            <p:cNvGraphicFramePr>
              <a:graphicFrameLocks noChangeAspect="1"/>
            </p:cNvGraphicFramePr>
            <p:nvPr/>
          </p:nvGraphicFramePr>
          <p:xfrm>
            <a:off x="1746" y="1298"/>
            <a:ext cx="531" cy="295"/>
          </p:xfrm>
          <a:graphic>
            <a:graphicData uri="http://schemas.openxmlformats.org/presentationml/2006/ole">
              <mc:AlternateContent xmlns:mc="http://schemas.openxmlformats.org/markup-compatibility/2006">
                <mc:Choice xmlns:v="urn:schemas-microsoft-com:vml" Requires="v">
                  <p:oleObj spid="_x0000_s89392" name="公式" r:id="rId7" imgW="368140" imgH="203112" progId="Equation.3">
                    <p:embed/>
                  </p:oleObj>
                </mc:Choice>
                <mc:Fallback>
                  <p:oleObj name="公式" r:id="rId7" imgW="368140" imgH="203112" progId="Equation.3">
                    <p:embed/>
                    <p:pic>
                      <p:nvPicPr>
                        <p:cNvPr id="0" name="Object 7"/>
                        <p:cNvPicPr>
                          <a:picLocks noChangeAspect="1" noChangeArrowheads="1"/>
                        </p:cNvPicPr>
                        <p:nvPr/>
                      </p:nvPicPr>
                      <p:blipFill>
                        <a:blip r:embed="rId8">
                          <a:lum bright="-74000"/>
                          <a:extLst>
                            <a:ext uri="{28A0092B-C50C-407E-A947-70E740481C1C}">
                              <a14:useLocalDpi xmlns:a14="http://schemas.microsoft.com/office/drawing/2010/main" val="0"/>
                            </a:ext>
                          </a:extLst>
                        </a:blip>
                        <a:srcRect/>
                        <a:stretch>
                          <a:fillRect/>
                        </a:stretch>
                      </p:blipFill>
                      <p:spPr bwMode="auto">
                        <a:xfrm>
                          <a:off x="1746" y="1298"/>
                          <a:ext cx="531"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54281" name="Rectangle 9"/>
          <p:cNvSpPr>
            <a:spLocks noChangeArrowheads="1"/>
          </p:cNvSpPr>
          <p:nvPr/>
        </p:nvSpPr>
        <p:spPr bwMode="auto">
          <a:xfrm>
            <a:off x="971550" y="5516563"/>
            <a:ext cx="2016125"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200" b="1">
                <a:latin typeface="Times New Roman" pitchFamily="18" charset="0"/>
              </a:rPr>
              <a:t>假设</a:t>
            </a:r>
          </a:p>
        </p:txBody>
      </p:sp>
      <p:graphicFrame>
        <p:nvGraphicFramePr>
          <p:cNvPr id="54283" name="Object 11"/>
          <p:cNvGraphicFramePr>
            <a:graphicFrameLocks noChangeAspect="1"/>
          </p:cNvGraphicFramePr>
          <p:nvPr/>
        </p:nvGraphicFramePr>
        <p:xfrm>
          <a:off x="1403350" y="2708275"/>
          <a:ext cx="1133475" cy="554038"/>
        </p:xfrm>
        <a:graphic>
          <a:graphicData uri="http://schemas.openxmlformats.org/presentationml/2006/ole">
            <mc:AlternateContent xmlns:mc="http://schemas.openxmlformats.org/markup-compatibility/2006">
              <mc:Choice xmlns:v="urn:schemas-microsoft-com:vml" Requires="v">
                <p:oleObj spid="_x0000_s89393" name="Equation" r:id="rId9" imgW="469900" imgH="228600" progId="Equation.DSMT4">
                  <p:embed/>
                </p:oleObj>
              </mc:Choice>
              <mc:Fallback>
                <p:oleObj name="Equation" r:id="rId9" imgW="469900" imgH="228600" progId="Equation.DSMT4">
                  <p:embed/>
                  <p:pic>
                    <p:nvPicPr>
                      <p:cNvPr id="0" name="Object 11"/>
                      <p:cNvPicPr>
                        <a:picLocks noChangeAspect="1" noChangeArrowheads="1"/>
                      </p:cNvPicPr>
                      <p:nvPr/>
                    </p:nvPicPr>
                    <p:blipFill>
                      <a:blip r:embed="rId10">
                        <a:lum bright="-74000"/>
                        <a:extLst>
                          <a:ext uri="{28A0092B-C50C-407E-A947-70E740481C1C}">
                            <a14:useLocalDpi xmlns:a14="http://schemas.microsoft.com/office/drawing/2010/main" val="0"/>
                          </a:ext>
                        </a:extLst>
                      </a:blip>
                      <a:srcRect/>
                      <a:stretch>
                        <a:fillRect/>
                      </a:stretch>
                    </p:blipFill>
                    <p:spPr bwMode="auto">
                      <a:xfrm>
                        <a:off x="1403350" y="2708275"/>
                        <a:ext cx="1133475"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84" name="Object 12"/>
          <p:cNvGraphicFramePr>
            <a:graphicFrameLocks noChangeAspect="1"/>
          </p:cNvGraphicFramePr>
          <p:nvPr/>
        </p:nvGraphicFramePr>
        <p:xfrm>
          <a:off x="6516688" y="2708275"/>
          <a:ext cx="1439862" cy="492125"/>
        </p:xfrm>
        <a:graphic>
          <a:graphicData uri="http://schemas.openxmlformats.org/presentationml/2006/ole">
            <mc:AlternateContent xmlns:mc="http://schemas.openxmlformats.org/markup-compatibility/2006">
              <mc:Choice xmlns:v="urn:schemas-microsoft-com:vml" Requires="v">
                <p:oleObj spid="_x0000_s89394" name="Equation" r:id="rId11" imgW="596641" imgH="203112" progId="Equation.DSMT4">
                  <p:embed/>
                </p:oleObj>
              </mc:Choice>
              <mc:Fallback>
                <p:oleObj name="Equation" r:id="rId11" imgW="596641" imgH="203112" progId="Equation.DSMT4">
                  <p:embed/>
                  <p:pic>
                    <p:nvPicPr>
                      <p:cNvPr id="0" name="Object 12"/>
                      <p:cNvPicPr>
                        <a:picLocks noChangeAspect="1" noChangeArrowheads="1"/>
                      </p:cNvPicPr>
                      <p:nvPr/>
                    </p:nvPicPr>
                    <p:blipFill>
                      <a:blip r:embed="rId12">
                        <a:lum bright="-74000"/>
                        <a:extLst>
                          <a:ext uri="{28A0092B-C50C-407E-A947-70E740481C1C}">
                            <a14:useLocalDpi xmlns:a14="http://schemas.microsoft.com/office/drawing/2010/main" val="0"/>
                          </a:ext>
                        </a:extLst>
                      </a:blip>
                      <a:srcRect/>
                      <a:stretch>
                        <a:fillRect/>
                      </a:stretch>
                    </p:blipFill>
                    <p:spPr bwMode="auto">
                      <a:xfrm>
                        <a:off x="6516688" y="2708275"/>
                        <a:ext cx="1439862"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85" name="Object 13"/>
          <p:cNvGraphicFramePr>
            <a:graphicFrameLocks noChangeAspect="1"/>
          </p:cNvGraphicFramePr>
          <p:nvPr/>
        </p:nvGraphicFramePr>
        <p:xfrm>
          <a:off x="2411413" y="2708275"/>
          <a:ext cx="1379537" cy="554038"/>
        </p:xfrm>
        <a:graphic>
          <a:graphicData uri="http://schemas.openxmlformats.org/presentationml/2006/ole">
            <mc:AlternateContent xmlns:mc="http://schemas.openxmlformats.org/markup-compatibility/2006">
              <mc:Choice xmlns:v="urn:schemas-microsoft-com:vml" Requires="v">
                <p:oleObj spid="_x0000_s89395" name="Equation" r:id="rId13" imgW="571252" imgH="228501" progId="Equation.DSMT4">
                  <p:embed/>
                </p:oleObj>
              </mc:Choice>
              <mc:Fallback>
                <p:oleObj name="Equation" r:id="rId13" imgW="571252" imgH="228501" progId="Equation.DSMT4">
                  <p:embed/>
                  <p:pic>
                    <p:nvPicPr>
                      <p:cNvPr id="0" name="Object 13"/>
                      <p:cNvPicPr>
                        <a:picLocks noChangeAspect="1" noChangeArrowheads="1"/>
                      </p:cNvPicPr>
                      <p:nvPr/>
                    </p:nvPicPr>
                    <p:blipFill>
                      <a:blip r:embed="rId14">
                        <a:lum bright="-74000"/>
                        <a:extLst>
                          <a:ext uri="{28A0092B-C50C-407E-A947-70E740481C1C}">
                            <a14:useLocalDpi xmlns:a14="http://schemas.microsoft.com/office/drawing/2010/main" val="0"/>
                          </a:ext>
                        </a:extLst>
                      </a:blip>
                      <a:srcRect/>
                      <a:stretch>
                        <a:fillRect/>
                      </a:stretch>
                    </p:blipFill>
                    <p:spPr bwMode="auto">
                      <a:xfrm>
                        <a:off x="2411413" y="2708275"/>
                        <a:ext cx="1379537"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86" name="Object 14"/>
          <p:cNvGraphicFramePr>
            <a:graphicFrameLocks noChangeAspect="1"/>
          </p:cNvGraphicFramePr>
          <p:nvPr/>
        </p:nvGraphicFramePr>
        <p:xfrm>
          <a:off x="3851275" y="2708275"/>
          <a:ext cx="2728913" cy="554038"/>
        </p:xfrm>
        <a:graphic>
          <a:graphicData uri="http://schemas.openxmlformats.org/presentationml/2006/ole">
            <mc:AlternateContent xmlns:mc="http://schemas.openxmlformats.org/markup-compatibility/2006">
              <mc:Choice xmlns:v="urn:schemas-microsoft-com:vml" Requires="v">
                <p:oleObj spid="_x0000_s89396" name="Equation" r:id="rId15" imgW="1130300" imgH="228600" progId="Equation.DSMT4">
                  <p:embed/>
                </p:oleObj>
              </mc:Choice>
              <mc:Fallback>
                <p:oleObj name="Equation" r:id="rId15" imgW="1130300" imgH="228600" progId="Equation.DSMT4">
                  <p:embed/>
                  <p:pic>
                    <p:nvPicPr>
                      <p:cNvPr id="0" name="Object 14"/>
                      <p:cNvPicPr>
                        <a:picLocks noChangeAspect="1" noChangeArrowheads="1"/>
                      </p:cNvPicPr>
                      <p:nvPr/>
                    </p:nvPicPr>
                    <p:blipFill>
                      <a:blip r:embed="rId16">
                        <a:lum bright="-74000"/>
                        <a:extLst>
                          <a:ext uri="{28A0092B-C50C-407E-A947-70E740481C1C}">
                            <a14:useLocalDpi xmlns:a14="http://schemas.microsoft.com/office/drawing/2010/main" val="0"/>
                          </a:ext>
                        </a:extLst>
                      </a:blip>
                      <a:srcRect/>
                      <a:stretch>
                        <a:fillRect/>
                      </a:stretch>
                    </p:blipFill>
                    <p:spPr bwMode="auto">
                      <a:xfrm>
                        <a:off x="3851275" y="2708275"/>
                        <a:ext cx="2728913"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9099"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5C98B6E6-0301-4260-B06E-B39A216BEF31}" type="slidenum">
              <a:rPr lang="en-US" altLang="zh-CN" smtClean="0"/>
              <a:pPr eaLnBrk="1" hangingPunct="1"/>
              <a:t>87</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274">
                                            <p:txEl>
                                              <p:pRg st="0" end="0"/>
                                            </p:txEl>
                                          </p:spTgt>
                                        </p:tgtEl>
                                        <p:attrNameLst>
                                          <p:attrName>style.visibility</p:attrName>
                                        </p:attrNameLst>
                                      </p:cBhvr>
                                      <p:to>
                                        <p:strVal val="visible"/>
                                      </p:to>
                                    </p:set>
                                    <p:anim calcmode="lin" valueType="num">
                                      <p:cBhvr additive="base">
                                        <p:cTn id="7" dur="500" fill="hold"/>
                                        <p:tgtEl>
                                          <p:spTgt spid="542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27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54282"/>
                                        </p:tgtEl>
                                        <p:attrNameLst>
                                          <p:attrName>style.visibility</p:attrName>
                                        </p:attrNameLst>
                                      </p:cBhvr>
                                      <p:to>
                                        <p:strVal val="visible"/>
                                      </p:to>
                                    </p:set>
                                    <p:animEffect transition="in" filter="blinds(horizontal)">
                                      <p:cBhvr>
                                        <p:cTn id="13" dur="500"/>
                                        <p:tgtEl>
                                          <p:spTgt spid="5428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54283"/>
                                        </p:tgtEl>
                                        <p:attrNameLst>
                                          <p:attrName>style.visibility</p:attrName>
                                        </p:attrNameLst>
                                      </p:cBhvr>
                                      <p:to>
                                        <p:strVal val="visible"/>
                                      </p:to>
                                    </p:set>
                                    <p:anim calcmode="lin" valueType="num">
                                      <p:cBhvr additive="base">
                                        <p:cTn id="18" dur="500" fill="hold"/>
                                        <p:tgtEl>
                                          <p:spTgt spid="54283"/>
                                        </p:tgtEl>
                                        <p:attrNameLst>
                                          <p:attrName>ppt_x</p:attrName>
                                        </p:attrNameLst>
                                      </p:cBhvr>
                                      <p:tavLst>
                                        <p:tav tm="0">
                                          <p:val>
                                            <p:strVal val="#ppt_x"/>
                                          </p:val>
                                        </p:tav>
                                        <p:tav tm="100000">
                                          <p:val>
                                            <p:strVal val="#ppt_x"/>
                                          </p:val>
                                        </p:tav>
                                      </p:tavLst>
                                    </p:anim>
                                    <p:anim calcmode="lin" valueType="num">
                                      <p:cBhvr additive="base">
                                        <p:cTn id="19" dur="500" fill="hold"/>
                                        <p:tgtEl>
                                          <p:spTgt spid="54283"/>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54285"/>
                                        </p:tgtEl>
                                        <p:attrNameLst>
                                          <p:attrName>style.visibility</p:attrName>
                                        </p:attrNameLst>
                                      </p:cBhvr>
                                      <p:to>
                                        <p:strVal val="visible"/>
                                      </p:to>
                                    </p:set>
                                    <p:anim calcmode="lin" valueType="num">
                                      <p:cBhvr additive="base">
                                        <p:cTn id="24" dur="500" fill="hold"/>
                                        <p:tgtEl>
                                          <p:spTgt spid="54285"/>
                                        </p:tgtEl>
                                        <p:attrNameLst>
                                          <p:attrName>ppt_x</p:attrName>
                                        </p:attrNameLst>
                                      </p:cBhvr>
                                      <p:tavLst>
                                        <p:tav tm="0">
                                          <p:val>
                                            <p:strVal val="#ppt_x"/>
                                          </p:val>
                                        </p:tav>
                                        <p:tav tm="100000">
                                          <p:val>
                                            <p:strVal val="#ppt_x"/>
                                          </p:val>
                                        </p:tav>
                                      </p:tavLst>
                                    </p:anim>
                                    <p:anim calcmode="lin" valueType="num">
                                      <p:cBhvr additive="base">
                                        <p:cTn id="25" dur="500" fill="hold"/>
                                        <p:tgtEl>
                                          <p:spTgt spid="54285"/>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54286"/>
                                        </p:tgtEl>
                                        <p:attrNameLst>
                                          <p:attrName>style.visibility</p:attrName>
                                        </p:attrNameLst>
                                      </p:cBhvr>
                                      <p:to>
                                        <p:strVal val="visible"/>
                                      </p:to>
                                    </p:set>
                                    <p:anim calcmode="lin" valueType="num">
                                      <p:cBhvr additive="base">
                                        <p:cTn id="30" dur="500" fill="hold"/>
                                        <p:tgtEl>
                                          <p:spTgt spid="54286"/>
                                        </p:tgtEl>
                                        <p:attrNameLst>
                                          <p:attrName>ppt_x</p:attrName>
                                        </p:attrNameLst>
                                      </p:cBhvr>
                                      <p:tavLst>
                                        <p:tav tm="0">
                                          <p:val>
                                            <p:strVal val="#ppt_x"/>
                                          </p:val>
                                        </p:tav>
                                        <p:tav tm="100000">
                                          <p:val>
                                            <p:strVal val="#ppt_x"/>
                                          </p:val>
                                        </p:tav>
                                      </p:tavLst>
                                    </p:anim>
                                    <p:anim calcmode="lin" valueType="num">
                                      <p:cBhvr additive="base">
                                        <p:cTn id="31" dur="500" fill="hold"/>
                                        <p:tgtEl>
                                          <p:spTgt spid="54286"/>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nodeType="clickEffect">
                                  <p:stCondLst>
                                    <p:cond delay="0"/>
                                  </p:stCondLst>
                                  <p:childTnLst>
                                    <p:set>
                                      <p:cBhvr>
                                        <p:cTn id="35" dur="1" fill="hold">
                                          <p:stCondLst>
                                            <p:cond delay="0"/>
                                          </p:stCondLst>
                                        </p:cTn>
                                        <p:tgtEl>
                                          <p:spTgt spid="54284"/>
                                        </p:tgtEl>
                                        <p:attrNameLst>
                                          <p:attrName>style.visibility</p:attrName>
                                        </p:attrNameLst>
                                      </p:cBhvr>
                                      <p:to>
                                        <p:strVal val="visible"/>
                                      </p:to>
                                    </p:set>
                                    <p:anim calcmode="lin" valueType="num">
                                      <p:cBhvr additive="base">
                                        <p:cTn id="36" dur="500" fill="hold"/>
                                        <p:tgtEl>
                                          <p:spTgt spid="54284"/>
                                        </p:tgtEl>
                                        <p:attrNameLst>
                                          <p:attrName>ppt_x</p:attrName>
                                        </p:attrNameLst>
                                      </p:cBhvr>
                                      <p:tavLst>
                                        <p:tav tm="0">
                                          <p:val>
                                            <p:strVal val="#ppt_x"/>
                                          </p:val>
                                        </p:tav>
                                        <p:tav tm="100000">
                                          <p:val>
                                            <p:strVal val="#ppt_x"/>
                                          </p:val>
                                        </p:tav>
                                      </p:tavLst>
                                    </p:anim>
                                    <p:anim calcmode="lin" valueType="num">
                                      <p:cBhvr additive="base">
                                        <p:cTn id="37" dur="500" fill="hold"/>
                                        <p:tgtEl>
                                          <p:spTgt spid="54284"/>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4277">
                                            <p:txEl>
                                              <p:pRg st="0" end="0"/>
                                            </p:txEl>
                                          </p:spTgt>
                                        </p:tgtEl>
                                        <p:attrNameLst>
                                          <p:attrName>style.visibility</p:attrName>
                                        </p:attrNameLst>
                                      </p:cBhvr>
                                      <p:to>
                                        <p:strVal val="visible"/>
                                      </p:to>
                                    </p:set>
                                    <p:anim calcmode="lin" valueType="num">
                                      <p:cBhvr additive="base">
                                        <p:cTn id="42" dur="500" fill="hold"/>
                                        <p:tgtEl>
                                          <p:spTgt spid="54277">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427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54277">
                                            <p:txEl>
                                              <p:pRg st="1" end="1"/>
                                            </p:txEl>
                                          </p:spTgt>
                                        </p:tgtEl>
                                        <p:attrNameLst>
                                          <p:attrName>style.visibility</p:attrName>
                                        </p:attrNameLst>
                                      </p:cBhvr>
                                      <p:to>
                                        <p:strVal val="visible"/>
                                      </p:to>
                                    </p:set>
                                    <p:anim calcmode="lin" valueType="num">
                                      <p:cBhvr additive="base">
                                        <p:cTn id="48" dur="500" fill="hold"/>
                                        <p:tgtEl>
                                          <p:spTgt spid="54277">
                                            <p:txEl>
                                              <p:pRg st="1" end="1"/>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5427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8" presetClass="entr" presetSubtype="16" fill="hold" grpId="0" nodeType="clickEffect">
                                  <p:stCondLst>
                                    <p:cond delay="0"/>
                                  </p:stCondLst>
                                  <p:childTnLst>
                                    <p:set>
                                      <p:cBhvr>
                                        <p:cTn id="53" dur="1" fill="hold">
                                          <p:stCondLst>
                                            <p:cond delay="0"/>
                                          </p:stCondLst>
                                        </p:cTn>
                                        <p:tgtEl>
                                          <p:spTgt spid="54281"/>
                                        </p:tgtEl>
                                        <p:attrNameLst>
                                          <p:attrName>style.visibility</p:attrName>
                                        </p:attrNameLst>
                                      </p:cBhvr>
                                      <p:to>
                                        <p:strVal val="visible"/>
                                      </p:to>
                                    </p:set>
                                    <p:animEffect transition="in" filter="diamond(in)">
                                      <p:cBhvr>
                                        <p:cTn id="54" dur="2000"/>
                                        <p:tgtEl>
                                          <p:spTgt spid="54281"/>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nodeType="clickEffect">
                                  <p:stCondLst>
                                    <p:cond delay="0"/>
                                  </p:stCondLst>
                                  <p:childTnLst>
                                    <p:set>
                                      <p:cBhvr>
                                        <p:cTn id="58" dur="1" fill="hold">
                                          <p:stCondLst>
                                            <p:cond delay="0"/>
                                          </p:stCondLst>
                                        </p:cTn>
                                        <p:tgtEl>
                                          <p:spTgt spid="54276"/>
                                        </p:tgtEl>
                                        <p:attrNameLst>
                                          <p:attrName>style.visibility</p:attrName>
                                        </p:attrNameLst>
                                      </p:cBhvr>
                                      <p:to>
                                        <p:strVal val="visible"/>
                                      </p:to>
                                    </p:set>
                                    <p:anim calcmode="lin" valueType="num">
                                      <p:cBhvr additive="base">
                                        <p:cTn id="59" dur="500" fill="hold"/>
                                        <p:tgtEl>
                                          <p:spTgt spid="54276"/>
                                        </p:tgtEl>
                                        <p:attrNameLst>
                                          <p:attrName>ppt_x</p:attrName>
                                        </p:attrNameLst>
                                      </p:cBhvr>
                                      <p:tavLst>
                                        <p:tav tm="0">
                                          <p:val>
                                            <p:strVal val="#ppt_x"/>
                                          </p:val>
                                        </p:tav>
                                        <p:tav tm="100000">
                                          <p:val>
                                            <p:strVal val="#ppt_x"/>
                                          </p:val>
                                        </p:tav>
                                      </p:tavLst>
                                    </p:anim>
                                    <p:anim calcmode="lin" valueType="num">
                                      <p:cBhvr additive="base">
                                        <p:cTn id="60" dur="500" fill="hold"/>
                                        <p:tgtEl>
                                          <p:spTgt spid="542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build="p"/>
      <p:bldP spid="54281"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a:xfrm>
            <a:off x="611188" y="260350"/>
            <a:ext cx="5545137" cy="792163"/>
          </a:xfrm>
        </p:spPr>
        <p:txBody>
          <a:bodyPr/>
          <a:lstStyle/>
          <a:p>
            <a:pPr eaLnBrk="1" hangingPunct="1">
              <a:buClr>
                <a:schemeClr val="tx1"/>
              </a:buClr>
              <a:buFontTx/>
              <a:buNone/>
            </a:pPr>
            <a:r>
              <a:rPr lang="zh-CN" altLang="en-US" b="1"/>
              <a:t>其单位冲激响应为，</a:t>
            </a:r>
          </a:p>
        </p:txBody>
      </p:sp>
      <p:graphicFrame>
        <p:nvGraphicFramePr>
          <p:cNvPr id="55301" name="Object 5"/>
          <p:cNvGraphicFramePr>
            <a:graphicFrameLocks noChangeAspect="1"/>
          </p:cNvGraphicFramePr>
          <p:nvPr>
            <p:extLst>
              <p:ext uri="{D42A27DB-BD31-4B8C-83A1-F6EECF244321}">
                <p14:modId xmlns:p14="http://schemas.microsoft.com/office/powerpoint/2010/main" val="740330989"/>
              </p:ext>
            </p:extLst>
          </p:nvPr>
        </p:nvGraphicFramePr>
        <p:xfrm>
          <a:off x="1979613" y="1125538"/>
          <a:ext cx="4656137" cy="996950"/>
        </p:xfrm>
        <a:graphic>
          <a:graphicData uri="http://schemas.openxmlformats.org/presentationml/2006/ole">
            <mc:AlternateContent xmlns:mc="http://schemas.openxmlformats.org/markup-compatibility/2006">
              <mc:Choice xmlns:v="urn:schemas-microsoft-com:vml" Requires="v">
                <p:oleObj spid="_x0000_s90362" name="公式" r:id="rId3" imgW="2032000" imgH="431800" progId="Equation.3">
                  <p:embed/>
                </p:oleObj>
              </mc:Choice>
              <mc:Fallback>
                <p:oleObj name="公式" r:id="rId3" imgW="2032000" imgH="431800" progId="Equation.3">
                  <p:embed/>
                  <p:pic>
                    <p:nvPicPr>
                      <p:cNvPr id="0" name="Object 5"/>
                      <p:cNvPicPr>
                        <a:picLocks noChangeAspect="1" noChangeArrowheads="1"/>
                      </p:cNvPicPr>
                      <p:nvPr/>
                    </p:nvPicPr>
                    <p:blipFill>
                      <a:blip r:embed="rId4">
                        <a:lum bright="-38000"/>
                        <a:extLst>
                          <a:ext uri="{28A0092B-C50C-407E-A947-70E740481C1C}">
                            <a14:useLocalDpi xmlns:a14="http://schemas.microsoft.com/office/drawing/2010/main" val="0"/>
                          </a:ext>
                        </a:extLst>
                      </a:blip>
                      <a:srcRect/>
                      <a:stretch>
                        <a:fillRect/>
                      </a:stretch>
                    </p:blipFill>
                    <p:spPr bwMode="auto">
                      <a:xfrm>
                        <a:off x="1979613" y="1125538"/>
                        <a:ext cx="4656137" cy="996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5304" name="Group 8"/>
          <p:cNvGrpSpPr>
            <a:grpSpLocks/>
          </p:cNvGrpSpPr>
          <p:nvPr/>
        </p:nvGrpSpPr>
        <p:grpSpPr bwMode="auto">
          <a:xfrm>
            <a:off x="395288" y="3429000"/>
            <a:ext cx="7848600" cy="1152525"/>
            <a:chOff x="249" y="2160"/>
            <a:chExt cx="4944" cy="726"/>
          </a:xfrm>
        </p:grpSpPr>
        <p:graphicFrame>
          <p:nvGraphicFramePr>
            <p:cNvPr id="90122" name="Object 4"/>
            <p:cNvGraphicFramePr>
              <a:graphicFrameLocks noChangeAspect="1"/>
            </p:cNvGraphicFramePr>
            <p:nvPr/>
          </p:nvGraphicFramePr>
          <p:xfrm>
            <a:off x="1746" y="2478"/>
            <a:ext cx="495" cy="332"/>
          </p:xfrm>
          <a:graphic>
            <a:graphicData uri="http://schemas.openxmlformats.org/presentationml/2006/ole">
              <mc:AlternateContent xmlns:mc="http://schemas.openxmlformats.org/markup-compatibility/2006">
                <mc:Choice xmlns:v="urn:schemas-microsoft-com:vml" Requires="v">
                  <p:oleObj spid="_x0000_s90363" name="公式" r:id="rId5" imgW="342751" imgH="228501" progId="Equation.3">
                    <p:embed/>
                  </p:oleObj>
                </mc:Choice>
                <mc:Fallback>
                  <p:oleObj name="公式" r:id="rId5" imgW="342751" imgH="228501" progId="Equation.3">
                    <p:embed/>
                    <p:pic>
                      <p:nvPicPr>
                        <p:cNvPr id="0" name="Object 4"/>
                        <p:cNvPicPr>
                          <a:picLocks noChangeAspect="1" noChangeArrowheads="1"/>
                        </p:cNvPicPr>
                        <p:nvPr/>
                      </p:nvPicPr>
                      <p:blipFill>
                        <a:blip r:embed="rId6">
                          <a:lum bright="-38000"/>
                          <a:extLst>
                            <a:ext uri="{28A0092B-C50C-407E-A947-70E740481C1C}">
                              <a14:useLocalDpi xmlns:a14="http://schemas.microsoft.com/office/drawing/2010/main" val="0"/>
                            </a:ext>
                          </a:extLst>
                        </a:blip>
                        <a:srcRect/>
                        <a:stretch>
                          <a:fillRect/>
                        </a:stretch>
                      </p:blipFill>
                      <p:spPr bwMode="auto">
                        <a:xfrm>
                          <a:off x="1746" y="2478"/>
                          <a:ext cx="495"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0123" name="Rectangle 6"/>
            <p:cNvSpPr>
              <a:spLocks noChangeArrowheads="1"/>
            </p:cNvSpPr>
            <p:nvPr/>
          </p:nvSpPr>
          <p:spPr bwMode="auto">
            <a:xfrm>
              <a:off x="249" y="2160"/>
              <a:ext cx="4944" cy="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dirty="0"/>
                <a:t>冲激响应不变法，要求数字滤波器的单位抽样响应等于         的抽样，</a:t>
              </a:r>
            </a:p>
          </p:txBody>
        </p:sp>
      </p:grpSp>
      <p:graphicFrame>
        <p:nvGraphicFramePr>
          <p:cNvPr id="55303" name="Object 7"/>
          <p:cNvGraphicFramePr>
            <a:graphicFrameLocks noChangeAspect="1"/>
          </p:cNvGraphicFramePr>
          <p:nvPr/>
        </p:nvGraphicFramePr>
        <p:xfrm>
          <a:off x="1187450" y="4940300"/>
          <a:ext cx="2065338" cy="527050"/>
        </p:xfrm>
        <a:graphic>
          <a:graphicData uri="http://schemas.openxmlformats.org/presentationml/2006/ole">
            <mc:AlternateContent xmlns:mc="http://schemas.openxmlformats.org/markup-compatibility/2006">
              <mc:Choice xmlns:v="urn:schemas-microsoft-com:vml" Requires="v">
                <p:oleObj spid="_x0000_s90364" name="Equation" r:id="rId7" imgW="901309" imgH="228501" progId="Equation.DSMT4">
                  <p:embed/>
                </p:oleObj>
              </mc:Choice>
              <mc:Fallback>
                <p:oleObj name="Equation" r:id="rId7" imgW="901309" imgH="228501" progId="Equation.DSMT4">
                  <p:embed/>
                  <p:pic>
                    <p:nvPicPr>
                      <p:cNvPr id="0" name="Object 7"/>
                      <p:cNvPicPr>
                        <a:picLocks noChangeAspect="1" noChangeArrowheads="1"/>
                      </p:cNvPicPr>
                      <p:nvPr/>
                    </p:nvPicPr>
                    <p:blipFill>
                      <a:blip r:embed="rId8">
                        <a:lum bright="-38000"/>
                        <a:extLst>
                          <a:ext uri="{28A0092B-C50C-407E-A947-70E740481C1C}">
                            <a14:useLocalDpi xmlns:a14="http://schemas.microsoft.com/office/drawing/2010/main" val="0"/>
                          </a:ext>
                        </a:extLst>
                      </a:blip>
                      <a:srcRect/>
                      <a:stretch>
                        <a:fillRect/>
                      </a:stretch>
                    </p:blipFill>
                    <p:spPr bwMode="auto">
                      <a:xfrm>
                        <a:off x="1187450" y="4940300"/>
                        <a:ext cx="2065338"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305" name="Object 9"/>
          <p:cNvGraphicFramePr>
            <a:graphicFrameLocks noChangeAspect="1"/>
          </p:cNvGraphicFramePr>
          <p:nvPr/>
        </p:nvGraphicFramePr>
        <p:xfrm>
          <a:off x="3419475" y="4724400"/>
          <a:ext cx="2706688" cy="995363"/>
        </p:xfrm>
        <a:graphic>
          <a:graphicData uri="http://schemas.openxmlformats.org/presentationml/2006/ole">
            <mc:AlternateContent xmlns:mc="http://schemas.openxmlformats.org/markup-compatibility/2006">
              <mc:Choice xmlns:v="urn:schemas-microsoft-com:vml" Requires="v">
                <p:oleObj spid="_x0000_s90365" name="Equation" r:id="rId9" imgW="1180588" imgH="431613" progId="Equation.DSMT4">
                  <p:embed/>
                </p:oleObj>
              </mc:Choice>
              <mc:Fallback>
                <p:oleObj name="Equation" r:id="rId9" imgW="1180588" imgH="431613" progId="Equation.DSMT4">
                  <p:embed/>
                  <p:pic>
                    <p:nvPicPr>
                      <p:cNvPr id="0" name="Object 9"/>
                      <p:cNvPicPr>
                        <a:picLocks noChangeAspect="1" noChangeArrowheads="1"/>
                      </p:cNvPicPr>
                      <p:nvPr/>
                    </p:nvPicPr>
                    <p:blipFill>
                      <a:blip r:embed="rId10">
                        <a:lum bright="-38000"/>
                        <a:extLst>
                          <a:ext uri="{28A0092B-C50C-407E-A947-70E740481C1C}">
                            <a14:useLocalDpi xmlns:a14="http://schemas.microsoft.com/office/drawing/2010/main" val="0"/>
                          </a:ext>
                        </a:extLst>
                      </a:blip>
                      <a:srcRect/>
                      <a:stretch>
                        <a:fillRect/>
                      </a:stretch>
                    </p:blipFill>
                    <p:spPr bwMode="auto">
                      <a:xfrm>
                        <a:off x="3419475" y="4724400"/>
                        <a:ext cx="2706688" cy="995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308" name="Object 12"/>
          <p:cNvGraphicFramePr>
            <a:graphicFrameLocks noChangeAspect="1"/>
          </p:cNvGraphicFramePr>
          <p:nvPr/>
        </p:nvGraphicFramePr>
        <p:xfrm>
          <a:off x="6300788" y="4724400"/>
          <a:ext cx="2357437" cy="995363"/>
        </p:xfrm>
        <a:graphic>
          <a:graphicData uri="http://schemas.openxmlformats.org/presentationml/2006/ole">
            <mc:AlternateContent xmlns:mc="http://schemas.openxmlformats.org/markup-compatibility/2006">
              <mc:Choice xmlns:v="urn:schemas-microsoft-com:vml" Requires="v">
                <p:oleObj spid="_x0000_s90366" name="Equation" r:id="rId11" imgW="1028254" imgH="431613" progId="Equation.DSMT4">
                  <p:embed/>
                </p:oleObj>
              </mc:Choice>
              <mc:Fallback>
                <p:oleObj name="Equation" r:id="rId11" imgW="1028254" imgH="431613" progId="Equation.DSMT4">
                  <p:embed/>
                  <p:pic>
                    <p:nvPicPr>
                      <p:cNvPr id="0" name="Object 12"/>
                      <p:cNvPicPr>
                        <a:picLocks noChangeAspect="1" noChangeArrowheads="1"/>
                      </p:cNvPicPr>
                      <p:nvPr/>
                    </p:nvPicPr>
                    <p:blipFill>
                      <a:blip r:embed="rId12">
                        <a:lum bright="-38000"/>
                        <a:extLst>
                          <a:ext uri="{28A0092B-C50C-407E-A947-70E740481C1C}">
                            <a14:useLocalDpi xmlns:a14="http://schemas.microsoft.com/office/drawing/2010/main" val="0"/>
                          </a:ext>
                        </a:extLst>
                      </a:blip>
                      <a:srcRect/>
                      <a:stretch>
                        <a:fillRect/>
                      </a:stretch>
                    </p:blipFill>
                    <p:spPr bwMode="auto">
                      <a:xfrm>
                        <a:off x="6300788" y="4724400"/>
                        <a:ext cx="2357437" cy="995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012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ABF4249A-30E8-48AD-B84B-7417567DF1AE}" type="slidenum">
              <a:rPr lang="en-US" altLang="zh-CN" smtClean="0"/>
              <a:pPr eaLnBrk="1" hangingPunct="1"/>
              <a:t>88</a:t>
            </a:fld>
            <a:endParaRPr lang="en-US" altLang="zh-CN"/>
          </a:p>
        </p:txBody>
      </p:sp>
      <p:grpSp>
        <p:nvGrpSpPr>
          <p:cNvPr id="3" name="组合 2"/>
          <p:cNvGrpSpPr/>
          <p:nvPr/>
        </p:nvGrpSpPr>
        <p:grpSpPr>
          <a:xfrm>
            <a:off x="611188" y="2492375"/>
            <a:ext cx="6192837" cy="647700"/>
            <a:chOff x="611188" y="2492375"/>
            <a:chExt cx="6192837" cy="647700"/>
          </a:xfrm>
        </p:grpSpPr>
        <p:sp>
          <p:nvSpPr>
            <p:cNvPr id="55299" name="Rectangle 3"/>
            <p:cNvSpPr>
              <a:spLocks noChangeArrowheads="1"/>
            </p:cNvSpPr>
            <p:nvPr/>
          </p:nvSpPr>
          <p:spPr bwMode="auto">
            <a:xfrm>
              <a:off x="611188" y="2492375"/>
              <a:ext cx="6192837"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dirty="0"/>
                <a:t>其中，</a:t>
              </a:r>
              <a:r>
                <a:rPr lang="en-US" altLang="zh-CN" sz="3000" b="1" dirty="0"/>
                <a:t>      </a:t>
              </a:r>
              <a:r>
                <a:rPr lang="zh-CN" altLang="en-US" sz="3000" b="1" dirty="0"/>
                <a:t>是单位阶跃函数。</a:t>
              </a:r>
            </a:p>
          </p:txBody>
        </p:sp>
        <p:graphicFrame>
          <p:nvGraphicFramePr>
            <p:cNvPr id="2" name="对象 1"/>
            <p:cNvGraphicFramePr>
              <a:graphicFrameLocks noChangeAspect="1"/>
            </p:cNvGraphicFramePr>
            <p:nvPr>
              <p:extLst>
                <p:ext uri="{D42A27DB-BD31-4B8C-83A1-F6EECF244321}">
                  <p14:modId xmlns:p14="http://schemas.microsoft.com/office/powerpoint/2010/main" val="3605280811"/>
                </p:ext>
              </p:extLst>
            </p:nvPr>
          </p:nvGraphicFramePr>
          <p:xfrm>
            <a:off x="1835696" y="2611437"/>
            <a:ext cx="546100" cy="409575"/>
          </p:xfrm>
          <a:graphic>
            <a:graphicData uri="http://schemas.openxmlformats.org/presentationml/2006/ole">
              <mc:AlternateContent xmlns:mc="http://schemas.openxmlformats.org/markup-compatibility/2006">
                <mc:Choice xmlns:v="urn:schemas-microsoft-com:vml" Requires="v">
                  <p:oleObj spid="_x0000_s90367" name="Equation" r:id="rId13" imgW="583920" imgH="393480" progId="Equation.DSMT4">
                    <p:embed/>
                  </p:oleObj>
                </mc:Choice>
                <mc:Fallback>
                  <p:oleObj name="Equation" r:id="rId13" imgW="583920" imgH="393480" progId="Equation.DSMT4">
                    <p:embed/>
                    <p:pic>
                      <p:nvPicPr>
                        <p:cNvPr id="0" name="对象 1"/>
                        <p:cNvPicPr>
                          <a:picLocks noChangeAspect="1" noChangeArrowheads="1"/>
                        </p:cNvPicPr>
                        <p:nvPr/>
                      </p:nvPicPr>
                      <p:blipFill>
                        <a:blip r:embed="rId14">
                          <a:lum bright="-100000"/>
                        </a:blip>
                        <a:srcRect/>
                        <a:stretch>
                          <a:fillRect/>
                        </a:stretch>
                      </p:blipFill>
                      <p:spPr bwMode="auto">
                        <a:xfrm>
                          <a:off x="1835696" y="2611437"/>
                          <a:ext cx="5461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 calcmode="lin" valueType="num">
                                      <p:cBhvr additive="base">
                                        <p:cTn id="7" dur="500" fill="hold"/>
                                        <p:tgtEl>
                                          <p:spTgt spid="552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29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nodeType="clickEffect">
                                  <p:stCondLst>
                                    <p:cond delay="0"/>
                                  </p:stCondLst>
                                  <p:childTnLst>
                                    <p:set>
                                      <p:cBhvr>
                                        <p:cTn id="12" dur="1" fill="hold">
                                          <p:stCondLst>
                                            <p:cond delay="0"/>
                                          </p:stCondLst>
                                        </p:cTn>
                                        <p:tgtEl>
                                          <p:spTgt spid="55301"/>
                                        </p:tgtEl>
                                        <p:attrNameLst>
                                          <p:attrName>style.visibility</p:attrName>
                                        </p:attrNameLst>
                                      </p:cBhvr>
                                      <p:to>
                                        <p:strVal val="visible"/>
                                      </p:to>
                                    </p:set>
                                    <p:animEffect transition="in" filter="checkerboard(across)">
                                      <p:cBhvr>
                                        <p:cTn id="13" dur="500"/>
                                        <p:tgtEl>
                                          <p:spTgt spid="5530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nodeType="clickEffect">
                                  <p:stCondLst>
                                    <p:cond delay="0"/>
                                  </p:stCondLst>
                                  <p:childTnLst>
                                    <p:set>
                                      <p:cBhvr>
                                        <p:cTn id="23" dur="1" fill="hold">
                                          <p:stCondLst>
                                            <p:cond delay="0"/>
                                          </p:stCondLst>
                                        </p:cTn>
                                        <p:tgtEl>
                                          <p:spTgt spid="55304"/>
                                        </p:tgtEl>
                                        <p:attrNameLst>
                                          <p:attrName>style.visibility</p:attrName>
                                        </p:attrNameLst>
                                      </p:cBhvr>
                                      <p:to>
                                        <p:strVal val="visible"/>
                                      </p:to>
                                    </p:set>
                                    <p:animEffect transition="in" filter="diamond(in)">
                                      <p:cBhvr>
                                        <p:cTn id="24" dur="2000"/>
                                        <p:tgtEl>
                                          <p:spTgt spid="5530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55303"/>
                                        </p:tgtEl>
                                        <p:attrNameLst>
                                          <p:attrName>style.visibility</p:attrName>
                                        </p:attrNameLst>
                                      </p:cBhvr>
                                      <p:to>
                                        <p:strVal val="visible"/>
                                      </p:to>
                                    </p:set>
                                    <p:anim calcmode="lin" valueType="num">
                                      <p:cBhvr additive="base">
                                        <p:cTn id="29" dur="500" fill="hold"/>
                                        <p:tgtEl>
                                          <p:spTgt spid="55303"/>
                                        </p:tgtEl>
                                        <p:attrNameLst>
                                          <p:attrName>ppt_x</p:attrName>
                                        </p:attrNameLst>
                                      </p:cBhvr>
                                      <p:tavLst>
                                        <p:tav tm="0">
                                          <p:val>
                                            <p:strVal val="#ppt_x"/>
                                          </p:val>
                                        </p:tav>
                                        <p:tav tm="100000">
                                          <p:val>
                                            <p:strVal val="#ppt_x"/>
                                          </p:val>
                                        </p:tav>
                                      </p:tavLst>
                                    </p:anim>
                                    <p:anim calcmode="lin" valueType="num">
                                      <p:cBhvr additive="base">
                                        <p:cTn id="30" dur="500" fill="hold"/>
                                        <p:tgtEl>
                                          <p:spTgt spid="55303"/>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55305"/>
                                        </p:tgtEl>
                                        <p:attrNameLst>
                                          <p:attrName>style.visibility</p:attrName>
                                        </p:attrNameLst>
                                      </p:cBhvr>
                                      <p:to>
                                        <p:strVal val="visible"/>
                                      </p:to>
                                    </p:set>
                                    <p:anim calcmode="lin" valueType="num">
                                      <p:cBhvr additive="base">
                                        <p:cTn id="35" dur="500" fill="hold"/>
                                        <p:tgtEl>
                                          <p:spTgt spid="55305"/>
                                        </p:tgtEl>
                                        <p:attrNameLst>
                                          <p:attrName>ppt_x</p:attrName>
                                        </p:attrNameLst>
                                      </p:cBhvr>
                                      <p:tavLst>
                                        <p:tav tm="0">
                                          <p:val>
                                            <p:strVal val="#ppt_x"/>
                                          </p:val>
                                        </p:tav>
                                        <p:tav tm="100000">
                                          <p:val>
                                            <p:strVal val="#ppt_x"/>
                                          </p:val>
                                        </p:tav>
                                      </p:tavLst>
                                    </p:anim>
                                    <p:anim calcmode="lin" valueType="num">
                                      <p:cBhvr additive="base">
                                        <p:cTn id="36" dur="500" fill="hold"/>
                                        <p:tgtEl>
                                          <p:spTgt spid="55305"/>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55308"/>
                                        </p:tgtEl>
                                        <p:attrNameLst>
                                          <p:attrName>style.visibility</p:attrName>
                                        </p:attrNameLst>
                                      </p:cBhvr>
                                      <p:to>
                                        <p:strVal val="visible"/>
                                      </p:to>
                                    </p:set>
                                    <p:anim calcmode="lin" valueType="num">
                                      <p:cBhvr additive="base">
                                        <p:cTn id="41" dur="500" fill="hold"/>
                                        <p:tgtEl>
                                          <p:spTgt spid="55308"/>
                                        </p:tgtEl>
                                        <p:attrNameLst>
                                          <p:attrName>ppt_x</p:attrName>
                                        </p:attrNameLst>
                                      </p:cBhvr>
                                      <p:tavLst>
                                        <p:tav tm="0">
                                          <p:val>
                                            <p:strVal val="#ppt_x"/>
                                          </p:val>
                                        </p:tav>
                                        <p:tav tm="100000">
                                          <p:val>
                                            <p:strVal val="#ppt_x"/>
                                          </p:val>
                                        </p:tav>
                                      </p:tavLst>
                                    </p:anim>
                                    <p:anim calcmode="lin" valueType="num">
                                      <p:cBhvr additive="base">
                                        <p:cTn id="42" dur="500" fill="hold"/>
                                        <p:tgtEl>
                                          <p:spTgt spid="553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idx="1"/>
          </p:nvPr>
        </p:nvSpPr>
        <p:spPr>
          <a:xfrm>
            <a:off x="684213" y="1989138"/>
            <a:ext cx="8281987" cy="792162"/>
          </a:xfrm>
        </p:spPr>
        <p:txBody>
          <a:bodyPr/>
          <a:lstStyle/>
          <a:p>
            <a:pPr eaLnBrk="1" hangingPunct="1">
              <a:buClr>
                <a:schemeClr val="tx1"/>
              </a:buClr>
              <a:buFontTx/>
              <a:buNone/>
            </a:pPr>
            <a:r>
              <a:rPr lang="zh-CN" altLang="en-US" b="1">
                <a:latin typeface="Times New Roman" pitchFamily="18" charset="0"/>
              </a:rPr>
              <a:t>对</a:t>
            </a:r>
            <a:r>
              <a:rPr lang="en-US" altLang="zh-CN" b="1">
                <a:latin typeface="Times New Roman" pitchFamily="18" charset="0"/>
              </a:rPr>
              <a:t>h(n)</a:t>
            </a:r>
            <a:r>
              <a:rPr lang="zh-CN" altLang="en-US" b="1">
                <a:latin typeface="Times New Roman" pitchFamily="18" charset="0"/>
              </a:rPr>
              <a:t>求</a:t>
            </a:r>
            <a:r>
              <a:rPr lang="en-US" altLang="zh-CN" b="1">
                <a:latin typeface="Times New Roman" pitchFamily="18" charset="0"/>
              </a:rPr>
              <a:t>z</a:t>
            </a:r>
            <a:r>
              <a:rPr lang="zh-CN" altLang="en-US" b="1">
                <a:latin typeface="Times New Roman" pitchFamily="18" charset="0"/>
              </a:rPr>
              <a:t>变换，得到数字滤波器的系统函数</a:t>
            </a:r>
          </a:p>
        </p:txBody>
      </p:sp>
      <p:graphicFrame>
        <p:nvGraphicFramePr>
          <p:cNvPr id="56326" name="Object 6"/>
          <p:cNvGraphicFramePr>
            <a:graphicFrameLocks noChangeAspect="1"/>
          </p:cNvGraphicFramePr>
          <p:nvPr/>
        </p:nvGraphicFramePr>
        <p:xfrm>
          <a:off x="1981200" y="4508500"/>
          <a:ext cx="3168650" cy="1084263"/>
        </p:xfrm>
        <a:graphic>
          <a:graphicData uri="http://schemas.openxmlformats.org/presentationml/2006/ole">
            <mc:AlternateContent xmlns:mc="http://schemas.openxmlformats.org/markup-compatibility/2006">
              <mc:Choice xmlns:v="urn:schemas-microsoft-com:vml" Requires="v">
                <p:oleObj spid="_x0000_s91352" name="Equation" r:id="rId3" imgW="1269449" imgH="431613" progId="Equation.DSMT4">
                  <p:embed/>
                </p:oleObj>
              </mc:Choice>
              <mc:Fallback>
                <p:oleObj name="Equation" r:id="rId3" imgW="1269449" imgH="431613" progId="Equation.DSMT4">
                  <p:embed/>
                  <p:pic>
                    <p:nvPicPr>
                      <p:cNvPr id="0" name="Object 6"/>
                      <p:cNvPicPr>
                        <a:picLocks noChangeAspect="1" noChangeArrowheads="1"/>
                      </p:cNvPicPr>
                      <p:nvPr/>
                    </p:nvPicPr>
                    <p:blipFill>
                      <a:blip r:embed="rId4">
                        <a:lum bright="-8000"/>
                        <a:extLst>
                          <a:ext uri="{28A0092B-C50C-407E-A947-70E740481C1C}">
                            <a14:useLocalDpi xmlns:a14="http://schemas.microsoft.com/office/drawing/2010/main" val="0"/>
                          </a:ext>
                        </a:extLst>
                      </a:blip>
                      <a:srcRect/>
                      <a:stretch>
                        <a:fillRect/>
                      </a:stretch>
                    </p:blipFill>
                    <p:spPr bwMode="auto">
                      <a:xfrm>
                        <a:off x="1981200" y="4508500"/>
                        <a:ext cx="3168650" cy="1084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33" name="Object 13"/>
          <p:cNvGraphicFramePr>
            <a:graphicFrameLocks noChangeAspect="1"/>
          </p:cNvGraphicFramePr>
          <p:nvPr/>
        </p:nvGraphicFramePr>
        <p:xfrm>
          <a:off x="1044575" y="2997200"/>
          <a:ext cx="3073400" cy="1084263"/>
        </p:xfrm>
        <a:graphic>
          <a:graphicData uri="http://schemas.openxmlformats.org/presentationml/2006/ole">
            <mc:AlternateContent xmlns:mc="http://schemas.openxmlformats.org/markup-compatibility/2006">
              <mc:Choice xmlns:v="urn:schemas-microsoft-com:vml" Requires="v">
                <p:oleObj spid="_x0000_s91353" name="Equation" r:id="rId5" imgW="1231366" imgH="431613" progId="Equation.DSMT4">
                  <p:embed/>
                </p:oleObj>
              </mc:Choice>
              <mc:Fallback>
                <p:oleObj name="Equation" r:id="rId5" imgW="1231366" imgH="431613" progId="Equation.DSMT4">
                  <p:embed/>
                  <p:pic>
                    <p:nvPicPr>
                      <p:cNvPr id="0" name="Object 13"/>
                      <p:cNvPicPr>
                        <a:picLocks noChangeAspect="1" noChangeArrowheads="1"/>
                      </p:cNvPicPr>
                      <p:nvPr/>
                    </p:nvPicPr>
                    <p:blipFill>
                      <a:blip r:embed="rId6">
                        <a:lum bright="-8000"/>
                        <a:extLst>
                          <a:ext uri="{28A0092B-C50C-407E-A947-70E740481C1C}">
                            <a14:useLocalDpi xmlns:a14="http://schemas.microsoft.com/office/drawing/2010/main" val="0"/>
                          </a:ext>
                        </a:extLst>
                      </a:blip>
                      <a:srcRect/>
                      <a:stretch>
                        <a:fillRect/>
                      </a:stretch>
                    </p:blipFill>
                    <p:spPr bwMode="auto">
                      <a:xfrm>
                        <a:off x="1044575" y="2997200"/>
                        <a:ext cx="3073400" cy="1084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34" name="Object 14"/>
          <p:cNvGraphicFramePr>
            <a:graphicFrameLocks noChangeAspect="1"/>
          </p:cNvGraphicFramePr>
          <p:nvPr/>
        </p:nvGraphicFramePr>
        <p:xfrm>
          <a:off x="4357688" y="3070225"/>
          <a:ext cx="3168650" cy="1084263"/>
        </p:xfrm>
        <a:graphic>
          <a:graphicData uri="http://schemas.openxmlformats.org/presentationml/2006/ole">
            <mc:AlternateContent xmlns:mc="http://schemas.openxmlformats.org/markup-compatibility/2006">
              <mc:Choice xmlns:v="urn:schemas-microsoft-com:vml" Requires="v">
                <p:oleObj spid="_x0000_s91354" name="Equation" r:id="rId7" imgW="1269449" imgH="431613" progId="Equation.DSMT4">
                  <p:embed/>
                </p:oleObj>
              </mc:Choice>
              <mc:Fallback>
                <p:oleObj name="Equation" r:id="rId7" imgW="1269449" imgH="431613" progId="Equation.DSMT4">
                  <p:embed/>
                  <p:pic>
                    <p:nvPicPr>
                      <p:cNvPr id="0" name="Object 14"/>
                      <p:cNvPicPr>
                        <a:picLocks noChangeAspect="1" noChangeArrowheads="1"/>
                      </p:cNvPicPr>
                      <p:nvPr/>
                    </p:nvPicPr>
                    <p:blipFill>
                      <a:blip r:embed="rId8">
                        <a:lum bright="-8000"/>
                        <a:extLst>
                          <a:ext uri="{28A0092B-C50C-407E-A947-70E740481C1C}">
                            <a14:useLocalDpi xmlns:a14="http://schemas.microsoft.com/office/drawing/2010/main" val="0"/>
                          </a:ext>
                        </a:extLst>
                      </a:blip>
                      <a:srcRect/>
                      <a:stretch>
                        <a:fillRect/>
                      </a:stretch>
                    </p:blipFill>
                    <p:spPr bwMode="auto">
                      <a:xfrm>
                        <a:off x="4357688" y="3070225"/>
                        <a:ext cx="3168650" cy="1084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35" name="Object 15"/>
          <p:cNvGraphicFramePr>
            <a:graphicFrameLocks noChangeAspect="1"/>
          </p:cNvGraphicFramePr>
          <p:nvPr>
            <p:extLst>
              <p:ext uri="{D42A27DB-BD31-4B8C-83A1-F6EECF244321}">
                <p14:modId xmlns:p14="http://schemas.microsoft.com/office/powerpoint/2010/main" val="2996318298"/>
              </p:ext>
            </p:extLst>
          </p:nvPr>
        </p:nvGraphicFramePr>
        <p:xfrm>
          <a:off x="5292725" y="4508500"/>
          <a:ext cx="2408238" cy="1084263"/>
        </p:xfrm>
        <a:graphic>
          <a:graphicData uri="http://schemas.openxmlformats.org/presentationml/2006/ole">
            <mc:AlternateContent xmlns:mc="http://schemas.openxmlformats.org/markup-compatibility/2006">
              <mc:Choice xmlns:v="urn:schemas-microsoft-com:vml" Requires="v">
                <p:oleObj spid="_x0000_s91355" name="Equation" r:id="rId9" imgW="965200" imgH="431800" progId="Equation.DSMT4">
                  <p:embed/>
                </p:oleObj>
              </mc:Choice>
              <mc:Fallback>
                <p:oleObj name="Equation" r:id="rId9" imgW="965200" imgH="431800" progId="Equation.DSMT4">
                  <p:embed/>
                  <p:pic>
                    <p:nvPicPr>
                      <p:cNvPr id="0" name="Object 15"/>
                      <p:cNvPicPr>
                        <a:picLocks noChangeAspect="1" noChangeArrowheads="1"/>
                      </p:cNvPicPr>
                      <p:nvPr/>
                    </p:nvPicPr>
                    <p:blipFill>
                      <a:blip r:embed="rId10">
                        <a:lum bright="-8000"/>
                        <a:extLst>
                          <a:ext uri="{28A0092B-C50C-407E-A947-70E740481C1C}">
                            <a14:useLocalDpi xmlns:a14="http://schemas.microsoft.com/office/drawing/2010/main" val="0"/>
                          </a:ext>
                        </a:extLst>
                      </a:blip>
                      <a:srcRect/>
                      <a:stretch>
                        <a:fillRect/>
                      </a:stretch>
                    </p:blipFill>
                    <p:spPr bwMode="auto">
                      <a:xfrm>
                        <a:off x="5292725" y="4508500"/>
                        <a:ext cx="2408238" cy="1084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38" name="Object 18"/>
          <p:cNvGraphicFramePr>
            <a:graphicFrameLocks noChangeAspect="1"/>
          </p:cNvGraphicFramePr>
          <p:nvPr/>
        </p:nvGraphicFramePr>
        <p:xfrm>
          <a:off x="2700338" y="765175"/>
          <a:ext cx="3055937" cy="995363"/>
        </p:xfrm>
        <a:graphic>
          <a:graphicData uri="http://schemas.openxmlformats.org/presentationml/2006/ole">
            <mc:AlternateContent xmlns:mc="http://schemas.openxmlformats.org/markup-compatibility/2006">
              <mc:Choice xmlns:v="urn:schemas-microsoft-com:vml" Requires="v">
                <p:oleObj spid="_x0000_s91356" name="Equation" r:id="rId11" imgW="1333500" imgH="431800" progId="Equation.DSMT4">
                  <p:embed/>
                </p:oleObj>
              </mc:Choice>
              <mc:Fallback>
                <p:oleObj name="Equation" r:id="rId11" imgW="1333500" imgH="431800" progId="Equation.DSMT4">
                  <p:embed/>
                  <p:pic>
                    <p:nvPicPr>
                      <p:cNvPr id="0" name="Object 18"/>
                      <p:cNvPicPr>
                        <a:picLocks noChangeAspect="1" noChangeArrowheads="1"/>
                      </p:cNvPicPr>
                      <p:nvPr/>
                    </p:nvPicPr>
                    <p:blipFill>
                      <a:blip r:embed="rId12">
                        <a:lum bright="-38000"/>
                        <a:extLst>
                          <a:ext uri="{28A0092B-C50C-407E-A947-70E740481C1C}">
                            <a14:useLocalDpi xmlns:a14="http://schemas.microsoft.com/office/drawing/2010/main" val="0"/>
                          </a:ext>
                        </a:extLst>
                      </a:blip>
                      <a:srcRect/>
                      <a:stretch>
                        <a:fillRect/>
                      </a:stretch>
                    </p:blipFill>
                    <p:spPr bwMode="auto">
                      <a:xfrm>
                        <a:off x="2700338" y="765175"/>
                        <a:ext cx="3055937" cy="995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1144"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204148FD-3579-40B5-A96D-9DC1EEDB6EF2}" type="slidenum">
              <a:rPr lang="en-US" altLang="zh-CN" smtClean="0"/>
              <a:pPr eaLnBrk="1" hangingPunct="1"/>
              <a:t>89</a:t>
            </a:fld>
            <a:endParaRPr lang="en-US" altLang="zh-CN"/>
          </a:p>
        </p:txBody>
      </p:sp>
      <p:graphicFrame>
        <p:nvGraphicFramePr>
          <p:cNvPr id="9" name="Object 15"/>
          <p:cNvGraphicFramePr>
            <a:graphicFrameLocks noChangeAspect="1"/>
          </p:cNvGraphicFramePr>
          <p:nvPr>
            <p:extLst>
              <p:ext uri="{D42A27DB-BD31-4B8C-83A1-F6EECF244321}">
                <p14:modId xmlns:p14="http://schemas.microsoft.com/office/powerpoint/2010/main" val="3841972986"/>
              </p:ext>
            </p:extLst>
          </p:nvPr>
        </p:nvGraphicFramePr>
        <p:xfrm>
          <a:off x="3378986" y="5894387"/>
          <a:ext cx="4119563" cy="701675"/>
        </p:xfrm>
        <a:graphic>
          <a:graphicData uri="http://schemas.openxmlformats.org/presentationml/2006/ole">
            <mc:AlternateContent xmlns:mc="http://schemas.openxmlformats.org/markup-compatibility/2006">
              <mc:Choice xmlns:v="urn:schemas-microsoft-com:vml" Requires="v">
                <p:oleObj spid="_x0000_s91357" name="Equation" r:id="rId13" imgW="1650960" imgH="279360" progId="Equation.DSMT4">
                  <p:embed/>
                </p:oleObj>
              </mc:Choice>
              <mc:Fallback>
                <p:oleObj name="Equation" r:id="rId13" imgW="1650960" imgH="279360" progId="Equation.DSMT4">
                  <p:embed/>
                  <p:pic>
                    <p:nvPicPr>
                      <p:cNvPr id="56335" name="Object 15"/>
                      <p:cNvPicPr>
                        <a:picLocks noChangeAspect="1" noChangeArrowheads="1"/>
                      </p:cNvPicPr>
                      <p:nvPr/>
                    </p:nvPicPr>
                    <p:blipFill>
                      <a:blip r:embed="rId14">
                        <a:lum bright="-8000"/>
                      </a:blip>
                      <a:srcRect/>
                      <a:stretch>
                        <a:fillRect/>
                      </a:stretch>
                    </p:blipFill>
                    <p:spPr bwMode="auto">
                      <a:xfrm>
                        <a:off x="3378986" y="5894387"/>
                        <a:ext cx="4119563"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6338"/>
                                        </p:tgtEl>
                                        <p:attrNameLst>
                                          <p:attrName>style.visibility</p:attrName>
                                        </p:attrNameLst>
                                      </p:cBhvr>
                                      <p:to>
                                        <p:strVal val="visible"/>
                                      </p:to>
                                    </p:set>
                                    <p:anim calcmode="lin" valueType="num">
                                      <p:cBhvr additive="base">
                                        <p:cTn id="7" dur="500" fill="hold"/>
                                        <p:tgtEl>
                                          <p:spTgt spid="56338"/>
                                        </p:tgtEl>
                                        <p:attrNameLst>
                                          <p:attrName>ppt_x</p:attrName>
                                        </p:attrNameLst>
                                      </p:cBhvr>
                                      <p:tavLst>
                                        <p:tav tm="0">
                                          <p:val>
                                            <p:strVal val="#ppt_x"/>
                                          </p:val>
                                        </p:tav>
                                        <p:tav tm="100000">
                                          <p:val>
                                            <p:strVal val="#ppt_x"/>
                                          </p:val>
                                        </p:tav>
                                      </p:tavLst>
                                    </p:anim>
                                    <p:anim calcmode="lin" valueType="num">
                                      <p:cBhvr additive="base">
                                        <p:cTn id="8" dur="500" fill="hold"/>
                                        <p:tgtEl>
                                          <p:spTgt spid="5633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6322">
                                            <p:txEl>
                                              <p:pRg st="0" end="0"/>
                                            </p:txEl>
                                          </p:spTgt>
                                        </p:tgtEl>
                                        <p:attrNameLst>
                                          <p:attrName>style.visibility</p:attrName>
                                        </p:attrNameLst>
                                      </p:cBhvr>
                                      <p:to>
                                        <p:strVal val="visible"/>
                                      </p:to>
                                    </p:set>
                                    <p:anim calcmode="lin" valueType="num">
                                      <p:cBhvr additive="base">
                                        <p:cTn id="13" dur="500" fill="hold"/>
                                        <p:tgtEl>
                                          <p:spTgt spid="5632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3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6333"/>
                                        </p:tgtEl>
                                        <p:attrNameLst>
                                          <p:attrName>style.visibility</p:attrName>
                                        </p:attrNameLst>
                                      </p:cBhvr>
                                      <p:to>
                                        <p:strVal val="visible"/>
                                      </p:to>
                                    </p:set>
                                    <p:anim calcmode="lin" valueType="num">
                                      <p:cBhvr additive="base">
                                        <p:cTn id="19" dur="500" fill="hold"/>
                                        <p:tgtEl>
                                          <p:spTgt spid="56333"/>
                                        </p:tgtEl>
                                        <p:attrNameLst>
                                          <p:attrName>ppt_x</p:attrName>
                                        </p:attrNameLst>
                                      </p:cBhvr>
                                      <p:tavLst>
                                        <p:tav tm="0">
                                          <p:val>
                                            <p:strVal val="#ppt_x"/>
                                          </p:val>
                                        </p:tav>
                                        <p:tav tm="100000">
                                          <p:val>
                                            <p:strVal val="#ppt_x"/>
                                          </p:val>
                                        </p:tav>
                                      </p:tavLst>
                                    </p:anim>
                                    <p:anim calcmode="lin" valueType="num">
                                      <p:cBhvr additive="base">
                                        <p:cTn id="20" dur="500" fill="hold"/>
                                        <p:tgtEl>
                                          <p:spTgt spid="5633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6334"/>
                                        </p:tgtEl>
                                        <p:attrNameLst>
                                          <p:attrName>style.visibility</p:attrName>
                                        </p:attrNameLst>
                                      </p:cBhvr>
                                      <p:to>
                                        <p:strVal val="visible"/>
                                      </p:to>
                                    </p:set>
                                    <p:anim calcmode="lin" valueType="num">
                                      <p:cBhvr additive="base">
                                        <p:cTn id="25" dur="500" fill="hold"/>
                                        <p:tgtEl>
                                          <p:spTgt spid="56334"/>
                                        </p:tgtEl>
                                        <p:attrNameLst>
                                          <p:attrName>ppt_x</p:attrName>
                                        </p:attrNameLst>
                                      </p:cBhvr>
                                      <p:tavLst>
                                        <p:tav tm="0">
                                          <p:val>
                                            <p:strVal val="#ppt_x"/>
                                          </p:val>
                                        </p:tav>
                                        <p:tav tm="100000">
                                          <p:val>
                                            <p:strVal val="#ppt_x"/>
                                          </p:val>
                                        </p:tav>
                                      </p:tavLst>
                                    </p:anim>
                                    <p:anim calcmode="lin" valueType="num">
                                      <p:cBhvr additive="base">
                                        <p:cTn id="26" dur="500" fill="hold"/>
                                        <p:tgtEl>
                                          <p:spTgt spid="5633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6326"/>
                                        </p:tgtEl>
                                        <p:attrNameLst>
                                          <p:attrName>style.visibility</p:attrName>
                                        </p:attrNameLst>
                                      </p:cBhvr>
                                      <p:to>
                                        <p:strVal val="visible"/>
                                      </p:to>
                                    </p:set>
                                    <p:anim calcmode="lin" valueType="num">
                                      <p:cBhvr additive="base">
                                        <p:cTn id="31" dur="500" fill="hold"/>
                                        <p:tgtEl>
                                          <p:spTgt spid="56326"/>
                                        </p:tgtEl>
                                        <p:attrNameLst>
                                          <p:attrName>ppt_x</p:attrName>
                                        </p:attrNameLst>
                                      </p:cBhvr>
                                      <p:tavLst>
                                        <p:tav tm="0">
                                          <p:val>
                                            <p:strVal val="#ppt_x"/>
                                          </p:val>
                                        </p:tav>
                                        <p:tav tm="100000">
                                          <p:val>
                                            <p:strVal val="#ppt_x"/>
                                          </p:val>
                                        </p:tav>
                                      </p:tavLst>
                                    </p:anim>
                                    <p:anim calcmode="lin" valueType="num">
                                      <p:cBhvr additive="base">
                                        <p:cTn id="32" dur="500" fill="hold"/>
                                        <p:tgtEl>
                                          <p:spTgt spid="5632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6335"/>
                                        </p:tgtEl>
                                        <p:attrNameLst>
                                          <p:attrName>style.visibility</p:attrName>
                                        </p:attrNameLst>
                                      </p:cBhvr>
                                      <p:to>
                                        <p:strVal val="visible"/>
                                      </p:to>
                                    </p:set>
                                    <p:anim calcmode="lin" valueType="num">
                                      <p:cBhvr additive="base">
                                        <p:cTn id="37" dur="500" fill="hold"/>
                                        <p:tgtEl>
                                          <p:spTgt spid="56335"/>
                                        </p:tgtEl>
                                        <p:attrNameLst>
                                          <p:attrName>ppt_x</p:attrName>
                                        </p:attrNameLst>
                                      </p:cBhvr>
                                      <p:tavLst>
                                        <p:tav tm="0">
                                          <p:val>
                                            <p:strVal val="#ppt_x"/>
                                          </p:val>
                                        </p:tav>
                                        <p:tav tm="100000">
                                          <p:val>
                                            <p:strVal val="#ppt_x"/>
                                          </p:val>
                                        </p:tav>
                                      </p:tavLst>
                                    </p:anim>
                                    <p:anim calcmode="lin" valueType="num">
                                      <p:cBhvr additive="base">
                                        <p:cTn id="38" dur="500" fill="hold"/>
                                        <p:tgtEl>
                                          <p:spTgt spid="5633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62" name="Group 23"/>
          <p:cNvGrpSpPr>
            <a:grpSpLocks/>
          </p:cNvGrpSpPr>
          <p:nvPr/>
        </p:nvGrpSpPr>
        <p:grpSpPr bwMode="auto">
          <a:xfrm>
            <a:off x="468313" y="3068638"/>
            <a:ext cx="8459787" cy="1152525"/>
            <a:chOff x="295" y="2568"/>
            <a:chExt cx="5329" cy="726"/>
          </a:xfrm>
        </p:grpSpPr>
        <p:graphicFrame>
          <p:nvGraphicFramePr>
            <p:cNvPr id="92179" name="Object 3"/>
            <p:cNvGraphicFramePr>
              <a:graphicFrameLocks noChangeAspect="1"/>
            </p:cNvGraphicFramePr>
            <p:nvPr/>
          </p:nvGraphicFramePr>
          <p:xfrm>
            <a:off x="2381" y="2568"/>
            <a:ext cx="550" cy="332"/>
          </p:xfrm>
          <a:graphic>
            <a:graphicData uri="http://schemas.openxmlformats.org/presentationml/2006/ole">
              <mc:AlternateContent xmlns:mc="http://schemas.openxmlformats.org/markup-compatibility/2006">
                <mc:Choice xmlns:v="urn:schemas-microsoft-com:vml" Requires="v">
                  <p:oleObj spid="_x0000_s92592" name="公式" r:id="rId3" imgW="381000" imgH="228600" progId="Equation.3">
                    <p:embed/>
                  </p:oleObj>
                </mc:Choice>
                <mc:Fallback>
                  <p:oleObj name="公式" r:id="rId3" imgW="381000" imgH="228600" progId="Equation.3">
                    <p:embed/>
                    <p:pic>
                      <p:nvPicPr>
                        <p:cNvPr id="0" name="Object 3"/>
                        <p:cNvPicPr>
                          <a:picLocks noChangeAspect="1" noChangeArrowheads="1"/>
                        </p:cNvPicPr>
                        <p:nvPr/>
                      </p:nvPicPr>
                      <p:blipFill>
                        <a:blip r:embed="rId4">
                          <a:lum bright="-8000"/>
                          <a:extLst>
                            <a:ext uri="{28A0092B-C50C-407E-A947-70E740481C1C}">
                              <a14:useLocalDpi xmlns:a14="http://schemas.microsoft.com/office/drawing/2010/main" val="0"/>
                            </a:ext>
                          </a:extLst>
                        </a:blip>
                        <a:srcRect/>
                        <a:stretch>
                          <a:fillRect/>
                        </a:stretch>
                      </p:blipFill>
                      <p:spPr bwMode="auto">
                        <a:xfrm>
                          <a:off x="2381" y="2568"/>
                          <a:ext cx="550"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180" name="Object 4"/>
            <p:cNvGraphicFramePr>
              <a:graphicFrameLocks noChangeAspect="1"/>
            </p:cNvGraphicFramePr>
            <p:nvPr/>
          </p:nvGraphicFramePr>
          <p:xfrm>
            <a:off x="748" y="2931"/>
            <a:ext cx="696" cy="295"/>
          </p:xfrm>
          <a:graphic>
            <a:graphicData uri="http://schemas.openxmlformats.org/presentationml/2006/ole">
              <mc:AlternateContent xmlns:mc="http://schemas.openxmlformats.org/markup-compatibility/2006">
                <mc:Choice xmlns:v="urn:schemas-microsoft-com:vml" Requires="v">
                  <p:oleObj spid="_x0000_s92593" name="公式" r:id="rId5" imgW="482391" imgH="203112" progId="Equation.3">
                    <p:embed/>
                  </p:oleObj>
                </mc:Choice>
                <mc:Fallback>
                  <p:oleObj name="公式" r:id="rId5" imgW="482391" imgH="203112" progId="Equation.3">
                    <p:embed/>
                    <p:pic>
                      <p:nvPicPr>
                        <p:cNvPr id="0" name="Object 4"/>
                        <p:cNvPicPr>
                          <a:picLocks noChangeAspect="1" noChangeArrowheads="1"/>
                        </p:cNvPicPr>
                        <p:nvPr/>
                      </p:nvPicPr>
                      <p:blipFill>
                        <a:blip r:embed="rId6">
                          <a:lum bright="-8000"/>
                          <a:extLst>
                            <a:ext uri="{28A0092B-C50C-407E-A947-70E740481C1C}">
                              <a14:useLocalDpi xmlns:a14="http://schemas.microsoft.com/office/drawing/2010/main" val="0"/>
                            </a:ext>
                          </a:extLst>
                        </a:blip>
                        <a:srcRect/>
                        <a:stretch>
                          <a:fillRect/>
                        </a:stretch>
                      </p:blipFill>
                      <p:spPr bwMode="auto">
                        <a:xfrm>
                          <a:off x="748" y="2931"/>
                          <a:ext cx="696"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181" name="Rectangle 7"/>
            <p:cNvSpPr>
              <a:spLocks noChangeArrowheads="1"/>
            </p:cNvSpPr>
            <p:nvPr/>
          </p:nvSpPr>
          <p:spPr bwMode="auto">
            <a:xfrm>
              <a:off x="295" y="2568"/>
              <a:ext cx="5329" cy="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AutoNum type="circleNumDbPlain"/>
              </a:pPr>
              <a:r>
                <a:rPr lang="en-US" altLang="zh-CN" sz="3000" b="1" dirty="0">
                  <a:latin typeface="Times New Roman" pitchFamily="18" charset="0"/>
                </a:rPr>
                <a:t>s </a:t>
              </a:r>
              <a:r>
                <a:rPr lang="zh-CN" altLang="en-US" sz="3000" b="1" dirty="0">
                  <a:latin typeface="Times New Roman" pitchFamily="18" charset="0"/>
                </a:rPr>
                <a:t>平面的单极点          变换到 </a:t>
              </a:r>
              <a:r>
                <a:rPr lang="en-US" altLang="zh-CN" sz="3000" b="1" dirty="0">
                  <a:latin typeface="Times New Roman" pitchFamily="18" charset="0"/>
                </a:rPr>
                <a:t>z </a:t>
              </a:r>
              <a:r>
                <a:rPr lang="zh-CN" altLang="en-US" sz="3000" b="1" dirty="0">
                  <a:latin typeface="Times New Roman" pitchFamily="18" charset="0"/>
                </a:rPr>
                <a:t>平面的单极点</a:t>
              </a:r>
            </a:p>
            <a:p>
              <a:pPr marL="609600" indent="-609600">
                <a:spcBef>
                  <a:spcPct val="20000"/>
                </a:spcBef>
                <a:buClr>
                  <a:schemeClr val="tx1"/>
                </a:buClr>
                <a:buFont typeface="Wingdings" pitchFamily="2" charset="2"/>
                <a:buNone/>
              </a:pPr>
              <a:r>
                <a:rPr lang="zh-CN" altLang="en-US" sz="3000" b="1" dirty="0">
                  <a:latin typeface="Times New Roman" pitchFamily="18" charset="0"/>
                </a:rPr>
                <a:t>       </a:t>
              </a:r>
            </a:p>
          </p:txBody>
        </p:sp>
      </p:grpSp>
      <p:grpSp>
        <p:nvGrpSpPr>
          <p:cNvPr id="154643" name="Group 19"/>
          <p:cNvGrpSpPr>
            <a:grpSpLocks/>
          </p:cNvGrpSpPr>
          <p:nvPr/>
        </p:nvGrpSpPr>
        <p:grpSpPr bwMode="auto">
          <a:xfrm>
            <a:off x="468313" y="549275"/>
            <a:ext cx="7848600" cy="719138"/>
            <a:chOff x="295" y="2115"/>
            <a:chExt cx="4944" cy="453"/>
          </a:xfrm>
        </p:grpSpPr>
        <p:sp>
          <p:nvSpPr>
            <p:cNvPr id="92176" name="Rectangle 5"/>
            <p:cNvSpPr>
              <a:spLocks noChangeArrowheads="1"/>
            </p:cNvSpPr>
            <p:nvPr/>
          </p:nvSpPr>
          <p:spPr bwMode="auto">
            <a:xfrm>
              <a:off x="295" y="2115"/>
              <a:ext cx="4944" cy="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latin typeface="Times New Roman" pitchFamily="18" charset="0"/>
                </a:rPr>
                <a:t>比较            和</a:t>
              </a:r>
            </a:p>
          </p:txBody>
        </p:sp>
        <p:graphicFrame>
          <p:nvGraphicFramePr>
            <p:cNvPr id="92177" name="Object 10"/>
            <p:cNvGraphicFramePr>
              <a:graphicFrameLocks noChangeAspect="1"/>
            </p:cNvGraphicFramePr>
            <p:nvPr/>
          </p:nvGraphicFramePr>
          <p:xfrm>
            <a:off x="839" y="2160"/>
            <a:ext cx="605" cy="332"/>
          </p:xfrm>
          <a:graphic>
            <a:graphicData uri="http://schemas.openxmlformats.org/presentationml/2006/ole">
              <mc:AlternateContent xmlns:mc="http://schemas.openxmlformats.org/markup-compatibility/2006">
                <mc:Choice xmlns:v="urn:schemas-microsoft-com:vml" Requires="v">
                  <p:oleObj spid="_x0000_s92594" name="公式" r:id="rId7" imgW="419100" imgH="228600" progId="Equation.3">
                    <p:embed/>
                  </p:oleObj>
                </mc:Choice>
                <mc:Fallback>
                  <p:oleObj name="公式" r:id="rId7" imgW="419100" imgH="228600" progId="Equation.3">
                    <p:embed/>
                    <p:pic>
                      <p:nvPicPr>
                        <p:cNvPr id="0" name="Object 10"/>
                        <p:cNvPicPr>
                          <a:picLocks noChangeAspect="1" noChangeArrowheads="1"/>
                        </p:cNvPicPr>
                        <p:nvPr/>
                      </p:nvPicPr>
                      <p:blipFill>
                        <a:blip r:embed="rId8">
                          <a:lum bright="-8000"/>
                          <a:extLst>
                            <a:ext uri="{28A0092B-C50C-407E-A947-70E740481C1C}">
                              <a14:useLocalDpi xmlns:a14="http://schemas.microsoft.com/office/drawing/2010/main" val="0"/>
                            </a:ext>
                          </a:extLst>
                        </a:blip>
                        <a:srcRect/>
                        <a:stretch>
                          <a:fillRect/>
                        </a:stretch>
                      </p:blipFill>
                      <p:spPr bwMode="auto">
                        <a:xfrm>
                          <a:off x="839" y="2160"/>
                          <a:ext cx="605"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178" name="Object 11"/>
            <p:cNvGraphicFramePr>
              <a:graphicFrameLocks noChangeAspect="1"/>
            </p:cNvGraphicFramePr>
            <p:nvPr/>
          </p:nvGraphicFramePr>
          <p:xfrm>
            <a:off x="1837" y="2160"/>
            <a:ext cx="531" cy="295"/>
          </p:xfrm>
          <a:graphic>
            <a:graphicData uri="http://schemas.openxmlformats.org/presentationml/2006/ole">
              <mc:AlternateContent xmlns:mc="http://schemas.openxmlformats.org/markup-compatibility/2006">
                <mc:Choice xmlns:v="urn:schemas-microsoft-com:vml" Requires="v">
                  <p:oleObj spid="_x0000_s92595" name="公式" r:id="rId9" imgW="368140" imgH="203112" progId="Equation.3">
                    <p:embed/>
                  </p:oleObj>
                </mc:Choice>
                <mc:Fallback>
                  <p:oleObj name="公式" r:id="rId9" imgW="368140" imgH="203112" progId="Equation.3">
                    <p:embed/>
                    <p:pic>
                      <p:nvPicPr>
                        <p:cNvPr id="0" name="Object 11"/>
                        <p:cNvPicPr>
                          <a:picLocks noChangeAspect="1" noChangeArrowheads="1"/>
                        </p:cNvPicPr>
                        <p:nvPr/>
                      </p:nvPicPr>
                      <p:blipFill>
                        <a:blip r:embed="rId10">
                          <a:lum bright="-8000"/>
                          <a:extLst>
                            <a:ext uri="{28A0092B-C50C-407E-A947-70E740481C1C}">
                              <a14:useLocalDpi xmlns:a14="http://schemas.microsoft.com/office/drawing/2010/main" val="0"/>
                            </a:ext>
                          </a:extLst>
                        </a:blip>
                        <a:srcRect/>
                        <a:stretch>
                          <a:fillRect/>
                        </a:stretch>
                      </p:blipFill>
                      <p:spPr bwMode="auto">
                        <a:xfrm>
                          <a:off x="1837" y="2160"/>
                          <a:ext cx="531"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54641" name="Object 17"/>
          <p:cNvGraphicFramePr>
            <a:graphicFrameLocks noChangeAspect="1"/>
          </p:cNvGraphicFramePr>
          <p:nvPr/>
        </p:nvGraphicFramePr>
        <p:xfrm>
          <a:off x="5364163" y="1412875"/>
          <a:ext cx="3295650" cy="1084263"/>
        </p:xfrm>
        <a:graphic>
          <a:graphicData uri="http://schemas.openxmlformats.org/presentationml/2006/ole">
            <mc:AlternateContent xmlns:mc="http://schemas.openxmlformats.org/markup-compatibility/2006">
              <mc:Choice xmlns:v="urn:schemas-microsoft-com:vml" Requires="v">
                <p:oleObj spid="_x0000_s92596" name="Equation" r:id="rId11" imgW="1320227" imgH="431613" progId="Equation.DSMT4">
                  <p:embed/>
                </p:oleObj>
              </mc:Choice>
              <mc:Fallback>
                <p:oleObj name="Equation" r:id="rId11" imgW="1320227" imgH="431613" progId="Equation.DSMT4">
                  <p:embed/>
                  <p:pic>
                    <p:nvPicPr>
                      <p:cNvPr id="0" name="Object 17"/>
                      <p:cNvPicPr>
                        <a:picLocks noChangeAspect="1" noChangeArrowheads="1"/>
                      </p:cNvPicPr>
                      <p:nvPr/>
                    </p:nvPicPr>
                    <p:blipFill>
                      <a:blip r:embed="rId12">
                        <a:lum bright="-8000"/>
                        <a:extLst>
                          <a:ext uri="{28A0092B-C50C-407E-A947-70E740481C1C}">
                            <a14:useLocalDpi xmlns:a14="http://schemas.microsoft.com/office/drawing/2010/main" val="0"/>
                          </a:ext>
                        </a:extLst>
                      </a:blip>
                      <a:srcRect/>
                      <a:stretch>
                        <a:fillRect/>
                      </a:stretch>
                    </p:blipFill>
                    <p:spPr bwMode="auto">
                      <a:xfrm>
                        <a:off x="5364163" y="1412875"/>
                        <a:ext cx="3295650" cy="1084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4644" name="Object 20"/>
          <p:cNvGraphicFramePr>
            <a:graphicFrameLocks noChangeAspect="1"/>
          </p:cNvGraphicFramePr>
          <p:nvPr/>
        </p:nvGraphicFramePr>
        <p:xfrm>
          <a:off x="1042988" y="1412875"/>
          <a:ext cx="2532062" cy="1023938"/>
        </p:xfrm>
        <a:graphic>
          <a:graphicData uri="http://schemas.openxmlformats.org/presentationml/2006/ole">
            <mc:AlternateContent xmlns:mc="http://schemas.openxmlformats.org/markup-compatibility/2006">
              <mc:Choice xmlns:v="urn:schemas-microsoft-com:vml" Requires="v">
                <p:oleObj spid="_x0000_s92597" name="公式" r:id="rId13" imgW="1104900" imgH="444500" progId="Equation.3">
                  <p:embed/>
                </p:oleObj>
              </mc:Choice>
              <mc:Fallback>
                <p:oleObj name="公式" r:id="rId13" imgW="1104900" imgH="444500" progId="Equation.3">
                  <p:embed/>
                  <p:pic>
                    <p:nvPicPr>
                      <p:cNvPr id="0" name="Object 20"/>
                      <p:cNvPicPr>
                        <a:picLocks noChangeAspect="1" noChangeArrowheads="1"/>
                      </p:cNvPicPr>
                      <p:nvPr/>
                    </p:nvPicPr>
                    <p:blipFill>
                      <a:blip r:embed="rId14">
                        <a:lum bright="-74000"/>
                        <a:extLst>
                          <a:ext uri="{28A0092B-C50C-407E-A947-70E740481C1C}">
                            <a14:useLocalDpi xmlns:a14="http://schemas.microsoft.com/office/drawing/2010/main" val="0"/>
                          </a:ext>
                        </a:extLst>
                      </a:blip>
                      <a:srcRect/>
                      <a:stretch>
                        <a:fillRect/>
                      </a:stretch>
                    </p:blipFill>
                    <p:spPr bwMode="auto">
                      <a:xfrm>
                        <a:off x="1042988" y="1412875"/>
                        <a:ext cx="2532062" cy="1023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4646" name="AutoShape 22"/>
          <p:cNvSpPr>
            <a:spLocks noChangeArrowheads="1"/>
          </p:cNvSpPr>
          <p:nvPr/>
        </p:nvSpPr>
        <p:spPr bwMode="auto">
          <a:xfrm>
            <a:off x="3924300" y="1700213"/>
            <a:ext cx="1152525" cy="360362"/>
          </a:xfrm>
          <a:prstGeom prst="rightArrow">
            <a:avLst>
              <a:gd name="adj1" fmla="val 50000"/>
              <a:gd name="adj2" fmla="val 79956"/>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92167" name="Group 28"/>
          <p:cNvGrpSpPr>
            <a:grpSpLocks/>
          </p:cNvGrpSpPr>
          <p:nvPr/>
        </p:nvGrpSpPr>
        <p:grpSpPr bwMode="auto">
          <a:xfrm>
            <a:off x="1692275" y="4365625"/>
            <a:ext cx="5256213" cy="747713"/>
            <a:chOff x="2290" y="3594"/>
            <a:chExt cx="3311" cy="471"/>
          </a:xfrm>
        </p:grpSpPr>
        <p:graphicFrame>
          <p:nvGraphicFramePr>
            <p:cNvPr id="92174" name="Object 26"/>
            <p:cNvGraphicFramePr>
              <a:graphicFrameLocks noChangeAspect="1"/>
            </p:cNvGraphicFramePr>
            <p:nvPr/>
          </p:nvGraphicFramePr>
          <p:xfrm>
            <a:off x="3107" y="3612"/>
            <a:ext cx="659" cy="295"/>
          </p:xfrm>
          <a:graphic>
            <a:graphicData uri="http://schemas.openxmlformats.org/presentationml/2006/ole">
              <mc:AlternateContent xmlns:mc="http://schemas.openxmlformats.org/markup-compatibility/2006">
                <mc:Choice xmlns:v="urn:schemas-microsoft-com:vml" Requires="v">
                  <p:oleObj spid="_x0000_s92598" name="Equation" r:id="rId15" imgW="457002" imgH="203112" progId="Equation.DSMT4">
                    <p:embed/>
                  </p:oleObj>
                </mc:Choice>
                <mc:Fallback>
                  <p:oleObj name="Equation" r:id="rId15" imgW="457002" imgH="203112" progId="Equation.DSMT4">
                    <p:embed/>
                    <p:pic>
                      <p:nvPicPr>
                        <p:cNvPr id="0" name="Object 26"/>
                        <p:cNvPicPr>
                          <a:picLocks noChangeAspect="1" noChangeArrowheads="1"/>
                        </p:cNvPicPr>
                        <p:nvPr/>
                      </p:nvPicPr>
                      <p:blipFill>
                        <a:blip r:embed="rId16">
                          <a:lum bright="-8000"/>
                          <a:extLst>
                            <a:ext uri="{28A0092B-C50C-407E-A947-70E740481C1C}">
                              <a14:useLocalDpi xmlns:a14="http://schemas.microsoft.com/office/drawing/2010/main" val="0"/>
                            </a:ext>
                          </a:extLst>
                        </a:blip>
                        <a:srcRect/>
                        <a:stretch>
                          <a:fillRect/>
                        </a:stretch>
                      </p:blipFill>
                      <p:spPr bwMode="auto">
                        <a:xfrm>
                          <a:off x="3107" y="3612"/>
                          <a:ext cx="659"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175" name="Rectangle 27"/>
            <p:cNvSpPr>
              <a:spLocks noChangeArrowheads="1"/>
            </p:cNvSpPr>
            <p:nvPr/>
          </p:nvSpPr>
          <p:spPr bwMode="auto">
            <a:xfrm>
              <a:off x="2290" y="3594"/>
              <a:ext cx="3311" cy="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None/>
              </a:pPr>
              <a:r>
                <a:rPr lang="zh-CN" altLang="en-US" sz="3000" b="1" dirty="0">
                  <a:latin typeface="Times New Roman" pitchFamily="18" charset="0"/>
                </a:rPr>
                <a:t>由映射               直接得到</a:t>
              </a:r>
            </a:p>
            <a:p>
              <a:pPr marL="609600" indent="-609600">
                <a:spcBef>
                  <a:spcPct val="20000"/>
                </a:spcBef>
                <a:buClr>
                  <a:schemeClr val="tx1"/>
                </a:buClr>
                <a:buFont typeface="Wingdings" pitchFamily="2" charset="2"/>
                <a:buNone/>
              </a:pPr>
              <a:r>
                <a:rPr lang="zh-CN" altLang="en-US" sz="3000" b="1" dirty="0">
                  <a:latin typeface="Times New Roman" pitchFamily="18" charset="0"/>
                </a:rPr>
                <a:t>       </a:t>
              </a:r>
            </a:p>
          </p:txBody>
        </p:sp>
      </p:grpSp>
      <p:grpSp>
        <p:nvGrpSpPr>
          <p:cNvPr id="92168" name="Group 29"/>
          <p:cNvGrpSpPr>
            <a:grpSpLocks/>
          </p:cNvGrpSpPr>
          <p:nvPr/>
        </p:nvGrpSpPr>
        <p:grpSpPr bwMode="auto">
          <a:xfrm>
            <a:off x="395288" y="5157788"/>
            <a:ext cx="8459787" cy="1028700"/>
            <a:chOff x="249" y="3249"/>
            <a:chExt cx="5329" cy="648"/>
          </a:xfrm>
        </p:grpSpPr>
        <p:sp>
          <p:nvSpPr>
            <p:cNvPr id="92170" name="Rectangle 30"/>
            <p:cNvSpPr>
              <a:spLocks noChangeArrowheads="1"/>
            </p:cNvSpPr>
            <p:nvPr/>
          </p:nvSpPr>
          <p:spPr bwMode="auto">
            <a:xfrm>
              <a:off x="249" y="3249"/>
              <a:ext cx="5329"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spcBef>
                  <a:spcPct val="20000"/>
                </a:spcBef>
                <a:buClr>
                  <a:schemeClr val="tx1"/>
                </a:buClr>
                <a:buFont typeface="Wingdings" pitchFamily="2" charset="2"/>
                <a:buAutoNum type="circleNumDbPlain" startAt="2"/>
              </a:pPr>
              <a:r>
                <a:rPr lang="en-US" altLang="zh-CN" sz="3000" b="1" dirty="0">
                  <a:latin typeface="Times New Roman" pitchFamily="18" charset="0"/>
                </a:rPr>
                <a:t>          </a:t>
              </a:r>
              <a:r>
                <a:rPr lang="zh-CN" altLang="en-US" sz="3000" b="1" dirty="0">
                  <a:latin typeface="Times New Roman" pitchFamily="18" charset="0"/>
                </a:rPr>
                <a:t>和            的部分方式的系数是相同的，都是</a:t>
              </a:r>
            </a:p>
          </p:txBody>
        </p:sp>
        <p:graphicFrame>
          <p:nvGraphicFramePr>
            <p:cNvPr id="92171" name="Object 31"/>
            <p:cNvGraphicFramePr>
              <a:graphicFrameLocks noChangeAspect="1"/>
            </p:cNvGraphicFramePr>
            <p:nvPr/>
          </p:nvGraphicFramePr>
          <p:xfrm>
            <a:off x="703" y="3294"/>
            <a:ext cx="605" cy="332"/>
          </p:xfrm>
          <a:graphic>
            <a:graphicData uri="http://schemas.openxmlformats.org/presentationml/2006/ole">
              <mc:AlternateContent xmlns:mc="http://schemas.openxmlformats.org/markup-compatibility/2006">
                <mc:Choice xmlns:v="urn:schemas-microsoft-com:vml" Requires="v">
                  <p:oleObj spid="_x0000_s92599" name="公式" r:id="rId17" imgW="419100" imgH="228600" progId="Equation.3">
                    <p:embed/>
                  </p:oleObj>
                </mc:Choice>
                <mc:Fallback>
                  <p:oleObj name="公式" r:id="rId17" imgW="419100" imgH="228600" progId="Equation.3">
                    <p:embed/>
                    <p:pic>
                      <p:nvPicPr>
                        <p:cNvPr id="0" name="Object 31"/>
                        <p:cNvPicPr>
                          <a:picLocks noChangeAspect="1" noChangeArrowheads="1"/>
                        </p:cNvPicPr>
                        <p:nvPr/>
                      </p:nvPicPr>
                      <p:blipFill>
                        <a:blip r:embed="rId8">
                          <a:lum bright="-8000"/>
                          <a:extLst>
                            <a:ext uri="{28A0092B-C50C-407E-A947-70E740481C1C}">
                              <a14:useLocalDpi xmlns:a14="http://schemas.microsoft.com/office/drawing/2010/main" val="0"/>
                            </a:ext>
                          </a:extLst>
                        </a:blip>
                        <a:srcRect/>
                        <a:stretch>
                          <a:fillRect/>
                        </a:stretch>
                      </p:blipFill>
                      <p:spPr bwMode="auto">
                        <a:xfrm>
                          <a:off x="703" y="3294"/>
                          <a:ext cx="605" cy="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172" name="Object 32"/>
            <p:cNvGraphicFramePr>
              <a:graphicFrameLocks noChangeAspect="1"/>
            </p:cNvGraphicFramePr>
            <p:nvPr/>
          </p:nvGraphicFramePr>
          <p:xfrm>
            <a:off x="1565" y="3294"/>
            <a:ext cx="531" cy="295"/>
          </p:xfrm>
          <a:graphic>
            <a:graphicData uri="http://schemas.openxmlformats.org/presentationml/2006/ole">
              <mc:AlternateContent xmlns:mc="http://schemas.openxmlformats.org/markup-compatibility/2006">
                <mc:Choice xmlns:v="urn:schemas-microsoft-com:vml" Requires="v">
                  <p:oleObj spid="_x0000_s92600" name="公式" r:id="rId18" imgW="368140" imgH="203112" progId="Equation.3">
                    <p:embed/>
                  </p:oleObj>
                </mc:Choice>
                <mc:Fallback>
                  <p:oleObj name="公式" r:id="rId18" imgW="368140" imgH="203112" progId="Equation.3">
                    <p:embed/>
                    <p:pic>
                      <p:nvPicPr>
                        <p:cNvPr id="0" name="Object 32"/>
                        <p:cNvPicPr>
                          <a:picLocks noChangeAspect="1" noChangeArrowheads="1"/>
                        </p:cNvPicPr>
                        <p:nvPr/>
                      </p:nvPicPr>
                      <p:blipFill>
                        <a:blip r:embed="rId10">
                          <a:lum bright="-8000"/>
                          <a:extLst>
                            <a:ext uri="{28A0092B-C50C-407E-A947-70E740481C1C}">
                              <a14:useLocalDpi xmlns:a14="http://schemas.microsoft.com/office/drawing/2010/main" val="0"/>
                            </a:ext>
                          </a:extLst>
                        </a:blip>
                        <a:srcRect/>
                        <a:stretch>
                          <a:fillRect/>
                        </a:stretch>
                      </p:blipFill>
                      <p:spPr bwMode="auto">
                        <a:xfrm>
                          <a:off x="1565" y="3294"/>
                          <a:ext cx="531"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173" name="Object 33"/>
            <p:cNvGraphicFramePr>
              <a:graphicFrameLocks noChangeAspect="1"/>
            </p:cNvGraphicFramePr>
            <p:nvPr/>
          </p:nvGraphicFramePr>
          <p:xfrm>
            <a:off x="1247" y="3566"/>
            <a:ext cx="274" cy="331"/>
          </p:xfrm>
          <a:graphic>
            <a:graphicData uri="http://schemas.openxmlformats.org/presentationml/2006/ole">
              <mc:AlternateContent xmlns:mc="http://schemas.openxmlformats.org/markup-compatibility/2006">
                <mc:Choice xmlns:v="urn:schemas-microsoft-com:vml" Requires="v">
                  <p:oleObj spid="_x0000_s92601" name="公式" r:id="rId19" imgW="190500" imgH="228600" progId="Equation.3">
                    <p:embed/>
                  </p:oleObj>
                </mc:Choice>
                <mc:Fallback>
                  <p:oleObj name="公式" r:id="rId19" imgW="190500" imgH="228600" progId="Equation.3">
                    <p:embed/>
                    <p:pic>
                      <p:nvPicPr>
                        <p:cNvPr id="0" name="Object 33"/>
                        <p:cNvPicPr>
                          <a:picLocks noChangeAspect="1" noChangeArrowheads="1"/>
                        </p:cNvPicPr>
                        <p:nvPr/>
                      </p:nvPicPr>
                      <p:blipFill>
                        <a:blip r:embed="rId20">
                          <a:lum bright="-8000"/>
                          <a:extLst>
                            <a:ext uri="{28A0092B-C50C-407E-A947-70E740481C1C}">
                              <a14:useLocalDpi xmlns:a14="http://schemas.microsoft.com/office/drawing/2010/main" val="0"/>
                            </a:ext>
                          </a:extLst>
                        </a:blip>
                        <a:srcRect/>
                        <a:stretch>
                          <a:fillRect/>
                        </a:stretch>
                      </p:blipFill>
                      <p:spPr bwMode="auto">
                        <a:xfrm>
                          <a:off x="1247" y="3566"/>
                          <a:ext cx="274" cy="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92169"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6FB6118D-DD9F-4370-903B-E84ED96A84B1}" type="slidenum">
              <a:rPr lang="en-US" altLang="zh-CN" smtClean="0"/>
              <a:pPr eaLnBrk="1" hangingPunct="1"/>
              <a:t>90</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4643"/>
                                        </p:tgtEl>
                                        <p:attrNameLst>
                                          <p:attrName>style.visibility</p:attrName>
                                        </p:attrNameLst>
                                      </p:cBhvr>
                                      <p:to>
                                        <p:strVal val="visible"/>
                                      </p:to>
                                    </p:set>
                                    <p:animEffect transition="in" filter="blinds(horizontal)">
                                      <p:cBhvr>
                                        <p:cTn id="7" dur="500"/>
                                        <p:tgtEl>
                                          <p:spTgt spid="1546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54644"/>
                                        </p:tgtEl>
                                        <p:attrNameLst>
                                          <p:attrName>style.visibility</p:attrName>
                                        </p:attrNameLst>
                                      </p:cBhvr>
                                      <p:to>
                                        <p:strVal val="visible"/>
                                      </p:to>
                                    </p:set>
                                    <p:anim calcmode="lin" valueType="num">
                                      <p:cBhvr additive="base">
                                        <p:cTn id="12" dur="500" fill="hold"/>
                                        <p:tgtEl>
                                          <p:spTgt spid="154644"/>
                                        </p:tgtEl>
                                        <p:attrNameLst>
                                          <p:attrName>ppt_x</p:attrName>
                                        </p:attrNameLst>
                                      </p:cBhvr>
                                      <p:tavLst>
                                        <p:tav tm="0">
                                          <p:val>
                                            <p:strVal val="#ppt_x"/>
                                          </p:val>
                                        </p:tav>
                                        <p:tav tm="100000">
                                          <p:val>
                                            <p:strVal val="#ppt_x"/>
                                          </p:val>
                                        </p:tav>
                                      </p:tavLst>
                                    </p:anim>
                                    <p:anim calcmode="lin" valueType="num">
                                      <p:cBhvr additive="base">
                                        <p:cTn id="13" dur="500" fill="hold"/>
                                        <p:tgtEl>
                                          <p:spTgt spid="154644"/>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54646"/>
                                        </p:tgtEl>
                                        <p:attrNameLst>
                                          <p:attrName>style.visibility</p:attrName>
                                        </p:attrNameLst>
                                      </p:cBhvr>
                                      <p:to>
                                        <p:strVal val="visible"/>
                                      </p:to>
                                    </p:set>
                                    <p:anim calcmode="lin" valueType="num">
                                      <p:cBhvr additive="base">
                                        <p:cTn id="18" dur="500" fill="hold"/>
                                        <p:tgtEl>
                                          <p:spTgt spid="154646"/>
                                        </p:tgtEl>
                                        <p:attrNameLst>
                                          <p:attrName>ppt_x</p:attrName>
                                        </p:attrNameLst>
                                      </p:cBhvr>
                                      <p:tavLst>
                                        <p:tav tm="0">
                                          <p:val>
                                            <p:strVal val="#ppt_x"/>
                                          </p:val>
                                        </p:tav>
                                        <p:tav tm="100000">
                                          <p:val>
                                            <p:strVal val="#ppt_x"/>
                                          </p:val>
                                        </p:tav>
                                      </p:tavLst>
                                    </p:anim>
                                    <p:anim calcmode="lin" valueType="num">
                                      <p:cBhvr additive="base">
                                        <p:cTn id="19" dur="500" fill="hold"/>
                                        <p:tgtEl>
                                          <p:spTgt spid="154646"/>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154641"/>
                                        </p:tgtEl>
                                        <p:attrNameLst>
                                          <p:attrName>style.visibility</p:attrName>
                                        </p:attrNameLst>
                                      </p:cBhvr>
                                      <p:to>
                                        <p:strVal val="visible"/>
                                      </p:to>
                                    </p:set>
                                    <p:anim calcmode="lin" valueType="num">
                                      <p:cBhvr additive="base">
                                        <p:cTn id="24" dur="500" fill="hold"/>
                                        <p:tgtEl>
                                          <p:spTgt spid="154641"/>
                                        </p:tgtEl>
                                        <p:attrNameLst>
                                          <p:attrName>ppt_x</p:attrName>
                                        </p:attrNameLst>
                                      </p:cBhvr>
                                      <p:tavLst>
                                        <p:tav tm="0">
                                          <p:val>
                                            <p:strVal val="#ppt_x"/>
                                          </p:val>
                                        </p:tav>
                                        <p:tav tm="100000">
                                          <p:val>
                                            <p:strVal val="#ppt_x"/>
                                          </p:val>
                                        </p:tav>
                                      </p:tavLst>
                                    </p:anim>
                                    <p:anim calcmode="lin" valueType="num">
                                      <p:cBhvr additive="base">
                                        <p:cTn id="25" dur="500" fill="hold"/>
                                        <p:tgtEl>
                                          <p:spTgt spid="15464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92162"/>
                                        </p:tgtEl>
                                        <p:attrNameLst>
                                          <p:attrName>style.visibility</p:attrName>
                                        </p:attrNameLst>
                                      </p:cBhvr>
                                      <p:to>
                                        <p:strVal val="visible"/>
                                      </p:to>
                                    </p:set>
                                    <p:anim calcmode="lin" valueType="num">
                                      <p:cBhvr additive="base">
                                        <p:cTn id="30" dur="500" fill="hold"/>
                                        <p:tgtEl>
                                          <p:spTgt spid="92162"/>
                                        </p:tgtEl>
                                        <p:attrNameLst>
                                          <p:attrName>ppt_x</p:attrName>
                                        </p:attrNameLst>
                                      </p:cBhvr>
                                      <p:tavLst>
                                        <p:tav tm="0">
                                          <p:val>
                                            <p:strVal val="#ppt_x"/>
                                          </p:val>
                                        </p:tav>
                                        <p:tav tm="100000">
                                          <p:val>
                                            <p:strVal val="#ppt_x"/>
                                          </p:val>
                                        </p:tav>
                                      </p:tavLst>
                                    </p:anim>
                                    <p:anim calcmode="lin" valueType="num">
                                      <p:cBhvr additive="base">
                                        <p:cTn id="31" dur="500" fill="hold"/>
                                        <p:tgtEl>
                                          <p:spTgt spid="9216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92167"/>
                                        </p:tgtEl>
                                        <p:attrNameLst>
                                          <p:attrName>style.visibility</p:attrName>
                                        </p:attrNameLst>
                                      </p:cBhvr>
                                      <p:to>
                                        <p:strVal val="visible"/>
                                      </p:to>
                                    </p:set>
                                    <p:anim calcmode="lin" valueType="num">
                                      <p:cBhvr additive="base">
                                        <p:cTn id="36" dur="500" fill="hold"/>
                                        <p:tgtEl>
                                          <p:spTgt spid="92167"/>
                                        </p:tgtEl>
                                        <p:attrNameLst>
                                          <p:attrName>ppt_x</p:attrName>
                                        </p:attrNameLst>
                                      </p:cBhvr>
                                      <p:tavLst>
                                        <p:tav tm="0">
                                          <p:val>
                                            <p:strVal val="#ppt_x"/>
                                          </p:val>
                                        </p:tav>
                                        <p:tav tm="100000">
                                          <p:val>
                                            <p:strVal val="#ppt_x"/>
                                          </p:val>
                                        </p:tav>
                                      </p:tavLst>
                                    </p:anim>
                                    <p:anim calcmode="lin" valueType="num">
                                      <p:cBhvr additive="base">
                                        <p:cTn id="37" dur="500" fill="hold"/>
                                        <p:tgtEl>
                                          <p:spTgt spid="9216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92168"/>
                                        </p:tgtEl>
                                        <p:attrNameLst>
                                          <p:attrName>style.visibility</p:attrName>
                                        </p:attrNameLst>
                                      </p:cBhvr>
                                      <p:to>
                                        <p:strVal val="visible"/>
                                      </p:to>
                                    </p:set>
                                    <p:anim calcmode="lin" valueType="num">
                                      <p:cBhvr additive="base">
                                        <p:cTn id="42" dur="500" fill="hold"/>
                                        <p:tgtEl>
                                          <p:spTgt spid="92168"/>
                                        </p:tgtEl>
                                        <p:attrNameLst>
                                          <p:attrName>ppt_x</p:attrName>
                                        </p:attrNameLst>
                                      </p:cBhvr>
                                      <p:tavLst>
                                        <p:tav tm="0">
                                          <p:val>
                                            <p:strVal val="#ppt_x"/>
                                          </p:val>
                                        </p:tav>
                                        <p:tav tm="100000">
                                          <p:val>
                                            <p:strVal val="#ppt_x"/>
                                          </p:val>
                                        </p:tav>
                                      </p:tavLst>
                                    </p:anim>
                                    <p:anim calcmode="lin" valueType="num">
                                      <p:cBhvr additive="base">
                                        <p:cTn id="43" dur="500" fill="hold"/>
                                        <p:tgtEl>
                                          <p:spTgt spid="921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4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5"/>
          <p:cNvSpPr>
            <a:spLocks noChangeArrowheads="1"/>
          </p:cNvSpPr>
          <p:nvPr/>
        </p:nvSpPr>
        <p:spPr bwMode="auto">
          <a:xfrm>
            <a:off x="250825" y="3860800"/>
            <a:ext cx="864235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20000"/>
              </a:lnSpc>
              <a:spcBef>
                <a:spcPct val="20000"/>
              </a:spcBef>
              <a:spcAft>
                <a:spcPct val="20000"/>
              </a:spcAft>
              <a:buClr>
                <a:schemeClr val="tx1"/>
              </a:buClr>
              <a:buFont typeface="Wingdings" pitchFamily="2" charset="2"/>
              <a:buAutoNum type="circleNumDbPlain" startAt="4"/>
            </a:pPr>
            <a:r>
              <a:rPr lang="zh-CN" altLang="en-US" sz="3000" b="1" dirty="0"/>
              <a:t>数字滤波器的零点与模拟滤波器的零点没有任何对应关系！</a:t>
            </a:r>
          </a:p>
        </p:txBody>
      </p:sp>
      <p:sp>
        <p:nvSpPr>
          <p:cNvPr id="93188"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E3E64730-7AC3-48A2-AE9B-302A9DB2918D}" type="slidenum">
              <a:rPr lang="en-US" altLang="zh-CN" smtClean="0"/>
              <a:pPr eaLnBrk="1" hangingPunct="1"/>
              <a:t>91</a:t>
            </a:fld>
            <a:endParaRPr lang="en-US" altLang="zh-CN"/>
          </a:p>
        </p:txBody>
      </p:sp>
      <p:grpSp>
        <p:nvGrpSpPr>
          <p:cNvPr id="3" name="组合 2"/>
          <p:cNvGrpSpPr/>
          <p:nvPr/>
        </p:nvGrpSpPr>
        <p:grpSpPr>
          <a:xfrm>
            <a:off x="250825" y="404813"/>
            <a:ext cx="8497639" cy="3311525"/>
            <a:chOff x="250825" y="404813"/>
            <a:chExt cx="8497639" cy="3311525"/>
          </a:xfrm>
        </p:grpSpPr>
        <p:sp>
          <p:nvSpPr>
            <p:cNvPr id="93190" name="Rectangle 3"/>
            <p:cNvSpPr>
              <a:spLocks noChangeArrowheads="1"/>
            </p:cNvSpPr>
            <p:nvPr/>
          </p:nvSpPr>
          <p:spPr bwMode="auto">
            <a:xfrm>
              <a:off x="250825" y="404813"/>
              <a:ext cx="8497639" cy="331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09600" indent="-609600">
                <a:lnSpc>
                  <a:spcPct val="135000"/>
                </a:lnSpc>
                <a:spcBef>
                  <a:spcPct val="20000"/>
                </a:spcBef>
                <a:spcAft>
                  <a:spcPct val="20000"/>
                </a:spcAft>
                <a:buClr>
                  <a:schemeClr val="tx1"/>
                </a:buClr>
                <a:buFont typeface="Wingdings" pitchFamily="2" charset="2"/>
                <a:buAutoNum type="circleNumDbPlain" startAt="3"/>
              </a:pPr>
              <a:r>
                <a:rPr lang="zh-CN" altLang="en-US" sz="3000" b="1" dirty="0"/>
                <a:t>如果模拟滤波器是因果稳定的，故所有的极点都在</a:t>
              </a:r>
              <a:r>
                <a:rPr lang="en-US" altLang="zh-CN" sz="3000" b="1" dirty="0"/>
                <a:t>s </a:t>
              </a:r>
              <a:r>
                <a:rPr lang="zh-CN" altLang="en-US" sz="3000" b="1" dirty="0"/>
                <a:t>平面的左半平面，即极点的实部小于零。则按照             变换后的数字滤波器的全部极点在单位圆内，即                              ，故数字滤波器是因果稳定的。</a:t>
              </a:r>
            </a:p>
          </p:txBody>
        </p:sp>
        <p:graphicFrame>
          <p:nvGraphicFramePr>
            <p:cNvPr id="93189" name="Object 2"/>
            <p:cNvGraphicFramePr>
              <a:graphicFrameLocks noChangeAspect="1"/>
            </p:cNvGraphicFramePr>
            <p:nvPr>
              <p:extLst>
                <p:ext uri="{D42A27DB-BD31-4B8C-83A1-F6EECF244321}">
                  <p14:modId xmlns:p14="http://schemas.microsoft.com/office/powerpoint/2010/main" val="2011952000"/>
                </p:ext>
              </p:extLst>
            </p:nvPr>
          </p:nvGraphicFramePr>
          <p:xfrm>
            <a:off x="4499644" y="2348880"/>
            <a:ext cx="2458446" cy="527050"/>
          </p:xfrm>
          <a:graphic>
            <a:graphicData uri="http://schemas.openxmlformats.org/presentationml/2006/ole">
              <mc:AlternateContent xmlns:mc="http://schemas.openxmlformats.org/markup-compatibility/2006">
                <mc:Choice xmlns:v="urn:schemas-microsoft-com:vml" Requires="v">
                  <p:oleObj spid="_x0000_s93270" name="公式" r:id="rId3" imgW="1091726" imgH="228501" progId="Equation.3">
                    <p:embed/>
                  </p:oleObj>
                </mc:Choice>
                <mc:Fallback>
                  <p:oleObj name="公式" r:id="rId3" imgW="1091726" imgH="228501" progId="Equation.3">
                    <p:embed/>
                    <p:pic>
                      <p:nvPicPr>
                        <p:cNvPr id="0" name="Object 2"/>
                        <p:cNvPicPr>
                          <a:picLocks noChangeAspect="1" noChangeArrowheads="1"/>
                        </p:cNvPicPr>
                        <p:nvPr/>
                      </p:nvPicPr>
                      <p:blipFill>
                        <a:blip r:embed="rId4">
                          <a:lum bright="-14000"/>
                          <a:extLst>
                            <a:ext uri="{28A0092B-C50C-407E-A947-70E740481C1C}">
                              <a14:useLocalDpi xmlns:a14="http://schemas.microsoft.com/office/drawing/2010/main" val="0"/>
                            </a:ext>
                          </a:extLst>
                        </a:blip>
                        <a:srcRect/>
                        <a:stretch>
                          <a:fillRect/>
                        </a:stretch>
                      </p:blipFill>
                      <p:spPr bwMode="auto">
                        <a:xfrm>
                          <a:off x="4499644" y="2348880"/>
                          <a:ext cx="2458446"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1100089563"/>
                </p:ext>
              </p:extLst>
            </p:nvPr>
          </p:nvGraphicFramePr>
          <p:xfrm>
            <a:off x="2339752" y="1756971"/>
            <a:ext cx="952500" cy="381000"/>
          </p:xfrm>
          <a:graphic>
            <a:graphicData uri="http://schemas.openxmlformats.org/presentationml/2006/ole">
              <mc:AlternateContent xmlns:mc="http://schemas.openxmlformats.org/markup-compatibility/2006">
                <mc:Choice xmlns:v="urn:schemas-microsoft-com:vml" Requires="v">
                  <p:oleObj spid="_x0000_s93271" name="Equation" r:id="rId5" imgW="952200" imgH="380880" progId="Equation.DSMT4">
                    <p:embed/>
                  </p:oleObj>
                </mc:Choice>
                <mc:Fallback>
                  <p:oleObj name="Equation" r:id="rId5" imgW="952200" imgH="380880" progId="Equation.DSMT4">
                    <p:embed/>
                    <p:pic>
                      <p:nvPicPr>
                        <p:cNvPr id="0" name=""/>
                        <p:cNvPicPr/>
                        <p:nvPr/>
                      </p:nvPicPr>
                      <p:blipFill>
                        <a:blip r:embed="rId6"/>
                        <a:stretch>
                          <a:fillRect/>
                        </a:stretch>
                      </p:blipFill>
                      <p:spPr>
                        <a:xfrm>
                          <a:off x="2339752" y="1756971"/>
                          <a:ext cx="952500" cy="381000"/>
                        </a:xfrm>
                        <a:prstGeom prst="rect">
                          <a:avLst/>
                        </a:prstGeom>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3187"/>
                                        </p:tgtEl>
                                        <p:attrNameLst>
                                          <p:attrName>style.visibility</p:attrName>
                                        </p:attrNameLst>
                                      </p:cBhvr>
                                      <p:to>
                                        <p:strVal val="visible"/>
                                      </p:to>
                                    </p:set>
                                    <p:anim calcmode="lin" valueType="num">
                                      <p:cBhvr additive="base">
                                        <p:cTn id="13" dur="500" fill="hold"/>
                                        <p:tgtEl>
                                          <p:spTgt spid="93187"/>
                                        </p:tgtEl>
                                        <p:attrNameLst>
                                          <p:attrName>ppt_x</p:attrName>
                                        </p:attrNameLst>
                                      </p:cBhvr>
                                      <p:tavLst>
                                        <p:tav tm="0">
                                          <p:val>
                                            <p:strVal val="#ppt_x"/>
                                          </p:val>
                                        </p:tav>
                                        <p:tav tm="100000">
                                          <p:val>
                                            <p:strVal val="#ppt_x"/>
                                          </p:val>
                                        </p:tav>
                                      </p:tavLst>
                                    </p:anim>
                                    <p:anim calcmode="lin" valueType="num">
                                      <p:cBhvr additive="base">
                                        <p:cTn id="14" dur="500" fill="hold"/>
                                        <p:tgtEl>
                                          <p:spTgt spid="931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395288" y="476250"/>
            <a:ext cx="1584325" cy="64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因为，</a:t>
            </a:r>
          </a:p>
        </p:txBody>
      </p:sp>
      <p:graphicFrame>
        <p:nvGraphicFramePr>
          <p:cNvPr id="58371" name="Object 3"/>
          <p:cNvGraphicFramePr>
            <a:graphicFrameLocks noChangeAspect="1"/>
          </p:cNvGraphicFramePr>
          <p:nvPr/>
        </p:nvGraphicFramePr>
        <p:xfrm>
          <a:off x="1258888" y="5589588"/>
          <a:ext cx="7569200" cy="995362"/>
        </p:xfrm>
        <a:graphic>
          <a:graphicData uri="http://schemas.openxmlformats.org/presentationml/2006/ole">
            <mc:AlternateContent xmlns:mc="http://schemas.openxmlformats.org/markup-compatibility/2006">
              <mc:Choice xmlns:v="urn:schemas-microsoft-com:vml" Requires="v">
                <p:oleObj spid="_x0000_s94432" name="Equation" r:id="rId3" imgW="3302000" imgH="431800" progId="Equation.DSMT4">
                  <p:embed/>
                </p:oleObj>
              </mc:Choice>
              <mc:Fallback>
                <p:oleObj name="Equation" r:id="rId3" imgW="3302000" imgH="431800" progId="Equation.DSMT4">
                  <p:embed/>
                  <p:pic>
                    <p:nvPicPr>
                      <p:cNvPr id="0" name="Object 3"/>
                      <p:cNvPicPr>
                        <a:picLocks noChangeAspect="1" noChangeArrowheads="1"/>
                      </p:cNvPicPr>
                      <p:nvPr/>
                    </p:nvPicPr>
                    <p:blipFill>
                      <a:blip r:embed="rId4">
                        <a:lum bright="-74000"/>
                        <a:extLst>
                          <a:ext uri="{28A0092B-C50C-407E-A947-70E740481C1C}">
                            <a14:useLocalDpi xmlns:a14="http://schemas.microsoft.com/office/drawing/2010/main" val="0"/>
                          </a:ext>
                        </a:extLst>
                      </a:blip>
                      <a:srcRect/>
                      <a:stretch>
                        <a:fillRect/>
                      </a:stretch>
                    </p:blipFill>
                    <p:spPr bwMode="auto">
                      <a:xfrm>
                        <a:off x="1258888" y="5589588"/>
                        <a:ext cx="7569200" cy="995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372" name="Rectangle 4"/>
          <p:cNvSpPr>
            <a:spLocks noChangeArrowheads="1"/>
          </p:cNvSpPr>
          <p:nvPr/>
        </p:nvSpPr>
        <p:spPr bwMode="auto">
          <a:xfrm>
            <a:off x="179388" y="1557338"/>
            <a:ext cx="8642350" cy="1655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3000" b="1"/>
              <a:t>            </a:t>
            </a:r>
            <a:r>
              <a:rPr lang="zh-CN" altLang="en-US" sz="3000" b="1"/>
              <a:t>即，数字滤波器的频率响应与抽样间隔 </a:t>
            </a:r>
            <a:r>
              <a:rPr lang="en-US" altLang="zh-CN" sz="3000" b="1"/>
              <a:t>T</a:t>
            </a:r>
            <a:r>
              <a:rPr lang="zh-CN" altLang="en-US" sz="3000" b="1"/>
              <a:t>成反比。当抽样频率很高，则 </a:t>
            </a:r>
            <a:r>
              <a:rPr lang="en-US" altLang="zh-CN" sz="3000" b="1"/>
              <a:t>T </a:t>
            </a:r>
            <a:r>
              <a:rPr lang="zh-CN" altLang="en-US" sz="3000" b="1"/>
              <a:t>很小，滤波器的增益很大，容易产生误差。</a:t>
            </a:r>
          </a:p>
        </p:txBody>
      </p:sp>
      <p:graphicFrame>
        <p:nvGraphicFramePr>
          <p:cNvPr id="58373" name="Object 5"/>
          <p:cNvGraphicFramePr>
            <a:graphicFrameLocks noChangeAspect="1"/>
          </p:cNvGraphicFramePr>
          <p:nvPr/>
        </p:nvGraphicFramePr>
        <p:xfrm>
          <a:off x="3492500" y="3429000"/>
          <a:ext cx="2501900" cy="527050"/>
        </p:xfrm>
        <a:graphic>
          <a:graphicData uri="http://schemas.openxmlformats.org/presentationml/2006/ole">
            <mc:AlternateContent xmlns:mc="http://schemas.openxmlformats.org/markup-compatibility/2006">
              <mc:Choice xmlns:v="urn:schemas-microsoft-com:vml" Requires="v">
                <p:oleObj spid="_x0000_s94433" name="公式" r:id="rId5" imgW="1091726" imgH="228501" progId="Equation.3">
                  <p:embed/>
                </p:oleObj>
              </mc:Choice>
              <mc:Fallback>
                <p:oleObj name="公式" r:id="rId5" imgW="1091726" imgH="228501" progId="Equation.3">
                  <p:embed/>
                  <p:pic>
                    <p:nvPicPr>
                      <p:cNvPr id="0" name="Object 5"/>
                      <p:cNvPicPr>
                        <a:picLocks noChangeAspect="1" noChangeArrowheads="1"/>
                      </p:cNvPicPr>
                      <p:nvPr/>
                    </p:nvPicPr>
                    <p:blipFill>
                      <a:blip r:embed="rId6">
                        <a:lum bright="-74000"/>
                        <a:extLst>
                          <a:ext uri="{28A0092B-C50C-407E-A947-70E740481C1C}">
                            <a14:useLocalDpi xmlns:a14="http://schemas.microsoft.com/office/drawing/2010/main" val="0"/>
                          </a:ext>
                        </a:extLst>
                      </a:blip>
                      <a:srcRect/>
                      <a:stretch>
                        <a:fillRect/>
                      </a:stretch>
                    </p:blipFill>
                    <p:spPr bwMode="auto">
                      <a:xfrm>
                        <a:off x="3492500" y="3429000"/>
                        <a:ext cx="2501900"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374" name="Rectangle 6"/>
          <p:cNvSpPr>
            <a:spLocks noChangeArrowheads="1"/>
          </p:cNvSpPr>
          <p:nvPr/>
        </p:nvSpPr>
        <p:spPr bwMode="auto">
          <a:xfrm>
            <a:off x="323850" y="3357563"/>
            <a:ext cx="84248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故，做修正</a:t>
            </a:r>
          </a:p>
        </p:txBody>
      </p:sp>
      <p:sp>
        <p:nvSpPr>
          <p:cNvPr id="58375" name="Rectangle 7"/>
          <p:cNvSpPr>
            <a:spLocks noChangeArrowheads="1"/>
          </p:cNvSpPr>
          <p:nvPr/>
        </p:nvSpPr>
        <p:spPr bwMode="auto">
          <a:xfrm>
            <a:off x="539750" y="4292600"/>
            <a:ext cx="1584325" cy="64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则，</a:t>
            </a:r>
          </a:p>
        </p:txBody>
      </p:sp>
      <p:graphicFrame>
        <p:nvGraphicFramePr>
          <p:cNvPr id="58376" name="Object 8"/>
          <p:cNvGraphicFramePr>
            <a:graphicFrameLocks noGrp="1" noChangeAspect="1"/>
          </p:cNvGraphicFramePr>
          <p:nvPr>
            <p:ph/>
          </p:nvPr>
        </p:nvGraphicFramePr>
        <p:xfrm>
          <a:off x="2124075" y="352425"/>
          <a:ext cx="4968875" cy="922338"/>
        </p:xfrm>
        <a:graphic>
          <a:graphicData uri="http://schemas.openxmlformats.org/presentationml/2006/ole">
            <mc:AlternateContent xmlns:mc="http://schemas.openxmlformats.org/markup-compatibility/2006">
              <mc:Choice xmlns:v="urn:schemas-microsoft-com:vml" Requires="v">
                <p:oleObj spid="_x0000_s94434" name="公式" r:id="rId7" imgW="2120900" imgH="393700" progId="Equation.3">
                  <p:embed/>
                </p:oleObj>
              </mc:Choice>
              <mc:Fallback>
                <p:oleObj name="公式" r:id="rId7" imgW="2120900" imgH="393700" progId="Equation.3">
                  <p:embed/>
                  <p:pic>
                    <p:nvPicPr>
                      <p:cNvPr id="0" name="Object 8"/>
                      <p:cNvPicPr>
                        <a:picLocks noChangeAspect="1" noChangeArrowheads="1"/>
                      </p:cNvPicPr>
                      <p:nvPr/>
                    </p:nvPicPr>
                    <p:blipFill>
                      <a:blip r:embed="rId8">
                        <a:lum bright="-74000"/>
                        <a:extLst>
                          <a:ext uri="{28A0092B-C50C-407E-A947-70E740481C1C}">
                            <a14:useLocalDpi xmlns:a14="http://schemas.microsoft.com/office/drawing/2010/main" val="0"/>
                          </a:ext>
                        </a:extLst>
                      </a:blip>
                      <a:srcRect/>
                      <a:stretch>
                        <a:fillRect/>
                      </a:stretch>
                    </p:blipFill>
                    <p:spPr bwMode="auto">
                      <a:xfrm>
                        <a:off x="2124075" y="352425"/>
                        <a:ext cx="4968875" cy="92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7" name="Object 9"/>
          <p:cNvGraphicFramePr>
            <a:graphicFrameLocks noChangeAspect="1"/>
          </p:cNvGraphicFramePr>
          <p:nvPr/>
        </p:nvGraphicFramePr>
        <p:xfrm>
          <a:off x="5867400" y="4437063"/>
          <a:ext cx="3027363" cy="995362"/>
        </p:xfrm>
        <a:graphic>
          <a:graphicData uri="http://schemas.openxmlformats.org/presentationml/2006/ole">
            <mc:AlternateContent xmlns:mc="http://schemas.openxmlformats.org/markup-compatibility/2006">
              <mc:Choice xmlns:v="urn:schemas-microsoft-com:vml" Requires="v">
                <p:oleObj spid="_x0000_s94435" name="Equation" r:id="rId9" imgW="1320227" imgH="431613" progId="Equation.DSMT4">
                  <p:embed/>
                </p:oleObj>
              </mc:Choice>
              <mc:Fallback>
                <p:oleObj name="Equation" r:id="rId9" imgW="1320227" imgH="431613" progId="Equation.DSMT4">
                  <p:embed/>
                  <p:pic>
                    <p:nvPicPr>
                      <p:cNvPr id="0" name="Object 9"/>
                      <p:cNvPicPr>
                        <a:picLocks noChangeAspect="1" noChangeArrowheads="1"/>
                      </p:cNvPicPr>
                      <p:nvPr/>
                    </p:nvPicPr>
                    <p:blipFill>
                      <a:blip r:embed="rId10">
                        <a:lum bright="-74000"/>
                        <a:extLst>
                          <a:ext uri="{28A0092B-C50C-407E-A947-70E740481C1C}">
                            <a14:useLocalDpi xmlns:a14="http://schemas.microsoft.com/office/drawing/2010/main" val="0"/>
                          </a:ext>
                        </a:extLst>
                      </a:blip>
                      <a:srcRect/>
                      <a:stretch>
                        <a:fillRect/>
                      </a:stretch>
                    </p:blipFill>
                    <p:spPr bwMode="auto">
                      <a:xfrm>
                        <a:off x="5867400" y="4437063"/>
                        <a:ext cx="3027363" cy="995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8" name="Object 10"/>
          <p:cNvGraphicFramePr>
            <a:graphicFrameLocks noChangeAspect="1"/>
          </p:cNvGraphicFramePr>
          <p:nvPr/>
        </p:nvGraphicFramePr>
        <p:xfrm>
          <a:off x="1546225" y="4510088"/>
          <a:ext cx="2532063" cy="1023937"/>
        </p:xfrm>
        <a:graphic>
          <a:graphicData uri="http://schemas.openxmlformats.org/presentationml/2006/ole">
            <mc:AlternateContent xmlns:mc="http://schemas.openxmlformats.org/markup-compatibility/2006">
              <mc:Choice xmlns:v="urn:schemas-microsoft-com:vml" Requires="v">
                <p:oleObj spid="_x0000_s94436" name="公式" r:id="rId11" imgW="1104900" imgH="444500" progId="Equation.3">
                  <p:embed/>
                </p:oleObj>
              </mc:Choice>
              <mc:Fallback>
                <p:oleObj name="公式" r:id="rId11" imgW="1104900" imgH="444500" progId="Equation.3">
                  <p:embed/>
                  <p:pic>
                    <p:nvPicPr>
                      <p:cNvPr id="0" name="Object 10"/>
                      <p:cNvPicPr>
                        <a:picLocks noChangeAspect="1" noChangeArrowheads="1"/>
                      </p:cNvPicPr>
                      <p:nvPr/>
                    </p:nvPicPr>
                    <p:blipFill>
                      <a:blip r:embed="rId12">
                        <a:lum bright="-74000"/>
                        <a:extLst>
                          <a:ext uri="{28A0092B-C50C-407E-A947-70E740481C1C}">
                            <a14:useLocalDpi xmlns:a14="http://schemas.microsoft.com/office/drawing/2010/main" val="0"/>
                          </a:ext>
                        </a:extLst>
                      </a:blip>
                      <a:srcRect/>
                      <a:stretch>
                        <a:fillRect/>
                      </a:stretch>
                    </p:blipFill>
                    <p:spPr bwMode="auto">
                      <a:xfrm>
                        <a:off x="1546225" y="4510088"/>
                        <a:ext cx="2532063" cy="1023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379" name="AutoShape 11"/>
          <p:cNvSpPr>
            <a:spLocks noChangeArrowheads="1"/>
          </p:cNvSpPr>
          <p:nvPr/>
        </p:nvSpPr>
        <p:spPr bwMode="auto">
          <a:xfrm>
            <a:off x="4716463" y="4797425"/>
            <a:ext cx="865187" cy="360363"/>
          </a:xfrm>
          <a:prstGeom prst="rightArrow">
            <a:avLst>
              <a:gd name="adj1" fmla="val 50000"/>
              <a:gd name="adj2" fmla="val 60022"/>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22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10CA25FB-569C-4A33-9E7C-8537DFF9B52B}" type="slidenum">
              <a:rPr lang="en-US" altLang="zh-CN" smtClean="0"/>
              <a:pPr eaLnBrk="1" hangingPunct="1"/>
              <a:t>92</a:t>
            </a:fld>
            <a:endParaRPr lang="en-US" altLang="zh-CN"/>
          </a:p>
        </p:txBody>
      </p:sp>
      <p:sp>
        <p:nvSpPr>
          <p:cNvPr id="2" name="动作按钮: 前进或下一项 1">
            <a:hlinkClick r:id="" action="ppaction://hlinkshowjump?jump=nextslide" highlightClick="1"/>
          </p:cNvPr>
          <p:cNvSpPr/>
          <p:nvPr/>
        </p:nvSpPr>
        <p:spPr>
          <a:xfrm>
            <a:off x="8316416" y="3825875"/>
            <a:ext cx="648072" cy="39521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后退或前一项 2">
            <a:hlinkClick r:id="rId13" action="ppaction://hlinksldjump" highlightClick="1"/>
          </p:cNvPr>
          <p:cNvSpPr/>
          <p:nvPr/>
        </p:nvSpPr>
        <p:spPr>
          <a:xfrm>
            <a:off x="7740352" y="692696"/>
            <a:ext cx="720080"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blinds(horizontal)">
                                      <p:cBhvr>
                                        <p:cTn id="7" dur="500"/>
                                        <p:tgtEl>
                                          <p:spTgt spid="58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58376"/>
                                        </p:tgtEl>
                                        <p:attrNameLst>
                                          <p:attrName>style.visibility</p:attrName>
                                        </p:attrNameLst>
                                      </p:cBhvr>
                                      <p:to>
                                        <p:strVal val="visible"/>
                                      </p:to>
                                    </p:set>
                                    <p:anim calcmode="lin" valueType="num">
                                      <p:cBhvr additive="base">
                                        <p:cTn id="12" dur="500" fill="hold"/>
                                        <p:tgtEl>
                                          <p:spTgt spid="58376"/>
                                        </p:tgtEl>
                                        <p:attrNameLst>
                                          <p:attrName>ppt_x</p:attrName>
                                        </p:attrNameLst>
                                      </p:cBhvr>
                                      <p:tavLst>
                                        <p:tav tm="0">
                                          <p:val>
                                            <p:strVal val="#ppt_x"/>
                                          </p:val>
                                        </p:tav>
                                        <p:tav tm="100000">
                                          <p:val>
                                            <p:strVal val="#ppt_x"/>
                                          </p:val>
                                        </p:tav>
                                      </p:tavLst>
                                    </p:anim>
                                    <p:anim calcmode="lin" valueType="num">
                                      <p:cBhvr additive="base">
                                        <p:cTn id="13" dur="500" fill="hold"/>
                                        <p:tgtEl>
                                          <p:spTgt spid="58376"/>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58372"/>
                                        </p:tgtEl>
                                        <p:attrNameLst>
                                          <p:attrName>style.visibility</p:attrName>
                                        </p:attrNameLst>
                                      </p:cBhvr>
                                      <p:to>
                                        <p:strVal val="visible"/>
                                      </p:to>
                                    </p:set>
                                    <p:animEffect transition="in" filter="box(in)">
                                      <p:cBhvr>
                                        <p:cTn id="18" dur="500"/>
                                        <p:tgtEl>
                                          <p:spTgt spid="5837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58374"/>
                                        </p:tgtEl>
                                        <p:attrNameLst>
                                          <p:attrName>style.visibility</p:attrName>
                                        </p:attrNameLst>
                                      </p:cBhvr>
                                      <p:to>
                                        <p:strVal val="visible"/>
                                      </p:to>
                                    </p:set>
                                    <p:animEffect transition="in" filter="diamond(in)">
                                      <p:cBhvr>
                                        <p:cTn id="23" dur="2000"/>
                                        <p:tgtEl>
                                          <p:spTgt spid="5837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58373"/>
                                        </p:tgtEl>
                                        <p:attrNameLst>
                                          <p:attrName>style.visibility</p:attrName>
                                        </p:attrNameLst>
                                      </p:cBhvr>
                                      <p:to>
                                        <p:strVal val="visible"/>
                                      </p:to>
                                    </p:set>
                                    <p:anim calcmode="lin" valueType="num">
                                      <p:cBhvr additive="base">
                                        <p:cTn id="28" dur="500" fill="hold"/>
                                        <p:tgtEl>
                                          <p:spTgt spid="58373"/>
                                        </p:tgtEl>
                                        <p:attrNameLst>
                                          <p:attrName>ppt_x</p:attrName>
                                        </p:attrNameLst>
                                      </p:cBhvr>
                                      <p:tavLst>
                                        <p:tav tm="0">
                                          <p:val>
                                            <p:strVal val="#ppt_x"/>
                                          </p:val>
                                        </p:tav>
                                        <p:tav tm="100000">
                                          <p:val>
                                            <p:strVal val="#ppt_x"/>
                                          </p:val>
                                        </p:tav>
                                      </p:tavLst>
                                    </p:anim>
                                    <p:anim calcmode="lin" valueType="num">
                                      <p:cBhvr additive="base">
                                        <p:cTn id="29" dur="500" fill="hold"/>
                                        <p:tgtEl>
                                          <p:spTgt spid="58373"/>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58375"/>
                                        </p:tgtEl>
                                        <p:attrNameLst>
                                          <p:attrName>style.visibility</p:attrName>
                                        </p:attrNameLst>
                                      </p:cBhvr>
                                      <p:to>
                                        <p:strVal val="visible"/>
                                      </p:to>
                                    </p:set>
                                    <p:animEffect transition="in" filter="checkerboard(across)">
                                      <p:cBhvr>
                                        <p:cTn id="34" dur="500"/>
                                        <p:tgtEl>
                                          <p:spTgt spid="58375"/>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58378"/>
                                        </p:tgtEl>
                                        <p:attrNameLst>
                                          <p:attrName>style.visibility</p:attrName>
                                        </p:attrNameLst>
                                      </p:cBhvr>
                                      <p:to>
                                        <p:strVal val="visible"/>
                                      </p:to>
                                    </p:set>
                                    <p:anim calcmode="lin" valueType="num">
                                      <p:cBhvr additive="base">
                                        <p:cTn id="39" dur="500" fill="hold"/>
                                        <p:tgtEl>
                                          <p:spTgt spid="58378"/>
                                        </p:tgtEl>
                                        <p:attrNameLst>
                                          <p:attrName>ppt_x</p:attrName>
                                        </p:attrNameLst>
                                      </p:cBhvr>
                                      <p:tavLst>
                                        <p:tav tm="0">
                                          <p:val>
                                            <p:strVal val="#ppt_x"/>
                                          </p:val>
                                        </p:tav>
                                        <p:tav tm="100000">
                                          <p:val>
                                            <p:strVal val="#ppt_x"/>
                                          </p:val>
                                        </p:tav>
                                      </p:tavLst>
                                    </p:anim>
                                    <p:anim calcmode="lin" valueType="num">
                                      <p:cBhvr additive="base">
                                        <p:cTn id="40" dur="500" fill="hold"/>
                                        <p:tgtEl>
                                          <p:spTgt spid="58378"/>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58379"/>
                                        </p:tgtEl>
                                        <p:attrNameLst>
                                          <p:attrName>style.visibility</p:attrName>
                                        </p:attrNameLst>
                                      </p:cBhvr>
                                      <p:to>
                                        <p:strVal val="visible"/>
                                      </p:to>
                                    </p:set>
                                    <p:anim calcmode="lin" valueType="num">
                                      <p:cBhvr additive="base">
                                        <p:cTn id="45" dur="500" fill="hold"/>
                                        <p:tgtEl>
                                          <p:spTgt spid="58379"/>
                                        </p:tgtEl>
                                        <p:attrNameLst>
                                          <p:attrName>ppt_x</p:attrName>
                                        </p:attrNameLst>
                                      </p:cBhvr>
                                      <p:tavLst>
                                        <p:tav tm="0">
                                          <p:val>
                                            <p:strVal val="#ppt_x"/>
                                          </p:val>
                                        </p:tav>
                                        <p:tav tm="100000">
                                          <p:val>
                                            <p:strVal val="#ppt_x"/>
                                          </p:val>
                                        </p:tav>
                                      </p:tavLst>
                                    </p:anim>
                                    <p:anim calcmode="lin" valueType="num">
                                      <p:cBhvr additive="base">
                                        <p:cTn id="46" dur="500" fill="hold"/>
                                        <p:tgtEl>
                                          <p:spTgt spid="58379"/>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4" presetClass="entr" presetSubtype="16" fill="hold" nodeType="clickEffect">
                                  <p:stCondLst>
                                    <p:cond delay="0"/>
                                  </p:stCondLst>
                                  <p:childTnLst>
                                    <p:set>
                                      <p:cBhvr>
                                        <p:cTn id="50" dur="1" fill="hold">
                                          <p:stCondLst>
                                            <p:cond delay="0"/>
                                          </p:stCondLst>
                                        </p:cTn>
                                        <p:tgtEl>
                                          <p:spTgt spid="58377"/>
                                        </p:tgtEl>
                                        <p:attrNameLst>
                                          <p:attrName>style.visibility</p:attrName>
                                        </p:attrNameLst>
                                      </p:cBhvr>
                                      <p:to>
                                        <p:strVal val="visible"/>
                                      </p:to>
                                    </p:set>
                                    <p:animEffect transition="in" filter="box(in)">
                                      <p:cBhvr>
                                        <p:cTn id="51" dur="500"/>
                                        <p:tgtEl>
                                          <p:spTgt spid="58377"/>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4" presetClass="entr" presetSubtype="16" fill="hold" nodeType="clickEffect">
                                  <p:stCondLst>
                                    <p:cond delay="0"/>
                                  </p:stCondLst>
                                  <p:childTnLst>
                                    <p:set>
                                      <p:cBhvr>
                                        <p:cTn id="55" dur="1" fill="hold">
                                          <p:stCondLst>
                                            <p:cond delay="0"/>
                                          </p:stCondLst>
                                        </p:cTn>
                                        <p:tgtEl>
                                          <p:spTgt spid="58371"/>
                                        </p:tgtEl>
                                        <p:attrNameLst>
                                          <p:attrName>style.visibility</p:attrName>
                                        </p:attrNameLst>
                                      </p:cBhvr>
                                      <p:to>
                                        <p:strVal val="visible"/>
                                      </p:to>
                                    </p:set>
                                    <p:animEffect transition="in" filter="box(in)">
                                      <p:cBhvr>
                                        <p:cTn id="56" dur="500"/>
                                        <p:tgtEl>
                                          <p:spTgt spid="58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2" grpId="0"/>
      <p:bldP spid="58374" grpId="0"/>
      <p:bldP spid="58375" grpId="0"/>
      <p:bldP spid="58379"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xfrm>
            <a:off x="395288" y="476250"/>
            <a:ext cx="8424862" cy="936625"/>
          </a:xfrm>
        </p:spPr>
        <p:txBody>
          <a:bodyPr/>
          <a:lstStyle/>
          <a:p>
            <a:pPr eaLnBrk="1" hangingPunct="1">
              <a:buClr>
                <a:schemeClr val="tx1"/>
              </a:buClr>
              <a:buFontTx/>
              <a:buNone/>
            </a:pPr>
            <a:r>
              <a:rPr lang="zh-CN" altLang="en-US" sz="3000" b="1"/>
              <a:t>例题，设模拟滤波器的系统函数为</a:t>
            </a:r>
          </a:p>
        </p:txBody>
      </p:sp>
      <p:graphicFrame>
        <p:nvGraphicFramePr>
          <p:cNvPr id="59395" name="Object 3"/>
          <p:cNvGraphicFramePr>
            <a:graphicFrameLocks noChangeAspect="1"/>
          </p:cNvGraphicFramePr>
          <p:nvPr/>
        </p:nvGraphicFramePr>
        <p:xfrm>
          <a:off x="1820863" y="1125538"/>
          <a:ext cx="5721350" cy="1096962"/>
        </p:xfrm>
        <a:graphic>
          <a:graphicData uri="http://schemas.openxmlformats.org/presentationml/2006/ole">
            <mc:AlternateContent xmlns:mc="http://schemas.openxmlformats.org/markup-compatibility/2006">
              <mc:Choice xmlns:v="urn:schemas-microsoft-com:vml" Requires="v">
                <p:oleObj spid="_x0000_s95321" name="公式" r:id="rId3" imgW="2070100" imgH="393700" progId="Equation.3">
                  <p:embed/>
                </p:oleObj>
              </mc:Choice>
              <mc:Fallback>
                <p:oleObj name="公式" r:id="rId3" imgW="2070100" imgH="393700" progId="Equation.3">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820863" y="1125538"/>
                        <a:ext cx="5721350" cy="1096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396" name="Rectangle 4"/>
          <p:cNvSpPr>
            <a:spLocks noChangeArrowheads="1"/>
          </p:cNvSpPr>
          <p:nvPr/>
        </p:nvSpPr>
        <p:spPr bwMode="auto">
          <a:xfrm>
            <a:off x="539750" y="2708275"/>
            <a:ext cx="842486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试用冲激响应不变法，设计</a:t>
            </a:r>
            <a:r>
              <a:rPr lang="en-US" altLang="zh-CN" sz="3000" b="1"/>
              <a:t>IIR</a:t>
            </a:r>
            <a:r>
              <a:rPr lang="zh-CN" altLang="en-US" sz="3000" b="1"/>
              <a:t>数字滤波器。</a:t>
            </a:r>
          </a:p>
        </p:txBody>
      </p:sp>
      <p:sp>
        <p:nvSpPr>
          <p:cNvPr id="59397" name="Rectangle 5"/>
          <p:cNvSpPr>
            <a:spLocks noChangeArrowheads="1"/>
          </p:cNvSpPr>
          <p:nvPr/>
        </p:nvSpPr>
        <p:spPr bwMode="auto">
          <a:xfrm>
            <a:off x="395288" y="3716338"/>
            <a:ext cx="8424862"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解：直接代入公式，</a:t>
            </a:r>
          </a:p>
        </p:txBody>
      </p:sp>
      <p:graphicFrame>
        <p:nvGraphicFramePr>
          <p:cNvPr id="59398" name="Object 6"/>
          <p:cNvGraphicFramePr>
            <a:graphicFrameLocks noChangeAspect="1"/>
          </p:cNvGraphicFramePr>
          <p:nvPr/>
        </p:nvGraphicFramePr>
        <p:xfrm>
          <a:off x="468313" y="4724400"/>
          <a:ext cx="8353425" cy="1023938"/>
        </p:xfrm>
        <a:graphic>
          <a:graphicData uri="http://schemas.openxmlformats.org/presentationml/2006/ole">
            <mc:AlternateContent xmlns:mc="http://schemas.openxmlformats.org/markup-compatibility/2006">
              <mc:Choice xmlns:v="urn:schemas-microsoft-com:vml" Requires="v">
                <p:oleObj spid="_x0000_s95322" name="公式" r:id="rId5" imgW="3644900" imgH="444500" progId="Equation.3">
                  <p:embed/>
                </p:oleObj>
              </mc:Choice>
              <mc:Fallback>
                <p:oleObj name="公式" r:id="rId5" imgW="3644900" imgH="444500" progId="Equation.3">
                  <p:embed/>
                  <p:pic>
                    <p:nvPicPr>
                      <p:cNvPr id="0" name="Object 6"/>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468313" y="4724400"/>
                        <a:ext cx="8353425" cy="1023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5239" name="AutoShape 7">
            <a:hlinkClick r:id="" action="ppaction://hlinkshowjump?jump=previousslide" highlightClick="1"/>
          </p:cNvPr>
          <p:cNvSpPr>
            <a:spLocks noChangeArrowheads="1"/>
          </p:cNvSpPr>
          <p:nvPr/>
        </p:nvSpPr>
        <p:spPr bwMode="auto">
          <a:xfrm>
            <a:off x="4067175" y="3716338"/>
            <a:ext cx="936625" cy="5746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5240"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8EF85F2E-6957-4D94-AF96-A3138E54F984}" type="slidenum">
              <a:rPr lang="en-US" altLang="zh-CN" smtClean="0"/>
              <a:pPr eaLnBrk="1" hangingPunct="1"/>
              <a:t>93</a:t>
            </a:fld>
            <a:endParaRPr lang="en-US" altLang="zh-CN"/>
          </a:p>
        </p:txBody>
      </p:sp>
      <p:sp>
        <p:nvSpPr>
          <p:cNvPr id="2" name="动作按钮: 前进或下一项 1">
            <a:hlinkClick r:id="" action="ppaction://hlinkshowjump?jump=nextslide" highlightClick="1"/>
          </p:cNvPr>
          <p:cNvSpPr/>
          <p:nvPr/>
        </p:nvSpPr>
        <p:spPr>
          <a:xfrm>
            <a:off x="8244408" y="1484784"/>
            <a:ext cx="575742"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394">
                                            <p:txEl>
                                              <p:pRg st="0" end="0"/>
                                            </p:txEl>
                                          </p:spTgt>
                                        </p:tgtEl>
                                        <p:attrNameLst>
                                          <p:attrName>style.visibility</p:attrName>
                                        </p:attrNameLst>
                                      </p:cBhvr>
                                      <p:to>
                                        <p:strVal val="visible"/>
                                      </p:to>
                                    </p:set>
                                    <p:anim calcmode="lin" valueType="num">
                                      <p:cBhvr additive="base">
                                        <p:cTn id="7" dur="500" fill="hold"/>
                                        <p:tgtEl>
                                          <p:spTgt spid="5939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39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9395"/>
                                        </p:tgtEl>
                                        <p:attrNameLst>
                                          <p:attrName>style.visibility</p:attrName>
                                        </p:attrNameLst>
                                      </p:cBhvr>
                                      <p:to>
                                        <p:strVal val="visible"/>
                                      </p:to>
                                    </p:set>
                                    <p:anim calcmode="lin" valueType="num">
                                      <p:cBhvr additive="base">
                                        <p:cTn id="13" dur="500" fill="hold"/>
                                        <p:tgtEl>
                                          <p:spTgt spid="59395"/>
                                        </p:tgtEl>
                                        <p:attrNameLst>
                                          <p:attrName>ppt_x</p:attrName>
                                        </p:attrNameLst>
                                      </p:cBhvr>
                                      <p:tavLst>
                                        <p:tav tm="0">
                                          <p:val>
                                            <p:strVal val="#ppt_x"/>
                                          </p:val>
                                        </p:tav>
                                        <p:tav tm="100000">
                                          <p:val>
                                            <p:strVal val="#ppt_x"/>
                                          </p:val>
                                        </p:tav>
                                      </p:tavLst>
                                    </p:anim>
                                    <p:anim calcmode="lin" valueType="num">
                                      <p:cBhvr additive="base">
                                        <p:cTn id="14" dur="500" fill="hold"/>
                                        <p:tgtEl>
                                          <p:spTgt spid="5939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59396"/>
                                        </p:tgtEl>
                                        <p:attrNameLst>
                                          <p:attrName>style.visibility</p:attrName>
                                        </p:attrNameLst>
                                      </p:cBhvr>
                                      <p:to>
                                        <p:strVal val="visible"/>
                                      </p:to>
                                    </p:set>
                                    <p:animEffect transition="in" filter="checkerboard(across)">
                                      <p:cBhvr>
                                        <p:cTn id="19" dur="500"/>
                                        <p:tgtEl>
                                          <p:spTgt spid="5939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59397"/>
                                        </p:tgtEl>
                                        <p:attrNameLst>
                                          <p:attrName>style.visibility</p:attrName>
                                        </p:attrNameLst>
                                      </p:cBhvr>
                                      <p:to>
                                        <p:strVal val="visible"/>
                                      </p:to>
                                    </p:set>
                                    <p:animEffect transition="in" filter="checkerboard(across)">
                                      <p:cBhvr>
                                        <p:cTn id="24" dur="500"/>
                                        <p:tgtEl>
                                          <p:spTgt spid="5939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59398"/>
                                        </p:tgtEl>
                                        <p:attrNameLst>
                                          <p:attrName>style.visibility</p:attrName>
                                        </p:attrNameLst>
                                      </p:cBhvr>
                                      <p:to>
                                        <p:strVal val="visible"/>
                                      </p:to>
                                    </p:set>
                                    <p:anim calcmode="lin" valueType="num">
                                      <p:cBhvr additive="base">
                                        <p:cTn id="29" dur="500" fill="hold"/>
                                        <p:tgtEl>
                                          <p:spTgt spid="59398"/>
                                        </p:tgtEl>
                                        <p:attrNameLst>
                                          <p:attrName>ppt_x</p:attrName>
                                        </p:attrNameLst>
                                      </p:cBhvr>
                                      <p:tavLst>
                                        <p:tav tm="0">
                                          <p:val>
                                            <p:strVal val="#ppt_x"/>
                                          </p:val>
                                        </p:tav>
                                        <p:tav tm="100000">
                                          <p:val>
                                            <p:strVal val="#ppt_x"/>
                                          </p:val>
                                        </p:tav>
                                      </p:tavLst>
                                    </p:anim>
                                    <p:anim calcmode="lin" valueType="num">
                                      <p:cBhvr additive="base">
                                        <p:cTn id="30" dur="500" fill="hold"/>
                                        <p:tgtEl>
                                          <p:spTgt spid="593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build="p"/>
      <p:bldP spid="59396" grpId="0"/>
      <p:bldP spid="59397"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xfrm>
            <a:off x="395288" y="476250"/>
            <a:ext cx="8424862" cy="936625"/>
          </a:xfrm>
        </p:spPr>
        <p:txBody>
          <a:bodyPr/>
          <a:lstStyle/>
          <a:p>
            <a:pPr eaLnBrk="1" hangingPunct="1">
              <a:buClr>
                <a:schemeClr val="tx1"/>
              </a:buClr>
              <a:buFontTx/>
              <a:buNone/>
            </a:pPr>
            <a:r>
              <a:rPr lang="zh-CN" altLang="en-US" sz="3000" b="1"/>
              <a:t>设</a:t>
            </a:r>
            <a:r>
              <a:rPr lang="en-US" altLang="zh-CN" sz="3000" b="1"/>
              <a:t>T=1</a:t>
            </a:r>
            <a:r>
              <a:rPr lang="zh-CN" altLang="en-US" sz="3000" b="1"/>
              <a:t>，有</a:t>
            </a:r>
          </a:p>
        </p:txBody>
      </p:sp>
      <p:sp>
        <p:nvSpPr>
          <p:cNvPr id="60419" name="Rectangle 3"/>
          <p:cNvSpPr>
            <a:spLocks noChangeArrowheads="1"/>
          </p:cNvSpPr>
          <p:nvPr/>
        </p:nvSpPr>
        <p:spPr bwMode="auto">
          <a:xfrm>
            <a:off x="468313" y="1989138"/>
            <a:ext cx="8424862"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zh-CN" altLang="en-US" sz="3000" b="1"/>
              <a:t>模拟滤波器的频率响应和数字滤波器的频率响应</a:t>
            </a:r>
          </a:p>
        </p:txBody>
      </p:sp>
      <p:graphicFrame>
        <p:nvGraphicFramePr>
          <p:cNvPr id="60422" name="Object 6"/>
          <p:cNvGraphicFramePr>
            <a:graphicFrameLocks noChangeAspect="1"/>
          </p:cNvGraphicFramePr>
          <p:nvPr/>
        </p:nvGraphicFramePr>
        <p:xfrm>
          <a:off x="1908175" y="3933825"/>
          <a:ext cx="5676900" cy="965200"/>
        </p:xfrm>
        <a:graphic>
          <a:graphicData uri="http://schemas.openxmlformats.org/presentationml/2006/ole">
            <mc:AlternateContent xmlns:mc="http://schemas.openxmlformats.org/markup-compatibility/2006">
              <mc:Choice xmlns:v="urn:schemas-microsoft-com:vml" Requires="v">
                <p:oleObj spid="_x0000_s96393" name="Equation" r:id="rId3" imgW="2476500" imgH="419100" progId="Equation.DSMT4">
                  <p:embed/>
                </p:oleObj>
              </mc:Choice>
              <mc:Fallback>
                <p:oleObj name="Equation" r:id="rId3" imgW="2476500" imgH="419100" progId="Equation.DSMT4">
                  <p:embed/>
                  <p:pic>
                    <p:nvPicPr>
                      <p:cNvPr id="0" name="Object 6"/>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1908175" y="3933825"/>
                        <a:ext cx="5676900" cy="96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23" name="Object 7"/>
          <p:cNvGraphicFramePr>
            <a:graphicFrameLocks noChangeAspect="1"/>
          </p:cNvGraphicFramePr>
          <p:nvPr>
            <p:extLst>
              <p:ext uri="{D42A27DB-BD31-4B8C-83A1-F6EECF244321}">
                <p14:modId xmlns:p14="http://schemas.microsoft.com/office/powerpoint/2010/main" val="2141341619"/>
              </p:ext>
            </p:extLst>
          </p:nvPr>
        </p:nvGraphicFramePr>
        <p:xfrm>
          <a:off x="1908175" y="2781300"/>
          <a:ext cx="3784600" cy="993775"/>
        </p:xfrm>
        <a:graphic>
          <a:graphicData uri="http://schemas.openxmlformats.org/presentationml/2006/ole">
            <mc:AlternateContent xmlns:mc="http://schemas.openxmlformats.org/markup-compatibility/2006">
              <mc:Choice xmlns:v="urn:schemas-microsoft-com:vml" Requires="v">
                <p:oleObj spid="_x0000_s96394" name="Equation" r:id="rId5" imgW="1651000" imgH="431800" progId="Equation.DSMT4">
                  <p:embed/>
                </p:oleObj>
              </mc:Choice>
              <mc:Fallback>
                <p:oleObj name="Equation" r:id="rId5" imgW="1651000" imgH="431800" progId="Equation.DSMT4">
                  <p:embed/>
                  <p:pic>
                    <p:nvPicPr>
                      <p:cNvPr id="0" name="Object 7"/>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1908175" y="2781300"/>
                        <a:ext cx="3784600" cy="993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6263"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ED60956B-4B26-4E86-A907-941F2E485C17}" type="slidenum">
              <a:rPr lang="en-US" altLang="zh-CN" smtClean="0"/>
              <a:pPr eaLnBrk="1" hangingPunct="1"/>
              <a:t>94</a:t>
            </a:fld>
            <a:endParaRPr lang="en-US" altLang="zh-CN"/>
          </a:p>
        </p:txBody>
      </p:sp>
      <p:sp>
        <p:nvSpPr>
          <p:cNvPr id="2" name="动作按钮: 后退或前一项 1">
            <a:hlinkClick r:id="" action="ppaction://hlinkshowjump?jump=previousslide" highlightClick="1"/>
          </p:cNvPr>
          <p:cNvSpPr/>
          <p:nvPr/>
        </p:nvSpPr>
        <p:spPr>
          <a:xfrm>
            <a:off x="8244408" y="3356992"/>
            <a:ext cx="504056"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前进或下一项 2">
            <a:hlinkClick r:id="" action="ppaction://hlinkshowjump?jump=nextslide" highlightClick="1"/>
          </p:cNvPr>
          <p:cNvSpPr/>
          <p:nvPr/>
        </p:nvSpPr>
        <p:spPr>
          <a:xfrm>
            <a:off x="8244408" y="5229200"/>
            <a:ext cx="432048"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0" name="Object 7"/>
          <p:cNvGraphicFramePr>
            <a:graphicFrameLocks noChangeAspect="1"/>
          </p:cNvGraphicFramePr>
          <p:nvPr>
            <p:extLst>
              <p:ext uri="{D42A27DB-BD31-4B8C-83A1-F6EECF244321}">
                <p14:modId xmlns:p14="http://schemas.microsoft.com/office/powerpoint/2010/main" val="4246163699"/>
              </p:ext>
            </p:extLst>
          </p:nvPr>
        </p:nvGraphicFramePr>
        <p:xfrm>
          <a:off x="2771800" y="692696"/>
          <a:ext cx="4891088" cy="963612"/>
        </p:xfrm>
        <a:graphic>
          <a:graphicData uri="http://schemas.openxmlformats.org/presentationml/2006/ole">
            <mc:AlternateContent xmlns:mc="http://schemas.openxmlformats.org/markup-compatibility/2006">
              <mc:Choice xmlns:v="urn:schemas-microsoft-com:vml" Requires="v">
                <p:oleObj spid="_x0000_s96395" name="Equation" r:id="rId7" imgW="2133360" imgH="419040" progId="Equation.DSMT4">
                  <p:embed/>
                </p:oleObj>
              </mc:Choice>
              <mc:Fallback>
                <p:oleObj name="Equation" r:id="rId7" imgW="2133360" imgH="419040" progId="Equation.DSMT4">
                  <p:embed/>
                  <p:pic>
                    <p:nvPicPr>
                      <p:cNvPr id="0" name=""/>
                      <p:cNvPicPr>
                        <a:picLocks noChangeAspect="1" noChangeArrowheads="1"/>
                      </p:cNvPicPr>
                      <p:nvPr/>
                    </p:nvPicPr>
                    <p:blipFill>
                      <a:blip r:embed="rId8">
                        <a:lum bright="-56000"/>
                      </a:blip>
                      <a:srcRect/>
                      <a:stretch>
                        <a:fillRect/>
                      </a:stretch>
                    </p:blipFill>
                    <p:spPr bwMode="auto">
                      <a:xfrm>
                        <a:off x="2771800" y="692696"/>
                        <a:ext cx="4891088" cy="963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0418">
                                            <p:txEl>
                                              <p:pRg st="0" end="0"/>
                                            </p:txEl>
                                          </p:spTgt>
                                        </p:tgtEl>
                                        <p:attrNameLst>
                                          <p:attrName>style.visibility</p:attrName>
                                        </p:attrNameLst>
                                      </p:cBhvr>
                                      <p:to>
                                        <p:strVal val="visible"/>
                                      </p:to>
                                    </p:set>
                                    <p:animEffect transition="in" filter="blinds(horizontal)">
                                      <p:cBhvr>
                                        <p:cTn id="7" dur="500"/>
                                        <p:tgtEl>
                                          <p:spTgt spid="6041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60419"/>
                                        </p:tgtEl>
                                        <p:attrNameLst>
                                          <p:attrName>style.visibility</p:attrName>
                                        </p:attrNameLst>
                                      </p:cBhvr>
                                      <p:to>
                                        <p:strVal val="visible"/>
                                      </p:to>
                                    </p:set>
                                    <p:animEffect transition="in" filter="box(in)">
                                      <p:cBhvr>
                                        <p:cTn id="18" dur="500"/>
                                        <p:tgtEl>
                                          <p:spTgt spid="6041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60423"/>
                                        </p:tgtEl>
                                        <p:attrNameLst>
                                          <p:attrName>style.visibility</p:attrName>
                                        </p:attrNameLst>
                                      </p:cBhvr>
                                      <p:to>
                                        <p:strVal val="visible"/>
                                      </p:to>
                                    </p:set>
                                    <p:anim calcmode="lin" valueType="num">
                                      <p:cBhvr additive="base">
                                        <p:cTn id="23" dur="500" fill="hold"/>
                                        <p:tgtEl>
                                          <p:spTgt spid="60423"/>
                                        </p:tgtEl>
                                        <p:attrNameLst>
                                          <p:attrName>ppt_x</p:attrName>
                                        </p:attrNameLst>
                                      </p:cBhvr>
                                      <p:tavLst>
                                        <p:tav tm="0">
                                          <p:val>
                                            <p:strVal val="#ppt_x"/>
                                          </p:val>
                                        </p:tav>
                                        <p:tav tm="100000">
                                          <p:val>
                                            <p:strVal val="#ppt_x"/>
                                          </p:val>
                                        </p:tav>
                                      </p:tavLst>
                                    </p:anim>
                                    <p:anim calcmode="lin" valueType="num">
                                      <p:cBhvr additive="base">
                                        <p:cTn id="24" dur="500" fill="hold"/>
                                        <p:tgtEl>
                                          <p:spTgt spid="60423"/>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60422"/>
                                        </p:tgtEl>
                                        <p:attrNameLst>
                                          <p:attrName>style.visibility</p:attrName>
                                        </p:attrNameLst>
                                      </p:cBhvr>
                                      <p:to>
                                        <p:strVal val="visible"/>
                                      </p:to>
                                    </p:set>
                                    <p:anim calcmode="lin" valueType="num">
                                      <p:cBhvr additive="base">
                                        <p:cTn id="29" dur="500" fill="hold"/>
                                        <p:tgtEl>
                                          <p:spTgt spid="60422"/>
                                        </p:tgtEl>
                                        <p:attrNameLst>
                                          <p:attrName>ppt_x</p:attrName>
                                        </p:attrNameLst>
                                      </p:cBhvr>
                                      <p:tavLst>
                                        <p:tav tm="0">
                                          <p:val>
                                            <p:strVal val="#ppt_x"/>
                                          </p:val>
                                        </p:tav>
                                        <p:tav tm="100000">
                                          <p:val>
                                            <p:strVal val="#ppt_x"/>
                                          </p:val>
                                        </p:tav>
                                      </p:tavLst>
                                    </p:anim>
                                    <p:anim calcmode="lin" valueType="num">
                                      <p:cBhvr additive="base">
                                        <p:cTn id="30" dur="500" fill="hold"/>
                                        <p:tgtEl>
                                          <p:spTgt spid="604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build="p"/>
      <p:bldP spid="60419"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724" name="Group 28"/>
          <p:cNvGrpSpPr>
            <a:grpSpLocks/>
          </p:cNvGrpSpPr>
          <p:nvPr/>
        </p:nvGrpSpPr>
        <p:grpSpPr bwMode="auto">
          <a:xfrm>
            <a:off x="3419872" y="2568575"/>
            <a:ext cx="5470525" cy="2057400"/>
            <a:chOff x="1928" y="1298"/>
            <a:chExt cx="3446" cy="1296"/>
          </a:xfrm>
        </p:grpSpPr>
        <p:sp>
          <p:nvSpPr>
            <p:cNvPr id="97297" name="Line 2"/>
            <p:cNvSpPr>
              <a:spLocks noChangeShapeType="1"/>
            </p:cNvSpPr>
            <p:nvPr/>
          </p:nvSpPr>
          <p:spPr bwMode="auto">
            <a:xfrm flipV="1">
              <a:off x="2629" y="1298"/>
              <a:ext cx="0" cy="1200"/>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298" name="Line 3"/>
            <p:cNvSpPr>
              <a:spLocks noChangeShapeType="1"/>
            </p:cNvSpPr>
            <p:nvPr/>
          </p:nvSpPr>
          <p:spPr bwMode="auto">
            <a:xfrm>
              <a:off x="1928" y="2353"/>
              <a:ext cx="2945" cy="36"/>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299" name="Freeform 4"/>
            <p:cNvSpPr>
              <a:spLocks/>
            </p:cNvSpPr>
            <p:nvPr/>
          </p:nvSpPr>
          <p:spPr bwMode="auto">
            <a:xfrm>
              <a:off x="2692" y="1634"/>
              <a:ext cx="892" cy="640"/>
            </a:xfrm>
            <a:custGeom>
              <a:avLst/>
              <a:gdLst>
                <a:gd name="T0" fmla="*/ 0 w 672"/>
                <a:gd name="T1" fmla="*/ 0 h 400"/>
                <a:gd name="T2" fmla="*/ 254 w 672"/>
                <a:gd name="T3" fmla="*/ 861 h 400"/>
                <a:gd name="T4" fmla="*/ 1184 w 672"/>
                <a:gd name="T5" fmla="*/ 982 h 400"/>
                <a:gd name="T6" fmla="*/ 0 60000 65536"/>
                <a:gd name="T7" fmla="*/ 0 60000 65536"/>
                <a:gd name="T8" fmla="*/ 0 60000 65536"/>
              </a:gdLst>
              <a:ahLst/>
              <a:cxnLst>
                <a:cxn ang="T6">
                  <a:pos x="T0" y="T1"/>
                </a:cxn>
                <a:cxn ang="T7">
                  <a:pos x="T2" y="T3"/>
                </a:cxn>
                <a:cxn ang="T8">
                  <a:pos x="T4" y="T5"/>
                </a:cxn>
              </a:cxnLst>
              <a:rect l="0" t="0" r="r" b="b"/>
              <a:pathLst>
                <a:path w="672" h="400">
                  <a:moveTo>
                    <a:pt x="0" y="0"/>
                  </a:moveTo>
                  <a:cubicBezTo>
                    <a:pt x="16" y="136"/>
                    <a:pt x="32" y="272"/>
                    <a:pt x="144" y="336"/>
                  </a:cubicBezTo>
                  <a:cubicBezTo>
                    <a:pt x="256" y="400"/>
                    <a:pt x="464" y="392"/>
                    <a:pt x="672" y="38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300" name="Freeform 5"/>
            <p:cNvSpPr>
              <a:spLocks/>
            </p:cNvSpPr>
            <p:nvPr/>
          </p:nvSpPr>
          <p:spPr bwMode="auto">
            <a:xfrm flipH="1">
              <a:off x="3138" y="1634"/>
              <a:ext cx="891" cy="640"/>
            </a:xfrm>
            <a:custGeom>
              <a:avLst/>
              <a:gdLst>
                <a:gd name="T0" fmla="*/ 0 w 672"/>
                <a:gd name="T1" fmla="*/ 0 h 400"/>
                <a:gd name="T2" fmla="*/ 253 w 672"/>
                <a:gd name="T3" fmla="*/ 861 h 400"/>
                <a:gd name="T4" fmla="*/ 1181 w 672"/>
                <a:gd name="T5" fmla="*/ 982 h 400"/>
                <a:gd name="T6" fmla="*/ 0 60000 65536"/>
                <a:gd name="T7" fmla="*/ 0 60000 65536"/>
                <a:gd name="T8" fmla="*/ 0 60000 65536"/>
              </a:gdLst>
              <a:ahLst/>
              <a:cxnLst>
                <a:cxn ang="T6">
                  <a:pos x="T0" y="T1"/>
                </a:cxn>
                <a:cxn ang="T7">
                  <a:pos x="T2" y="T3"/>
                </a:cxn>
                <a:cxn ang="T8">
                  <a:pos x="T4" y="T5"/>
                </a:cxn>
              </a:cxnLst>
              <a:rect l="0" t="0" r="r" b="b"/>
              <a:pathLst>
                <a:path w="672" h="400">
                  <a:moveTo>
                    <a:pt x="0" y="0"/>
                  </a:moveTo>
                  <a:cubicBezTo>
                    <a:pt x="16" y="136"/>
                    <a:pt x="32" y="272"/>
                    <a:pt x="144" y="336"/>
                  </a:cubicBezTo>
                  <a:cubicBezTo>
                    <a:pt x="256" y="400"/>
                    <a:pt x="464" y="392"/>
                    <a:pt x="672" y="38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301" name="Line 13"/>
            <p:cNvSpPr>
              <a:spLocks noChangeShapeType="1"/>
            </p:cNvSpPr>
            <p:nvPr/>
          </p:nvSpPr>
          <p:spPr bwMode="auto">
            <a:xfrm>
              <a:off x="3329" y="2162"/>
              <a:ext cx="1"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7302" name="Object 14"/>
            <p:cNvGraphicFramePr>
              <a:graphicFrameLocks noChangeAspect="1"/>
            </p:cNvGraphicFramePr>
            <p:nvPr/>
          </p:nvGraphicFramePr>
          <p:xfrm>
            <a:off x="3138" y="2354"/>
            <a:ext cx="562" cy="240"/>
          </p:xfrm>
          <a:graphic>
            <a:graphicData uri="http://schemas.openxmlformats.org/presentationml/2006/ole">
              <mc:AlternateContent xmlns:mc="http://schemas.openxmlformats.org/markup-compatibility/2006">
                <mc:Choice xmlns:v="urn:schemas-microsoft-com:vml" Requires="v">
                  <p:oleObj spid="_x0000_s97429" name="Equation" r:id="rId4" imgW="123930" imgH="123735" progId="Equation.DSMT4">
                    <p:embed/>
                  </p:oleObj>
                </mc:Choice>
                <mc:Fallback>
                  <p:oleObj name="Equation" r:id="rId4" imgW="123930" imgH="123735" progId="Equation.DSMT4">
                    <p:embed/>
                    <p:pic>
                      <p:nvPicPr>
                        <p:cNvPr id="0" name="Object 1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3138" y="2354"/>
                          <a:ext cx="56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303" name="Line 15"/>
            <p:cNvSpPr>
              <a:spLocks noChangeShapeType="1"/>
            </p:cNvSpPr>
            <p:nvPr/>
          </p:nvSpPr>
          <p:spPr bwMode="auto">
            <a:xfrm>
              <a:off x="4093" y="2162"/>
              <a:ext cx="1"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304" name="Text Box 16"/>
            <p:cNvSpPr txBox="1">
              <a:spLocks noChangeArrowheads="1"/>
            </p:cNvSpPr>
            <p:nvPr/>
          </p:nvSpPr>
          <p:spPr bwMode="auto">
            <a:xfrm>
              <a:off x="4992" y="2207"/>
              <a:ext cx="38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b="1">
                  <a:latin typeface="Times New Roman" pitchFamily="18" charset="0"/>
                  <a:cs typeface="Times New Roman" pitchFamily="18" charset="0"/>
                </a:rPr>
                <a:t>ω</a:t>
              </a:r>
              <a:endParaRPr kumimoji="1" lang="en-US" altLang="zh-CN" sz="2400" b="1">
                <a:latin typeface="Times New Roman" pitchFamily="18" charset="0"/>
              </a:endParaRPr>
            </a:p>
          </p:txBody>
        </p:sp>
        <p:sp>
          <p:nvSpPr>
            <p:cNvPr id="97305" name="Text Box 17"/>
            <p:cNvSpPr txBox="1">
              <a:spLocks noChangeArrowheads="1"/>
            </p:cNvSpPr>
            <p:nvPr/>
          </p:nvSpPr>
          <p:spPr bwMode="auto">
            <a:xfrm>
              <a:off x="1973" y="1298"/>
              <a:ext cx="101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en-US" altLang="zh-CN" sz="2400">
                  <a:latin typeface="Times New Roman" pitchFamily="18" charset="0"/>
                </a:rPr>
                <a:t>|H(e</a:t>
              </a:r>
              <a:r>
                <a:rPr kumimoji="1" lang="en-US" altLang="zh-CN" sz="2400" baseline="30000">
                  <a:latin typeface="Times New Roman" pitchFamily="18" charset="0"/>
                </a:rPr>
                <a:t>j</a:t>
              </a:r>
              <a:r>
                <a:rPr kumimoji="1" lang="en-US" altLang="zh-CN" sz="2400" baseline="30000">
                  <a:latin typeface="Times New Roman" pitchFamily="18" charset="0"/>
                  <a:cs typeface="Times New Roman" pitchFamily="18" charset="0"/>
                </a:rPr>
                <a:t>ω</a:t>
              </a:r>
              <a:r>
                <a:rPr kumimoji="1" lang="en-US" altLang="zh-CN" sz="2400">
                  <a:latin typeface="Times New Roman" pitchFamily="18" charset="0"/>
                </a:rPr>
                <a:t>)|</a:t>
              </a:r>
            </a:p>
          </p:txBody>
        </p:sp>
      </p:grpSp>
      <p:sp>
        <p:nvSpPr>
          <p:cNvPr id="157714" name="Text Box 18"/>
          <p:cNvSpPr txBox="1">
            <a:spLocks noChangeArrowheads="1"/>
          </p:cNvSpPr>
          <p:nvPr/>
        </p:nvSpPr>
        <p:spPr bwMode="auto">
          <a:xfrm>
            <a:off x="827088" y="4724400"/>
            <a:ext cx="7467600"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lnSpc>
                <a:spcPct val="120000"/>
              </a:lnSpc>
              <a:spcBef>
                <a:spcPct val="50000"/>
              </a:spcBef>
            </a:pPr>
            <a:r>
              <a:rPr kumimoji="1" lang="zh-CN" altLang="en-US" sz="3200" b="1">
                <a:latin typeface="Times New Roman" pitchFamily="18" charset="0"/>
                <a:ea typeface="仿宋_GB2312" pitchFamily="49" charset="-122"/>
              </a:rPr>
              <a:t>由于模拟滤波器不是充分限带，所以数字滤波器产生很大的频谱混叠失真。</a:t>
            </a:r>
          </a:p>
        </p:txBody>
      </p:sp>
      <p:sp>
        <p:nvSpPr>
          <p:cNvPr id="157718" name="Text Box 22"/>
          <p:cNvSpPr txBox="1">
            <a:spLocks noChangeArrowheads="1"/>
          </p:cNvSpPr>
          <p:nvPr/>
        </p:nvSpPr>
        <p:spPr bwMode="auto">
          <a:xfrm>
            <a:off x="250825" y="836613"/>
            <a:ext cx="33115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spcBef>
                <a:spcPct val="50000"/>
              </a:spcBef>
            </a:pPr>
            <a:r>
              <a:rPr kumimoji="1" lang="zh-CN" altLang="en-US" sz="2800" b="1">
                <a:latin typeface="楷体_GB2312" pitchFamily="49" charset="-122"/>
                <a:ea typeface="楷体_GB2312" pitchFamily="49" charset="-122"/>
              </a:rPr>
              <a:t>模拟滤波器幅度谱</a:t>
            </a:r>
          </a:p>
        </p:txBody>
      </p:sp>
      <p:sp>
        <p:nvSpPr>
          <p:cNvPr id="157720" name="Text Box 24"/>
          <p:cNvSpPr txBox="1">
            <a:spLocks noChangeArrowheads="1"/>
          </p:cNvSpPr>
          <p:nvPr/>
        </p:nvSpPr>
        <p:spPr bwMode="auto">
          <a:xfrm>
            <a:off x="250825" y="2708275"/>
            <a:ext cx="33115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spcBef>
                <a:spcPct val="50000"/>
              </a:spcBef>
            </a:pPr>
            <a:r>
              <a:rPr kumimoji="1" lang="zh-CN" altLang="en-US" sz="2800" b="1">
                <a:latin typeface="楷体_GB2312" pitchFamily="49" charset="-122"/>
                <a:ea typeface="楷体_GB2312" pitchFamily="49" charset="-122"/>
              </a:rPr>
              <a:t>数字滤波器幅度谱</a:t>
            </a:r>
          </a:p>
        </p:txBody>
      </p:sp>
      <p:grpSp>
        <p:nvGrpSpPr>
          <p:cNvPr id="157723" name="Group 27"/>
          <p:cNvGrpSpPr>
            <a:grpSpLocks/>
          </p:cNvGrpSpPr>
          <p:nvPr/>
        </p:nvGrpSpPr>
        <p:grpSpPr bwMode="auto">
          <a:xfrm>
            <a:off x="3350516" y="231142"/>
            <a:ext cx="5164138" cy="2106613"/>
            <a:chOff x="1884" y="0"/>
            <a:chExt cx="3253" cy="1327"/>
          </a:xfrm>
        </p:grpSpPr>
        <p:graphicFrame>
          <p:nvGraphicFramePr>
            <p:cNvPr id="97288" name="Object 6"/>
            <p:cNvGraphicFramePr>
              <a:graphicFrameLocks noChangeAspect="1"/>
            </p:cNvGraphicFramePr>
            <p:nvPr/>
          </p:nvGraphicFramePr>
          <p:xfrm>
            <a:off x="3379" y="845"/>
            <a:ext cx="281" cy="482"/>
          </p:xfrm>
          <a:graphic>
            <a:graphicData uri="http://schemas.openxmlformats.org/presentationml/2006/ole">
              <mc:AlternateContent xmlns:mc="http://schemas.openxmlformats.org/markup-compatibility/2006">
                <mc:Choice xmlns:v="urn:schemas-microsoft-com:vml" Requires="v">
                  <p:oleObj spid="_x0000_s97430" name="Equation" r:id="rId6" imgW="142830" imgH="371475" progId="Equation.DSMT4">
                    <p:embed/>
                  </p:oleObj>
                </mc:Choice>
                <mc:Fallback>
                  <p:oleObj name="Equation" r:id="rId6" imgW="142830" imgH="371475" progId="Equation.DSMT4">
                    <p:embed/>
                    <p:pic>
                      <p:nvPicPr>
                        <p:cNvPr id="0" name="Object 6"/>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3379" y="845"/>
                          <a:ext cx="281" cy="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289" name="Line 7"/>
            <p:cNvSpPr>
              <a:spLocks noChangeShapeType="1"/>
            </p:cNvSpPr>
            <p:nvPr/>
          </p:nvSpPr>
          <p:spPr bwMode="auto">
            <a:xfrm flipV="1">
              <a:off x="2422" y="822"/>
              <a:ext cx="2295" cy="4"/>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290" name="Line 8"/>
            <p:cNvSpPr>
              <a:spLocks noChangeShapeType="1"/>
            </p:cNvSpPr>
            <p:nvPr/>
          </p:nvSpPr>
          <p:spPr bwMode="auto">
            <a:xfrm flipV="1">
              <a:off x="2634" y="0"/>
              <a:ext cx="0" cy="964"/>
            </a:xfrm>
            <a:prstGeom prst="line">
              <a:avLst/>
            </a:prstGeom>
            <a:noFill/>
            <a:ln w="381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291" name="Freeform 9"/>
            <p:cNvSpPr>
              <a:spLocks/>
            </p:cNvSpPr>
            <p:nvPr/>
          </p:nvSpPr>
          <p:spPr bwMode="auto">
            <a:xfrm>
              <a:off x="2704" y="138"/>
              <a:ext cx="1401" cy="571"/>
            </a:xfrm>
            <a:custGeom>
              <a:avLst/>
              <a:gdLst>
                <a:gd name="T0" fmla="*/ 0 w 672"/>
                <a:gd name="T1" fmla="*/ 0 h 400"/>
                <a:gd name="T2" fmla="*/ 625 w 672"/>
                <a:gd name="T3" fmla="*/ 685 h 400"/>
                <a:gd name="T4" fmla="*/ 2921 w 672"/>
                <a:gd name="T5" fmla="*/ 782 h 400"/>
                <a:gd name="T6" fmla="*/ 0 60000 65536"/>
                <a:gd name="T7" fmla="*/ 0 60000 65536"/>
                <a:gd name="T8" fmla="*/ 0 60000 65536"/>
              </a:gdLst>
              <a:ahLst/>
              <a:cxnLst>
                <a:cxn ang="T6">
                  <a:pos x="T0" y="T1"/>
                </a:cxn>
                <a:cxn ang="T7">
                  <a:pos x="T2" y="T3"/>
                </a:cxn>
                <a:cxn ang="T8">
                  <a:pos x="T4" y="T5"/>
                </a:cxn>
              </a:cxnLst>
              <a:rect l="0" t="0" r="r" b="b"/>
              <a:pathLst>
                <a:path w="672" h="400">
                  <a:moveTo>
                    <a:pt x="0" y="0"/>
                  </a:moveTo>
                  <a:cubicBezTo>
                    <a:pt x="16" y="136"/>
                    <a:pt x="32" y="272"/>
                    <a:pt x="144" y="336"/>
                  </a:cubicBezTo>
                  <a:cubicBezTo>
                    <a:pt x="256" y="400"/>
                    <a:pt x="464" y="392"/>
                    <a:pt x="672" y="384"/>
                  </a:cubicBezTo>
                </a:path>
              </a:pathLst>
            </a:custGeom>
            <a:noFill/>
            <a:ln w="381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292" name="Text Box 10"/>
            <p:cNvSpPr txBox="1">
              <a:spLocks noChangeArrowheads="1"/>
            </p:cNvSpPr>
            <p:nvPr/>
          </p:nvSpPr>
          <p:spPr bwMode="auto">
            <a:xfrm>
              <a:off x="1884" y="90"/>
              <a:ext cx="119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kumimoji="1" lang="zh-CN" altLang="zh-CN" sz="2400" dirty="0">
                  <a:latin typeface="Times New Roman" pitchFamily="18" charset="0"/>
                </a:rPr>
                <a:t>|</a:t>
              </a:r>
              <a:r>
                <a:rPr kumimoji="1" lang="en-US" altLang="zh-CN" sz="2400" dirty="0">
                  <a:latin typeface="Times New Roman" pitchFamily="18" charset="0"/>
                </a:rPr>
                <a:t>H</a:t>
              </a:r>
              <a:r>
                <a:rPr kumimoji="1" lang="en-US" altLang="zh-CN" sz="2400" baseline="-25000" dirty="0">
                  <a:latin typeface="Times New Roman" pitchFamily="18" charset="0"/>
                </a:rPr>
                <a:t>a</a:t>
              </a:r>
              <a:r>
                <a:rPr kumimoji="1" lang="en-US" altLang="zh-CN" sz="2400" dirty="0">
                  <a:latin typeface="Times New Roman" pitchFamily="18" charset="0"/>
                </a:rPr>
                <a:t>(</a:t>
              </a:r>
              <a:r>
                <a:rPr kumimoji="1" lang="en-US" altLang="zh-CN" sz="2400" dirty="0" err="1">
                  <a:latin typeface="Times New Roman" pitchFamily="18" charset="0"/>
                </a:rPr>
                <a:t>j</a:t>
              </a:r>
              <a:r>
                <a:rPr lang="en-US" altLang="zh-CN" sz="2400" dirty="0" err="1">
                  <a:latin typeface="Times New Roman" pitchFamily="18" charset="0"/>
                </a:rPr>
                <a:t>Ω</a:t>
              </a:r>
              <a:r>
                <a:rPr lang="en-US" altLang="zh-CN" sz="2400" dirty="0">
                  <a:latin typeface="Times New Roman" pitchFamily="18" charset="0"/>
                </a:rPr>
                <a:t>)|</a:t>
              </a:r>
            </a:p>
          </p:txBody>
        </p:sp>
        <p:sp>
          <p:nvSpPr>
            <p:cNvPr id="97293" name="Text Box 11"/>
            <p:cNvSpPr txBox="1">
              <a:spLocks noChangeArrowheads="1"/>
            </p:cNvSpPr>
            <p:nvPr/>
          </p:nvSpPr>
          <p:spPr bwMode="auto">
            <a:xfrm>
              <a:off x="4785" y="754"/>
              <a:ext cx="3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spcBef>
                  <a:spcPct val="50000"/>
                </a:spcBef>
              </a:pPr>
              <a:r>
                <a:rPr lang="en-US" altLang="zh-CN" sz="2400">
                  <a:latin typeface="Times New Roman" pitchFamily="18" charset="0"/>
                </a:rPr>
                <a:t>Ω</a:t>
              </a:r>
            </a:p>
          </p:txBody>
        </p:sp>
        <p:sp>
          <p:nvSpPr>
            <p:cNvPr id="97294" name="Line 12"/>
            <p:cNvSpPr>
              <a:spLocks noChangeShapeType="1"/>
            </p:cNvSpPr>
            <p:nvPr/>
          </p:nvSpPr>
          <p:spPr bwMode="auto">
            <a:xfrm>
              <a:off x="3338" y="757"/>
              <a:ext cx="0" cy="20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7295" name="Line 25"/>
            <p:cNvSpPr>
              <a:spLocks noChangeShapeType="1"/>
            </p:cNvSpPr>
            <p:nvPr/>
          </p:nvSpPr>
          <p:spPr bwMode="auto">
            <a:xfrm>
              <a:off x="4105" y="709"/>
              <a:ext cx="1"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7296" name="Object 26"/>
            <p:cNvGraphicFramePr>
              <a:graphicFrameLocks noChangeAspect="1"/>
            </p:cNvGraphicFramePr>
            <p:nvPr/>
          </p:nvGraphicFramePr>
          <p:xfrm>
            <a:off x="4130" y="845"/>
            <a:ext cx="411" cy="482"/>
          </p:xfrm>
          <a:graphic>
            <a:graphicData uri="http://schemas.openxmlformats.org/presentationml/2006/ole">
              <mc:AlternateContent xmlns:mc="http://schemas.openxmlformats.org/markup-compatibility/2006">
                <mc:Choice xmlns:v="urn:schemas-microsoft-com:vml" Requires="v">
                  <p:oleObj spid="_x0000_s97431" name="Equation" r:id="rId8" imgW="218970" imgH="371475" progId="Equation.DSMT4">
                    <p:embed/>
                  </p:oleObj>
                </mc:Choice>
                <mc:Fallback>
                  <p:oleObj name="Equation" r:id="rId8" imgW="218970" imgH="371475" progId="Equation.DSMT4">
                    <p:embed/>
                    <p:pic>
                      <p:nvPicPr>
                        <p:cNvPr id="0" name="Object 26"/>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4130" y="845"/>
                          <a:ext cx="411" cy="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97287"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10CE95FA-6FA4-4D02-A3D1-1BDD429C1A1A}" type="slidenum">
              <a:rPr lang="en-US" altLang="zh-CN" smtClean="0"/>
              <a:pPr eaLnBrk="1" hangingPunct="1"/>
              <a:t>95</a:t>
            </a:fld>
            <a:endParaRPr lang="en-US" altLang="zh-CN"/>
          </a:p>
        </p:txBody>
      </p:sp>
      <p:sp>
        <p:nvSpPr>
          <p:cNvPr id="26" name="动作按钮: 后退或前一项 25">
            <a:hlinkClick r:id="" action="ppaction://hlinkshowjump?jump=previousslide" highlightClick="1"/>
          </p:cNvPr>
          <p:cNvSpPr/>
          <p:nvPr/>
        </p:nvSpPr>
        <p:spPr>
          <a:xfrm>
            <a:off x="8288403" y="2157735"/>
            <a:ext cx="504056"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7718"/>
                                        </p:tgtEl>
                                        <p:attrNameLst>
                                          <p:attrName>style.visibility</p:attrName>
                                        </p:attrNameLst>
                                      </p:cBhvr>
                                      <p:to>
                                        <p:strVal val="visible"/>
                                      </p:to>
                                    </p:set>
                                    <p:animEffect transition="in" filter="blinds(horizontal)">
                                      <p:cBhvr>
                                        <p:cTn id="7" dur="500"/>
                                        <p:tgtEl>
                                          <p:spTgt spid="1577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57723"/>
                                        </p:tgtEl>
                                        <p:attrNameLst>
                                          <p:attrName>style.visibility</p:attrName>
                                        </p:attrNameLst>
                                      </p:cBhvr>
                                      <p:to>
                                        <p:strVal val="visible"/>
                                      </p:to>
                                    </p:set>
                                    <p:anim calcmode="lin" valueType="num">
                                      <p:cBhvr additive="base">
                                        <p:cTn id="12" dur="500" fill="hold"/>
                                        <p:tgtEl>
                                          <p:spTgt spid="157723"/>
                                        </p:tgtEl>
                                        <p:attrNameLst>
                                          <p:attrName>ppt_x</p:attrName>
                                        </p:attrNameLst>
                                      </p:cBhvr>
                                      <p:tavLst>
                                        <p:tav tm="0">
                                          <p:val>
                                            <p:strVal val="#ppt_x"/>
                                          </p:val>
                                        </p:tav>
                                        <p:tav tm="100000">
                                          <p:val>
                                            <p:strVal val="#ppt_x"/>
                                          </p:val>
                                        </p:tav>
                                      </p:tavLst>
                                    </p:anim>
                                    <p:anim calcmode="lin" valueType="num">
                                      <p:cBhvr additive="base">
                                        <p:cTn id="13" dur="500" fill="hold"/>
                                        <p:tgtEl>
                                          <p:spTgt spid="15772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157720"/>
                                        </p:tgtEl>
                                        <p:attrNameLst>
                                          <p:attrName>style.visibility</p:attrName>
                                        </p:attrNameLst>
                                      </p:cBhvr>
                                      <p:to>
                                        <p:strVal val="visible"/>
                                      </p:to>
                                    </p:set>
                                    <p:animEffect transition="in" filter="diamond(in)">
                                      <p:cBhvr>
                                        <p:cTn id="18" dur="2000"/>
                                        <p:tgtEl>
                                          <p:spTgt spid="15772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57724"/>
                                        </p:tgtEl>
                                        <p:attrNameLst>
                                          <p:attrName>style.visibility</p:attrName>
                                        </p:attrNameLst>
                                      </p:cBhvr>
                                      <p:to>
                                        <p:strVal val="visible"/>
                                      </p:to>
                                    </p:set>
                                    <p:anim calcmode="lin" valueType="num">
                                      <p:cBhvr additive="base">
                                        <p:cTn id="23" dur="500" fill="hold"/>
                                        <p:tgtEl>
                                          <p:spTgt spid="157724"/>
                                        </p:tgtEl>
                                        <p:attrNameLst>
                                          <p:attrName>ppt_x</p:attrName>
                                        </p:attrNameLst>
                                      </p:cBhvr>
                                      <p:tavLst>
                                        <p:tav tm="0">
                                          <p:val>
                                            <p:strVal val="#ppt_x"/>
                                          </p:val>
                                        </p:tav>
                                        <p:tav tm="100000">
                                          <p:val>
                                            <p:strVal val="#ppt_x"/>
                                          </p:val>
                                        </p:tav>
                                      </p:tavLst>
                                    </p:anim>
                                    <p:anim calcmode="lin" valueType="num">
                                      <p:cBhvr additive="base">
                                        <p:cTn id="24" dur="500" fill="hold"/>
                                        <p:tgtEl>
                                          <p:spTgt spid="15772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157714"/>
                                        </p:tgtEl>
                                        <p:attrNameLst>
                                          <p:attrName>style.visibility</p:attrName>
                                        </p:attrNameLst>
                                      </p:cBhvr>
                                      <p:to>
                                        <p:strVal val="visible"/>
                                      </p:to>
                                    </p:set>
                                    <p:animEffect transition="in" filter="box(in)">
                                      <p:cBhvr>
                                        <p:cTn id="29" dur="500"/>
                                        <p:tgtEl>
                                          <p:spTgt spid="157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14" grpId="0"/>
      <p:bldP spid="157718" grpId="0"/>
      <p:bldP spid="157720"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body" sz="half" idx="1"/>
          </p:nvPr>
        </p:nvSpPr>
        <p:spPr>
          <a:xfrm>
            <a:off x="468313" y="260350"/>
            <a:ext cx="3024187" cy="765175"/>
          </a:xfrm>
        </p:spPr>
        <p:txBody>
          <a:bodyPr/>
          <a:lstStyle/>
          <a:p>
            <a:pPr eaLnBrk="1" hangingPunct="1">
              <a:buClr>
                <a:schemeClr val="tx1"/>
              </a:buClr>
              <a:buFontTx/>
              <a:buNone/>
            </a:pPr>
            <a:r>
              <a:rPr lang="zh-CN" altLang="en-US" sz="2800" b="1"/>
              <a:t>四、优缺点</a:t>
            </a:r>
          </a:p>
        </p:txBody>
      </p:sp>
      <p:sp>
        <p:nvSpPr>
          <p:cNvPr id="61443" name="Rectangle 3"/>
          <p:cNvSpPr>
            <a:spLocks noChangeArrowheads="1"/>
          </p:cNvSpPr>
          <p:nvPr/>
        </p:nvSpPr>
        <p:spPr bwMode="auto">
          <a:xfrm>
            <a:off x="646113" y="981075"/>
            <a:ext cx="8497887"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优点</a:t>
            </a:r>
          </a:p>
          <a:p>
            <a:pPr marL="342900" indent="-342900">
              <a:spcBef>
                <a:spcPct val="20000"/>
              </a:spcBef>
              <a:buClr>
                <a:schemeClr val="tx1"/>
              </a:buClr>
            </a:pPr>
            <a:r>
              <a:rPr lang="zh-CN" altLang="en-US" sz="3000" b="1"/>
              <a:t>	</a:t>
            </a:r>
            <a:r>
              <a:rPr lang="zh-CN" altLang="en-US" sz="3000" b="1">
                <a:sym typeface="Wingdings" pitchFamily="2" charset="2"/>
              </a:rPr>
              <a:t> 数字滤波器的冲激响应完全模仿模拟滤波器的冲激响应，时域逼近性能良好。</a:t>
            </a:r>
            <a:endParaRPr lang="zh-CN" altLang="en-US" sz="3000" b="1"/>
          </a:p>
        </p:txBody>
      </p:sp>
      <p:sp>
        <p:nvSpPr>
          <p:cNvPr id="61444" name="Rectangle 4"/>
          <p:cNvSpPr>
            <a:spLocks noChangeArrowheads="1"/>
          </p:cNvSpPr>
          <p:nvPr/>
        </p:nvSpPr>
        <p:spPr bwMode="auto">
          <a:xfrm>
            <a:off x="539750" y="3357563"/>
            <a:ext cx="8459788" cy="129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缺点</a:t>
            </a:r>
          </a:p>
          <a:p>
            <a:pPr marL="342900" indent="-342900">
              <a:spcBef>
                <a:spcPct val="20000"/>
              </a:spcBef>
              <a:buClr>
                <a:schemeClr val="tx1"/>
              </a:buClr>
            </a:pPr>
            <a:r>
              <a:rPr lang="zh-CN" altLang="en-US" sz="3000" b="1"/>
              <a:t>	</a:t>
            </a:r>
            <a:r>
              <a:rPr lang="zh-CN" altLang="en-US" sz="3000" b="1">
                <a:sym typeface="Wingdings" pitchFamily="2" charset="2"/>
              </a:rPr>
              <a:t> 有频率混叠现象</a:t>
            </a:r>
            <a:endParaRPr lang="zh-CN" altLang="en-US" sz="3000" b="1"/>
          </a:p>
        </p:txBody>
      </p:sp>
      <p:sp>
        <p:nvSpPr>
          <p:cNvPr id="61445" name="Rectangle 5"/>
          <p:cNvSpPr>
            <a:spLocks noChangeArrowheads="1"/>
          </p:cNvSpPr>
          <p:nvPr/>
        </p:nvSpPr>
        <p:spPr bwMode="auto">
          <a:xfrm>
            <a:off x="539750" y="4724400"/>
            <a:ext cx="8459788" cy="129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buFontTx/>
              <a:buChar char="•"/>
            </a:pPr>
            <a:r>
              <a:rPr lang="zh-CN" altLang="en-US" sz="3000" b="1"/>
              <a:t>适用范围</a:t>
            </a:r>
          </a:p>
          <a:p>
            <a:pPr marL="342900" indent="-342900">
              <a:spcBef>
                <a:spcPct val="20000"/>
              </a:spcBef>
              <a:buClr>
                <a:schemeClr val="tx1"/>
              </a:buClr>
            </a:pPr>
            <a:r>
              <a:rPr lang="zh-CN" altLang="en-US" sz="3000" b="1"/>
              <a:t>	</a:t>
            </a:r>
            <a:r>
              <a:rPr lang="zh-CN" altLang="en-US" sz="3000" b="1">
                <a:sym typeface="Wingdings" pitchFamily="2" charset="2"/>
              </a:rPr>
              <a:t> 带限的模拟滤波器（低通、带通）</a:t>
            </a:r>
          </a:p>
          <a:p>
            <a:pPr marL="342900" indent="-342900">
              <a:spcBef>
                <a:spcPct val="20000"/>
              </a:spcBef>
              <a:buClr>
                <a:schemeClr val="tx1"/>
              </a:buClr>
            </a:pPr>
            <a:r>
              <a:rPr lang="zh-CN" altLang="en-US" sz="3000" b="1"/>
              <a:t>   </a:t>
            </a:r>
            <a:r>
              <a:rPr lang="zh-CN" altLang="en-US" sz="3000" b="1">
                <a:sym typeface="Wingdings" pitchFamily="2" charset="2"/>
              </a:rPr>
              <a:t>  不适合高通、带阻滤波器</a:t>
            </a:r>
            <a:endParaRPr lang="zh-CN" altLang="en-US" sz="3000" b="1"/>
          </a:p>
        </p:txBody>
      </p:sp>
      <p:grpSp>
        <p:nvGrpSpPr>
          <p:cNvPr id="61448" name="Group 8"/>
          <p:cNvGrpSpPr>
            <a:grpSpLocks/>
          </p:cNvGrpSpPr>
          <p:nvPr/>
        </p:nvGrpSpPr>
        <p:grpSpPr bwMode="auto">
          <a:xfrm>
            <a:off x="646113" y="2636838"/>
            <a:ext cx="8497887" cy="719137"/>
            <a:chOff x="407" y="618"/>
            <a:chExt cx="5353" cy="453"/>
          </a:xfrm>
        </p:grpSpPr>
        <p:sp>
          <p:nvSpPr>
            <p:cNvPr id="98312" name="Rectangle 9"/>
            <p:cNvSpPr>
              <a:spLocks noChangeArrowheads="1"/>
            </p:cNvSpPr>
            <p:nvPr/>
          </p:nvSpPr>
          <p:spPr bwMode="auto">
            <a:xfrm>
              <a:off x="407" y="618"/>
              <a:ext cx="5353" cy="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1"/>
                </a:buClr>
              </a:pPr>
              <a:r>
                <a:rPr lang="en-US" altLang="zh-CN" sz="3000" b="1">
                  <a:sym typeface="Wingdings" pitchFamily="2" charset="2"/>
                </a:rPr>
                <a:t>	 </a:t>
              </a:r>
              <a:r>
                <a:rPr lang="zh-CN" altLang="en-US" sz="3000" b="1">
                  <a:sym typeface="Wingdings" pitchFamily="2" charset="2"/>
                </a:rPr>
                <a:t>数字频率和模拟频率呈线性关系</a:t>
              </a:r>
            </a:p>
            <a:p>
              <a:pPr marL="342900" indent="-342900">
                <a:spcBef>
                  <a:spcPct val="20000"/>
                </a:spcBef>
                <a:buClr>
                  <a:schemeClr val="tx1"/>
                </a:buClr>
              </a:pPr>
              <a:endParaRPr lang="en-US" altLang="zh-CN" sz="3000" b="1"/>
            </a:p>
          </p:txBody>
        </p:sp>
        <p:graphicFrame>
          <p:nvGraphicFramePr>
            <p:cNvPr id="98313" name="Object 10"/>
            <p:cNvGraphicFramePr>
              <a:graphicFrameLocks noChangeAspect="1"/>
            </p:cNvGraphicFramePr>
            <p:nvPr/>
          </p:nvGraphicFramePr>
          <p:xfrm>
            <a:off x="4558" y="663"/>
            <a:ext cx="771" cy="262"/>
          </p:xfrm>
          <a:graphic>
            <a:graphicData uri="http://schemas.openxmlformats.org/presentationml/2006/ole">
              <mc:AlternateContent xmlns:mc="http://schemas.openxmlformats.org/markup-compatibility/2006">
                <mc:Choice xmlns:v="urn:schemas-microsoft-com:vml" Requires="v">
                  <p:oleObj spid="_x0000_s98354" name="公式" r:id="rId3" imgW="520248" imgH="177646" progId="Equation.3">
                    <p:embed/>
                  </p:oleObj>
                </mc:Choice>
                <mc:Fallback>
                  <p:oleObj name="公式" r:id="rId3" imgW="520248" imgH="177646" progId="Equation.3">
                    <p:embed/>
                    <p:pic>
                      <p:nvPicPr>
                        <p:cNvPr id="0" name="Object 10"/>
                        <p:cNvPicPr>
                          <a:picLocks noChangeAspect="1" noChangeArrowheads="1"/>
                        </p:cNvPicPr>
                        <p:nvPr/>
                      </p:nvPicPr>
                      <p:blipFill>
                        <a:blip r:embed="rId4">
                          <a:lum bright="-38000"/>
                          <a:extLst>
                            <a:ext uri="{28A0092B-C50C-407E-A947-70E740481C1C}">
                              <a14:useLocalDpi xmlns:a14="http://schemas.microsoft.com/office/drawing/2010/main" val="0"/>
                            </a:ext>
                          </a:extLst>
                        </a:blip>
                        <a:srcRect/>
                        <a:stretch>
                          <a:fillRect/>
                        </a:stretch>
                      </p:blipFill>
                      <p:spPr bwMode="auto">
                        <a:xfrm>
                          <a:off x="4558" y="663"/>
                          <a:ext cx="771" cy="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98311" name="灯片编号占位符 1"/>
          <p:cNvSpPr>
            <a:spLocks noGrp="1"/>
          </p:cNvSpPr>
          <p:nvPr>
            <p:ph type="sldNum" sz="quarter" idx="12"/>
          </p:nvPr>
        </p:nvSpPr>
        <p:spPr>
          <a:noFill/>
        </p:spPr>
        <p:txBody>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fld id="{801A8A5D-4AC2-4F5A-94FA-8049B44EF865}" type="slidenum">
              <a:rPr lang="en-US" altLang="zh-CN" smtClean="0"/>
              <a:pPr eaLnBrk="1" hangingPunct="1"/>
              <a:t>96</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animEffect transition="in" filter="blinds(horizontal)">
                                      <p:cBhvr>
                                        <p:cTn id="7" dur="500"/>
                                        <p:tgtEl>
                                          <p:spTgt spid="6144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61443">
                                            <p:txEl>
                                              <p:pRg st="0" end="0"/>
                                            </p:txEl>
                                          </p:spTgt>
                                        </p:tgtEl>
                                        <p:attrNameLst>
                                          <p:attrName>style.visibility</p:attrName>
                                        </p:attrNameLst>
                                      </p:cBhvr>
                                      <p:to>
                                        <p:strVal val="visible"/>
                                      </p:to>
                                    </p:set>
                                    <p:anim calcmode="lin" valueType="num">
                                      <p:cBhvr additive="base">
                                        <p:cTn id="12" dur="5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14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nodeType="clickEffect">
                                  <p:stCondLst>
                                    <p:cond delay="0"/>
                                  </p:stCondLst>
                                  <p:childTnLst>
                                    <p:set>
                                      <p:cBhvr>
                                        <p:cTn id="17" dur="1" fill="hold">
                                          <p:stCondLst>
                                            <p:cond delay="0"/>
                                          </p:stCondLst>
                                        </p:cTn>
                                        <p:tgtEl>
                                          <p:spTgt spid="61443">
                                            <p:txEl>
                                              <p:pRg st="1" end="1"/>
                                            </p:txEl>
                                          </p:spTgt>
                                        </p:tgtEl>
                                        <p:attrNameLst>
                                          <p:attrName>style.visibility</p:attrName>
                                        </p:attrNameLst>
                                      </p:cBhvr>
                                      <p:to>
                                        <p:strVal val="visible"/>
                                      </p:to>
                                    </p:set>
                                    <p:animEffect transition="in" filter="checkerboard(across)">
                                      <p:cBhvr>
                                        <p:cTn id="18" dur="500"/>
                                        <p:tgtEl>
                                          <p:spTgt spid="61443">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61448"/>
                                        </p:tgtEl>
                                        <p:attrNameLst>
                                          <p:attrName>style.visibility</p:attrName>
                                        </p:attrNameLst>
                                      </p:cBhvr>
                                      <p:to>
                                        <p:strVal val="visible"/>
                                      </p:to>
                                    </p:set>
                                    <p:animEffect transition="in" filter="checkerboard(across)">
                                      <p:cBhvr>
                                        <p:cTn id="23" dur="500"/>
                                        <p:tgtEl>
                                          <p:spTgt spid="6144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61444">
                                            <p:txEl>
                                              <p:pRg st="0" end="0"/>
                                            </p:txEl>
                                          </p:spTgt>
                                        </p:tgtEl>
                                        <p:attrNameLst>
                                          <p:attrName>style.visibility</p:attrName>
                                        </p:attrNameLst>
                                      </p:cBhvr>
                                      <p:to>
                                        <p:strVal val="visible"/>
                                      </p:to>
                                    </p:set>
                                    <p:anim calcmode="lin" valueType="num">
                                      <p:cBhvr additive="base">
                                        <p:cTn id="28" dur="500" fill="hold"/>
                                        <p:tgtEl>
                                          <p:spTgt spid="61444">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144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61444">
                                            <p:txEl>
                                              <p:pRg st="1" end="1"/>
                                            </p:txEl>
                                          </p:spTgt>
                                        </p:tgtEl>
                                        <p:attrNameLst>
                                          <p:attrName>style.visibility</p:attrName>
                                        </p:attrNameLst>
                                      </p:cBhvr>
                                      <p:to>
                                        <p:strVal val="visible"/>
                                      </p:to>
                                    </p:set>
                                    <p:animEffect transition="in" filter="blinds(horizontal)">
                                      <p:cBhvr>
                                        <p:cTn id="34" dur="500"/>
                                        <p:tgtEl>
                                          <p:spTgt spid="61444">
                                            <p:txEl>
                                              <p:pRg st="1" end="1"/>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61445">
                                            <p:txEl>
                                              <p:pRg st="0" end="0"/>
                                            </p:txEl>
                                          </p:spTgt>
                                        </p:tgtEl>
                                        <p:attrNameLst>
                                          <p:attrName>style.visibility</p:attrName>
                                        </p:attrNameLst>
                                      </p:cBhvr>
                                      <p:to>
                                        <p:strVal val="visible"/>
                                      </p:to>
                                    </p:set>
                                    <p:animEffect transition="in" filter="blinds(horizontal)">
                                      <p:cBhvr>
                                        <p:cTn id="39" dur="500"/>
                                        <p:tgtEl>
                                          <p:spTgt spid="61445">
                                            <p:txEl>
                                              <p:pRg st="0" end="0"/>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5" presetClass="entr" presetSubtype="10" fill="hold" nodeType="clickEffect">
                                  <p:stCondLst>
                                    <p:cond delay="0"/>
                                  </p:stCondLst>
                                  <p:childTnLst>
                                    <p:set>
                                      <p:cBhvr>
                                        <p:cTn id="43" dur="1" fill="hold">
                                          <p:stCondLst>
                                            <p:cond delay="0"/>
                                          </p:stCondLst>
                                        </p:cTn>
                                        <p:tgtEl>
                                          <p:spTgt spid="61445">
                                            <p:txEl>
                                              <p:pRg st="1" end="1"/>
                                            </p:txEl>
                                          </p:spTgt>
                                        </p:tgtEl>
                                        <p:attrNameLst>
                                          <p:attrName>style.visibility</p:attrName>
                                        </p:attrNameLst>
                                      </p:cBhvr>
                                      <p:to>
                                        <p:strVal val="visible"/>
                                      </p:to>
                                    </p:set>
                                    <p:animEffect transition="in" filter="checkerboard(across)">
                                      <p:cBhvr>
                                        <p:cTn id="44" dur="500"/>
                                        <p:tgtEl>
                                          <p:spTgt spid="61445">
                                            <p:txEl>
                                              <p:pRg st="1" end="1"/>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 presetClass="entr" presetSubtype="10" fill="hold" nodeType="clickEffect">
                                  <p:stCondLst>
                                    <p:cond delay="0"/>
                                  </p:stCondLst>
                                  <p:childTnLst>
                                    <p:set>
                                      <p:cBhvr>
                                        <p:cTn id="48" dur="1" fill="hold">
                                          <p:stCondLst>
                                            <p:cond delay="0"/>
                                          </p:stCondLst>
                                        </p:cTn>
                                        <p:tgtEl>
                                          <p:spTgt spid="61445">
                                            <p:txEl>
                                              <p:pRg st="2" end="2"/>
                                            </p:txEl>
                                          </p:spTgt>
                                        </p:tgtEl>
                                        <p:attrNameLst>
                                          <p:attrName>style.visibility</p:attrName>
                                        </p:attrNameLst>
                                      </p:cBhvr>
                                      <p:to>
                                        <p:strVal val="visible"/>
                                      </p:to>
                                    </p:set>
                                    <p:animEffect transition="in" filter="checkerboard(across)">
                                      <p:cBhvr>
                                        <p:cTn id="49" dur="500"/>
                                        <p:tgtEl>
                                          <p:spTgt spid="6144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build="p"/>
    </p:bld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11739</TotalTime>
  <Words>4336</Words>
  <Application>Microsoft Office PowerPoint</Application>
  <PresentationFormat>全屏显示(4:3)</PresentationFormat>
  <Paragraphs>666</Paragraphs>
  <Slides>96</Slides>
  <Notes>24</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3</vt:i4>
      </vt:variant>
      <vt:variant>
        <vt:lpstr>幻灯片标题</vt:lpstr>
      </vt:variant>
      <vt:variant>
        <vt:i4>96</vt:i4>
      </vt:variant>
    </vt:vector>
  </HeadingPairs>
  <TitlesOfParts>
    <vt:vector size="111" baseType="lpstr">
      <vt:lpstr>仿宋_GB2312</vt:lpstr>
      <vt:lpstr>华文中宋</vt:lpstr>
      <vt:lpstr>楷体_GB2312</vt:lpstr>
      <vt:lpstr>隶书</vt:lpstr>
      <vt:lpstr>宋体</vt:lpstr>
      <vt:lpstr>Arial</vt:lpstr>
      <vt:lpstr>Arial Narrow</vt:lpstr>
      <vt:lpstr>Cambria Math</vt:lpstr>
      <vt:lpstr>Symbol</vt:lpstr>
      <vt:lpstr>Times New Roman</vt:lpstr>
      <vt:lpstr>Wingdings</vt:lpstr>
      <vt:lpstr>默认设计模板</vt:lpstr>
      <vt:lpstr>公式</vt:lpstr>
      <vt:lpstr>Equation</vt:lpstr>
      <vt:lpstr>MathType 5.0 Equation</vt:lpstr>
      <vt:lpstr>第 六 章  无限长单位冲激响应（IIR） 数字滤波器的设计方法 </vt:lpstr>
      <vt:lpstr>本章内容（10节）</vt:lpstr>
      <vt:lpstr>PowerPoint 演示文稿</vt:lpstr>
      <vt:lpstr>6.1  数字滤波器基本概念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1)、低通滤波器的性能指标</vt:lpstr>
      <vt:lpstr>2)、高通滤波器的性能指标</vt:lpstr>
      <vt:lpstr>3)、带通滤波器的性能指标</vt:lpstr>
      <vt:lpstr>4)、带阻滤波器的性能指标</vt:lpstr>
      <vt:lpstr>PowerPoint 演示文稿</vt:lpstr>
      <vt:lpstr>PowerPoint 演示文稿</vt:lpstr>
      <vt:lpstr>PowerPoint 演示文稿</vt:lpstr>
      <vt:lpstr>PowerPoint 演示文稿</vt:lpstr>
      <vt:lpstr>1、幅度平方响应</vt:lpstr>
      <vt:lpstr>PowerPoint 演示文稿</vt:lpstr>
      <vt:lpstr>2、相位响应</vt:lpstr>
      <vt:lpstr>3、群延迟响应</vt:lpstr>
      <vt:lpstr>PowerPoint 演示文稿</vt:lpstr>
      <vt:lpstr>PowerPoint 演示文稿</vt:lpstr>
      <vt:lpstr>PowerPoint 演示文稿</vt:lpstr>
      <vt:lpstr>6.2  最小相位延时系统</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6.3  全通系统</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6.4  用模拟滤波器滤波器         设计IIR数字滤波器</vt:lpstr>
      <vt:lpstr>一、由模拟滤波器设计数字滤波器步骤</vt:lpstr>
      <vt:lpstr>数字滤波器的技术指标转换成模拟滤波器指标</vt:lpstr>
      <vt:lpstr>2、模拟滤波器设计</vt:lpstr>
      <vt:lpstr>3、 映 射 实 现</vt:lpstr>
      <vt:lpstr>二、由模拟滤波器设计数字滤波器条件</vt:lpstr>
      <vt:lpstr>PowerPoint 演示文稿</vt:lpstr>
      <vt:lpstr>三、由模拟滤波器设计数字滤波器方法的局限性</vt:lpstr>
      <vt:lpstr>四、映射实现的方法</vt:lpstr>
      <vt:lpstr>6.5  冲激响应不变法</vt:lpstr>
      <vt:lpstr>PowerPoint 演示文稿</vt:lpstr>
      <vt:lpstr>PowerPoint 演示文稿</vt:lpstr>
      <vt:lpstr>映射规则的要点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bjtu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 六 章  无限长单位冲激响应（IIR） 数字滤波器的设计方法</dc:title>
  <dc:creator>hsh</dc:creator>
  <cp:lastModifiedBy>hu</cp:lastModifiedBy>
  <cp:revision>114</cp:revision>
  <dcterms:created xsi:type="dcterms:W3CDTF">2009-06-08T03:30:21Z</dcterms:created>
  <dcterms:modified xsi:type="dcterms:W3CDTF">2022-11-12T06:43:42Z</dcterms:modified>
</cp:coreProperties>
</file>