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560" r:id="rId2"/>
    <p:sldId id="561" r:id="rId3"/>
    <p:sldId id="672" r:id="rId4"/>
    <p:sldId id="673" r:id="rId5"/>
    <p:sldId id="674" r:id="rId6"/>
    <p:sldId id="570" r:id="rId7"/>
    <p:sldId id="675" r:id="rId8"/>
    <p:sldId id="676" r:id="rId9"/>
    <p:sldId id="725" r:id="rId10"/>
    <p:sldId id="678" r:id="rId11"/>
    <p:sldId id="712" r:id="rId12"/>
    <p:sldId id="679" r:id="rId13"/>
    <p:sldId id="726" r:id="rId14"/>
    <p:sldId id="681" r:id="rId15"/>
    <p:sldId id="682" r:id="rId16"/>
    <p:sldId id="683" r:id="rId17"/>
    <p:sldId id="684" r:id="rId18"/>
    <p:sldId id="685" r:id="rId19"/>
    <p:sldId id="686" r:id="rId20"/>
    <p:sldId id="687" r:id="rId21"/>
    <p:sldId id="688" r:id="rId22"/>
    <p:sldId id="722" r:id="rId23"/>
    <p:sldId id="723" r:id="rId24"/>
    <p:sldId id="689" r:id="rId25"/>
    <p:sldId id="690" r:id="rId26"/>
    <p:sldId id="728" r:id="rId27"/>
    <p:sldId id="729" r:id="rId28"/>
    <p:sldId id="730" r:id="rId29"/>
    <p:sldId id="589" r:id="rId30"/>
    <p:sldId id="593" r:id="rId31"/>
    <p:sldId id="590" r:id="rId32"/>
    <p:sldId id="594" r:id="rId33"/>
    <p:sldId id="595" r:id="rId34"/>
    <p:sldId id="583" r:id="rId35"/>
    <p:sldId id="731" r:id="rId36"/>
  </p:sldIdLst>
  <p:sldSz cx="9144000" cy="6858000" type="screen4x3"/>
  <p:notesSz cx="6934200" cy="9080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CC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22" autoAdjust="0"/>
    <p:restoredTop sz="94667" autoAdjust="0"/>
  </p:normalViewPr>
  <p:slideViewPr>
    <p:cSldViewPr>
      <p:cViewPr>
        <p:scale>
          <a:sx n="100" d="100"/>
          <a:sy n="100" d="100"/>
        </p:scale>
        <p:origin x="2118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96" y="180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36"/>
    </p:cViewPr>
  </p:sorterViewPr>
  <p:notesViewPr>
    <p:cSldViewPr>
      <p:cViewPr varScale="1">
        <p:scale>
          <a:sx n="58" d="100"/>
          <a:sy n="58" d="100"/>
        </p:scale>
        <p:origin x="-2520" y="-90"/>
      </p:cViewPr>
      <p:guideLst>
        <p:guide orient="horz" pos="2860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fld id="{7721DD6F-8893-4A0F-B77A-465310746130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/>
          <a:lstStyle>
            <a:lvl1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/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105400" cy="403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/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b" anchorCtr="0" compatLnSpc="1"/>
          <a:lstStyle>
            <a:lvl1pPr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6106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b" anchorCtr="0" compatLnSpc="1"/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ea typeface="+mn-ea"/>
              </a:defRPr>
            </a:lvl1pPr>
          </a:lstStyle>
          <a:p>
            <a:pPr>
              <a:defRPr/>
            </a:pPr>
            <a:fld id="{D5BBEAF1-34AA-4C7D-A769-E0A3ACA3B76A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3EFD2C-089B-4A8A-8D10-BCD986CBB0CF}" type="slidenum">
              <a:rPr lang="zh-CN" altLang="en-US" smtClean="0"/>
              <a:t>1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7450" y="1295400"/>
            <a:ext cx="367347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13325" y="1295400"/>
            <a:ext cx="367347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6550" y="76200"/>
            <a:ext cx="2000250" cy="5943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848350" cy="5943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0010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7450" y="1295400"/>
            <a:ext cx="3673475" cy="472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13325" y="1295400"/>
            <a:ext cx="3673475" cy="472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0010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7450" y="1295400"/>
            <a:ext cx="3673475" cy="472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13325" y="12954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013325" y="37338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76200"/>
            <a:ext cx="80010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187450" y="12954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13325" y="12954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1187450" y="37338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13325" y="37338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0010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7450" y="1295400"/>
            <a:ext cx="3673475" cy="472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013325" y="12954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013325" y="3733800"/>
            <a:ext cx="3673475" cy="2286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800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295400"/>
            <a:ext cx="74993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Line 6"/>
          <p:cNvSpPr>
            <a:spLocks noChangeShapeType="1"/>
          </p:cNvSpPr>
          <p:nvPr/>
        </p:nvSpPr>
        <p:spPr bwMode="auto">
          <a:xfrm>
            <a:off x="1258888" y="908050"/>
            <a:ext cx="727392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6423025"/>
            <a:ext cx="6804025" cy="446088"/>
          </a:xfrm>
          <a:prstGeom prst="rect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2400" b="1">
                <a:solidFill>
                  <a:schemeClr val="bg1"/>
                </a:solidFill>
                <a:ea typeface="黑体" panose="02010609060101010101" pitchFamily="2" charset="-122"/>
              </a:rPr>
              <a:t>Beijing Jiaotong University</a:t>
            </a:r>
            <a:r>
              <a:rPr lang="en-US" altLang="zh-CN" sz="2400" b="1">
                <a:solidFill>
                  <a:schemeClr val="bg1"/>
                </a:solidFill>
              </a:rPr>
              <a:t> </a:t>
            </a:r>
            <a:endParaRPr lang="en-US" altLang="zh-CN" sz="2400" b="1"/>
          </a:p>
        </p:txBody>
      </p:sp>
      <p:sp>
        <p:nvSpPr>
          <p:cNvPr id="1030" name="Rectangle 44"/>
          <p:cNvSpPr>
            <a:spLocks noChangeArrowheads="1"/>
          </p:cNvSpPr>
          <p:nvPr/>
        </p:nvSpPr>
        <p:spPr bwMode="auto">
          <a:xfrm>
            <a:off x="6443663" y="6424613"/>
            <a:ext cx="2698750" cy="444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 eaLnBrk="0" hangingPunct="0"/>
            <a:r>
              <a:rPr lang="en-US" altLang="zh-CN" sz="1800" b="1" i="1">
                <a:solidFill>
                  <a:schemeClr val="bg1"/>
                </a:solidFill>
                <a:ea typeface="华文隶书" panose="02010800040101010101" pitchFamily="2" charset="-122"/>
              </a:rPr>
              <a:t>Inst. of Information Science </a:t>
            </a:r>
            <a:endParaRPr lang="en-US" altLang="zh-CN" sz="1800" i="1">
              <a:ea typeface="华文隶书" panose="02010800040101010101" pitchFamily="2" charset="-122"/>
            </a:endParaRPr>
          </a:p>
        </p:txBody>
      </p:sp>
      <p:pic>
        <p:nvPicPr>
          <p:cNvPr id="1031" name="Picture 10" descr="校徽透明背景_small"/>
          <p:cNvPicPr>
            <a:picLocks noChangeAspect="1" noChangeArrowheads="1"/>
          </p:cNvPicPr>
          <p:nvPr/>
        </p:nvPicPr>
        <p:blipFill>
          <a:blip r:embed="rId18" cstate="print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1000125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6264275" cy="1049338"/>
          </a:xfrm>
        </p:spPr>
        <p:txBody>
          <a:bodyPr/>
          <a:lstStyle/>
          <a:p>
            <a:pPr>
              <a:defRPr/>
            </a:pPr>
            <a:r>
              <a:rPr lang="zh-CN" altLang="en-US" sz="32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隶书" panose="02010509060101010101" pitchFamily="49" charset="-122"/>
              </a:rPr>
              <a:t>信息科学研究所</a:t>
            </a:r>
            <a:endParaRPr lang="zh-CN" altLang="en-US" sz="3200" b="1" i="1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813" y="1412875"/>
            <a:ext cx="7272659" cy="4230688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altLang="zh-CN" sz="3000" b="1" dirty="0" smtClean="0"/>
              <a:t>1  </a:t>
            </a:r>
            <a:r>
              <a:rPr lang="zh-CN" altLang="en-US" sz="3000" b="1" dirty="0" smtClean="0"/>
              <a:t>计算机与信息技术学院</a:t>
            </a:r>
            <a:endParaRPr lang="en-US" altLang="zh-CN" sz="3000" b="1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3000" b="1" dirty="0" smtClean="0"/>
              <a:t>2  </a:t>
            </a:r>
            <a:r>
              <a:rPr lang="zh-CN" altLang="en-US" sz="3000" b="1" dirty="0" smtClean="0"/>
              <a:t>信息科学研究所</a:t>
            </a:r>
            <a:endParaRPr lang="en-US" altLang="zh-CN" sz="3000" b="1" dirty="0" smtClean="0"/>
          </a:p>
          <a:p>
            <a:pPr marL="914400" lvl="1" indent="-514350">
              <a:spcBef>
                <a:spcPts val="600"/>
              </a:spcBef>
              <a:buFont typeface="+mj-ea"/>
              <a:buAutoNum type="circleNumDbPlain"/>
            </a:pPr>
            <a:r>
              <a:rPr lang="zh-CN" sz="2600" b="1" dirty="0" smtClean="0">
                <a:ea typeface="宋体" panose="02010600030101010101" pitchFamily="2" charset="-122"/>
              </a:rPr>
              <a:t>信息所简介</a:t>
            </a:r>
            <a:r>
              <a:rPr lang="zh-CN" altLang="en-US" sz="2600" b="1" dirty="0"/>
              <a:t>师资</a:t>
            </a:r>
            <a:r>
              <a:rPr lang="zh-CN" altLang="en-US" sz="2600" b="1" dirty="0" smtClean="0"/>
              <a:t>力量</a:t>
            </a:r>
            <a:endParaRPr lang="en-US" altLang="zh-CN" sz="2600" b="1" dirty="0" smtClean="0"/>
          </a:p>
          <a:p>
            <a:pPr marL="914400" lvl="1" indent="-514350">
              <a:spcBef>
                <a:spcPts val="600"/>
              </a:spcBef>
              <a:buFont typeface="+mj-ea"/>
              <a:buAutoNum type="circleNumDbPlain"/>
            </a:pPr>
            <a:r>
              <a:rPr lang="zh-CN" altLang="en-US" sz="2600" b="1" dirty="0"/>
              <a:t>学科</a:t>
            </a:r>
            <a:r>
              <a:rPr lang="zh-CN" altLang="en-US" sz="2600" b="1" dirty="0" smtClean="0"/>
              <a:t>建设</a:t>
            </a:r>
            <a:endParaRPr lang="en-US" altLang="zh-CN" sz="2600" b="1" dirty="0" smtClean="0"/>
          </a:p>
          <a:p>
            <a:pPr marL="914400" lvl="1" indent="-514350">
              <a:spcBef>
                <a:spcPts val="600"/>
              </a:spcBef>
              <a:buFont typeface="+mj-ea"/>
              <a:buAutoNum type="circleNumDbPlain"/>
            </a:pPr>
            <a:r>
              <a:rPr lang="zh-CN" altLang="en-US" sz="2600" b="1" dirty="0" smtClean="0"/>
              <a:t>实验室建设</a:t>
            </a:r>
            <a:endParaRPr lang="en-US" altLang="zh-CN" sz="2600" b="1" dirty="0" smtClean="0"/>
          </a:p>
          <a:p>
            <a:pPr marL="914400" lvl="1" indent="-514350">
              <a:spcBef>
                <a:spcPts val="600"/>
              </a:spcBef>
              <a:buFont typeface="+mj-ea"/>
              <a:buAutoNum type="circleNumDbPlain"/>
            </a:pPr>
            <a:r>
              <a:rPr lang="zh-CN" altLang="en-US" sz="2600" b="1" dirty="0" smtClean="0"/>
              <a:t>科学研究</a:t>
            </a:r>
            <a:endParaRPr lang="en-US" altLang="zh-CN" sz="2600" b="1" dirty="0" smtClean="0"/>
          </a:p>
          <a:p>
            <a:pPr marL="914400" lvl="1" indent="-514350">
              <a:spcBef>
                <a:spcPts val="600"/>
              </a:spcBef>
              <a:buFont typeface="+mj-ea"/>
              <a:buAutoNum type="circleNumDbPlain"/>
            </a:pPr>
            <a:r>
              <a:rPr lang="zh-CN" altLang="en-US" sz="2600" b="1" dirty="0" smtClean="0"/>
              <a:t>研究生培养</a:t>
            </a:r>
            <a:endParaRPr lang="en-US" altLang="zh-CN" sz="2600" b="1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1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/>
              <a:t>1   </a:t>
            </a:r>
            <a:r>
              <a:rPr lang="zh-CN" altLang="en-US" sz="3600" b="1" dirty="0" smtClean="0"/>
              <a:t>计算机与信息技术学院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2800" b="1" dirty="0"/>
              <a:t>2000</a:t>
            </a:r>
            <a:r>
              <a:rPr lang="zh-CN" altLang="en-US" sz="2800" b="1" dirty="0"/>
              <a:t>年，计算机与信息技术学院成立。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800" b="1" dirty="0"/>
              <a:t>前身是</a:t>
            </a:r>
            <a:r>
              <a:rPr lang="en-US" altLang="zh-CN" sz="2800" b="1" dirty="0"/>
              <a:t>1977</a:t>
            </a:r>
            <a:r>
              <a:rPr lang="zh-CN" altLang="en-US" sz="2800" b="1" dirty="0"/>
              <a:t>年的电子工程系，</a:t>
            </a:r>
            <a:r>
              <a:rPr lang="en-US" altLang="zh-CN" sz="2800" b="1" dirty="0"/>
              <a:t>80</a:t>
            </a:r>
            <a:r>
              <a:rPr lang="zh-CN" altLang="en-US" sz="2800" b="1" dirty="0"/>
              <a:t>年代更名为计算机系。 </a:t>
            </a:r>
            <a:endParaRPr lang="en-US" altLang="zh-CN" sz="2800" b="1" dirty="0"/>
          </a:p>
          <a:p>
            <a:pPr eaLnBrk="1" hangingPunct="1">
              <a:lnSpc>
                <a:spcPct val="110000"/>
              </a:lnSpc>
            </a:pPr>
            <a:r>
              <a:rPr lang="en-US" altLang="zh-CN" sz="2800" b="1" dirty="0"/>
              <a:t>2000</a:t>
            </a:r>
            <a:r>
              <a:rPr lang="zh-CN" altLang="en-US" sz="2800" b="1" dirty="0"/>
              <a:t>年，计算机系、信息科学研究所、计算机中心等单位合并成立。</a:t>
            </a:r>
            <a:endParaRPr lang="en-US" altLang="zh-CN" sz="2800" b="1" dirty="0"/>
          </a:p>
          <a:p>
            <a:pPr eaLnBrk="1" hangingPunct="1">
              <a:lnSpc>
                <a:spcPct val="110000"/>
              </a:lnSpc>
            </a:pPr>
            <a:r>
              <a:rPr lang="zh-CN" altLang="en-US" sz="2800" b="1" dirty="0"/>
              <a:t>计算机系所属一级学科名称为</a:t>
            </a:r>
            <a:r>
              <a:rPr lang="zh-CN" altLang="en-US" sz="2800" b="1" dirty="0">
                <a:solidFill>
                  <a:srgbClr val="FF0000"/>
                </a:solidFill>
              </a:rPr>
              <a:t>计算机科学与技术</a:t>
            </a:r>
            <a:r>
              <a:rPr lang="zh-CN" altLang="en-US" sz="2800" b="1" dirty="0"/>
              <a:t>，信息科学研究所所属一级学科为</a:t>
            </a:r>
            <a:r>
              <a:rPr lang="zh-CN" altLang="en-US" sz="2800" b="1" dirty="0">
                <a:solidFill>
                  <a:srgbClr val="FF0000"/>
                </a:solidFill>
              </a:rPr>
              <a:t>信息与通信工程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endParaRPr lang="zh-CN" altLang="en-US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2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 smtClean="0"/>
              <a:t>8</a:t>
            </a:r>
            <a:r>
              <a:rPr lang="zh-CN" altLang="en-US" sz="2800" b="1" dirty="0" smtClean="0"/>
              <a:t>个二级机构</a:t>
            </a:r>
            <a:endParaRPr lang="en-US" altLang="zh-CN" sz="2800" b="1" dirty="0" smtClean="0"/>
          </a:p>
          <a:p>
            <a:pPr lvl="1" eaLnBrk="1" hangingPunct="1">
              <a:lnSpc>
                <a:spcPct val="120000"/>
              </a:lnSpc>
            </a:pPr>
            <a:r>
              <a:rPr lang="en-US" altLang="zh-CN" sz="2400" b="1" dirty="0"/>
              <a:t>3</a:t>
            </a:r>
            <a:r>
              <a:rPr lang="zh-CN" altLang="en-US" sz="2400" b="1" dirty="0" smtClean="0"/>
              <a:t>个系：计算机科学系、计算机工程系、信息安全系</a:t>
            </a:r>
            <a:r>
              <a:rPr lang="en-US" altLang="zh-CN" sz="2400" b="1" dirty="0" smtClean="0"/>
              <a:t>;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2400" b="1" dirty="0"/>
              <a:t>2</a:t>
            </a:r>
            <a:r>
              <a:rPr lang="zh-CN" altLang="en-US" sz="2400" b="1" dirty="0" smtClean="0"/>
              <a:t>个研究所：信息科学研究所、医学</a:t>
            </a:r>
            <a:r>
              <a:rPr lang="zh-CN" altLang="en-US" sz="2400" b="1" dirty="0"/>
              <a:t>智能研究所（生物医学工程系）</a:t>
            </a:r>
            <a:endParaRPr lang="en-US" altLang="zh-CN" sz="2400" b="1" dirty="0"/>
          </a:p>
          <a:p>
            <a:pPr lvl="1" eaLnBrk="1" hangingPunct="1">
              <a:lnSpc>
                <a:spcPct val="120000"/>
              </a:lnSpc>
            </a:pP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个</a:t>
            </a:r>
            <a:r>
              <a:rPr lang="zh-CN" altLang="en-US" sz="2400" b="1" dirty="0" smtClean="0"/>
              <a:t>中心：网络管理</a:t>
            </a:r>
            <a:r>
              <a:rPr lang="zh-CN" altLang="en-US" sz="2400" b="1" dirty="0"/>
              <a:t>研究中心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/>
              <a:t>计算机实验教学中心（原计算机专业</a:t>
            </a:r>
            <a:r>
              <a:rPr lang="zh-CN" altLang="en-US" sz="2400" b="1" dirty="0"/>
              <a:t>综合实验室</a:t>
            </a:r>
            <a:r>
              <a:rPr lang="zh-CN" altLang="en-US" sz="2400" b="1" dirty="0" smtClean="0"/>
              <a:t>）</a:t>
            </a:r>
            <a:r>
              <a:rPr lang="zh-CN" altLang="en-US" sz="2400" b="1" dirty="0" smtClean="0"/>
              <a:t>智能</a:t>
            </a:r>
            <a:r>
              <a:rPr lang="zh-CN" altLang="en-US" sz="2400" b="1" dirty="0"/>
              <a:t>信息技术教育中心（原：计算机基础教学基地）</a:t>
            </a:r>
            <a:endParaRPr lang="en-US" altLang="zh-CN" sz="2400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/>
              <a:t>现有</a:t>
            </a:r>
            <a:r>
              <a:rPr lang="zh-CN" altLang="en-US" sz="2800" b="1" dirty="0" smtClean="0"/>
              <a:t>教工</a:t>
            </a:r>
            <a:r>
              <a:rPr lang="en-US" altLang="zh-CN" sz="2800" b="1" dirty="0" smtClean="0"/>
              <a:t>200</a:t>
            </a:r>
            <a:r>
              <a:rPr lang="zh-CN" altLang="en-US" sz="2800" b="1" dirty="0" smtClean="0"/>
              <a:t>余人，其中：教授</a:t>
            </a:r>
            <a:r>
              <a:rPr lang="en-US" altLang="zh-CN" sz="2800" b="1" dirty="0" smtClean="0"/>
              <a:t>50</a:t>
            </a:r>
            <a:r>
              <a:rPr lang="zh-CN" altLang="en-US" sz="2800" b="1" dirty="0" smtClean="0"/>
              <a:t>余人，副教授</a:t>
            </a:r>
            <a:r>
              <a:rPr lang="en-US" altLang="zh-CN" sz="2800" b="1" dirty="0" smtClean="0"/>
              <a:t>70</a:t>
            </a:r>
            <a:r>
              <a:rPr lang="zh-CN" altLang="en-US" sz="2800" b="1" dirty="0" smtClean="0"/>
              <a:t>余人。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计算机学院简介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424936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国家级重点（二级）学科  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个  </a:t>
            </a:r>
            <a:r>
              <a:rPr lang="en-US" altLang="zh-CN" sz="2400" b="1" dirty="0" smtClean="0"/>
              <a:t>–  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信号与信息处理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北京市重点学科 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个   </a:t>
            </a:r>
            <a:r>
              <a:rPr lang="en-US" altLang="zh-CN" sz="2400" b="1" dirty="0" smtClean="0"/>
              <a:t>–  </a:t>
            </a:r>
            <a:r>
              <a:rPr lang="zh-CN" altLang="en-US" sz="2400" b="1" dirty="0" smtClean="0"/>
              <a:t>计算机应用技术</a:t>
            </a:r>
            <a:endParaRPr lang="en-US" altLang="zh-CN" sz="2400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北京市重点交叉学科 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个   </a:t>
            </a:r>
            <a:r>
              <a:rPr lang="en-US" altLang="zh-CN" sz="2400" b="1" dirty="0" smtClean="0"/>
              <a:t>–  </a:t>
            </a:r>
            <a:r>
              <a:rPr lang="zh-CN" altLang="en-US" sz="2400" b="1" dirty="0" smtClean="0"/>
              <a:t>信息安全</a:t>
            </a:r>
            <a:endParaRPr lang="en-US" altLang="zh-CN" sz="2400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博士后流动站  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个  </a:t>
            </a:r>
            <a:r>
              <a:rPr lang="en-US" altLang="zh-CN" sz="2400" b="1" dirty="0" smtClean="0"/>
              <a:t>–  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信号与信息处理</a:t>
            </a:r>
            <a:r>
              <a:rPr lang="zh-CN" altLang="en-US" sz="2400" b="1" dirty="0" smtClean="0"/>
              <a:t>、计算机科学与技术</a:t>
            </a:r>
            <a:endParaRPr lang="en-US" altLang="zh-CN" sz="2400" b="1" dirty="0" smtClean="0"/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 smtClean="0"/>
              <a:t> </a:t>
            </a:r>
            <a:r>
              <a:rPr lang="zh-CN" altLang="en-US" sz="2400" b="1" dirty="0"/>
              <a:t>一级学科博士</a:t>
            </a:r>
            <a:r>
              <a:rPr lang="zh-CN" altLang="en-US" sz="2400" b="1" dirty="0" smtClean="0"/>
              <a:t>点 </a:t>
            </a:r>
            <a:r>
              <a:rPr lang="en-US" altLang="zh-CN" sz="2400" b="1" dirty="0" smtClean="0"/>
              <a:t>5</a:t>
            </a:r>
            <a:r>
              <a:rPr lang="zh-CN" altLang="en-US" sz="2400" b="1" dirty="0" smtClean="0"/>
              <a:t>个  </a:t>
            </a:r>
            <a:r>
              <a:rPr lang="en-US" altLang="zh-CN" sz="2400" b="1" dirty="0" smtClean="0"/>
              <a:t>–   </a:t>
            </a:r>
            <a:r>
              <a:rPr lang="zh-CN" altLang="en-US" sz="2400" b="1" dirty="0" smtClean="0"/>
              <a:t>计算机科学与技术、软件工程、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控制科学与工程、信息与通信工程</a:t>
            </a:r>
            <a:r>
              <a:rPr lang="zh-CN" altLang="en-US" sz="2400" b="1" dirty="0" smtClean="0"/>
              <a:t>、网络空间安全</a:t>
            </a:r>
            <a:endParaRPr lang="en-US" altLang="zh-CN" sz="2400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专业硕士点（全日制） </a:t>
            </a:r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个  </a:t>
            </a:r>
            <a:r>
              <a:rPr lang="en-US" altLang="zh-CN" sz="2400" b="1" dirty="0" smtClean="0"/>
              <a:t>– </a:t>
            </a:r>
            <a:r>
              <a:rPr lang="zh-CN" altLang="en-US" sz="2400" b="1" dirty="0" smtClean="0"/>
              <a:t>计算机技术</a:t>
            </a:r>
            <a:r>
              <a:rPr lang="zh-CN" altLang="en-US" sz="2400" b="1" dirty="0"/>
              <a:t>、软件工程、人工智能</a:t>
            </a:r>
            <a:r>
              <a:rPr lang="zh-CN" altLang="en-US" sz="2400" b="1" dirty="0" smtClean="0"/>
              <a:t>、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新一代</a:t>
            </a:r>
            <a:r>
              <a:rPr lang="zh-CN" altLang="en-US" sz="2400" b="1" dirty="0">
                <a:solidFill>
                  <a:srgbClr val="FF0000"/>
                </a:solidFill>
              </a:rPr>
              <a:t>电子信息技 术（含量子技术等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）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/>
              <a:t>专业硕士点</a:t>
            </a:r>
            <a:r>
              <a:rPr lang="zh-CN" altLang="en-US" sz="2400" b="1" dirty="0" smtClean="0"/>
              <a:t>（非全日制</a:t>
            </a:r>
            <a:r>
              <a:rPr lang="zh-CN" altLang="en-US" sz="2400" b="1" dirty="0"/>
              <a:t>） 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个 </a:t>
            </a:r>
            <a:r>
              <a:rPr lang="en-US" altLang="zh-CN" sz="2400" b="1" dirty="0"/>
              <a:t>– </a:t>
            </a:r>
            <a:r>
              <a:rPr lang="zh-CN" altLang="en-US" sz="2400" b="1" dirty="0"/>
              <a:t>计算机技术、软件工程、人工智能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计算机学院学科与学位点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 sz="6000" b="1" dirty="0" smtClean="0"/>
              <a:t>信息科学研究所</a:t>
            </a:r>
            <a:br>
              <a:rPr lang="zh-CN" altLang="en-US" sz="6000" b="1" dirty="0" smtClean="0"/>
            </a:br>
            <a:r>
              <a:rPr lang="zh-CN" altLang="en-US" sz="4000" dirty="0" smtClean="0"/>
              <a:t/>
            </a:r>
            <a:br>
              <a:rPr lang="zh-CN" altLang="en-US" sz="4000" dirty="0" smtClean="0"/>
            </a:br>
            <a:r>
              <a:rPr lang="en-US" altLang="zh-CN" sz="4000" dirty="0" smtClean="0"/>
              <a:t>Institute of Information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/>
              <a:t>2   </a:t>
            </a:r>
            <a:r>
              <a:rPr lang="zh-CN" altLang="en-US" sz="3600" b="1" dirty="0" smtClean="0"/>
              <a:t>信息科学研究所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lnSpc>
                <a:spcPct val="120000"/>
              </a:lnSpc>
              <a:spcBef>
                <a:spcPts val="600"/>
              </a:spcBef>
              <a:buFont typeface="+mj-ea"/>
              <a:buAutoNum type="circleNumDbPlain"/>
            </a:pPr>
            <a:r>
              <a:rPr lang="zh-CN" altLang="en-US" b="1" dirty="0" smtClean="0"/>
              <a:t>信息所简介</a:t>
            </a:r>
            <a:endParaRPr lang="en-US" altLang="zh-CN" b="1" dirty="0"/>
          </a:p>
          <a:p>
            <a:pPr marL="914400" lvl="1" indent="-514350">
              <a:lnSpc>
                <a:spcPct val="120000"/>
              </a:lnSpc>
              <a:spcBef>
                <a:spcPts val="600"/>
              </a:spcBef>
              <a:buFont typeface="+mj-ea"/>
              <a:buAutoNum type="circleNumDbPlain"/>
            </a:pPr>
            <a:r>
              <a:rPr lang="zh-CN" altLang="en-US" b="1" dirty="0"/>
              <a:t>师资力量</a:t>
            </a:r>
            <a:endParaRPr lang="en-US" altLang="zh-CN" b="1" dirty="0"/>
          </a:p>
          <a:p>
            <a:pPr marL="914400" lvl="1" indent="-514350">
              <a:lnSpc>
                <a:spcPct val="120000"/>
              </a:lnSpc>
              <a:spcBef>
                <a:spcPts val="600"/>
              </a:spcBef>
              <a:buFont typeface="+mj-ea"/>
              <a:buAutoNum type="circleNumDbPlain"/>
            </a:pPr>
            <a:r>
              <a:rPr lang="zh-CN" altLang="en-US" b="1" dirty="0"/>
              <a:t>学科建设</a:t>
            </a:r>
            <a:endParaRPr lang="en-US" altLang="zh-CN" b="1" dirty="0"/>
          </a:p>
          <a:p>
            <a:pPr marL="914400" lvl="1" indent="-514350">
              <a:lnSpc>
                <a:spcPct val="120000"/>
              </a:lnSpc>
              <a:spcBef>
                <a:spcPts val="600"/>
              </a:spcBef>
              <a:buFont typeface="+mj-ea"/>
              <a:buAutoNum type="circleNumDbPlain"/>
            </a:pPr>
            <a:r>
              <a:rPr lang="zh-CN" altLang="en-US" b="1" dirty="0"/>
              <a:t>实验室建设</a:t>
            </a:r>
            <a:endParaRPr lang="en-US" altLang="zh-CN" b="1" dirty="0"/>
          </a:p>
          <a:p>
            <a:pPr marL="914400" lvl="1" indent="-514350">
              <a:lnSpc>
                <a:spcPct val="120000"/>
              </a:lnSpc>
              <a:spcBef>
                <a:spcPts val="600"/>
              </a:spcBef>
              <a:buFont typeface="+mj-ea"/>
              <a:buAutoNum type="circleNumDbPlain"/>
            </a:pPr>
            <a:r>
              <a:rPr lang="zh-CN" altLang="en-US" b="1" dirty="0"/>
              <a:t>科学研究</a:t>
            </a:r>
            <a:endParaRPr lang="en-US" altLang="zh-CN" b="1" dirty="0"/>
          </a:p>
          <a:p>
            <a:pPr marL="914400" lvl="1" indent="-514350">
              <a:lnSpc>
                <a:spcPct val="120000"/>
              </a:lnSpc>
              <a:spcBef>
                <a:spcPts val="600"/>
              </a:spcBef>
              <a:buFont typeface="+mj-ea"/>
              <a:buAutoNum type="circleNumDbPlain"/>
            </a:pPr>
            <a:r>
              <a:rPr lang="zh-CN" altLang="en-US" b="1" dirty="0"/>
              <a:t>研究生培养</a:t>
            </a:r>
            <a:endParaRPr lang="en-US" altLang="zh-CN" b="1" dirty="0"/>
          </a:p>
          <a:p>
            <a:endParaRPr lang="zh-CN" altLang="en-US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6</a:t>
            </a:fld>
            <a:endParaRPr lang="en-US" altLang="zh-CN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b="1" dirty="0" smtClean="0"/>
              <a:t>1978</a:t>
            </a:r>
            <a:r>
              <a:rPr lang="zh-CN" altLang="en-US" b="1" dirty="0" smtClean="0"/>
              <a:t>年，是北京交通大学 第一个经铁道部批准成立的专门科研机构。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b="1" dirty="0" smtClean="0"/>
              <a:t>是我国高校第一个成立的专门从事信息科学技术研究并以“信息科学（</a:t>
            </a:r>
            <a:r>
              <a:rPr lang="en-US" altLang="zh-CN" b="1" dirty="0" smtClean="0"/>
              <a:t>Information Science</a:t>
            </a:r>
            <a:r>
              <a:rPr lang="zh-CN" altLang="en-US" b="1" dirty="0" smtClean="0"/>
              <a:t>）”命名的专业研究所，在国内外信息科学领域已具有很高的社会及学术声誉。 </a:t>
            </a:r>
            <a:endParaRPr lang="en-US" altLang="zh-CN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b="1" dirty="0" smtClean="0"/>
              <a:t>奠基人：袁保宗、张树京、杜锡钰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smtClean="0"/>
              <a:t>信息所简介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466" y="3324"/>
            <a:ext cx="162653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79512" y="1058992"/>
            <a:ext cx="733795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杜锡钰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1918-200</a:t>
            </a:r>
            <a:r>
              <a:rPr lang="en-US" sz="2400" b="1" dirty="0"/>
              <a:t>5</a:t>
            </a:r>
            <a:r>
              <a:rPr lang="zh-CN" altLang="en-US" sz="2400" b="1" dirty="0"/>
              <a:t> </a:t>
            </a:r>
            <a:r>
              <a:rPr lang="zh-CN" altLang="en-US" sz="2400" b="1" dirty="0" smtClean="0"/>
              <a:t>），</a:t>
            </a:r>
            <a:r>
              <a:rPr lang="zh-CN" altLang="en-US" sz="2400" b="1" dirty="0"/>
              <a:t>通信专家，教育家</a:t>
            </a:r>
            <a:r>
              <a:rPr lang="zh-CN" altLang="en-US" sz="2400" b="1" dirty="0" smtClean="0"/>
              <a:t>。天津市</a:t>
            </a:r>
            <a:r>
              <a:rPr lang="zh-CN" altLang="en-US" sz="2400" b="1" dirty="0"/>
              <a:t>人。</a:t>
            </a:r>
            <a:r>
              <a:rPr lang="en-US" altLang="zh-CN" sz="2400" b="1" dirty="0"/>
              <a:t>1940</a:t>
            </a:r>
            <a:r>
              <a:rPr lang="zh-CN" altLang="en-US" sz="2400" b="1" dirty="0"/>
              <a:t>年毕业于西北工学院。</a:t>
            </a:r>
            <a:r>
              <a:rPr lang="en-US" altLang="zh-CN" sz="2400" b="1" dirty="0"/>
              <a:t>1946</a:t>
            </a:r>
            <a:r>
              <a:rPr lang="zh-CN" altLang="en-US" sz="2400" b="1" dirty="0"/>
              <a:t>年在美国</a:t>
            </a:r>
            <a:r>
              <a:rPr lang="en-US" altLang="zh-CN" sz="2400" b="1" dirty="0"/>
              <a:t>Purdue</a:t>
            </a:r>
            <a:r>
              <a:rPr lang="zh-CN" altLang="en-US" sz="2400" b="1" dirty="0"/>
              <a:t>大学学习 ，获硕士学位。</a:t>
            </a:r>
            <a:r>
              <a:rPr lang="en-US" altLang="zh-CN" sz="2400" b="1" dirty="0"/>
              <a:t>1947</a:t>
            </a:r>
            <a:r>
              <a:rPr lang="zh-CN" altLang="en-US" sz="2400" b="1" dirty="0"/>
              <a:t>年起，任北洋大学副教授、教授。</a:t>
            </a:r>
            <a:r>
              <a:rPr lang="en-US" altLang="zh-CN" sz="2400" b="1" dirty="0"/>
              <a:t>1953</a:t>
            </a:r>
            <a:r>
              <a:rPr lang="zh-CN" altLang="en-US" sz="2400" b="1" dirty="0"/>
              <a:t>年后任北方交通大学电信系</a:t>
            </a:r>
            <a:r>
              <a:rPr lang="zh-CN" altLang="en-US" sz="2400" b="1" dirty="0" smtClean="0"/>
              <a:t>教授、副</a:t>
            </a:r>
            <a:r>
              <a:rPr lang="zh-CN" altLang="en-US" sz="2400" b="1" dirty="0"/>
              <a:t>系主任、副校长</a:t>
            </a:r>
            <a:r>
              <a:rPr lang="zh-CN" altLang="en-US" sz="2400" b="1" dirty="0" smtClean="0"/>
              <a:t>。北京交通大学第一个博士生导师。</a:t>
            </a:r>
            <a:endParaRPr lang="en-US" altLang="zh-CN" sz="2400" b="1" dirty="0"/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 smtClean="0"/>
              <a:t>国务院学位委员会</a:t>
            </a:r>
            <a:r>
              <a:rPr lang="zh-CN" altLang="en-US" sz="2400" b="1" dirty="0"/>
              <a:t>第一届学科评议组成员，中国通信学会第二届常务理事，民盟第五届中央委员</a:t>
            </a:r>
            <a:r>
              <a:rPr lang="zh-CN" altLang="en-US" sz="2400" b="1" dirty="0" smtClean="0"/>
              <a:t>。毕生</a:t>
            </a:r>
            <a:r>
              <a:rPr lang="zh-CN" altLang="en-US" sz="2400" b="1" dirty="0"/>
              <a:t>从事通信科学的教育和科研工作，他编著</a:t>
            </a:r>
            <a:r>
              <a:rPr lang="zh-CN" altLang="en-US" sz="2400" b="1" dirty="0" smtClean="0"/>
              <a:t>的教材（通信</a:t>
            </a:r>
            <a:r>
              <a:rPr lang="zh-CN" altLang="en-US" sz="2400" b="1" dirty="0"/>
              <a:t>线路</a:t>
            </a:r>
            <a:r>
              <a:rPr lang="zh-CN" altLang="en-US" sz="2400" b="1" dirty="0" smtClean="0"/>
              <a:t>理论</a:t>
            </a:r>
            <a:r>
              <a:rPr lang="en-US" altLang="zh-CN" sz="2400" b="1" dirty="0"/>
              <a:t>》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《</a:t>
            </a:r>
            <a:r>
              <a:rPr lang="zh-CN" altLang="en-US" sz="2400" b="1" dirty="0"/>
              <a:t>有线传输原理</a:t>
            </a:r>
            <a:r>
              <a:rPr lang="en-US" altLang="zh-CN" sz="2400" b="1" dirty="0"/>
              <a:t>》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《</a:t>
            </a:r>
            <a:r>
              <a:rPr lang="zh-CN" altLang="en-US" sz="2400" b="1" dirty="0"/>
              <a:t>电路理论</a:t>
            </a:r>
            <a:r>
              <a:rPr lang="en-US" altLang="zh-CN" sz="2400" b="1" dirty="0"/>
              <a:t>》 </a:t>
            </a:r>
            <a:r>
              <a:rPr lang="zh-CN" altLang="en-US" sz="2400" b="1" dirty="0" smtClean="0"/>
              <a:t>），</a:t>
            </a:r>
            <a:r>
              <a:rPr lang="zh-CN" altLang="en-US" sz="2400" b="1" dirty="0"/>
              <a:t>填补了国内空白。</a:t>
            </a:r>
            <a:r>
              <a:rPr lang="zh-CN" altLang="en-US" sz="2400" b="1" dirty="0" smtClean="0"/>
              <a:t>培养了</a:t>
            </a:r>
            <a:r>
              <a:rPr lang="zh-CN" altLang="en-US" sz="2400" b="1" dirty="0"/>
              <a:t>新中国第一代通信技术</a:t>
            </a:r>
            <a:r>
              <a:rPr lang="zh-CN" altLang="en-US" sz="2400" b="1" dirty="0" smtClean="0"/>
              <a:t>人才（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简水生院士、黄宏嘉院士</a:t>
            </a:r>
            <a:r>
              <a:rPr lang="zh-CN" altLang="en-US" sz="2400" b="1" dirty="0" smtClean="0"/>
              <a:t>）。</a:t>
            </a:r>
            <a:endParaRPr lang="zh-CN" altLang="en-US" sz="2400" b="1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412776"/>
            <a:ext cx="7272808" cy="4903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200" b="1" dirty="0" smtClean="0"/>
              <a:t>张树京（</a:t>
            </a:r>
            <a:r>
              <a:rPr lang="en-US" altLang="zh-CN" sz="2200" b="1" dirty="0" smtClean="0"/>
              <a:t>1933</a:t>
            </a:r>
            <a:r>
              <a:rPr lang="zh-CN" altLang="en-US" sz="2200" b="1" dirty="0" smtClean="0"/>
              <a:t>年</a:t>
            </a:r>
            <a:r>
              <a:rPr lang="en-US" altLang="zh-CN" sz="2200" b="1" dirty="0" smtClean="0"/>
              <a:t>-</a:t>
            </a:r>
            <a:r>
              <a:rPr lang="zh-CN" altLang="en-US" sz="2200" b="1" dirty="0" smtClean="0"/>
              <a:t>），江苏</a:t>
            </a:r>
            <a:r>
              <a:rPr lang="zh-CN" altLang="en-US" sz="2200" b="1" dirty="0"/>
              <a:t>苏州</a:t>
            </a:r>
            <a:r>
              <a:rPr lang="zh-CN" altLang="en-US" sz="2200" b="1" dirty="0" smtClean="0"/>
              <a:t>人，</a:t>
            </a:r>
            <a:r>
              <a:rPr lang="en-US" altLang="zh-CN" sz="2200" b="1" dirty="0" smtClean="0"/>
              <a:t>1953</a:t>
            </a:r>
            <a:r>
              <a:rPr lang="zh-CN" altLang="en-US" sz="2200" b="1" dirty="0"/>
              <a:t>年毕业于北京铁道学院电信工程</a:t>
            </a:r>
            <a:r>
              <a:rPr lang="zh-CN" altLang="en-US" sz="2200" b="1" dirty="0" smtClean="0"/>
              <a:t>系，毕业</a:t>
            </a:r>
            <a:r>
              <a:rPr lang="zh-CN" altLang="en-US" sz="2200" b="1" dirty="0"/>
              <a:t>后留校任教</a:t>
            </a:r>
            <a:r>
              <a:rPr lang="zh-CN" altLang="en-US" sz="2200" b="1" dirty="0" smtClean="0"/>
              <a:t>。</a:t>
            </a:r>
            <a:r>
              <a:rPr lang="en-US" altLang="zh-CN" sz="2200" b="1" dirty="0" smtClean="0"/>
              <a:t>1958</a:t>
            </a:r>
            <a:r>
              <a:rPr lang="zh-CN" altLang="en-US" sz="2200" b="1" dirty="0"/>
              <a:t>年赴苏联列宁格勒铁道学院攻读微波通信专业</a:t>
            </a:r>
            <a:r>
              <a:rPr lang="zh-CN" altLang="en-US" sz="2200" b="1" dirty="0" smtClean="0"/>
              <a:t>研究生，</a:t>
            </a:r>
            <a:r>
              <a:rPr lang="en-US" altLang="zh-CN" sz="2200" b="1" dirty="0" smtClean="0"/>
              <a:t>1962</a:t>
            </a:r>
            <a:r>
              <a:rPr lang="zh-CN" altLang="en-US" sz="2200" b="1" dirty="0"/>
              <a:t>年毕业后获苏联技术科学副博士学位。回国后在北方交通大学从事教学和科研</a:t>
            </a:r>
            <a:r>
              <a:rPr lang="zh-CN" altLang="en-US" sz="2200" b="1" dirty="0" smtClean="0"/>
              <a:t>工作，</a:t>
            </a:r>
            <a:r>
              <a:rPr lang="en-US" altLang="zh-CN" sz="2200" b="1" dirty="0" smtClean="0"/>
              <a:t>1979</a:t>
            </a:r>
            <a:r>
              <a:rPr lang="zh-CN" altLang="en-US" sz="2200" b="1" dirty="0"/>
              <a:t>年任北方交通大学电信工程系副</a:t>
            </a:r>
            <a:r>
              <a:rPr lang="zh-CN" altLang="en-US" sz="2200" b="1" dirty="0" smtClean="0"/>
              <a:t>主任，</a:t>
            </a:r>
            <a:r>
              <a:rPr lang="en-US" altLang="zh-CN" sz="2200" b="1" dirty="0" smtClean="0"/>
              <a:t>1981</a:t>
            </a:r>
            <a:r>
              <a:rPr lang="zh-CN" altLang="en-US" sz="2200" b="1" dirty="0"/>
              <a:t>年任北方交通大学副校长。</a:t>
            </a:r>
            <a:r>
              <a:rPr lang="en-US" altLang="zh-CN" sz="2200" b="1" dirty="0" smtClean="0"/>
              <a:t>1982</a:t>
            </a:r>
            <a:r>
              <a:rPr lang="zh-CN" altLang="en-US" sz="2200" b="1" dirty="0"/>
              <a:t>年赴美国匹茨堡大学和辛辛那提大学进行学术</a:t>
            </a:r>
            <a:r>
              <a:rPr lang="zh-CN" altLang="en-US" sz="2200" b="1" dirty="0" smtClean="0"/>
              <a:t>访问，</a:t>
            </a:r>
            <a:r>
              <a:rPr lang="en-US" altLang="zh-CN" sz="2200" b="1" dirty="0" smtClean="0"/>
              <a:t>1983</a:t>
            </a:r>
            <a:r>
              <a:rPr lang="zh-CN" altLang="en-US" sz="2200" b="1" dirty="0"/>
              <a:t>年回国后任北方交通大学校长。 </a:t>
            </a:r>
            <a:r>
              <a:rPr lang="en-US" altLang="zh-CN" sz="2200" b="1" dirty="0" smtClean="0"/>
              <a:t>1986</a:t>
            </a:r>
            <a:r>
              <a:rPr lang="zh-CN" altLang="en-US" sz="2200" b="1" dirty="0"/>
              <a:t>年通过评审成为“运输自动化与控制”专业博士生导师</a:t>
            </a:r>
            <a:r>
              <a:rPr lang="zh-CN" altLang="en-US" sz="2200" b="1" dirty="0" smtClean="0"/>
              <a:t>。</a:t>
            </a:r>
            <a:r>
              <a:rPr lang="en-US" altLang="zh-CN" sz="2200" b="1" dirty="0" smtClean="0"/>
              <a:t>1989</a:t>
            </a:r>
            <a:r>
              <a:rPr lang="zh-CN" altLang="en-US" sz="2200" b="1" dirty="0"/>
              <a:t>年调入上海铁道大学任专职任教</a:t>
            </a:r>
            <a:r>
              <a:rPr lang="zh-CN" altLang="en-US" sz="2200" b="1" dirty="0" smtClean="0"/>
              <a:t>。</a:t>
            </a:r>
            <a:r>
              <a:rPr lang="zh-CN" altLang="en-US" sz="2200" b="1" dirty="0"/>
              <a:t>后</a:t>
            </a:r>
            <a:r>
              <a:rPr lang="zh-CN" altLang="en-US" sz="2200" b="1" dirty="0" smtClean="0"/>
              <a:t>任</a:t>
            </a:r>
            <a:r>
              <a:rPr lang="zh-CN" altLang="en-US" sz="2200" b="1" dirty="0"/>
              <a:t>同济大学交通信息工程与控制研究所教授、博士生导师。张树京教授长期从事通信和信号处理学科的教学和科研工作。著有</a:t>
            </a:r>
            <a:r>
              <a:rPr lang="en-US" altLang="zh-CN" sz="2200" b="1" dirty="0"/>
              <a:t>《</a:t>
            </a:r>
            <a:r>
              <a:rPr lang="zh-CN" altLang="en-US" sz="2200" b="1" dirty="0"/>
              <a:t>通信系统原理</a:t>
            </a:r>
            <a:r>
              <a:rPr lang="en-US" altLang="zh-CN" sz="2200" b="1" dirty="0"/>
              <a:t>》</a:t>
            </a:r>
            <a:r>
              <a:rPr lang="zh-CN" altLang="en-US" sz="2200" b="1" dirty="0"/>
              <a:t>、</a:t>
            </a:r>
            <a:r>
              <a:rPr lang="en-US" altLang="zh-CN" sz="2200" b="1" dirty="0"/>
              <a:t>《</a:t>
            </a:r>
            <a:r>
              <a:rPr lang="zh-CN" altLang="en-US" sz="2200" b="1" dirty="0"/>
              <a:t>统计信号处理</a:t>
            </a:r>
            <a:r>
              <a:rPr lang="en-US" altLang="zh-CN" sz="2200" b="1" dirty="0"/>
              <a:t>》</a:t>
            </a:r>
            <a:r>
              <a:rPr lang="zh-CN" altLang="en-US" sz="2200" b="1" dirty="0"/>
              <a:t>和</a:t>
            </a:r>
            <a:r>
              <a:rPr lang="en-US" altLang="zh-CN" sz="2200" b="1" dirty="0"/>
              <a:t>《</a:t>
            </a:r>
            <a:r>
              <a:rPr lang="zh-CN" altLang="en-US" sz="2200" b="1" dirty="0"/>
              <a:t>单边技术</a:t>
            </a:r>
            <a:r>
              <a:rPr lang="en-US" altLang="zh-CN" sz="2200" b="1" dirty="0"/>
              <a:t>》</a:t>
            </a:r>
            <a:r>
              <a:rPr lang="zh-CN" altLang="en-US" sz="2200" b="1" dirty="0"/>
              <a:t>等专著四部 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352" y="116632"/>
            <a:ext cx="1294510" cy="148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4328"/>
            <a:ext cx="1257672" cy="1677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23528" y="1196752"/>
            <a:ext cx="7863928" cy="4446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b="1" dirty="0" smtClean="0"/>
              <a:t>袁保宗（</a:t>
            </a:r>
            <a:r>
              <a:rPr lang="en-US" altLang="zh-CN" sz="2200" b="1" dirty="0" smtClean="0"/>
              <a:t>1932-</a:t>
            </a:r>
            <a:r>
              <a:rPr lang="zh-CN" altLang="en-US" sz="2200" b="1" dirty="0" smtClean="0"/>
              <a:t>），</a:t>
            </a:r>
            <a:r>
              <a:rPr lang="zh-CN" altLang="en-US" sz="2200" b="1" dirty="0"/>
              <a:t>信号与信息处理专家，资深教授。长期致力于语音、图像处理、计算机听觉、视觉、多媒体通信与信息处理方面的教学和科学研究。先后主持完成</a:t>
            </a:r>
            <a:r>
              <a:rPr lang="en-US" altLang="zh-CN" sz="2200" b="1" dirty="0"/>
              <a:t>"</a:t>
            </a:r>
            <a:r>
              <a:rPr lang="zh-CN" altLang="en-US" sz="2200" b="1" dirty="0"/>
              <a:t>智能视听信息处理系统</a:t>
            </a:r>
            <a:r>
              <a:rPr lang="en-US" altLang="zh-CN" sz="2200" b="1" dirty="0"/>
              <a:t>"</a:t>
            </a:r>
            <a:r>
              <a:rPr lang="zh-CN" altLang="en-US" sz="2200" b="1" dirty="0"/>
              <a:t>、</a:t>
            </a:r>
            <a:r>
              <a:rPr lang="en-US" altLang="zh-CN" sz="2200" b="1" dirty="0"/>
              <a:t>"</a:t>
            </a:r>
            <a:r>
              <a:rPr lang="zh-CN" altLang="en-US" sz="2200" b="1" dirty="0"/>
              <a:t>交互式会议电视系统</a:t>
            </a:r>
            <a:r>
              <a:rPr lang="en-US" altLang="zh-CN" sz="2200" b="1" dirty="0"/>
              <a:t>"</a:t>
            </a:r>
            <a:r>
              <a:rPr lang="zh-CN" altLang="en-US" sz="2200" b="1" dirty="0"/>
              <a:t>等多项国家级和铁道部重点课题科研项目，有多项创新及开拓</a:t>
            </a:r>
            <a:r>
              <a:rPr lang="zh-CN" altLang="en-US" sz="2200" b="1" dirty="0" smtClean="0"/>
              <a:t>。</a:t>
            </a:r>
            <a:endParaRPr lang="en-US" altLang="zh-CN" sz="2200" b="1" dirty="0" smtClean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b="1" dirty="0" smtClean="0"/>
              <a:t>参与</a:t>
            </a:r>
            <a:r>
              <a:rPr lang="zh-CN" altLang="en-US" sz="2200" b="1" dirty="0"/>
              <a:t>创建中国电子学会信号处理分会，积极开展国内外学术交流。为信息科学领域培养了大批高级人才。为我国信息技术发展做出了重要贡献</a:t>
            </a:r>
            <a:r>
              <a:rPr lang="zh-CN" altLang="en-US" sz="2200" b="1" dirty="0" smtClean="0"/>
              <a:t>。</a:t>
            </a:r>
            <a:endParaRPr lang="en-US" altLang="zh-CN" sz="2200" b="1" dirty="0" smtClean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b="1" dirty="0" smtClean="0"/>
              <a:t>国务院学科评议组成员。</a:t>
            </a:r>
            <a:endParaRPr lang="en-US" altLang="zh-CN" sz="2200" b="1" dirty="0" smtClean="0"/>
          </a:p>
          <a:p>
            <a:pPr>
              <a:lnSpc>
                <a:spcPct val="130000"/>
              </a:lnSpc>
            </a:pPr>
            <a:r>
              <a:rPr lang="en-US" altLang="zh-CN" sz="2200" b="1" dirty="0"/>
              <a:t> </a:t>
            </a:r>
            <a:r>
              <a:rPr lang="en-US" altLang="zh-CN" sz="2200" b="1" dirty="0" smtClean="0"/>
              <a:t> </a:t>
            </a:r>
            <a:r>
              <a:rPr lang="zh-CN" altLang="en-US" sz="2200" b="1" dirty="0" smtClean="0"/>
              <a:t>（杜锡钰</a:t>
            </a:r>
            <a:r>
              <a:rPr lang="en-US" altLang="zh-CN" sz="2200" b="1" dirty="0" smtClean="0">
                <a:sym typeface="Wingdings" panose="05000000000000000000" pitchFamily="2" charset="2"/>
              </a:rPr>
              <a:t></a:t>
            </a:r>
            <a:r>
              <a:rPr lang="zh-CN" altLang="en-US" sz="2200" b="1" dirty="0" smtClean="0">
                <a:sym typeface="Wingdings" panose="05000000000000000000" pitchFamily="2" charset="2"/>
              </a:rPr>
              <a:t>袁保宗</a:t>
            </a:r>
            <a:r>
              <a:rPr lang="en-US" altLang="zh-CN" sz="2200" b="1" dirty="0">
                <a:sym typeface="Wingdings" panose="05000000000000000000" pitchFamily="2" charset="2"/>
              </a:rPr>
              <a:t> </a:t>
            </a:r>
            <a:r>
              <a:rPr lang="zh-CN" altLang="en-US" sz="2200" b="1" dirty="0" smtClean="0">
                <a:sym typeface="Wingdings" panose="05000000000000000000" pitchFamily="2" charset="2"/>
              </a:rPr>
              <a:t>阮秋琦</a:t>
            </a:r>
            <a:r>
              <a:rPr lang="en-US" altLang="zh-CN" sz="2200" b="1" dirty="0">
                <a:sym typeface="Wingdings" panose="05000000000000000000" pitchFamily="2" charset="2"/>
              </a:rPr>
              <a:t> </a:t>
            </a:r>
            <a:r>
              <a:rPr lang="zh-CN" altLang="en-US" sz="2200" b="1" dirty="0">
                <a:sym typeface="Wingdings" panose="05000000000000000000" pitchFamily="2" charset="2"/>
              </a:rPr>
              <a:t>赵耀</a:t>
            </a:r>
            <a:r>
              <a:rPr lang="zh-CN" altLang="en-US" sz="2200" b="1" dirty="0" smtClean="0"/>
              <a:t>）</a:t>
            </a:r>
            <a:endParaRPr lang="zh-CN" altLang="en-US" sz="2200" b="1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259632" y="5900336"/>
            <a:ext cx="77048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 dirty="0" smtClean="0">
                <a:latin typeface="Times New Roman" panose="02020603050405020304" pitchFamily="18" charset="0"/>
              </a:rPr>
              <a:t>小问题：如何输入“</a:t>
            </a:r>
            <a:r>
              <a:rPr lang="zh-CN" altLang="en-US" sz="2400" b="1" dirty="0" smtClean="0">
                <a:sym typeface="Wingdings" panose="05000000000000000000" pitchFamily="2" charset="2"/>
              </a:rPr>
              <a:t>”，而不是“</a:t>
            </a:r>
            <a:r>
              <a:rPr lang="en-US" altLang="zh-CN" sz="2400" b="1" dirty="0" smtClean="0">
                <a:sym typeface="Wingdings" panose="05000000000000000000" pitchFamily="2" charset="2"/>
              </a:rPr>
              <a:t>-&gt;</a:t>
            </a:r>
            <a:r>
              <a:rPr lang="zh-CN" altLang="en-US" sz="2400" b="1" dirty="0" smtClean="0">
                <a:sym typeface="Wingdings" panose="05000000000000000000" pitchFamily="2" charset="2"/>
              </a:rPr>
              <a:t>”</a:t>
            </a:r>
            <a:endParaRPr lang="zh-CN" altLang="en-US" sz="2400" b="1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/>
              <a:t>①  </a:t>
            </a:r>
            <a:r>
              <a:rPr lang="zh-CN" altLang="en-US" sz="3600" b="1" dirty="0" smtClean="0"/>
              <a:t>发展历史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96752"/>
            <a:ext cx="8363272" cy="4724400"/>
          </a:xfrm>
        </p:spPr>
        <p:txBody>
          <a:bodyPr/>
          <a:lstStyle/>
          <a:p>
            <a:pPr>
              <a:lnSpc>
                <a:spcPct val="110000"/>
              </a:lnSpc>
              <a:buClr>
                <a:srgbClr val="993366"/>
              </a:buClr>
              <a:buFont typeface="Wingdings" panose="05000000000000000000"/>
              <a:buChar char="n"/>
            </a:pPr>
            <a:r>
              <a:rPr lang="zh-CN" altLang="en-US" sz="2600" b="1" dirty="0" smtClean="0">
                <a:latin typeface="宋体" panose="02010600030101010101" pitchFamily="2" charset="-122"/>
              </a:rPr>
              <a:t>信息所主要</a:t>
            </a:r>
            <a:r>
              <a:rPr lang="zh-CN" altLang="en-US" sz="2600" b="1" dirty="0">
                <a:latin typeface="宋体" panose="02010600030101010101" pitchFamily="2" charset="-122"/>
              </a:rPr>
              <a:t>从事科学研究和研究生培养</a:t>
            </a:r>
            <a:r>
              <a:rPr lang="zh-CN" altLang="en-US" sz="2600" b="1" dirty="0" smtClean="0">
                <a:latin typeface="宋体" panose="02010600030101010101" pitchFamily="2" charset="-122"/>
              </a:rPr>
              <a:t>，在</a:t>
            </a:r>
            <a:r>
              <a:rPr lang="en-US" altLang="zh-CN" sz="2600" b="1" dirty="0" smtClean="0">
                <a:latin typeface="宋体" panose="02010600030101010101" pitchFamily="2" charset="-122"/>
              </a:rPr>
              <a:t>2012</a:t>
            </a:r>
            <a:r>
              <a:rPr lang="zh-CN" altLang="en-US" sz="2600" b="1" dirty="0" smtClean="0">
                <a:latin typeface="宋体" panose="02010600030101010101" pitchFamily="2" charset="-122"/>
              </a:rPr>
              <a:t>年前没有</a:t>
            </a:r>
            <a:r>
              <a:rPr lang="zh-CN" altLang="en-US" sz="2600" b="1" dirty="0">
                <a:latin typeface="宋体" panose="02010600030101010101" pitchFamily="2" charset="-122"/>
              </a:rPr>
              <a:t>本科生</a:t>
            </a:r>
            <a:r>
              <a:rPr lang="zh-CN" altLang="en-US" sz="2600" b="1" dirty="0" smtClean="0">
                <a:latin typeface="宋体" panose="02010600030101010101" pitchFamily="2" charset="-122"/>
              </a:rPr>
              <a:t>；</a:t>
            </a:r>
            <a:endParaRPr lang="en-US" altLang="zh-CN" sz="2600" b="1" dirty="0" smtClean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  <a:buClr>
                <a:srgbClr val="993366"/>
              </a:buClr>
              <a:buFont typeface="Wingdings" panose="05000000000000000000"/>
              <a:buChar char="n"/>
            </a:pPr>
            <a:r>
              <a:rPr lang="zh-CN" altLang="en-US" sz="2600" b="1" dirty="0" smtClean="0">
                <a:latin typeface="宋体" panose="02010600030101010101" pitchFamily="2" charset="-122"/>
              </a:rPr>
              <a:t>信息所参与创建的本科专业有：信息工程专业、生物医学工程专业、信息安全专业、物联网工程专业，目前负责物联网工程专业建设（</a:t>
            </a:r>
            <a:r>
              <a:rPr lang="en-US" altLang="zh-CN" sz="2600" b="1" dirty="0" smtClean="0">
                <a:latin typeface="宋体" panose="02010600030101010101" pitchFamily="2" charset="-122"/>
              </a:rPr>
              <a:t>2012</a:t>
            </a:r>
            <a:r>
              <a:rPr lang="zh-CN" altLang="en-US" sz="2600" b="1" dirty="0" smtClean="0">
                <a:latin typeface="宋体" panose="02010600030101010101" pitchFamily="2" charset="-122"/>
              </a:rPr>
              <a:t>年起）；</a:t>
            </a:r>
            <a:endParaRPr lang="en-US" altLang="zh-CN" sz="2600" b="1" dirty="0" smtClean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  <a:buClr>
                <a:srgbClr val="993366"/>
              </a:buClr>
              <a:buFont typeface="Wingdings" panose="05000000000000000000"/>
              <a:buChar char="n"/>
            </a:pPr>
            <a:r>
              <a:rPr lang="zh-CN" altLang="en-US" sz="2600" b="1" dirty="0" smtClean="0">
                <a:latin typeface="宋体" panose="02010600030101010101" pitchFamily="2" charset="-122"/>
              </a:rPr>
              <a:t>教师编制：讲师</a:t>
            </a:r>
            <a:r>
              <a:rPr lang="zh-CN" altLang="en-US" sz="2600" b="1" dirty="0">
                <a:latin typeface="宋体" panose="02010600030101010101" pitchFamily="2" charset="-122"/>
              </a:rPr>
              <a:t>、副教授、教授</a:t>
            </a:r>
            <a:r>
              <a:rPr lang="zh-CN" altLang="en-US" sz="2600" b="1" dirty="0" smtClean="0">
                <a:latin typeface="宋体" panose="02010600030101010101" pitchFamily="2" charset="-122"/>
              </a:rPr>
              <a:t>，给本科生和研究生</a:t>
            </a:r>
            <a:r>
              <a:rPr lang="zh-CN" altLang="en-US" sz="2600" b="1" dirty="0">
                <a:latin typeface="宋体" panose="02010600030101010101" pitchFamily="2" charset="-122"/>
              </a:rPr>
              <a:t>上课</a:t>
            </a:r>
            <a:r>
              <a:rPr lang="zh-CN" altLang="en-US" sz="2600" b="1" dirty="0" smtClean="0">
                <a:latin typeface="宋体" panose="02010600030101010101" pitchFamily="2" charset="-122"/>
              </a:rPr>
              <a:t>；</a:t>
            </a:r>
            <a:endParaRPr lang="en-US" altLang="zh-CN" sz="2600" b="1" dirty="0" smtClean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  <a:buClr>
                <a:srgbClr val="993366"/>
              </a:buClr>
              <a:buFont typeface="Wingdings" panose="05000000000000000000"/>
              <a:buChar char="n"/>
            </a:pPr>
            <a:r>
              <a:rPr lang="en-US" altLang="zh-CN" sz="2600" b="1" dirty="0" smtClean="0">
                <a:latin typeface="宋体" panose="02010600030101010101" pitchFamily="2" charset="-122"/>
              </a:rPr>
              <a:t>1998</a:t>
            </a:r>
            <a:r>
              <a:rPr lang="zh-CN" altLang="en-US" sz="2600" b="1" dirty="0">
                <a:latin typeface="宋体" panose="02010600030101010101" pitchFamily="2" charset="-122"/>
              </a:rPr>
              <a:t>年通信与控制工程系，计算机科学系、信息科学研究所、光波技术研究所组建电子信息工程</a:t>
            </a:r>
            <a:r>
              <a:rPr lang="zh-CN" altLang="en-US" sz="2600" b="1" dirty="0" smtClean="0">
                <a:latin typeface="宋体" panose="02010600030101010101" pitchFamily="2" charset="-122"/>
              </a:rPr>
              <a:t>学院；</a:t>
            </a:r>
            <a:endParaRPr lang="en-US" altLang="zh-CN" sz="2600" b="1" dirty="0" smtClean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  <a:buClr>
                <a:srgbClr val="993366"/>
              </a:buClr>
              <a:buFont typeface="Wingdings" panose="05000000000000000000"/>
              <a:buChar char="n"/>
            </a:pPr>
            <a:r>
              <a:rPr lang="en-US" altLang="zh-CN" sz="2600" b="1" dirty="0" smtClean="0">
                <a:latin typeface="宋体" panose="02010600030101010101" pitchFamily="2" charset="-122"/>
              </a:rPr>
              <a:t>2000</a:t>
            </a:r>
            <a:r>
              <a:rPr lang="zh-CN" altLang="en-US" sz="2600" b="1" dirty="0">
                <a:latin typeface="宋体" panose="02010600030101010101" pitchFamily="2" charset="-122"/>
              </a:rPr>
              <a:t>年信息所与计算机科学系组建计算机与信息技术学院；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11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b="1" dirty="0" smtClean="0"/>
              <a:t>信息所学科与学位点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24744"/>
            <a:ext cx="8424936" cy="5256583"/>
          </a:xfrm>
        </p:spPr>
        <p:txBody>
          <a:bodyPr/>
          <a:lstStyle/>
          <a:p>
            <a:pPr eaLnBrk="1" hangingPunct="1"/>
            <a:r>
              <a:rPr lang="zh-CN" altLang="en-US" sz="2200" b="1" dirty="0" smtClean="0"/>
              <a:t>信号与信息处理</a:t>
            </a:r>
            <a:endParaRPr lang="en-US" altLang="zh-CN" sz="2200" b="1" dirty="0" smtClean="0"/>
          </a:p>
          <a:p>
            <a:pPr marL="0" indent="0" eaLnBrk="1" hangingPunct="1">
              <a:buNone/>
            </a:pPr>
            <a:r>
              <a:rPr lang="zh-CN" altLang="en-US" sz="2200" b="1" dirty="0"/>
              <a:t>（运输自动化与</a:t>
            </a:r>
            <a:r>
              <a:rPr lang="zh-CN" altLang="en-US" sz="2200" b="1" dirty="0" smtClean="0"/>
              <a:t>控制</a:t>
            </a:r>
            <a:r>
              <a:rPr lang="en-US" altLang="zh-CN" sz="2200" b="1" dirty="0" smtClean="0">
                <a:sym typeface="Wingdings" panose="05000000000000000000" pitchFamily="2" charset="2"/>
              </a:rPr>
              <a:t></a:t>
            </a:r>
            <a:r>
              <a:rPr lang="zh-CN" altLang="en-US" sz="2200" b="1" dirty="0"/>
              <a:t>运输自动化</a:t>
            </a:r>
            <a:r>
              <a:rPr lang="zh-CN" altLang="en-US" sz="2200" b="1" dirty="0" smtClean="0"/>
              <a:t>与</a:t>
            </a:r>
            <a:r>
              <a:rPr lang="zh-CN" altLang="en-US" sz="2200" b="1" dirty="0"/>
              <a:t>通信</a:t>
            </a:r>
            <a:r>
              <a:rPr lang="en-US" altLang="zh-CN" sz="2200" b="1" dirty="0" smtClean="0">
                <a:sym typeface="Wingdings" panose="05000000000000000000" pitchFamily="2" charset="2"/>
              </a:rPr>
              <a:t></a:t>
            </a:r>
            <a:r>
              <a:rPr lang="zh-CN" altLang="en-US" sz="2200" b="1" dirty="0" smtClean="0">
                <a:sym typeface="Wingdings" panose="05000000000000000000" pitchFamily="2" charset="2"/>
              </a:rPr>
              <a:t>信号与信息处理</a:t>
            </a:r>
            <a:r>
              <a:rPr lang="zh-CN" altLang="en-US" sz="2200" b="1" dirty="0" smtClean="0"/>
              <a:t>）</a:t>
            </a:r>
            <a:endParaRPr lang="en-US" altLang="zh-CN" sz="2200" b="1" dirty="0" smtClean="0"/>
          </a:p>
          <a:p>
            <a:pPr lvl="1" eaLnBrk="1" hangingPunct="1"/>
            <a:r>
              <a:rPr lang="zh-CN" altLang="en-US" sz="2200" b="1" dirty="0" smtClean="0"/>
              <a:t>硕士学位点（</a:t>
            </a:r>
            <a:r>
              <a:rPr lang="en-US" altLang="zh-CN" sz="2200" b="1" dirty="0" smtClean="0"/>
              <a:t>1978</a:t>
            </a:r>
            <a:r>
              <a:rPr lang="zh-CN" altLang="en-US" sz="2200" b="1" dirty="0" smtClean="0"/>
              <a:t>年，全国第一批）</a:t>
            </a:r>
            <a:endParaRPr lang="en-US" altLang="zh-CN" sz="2200" b="1" dirty="0" smtClean="0"/>
          </a:p>
          <a:p>
            <a:pPr lvl="1" eaLnBrk="1" hangingPunct="1"/>
            <a:r>
              <a:rPr lang="zh-CN" altLang="en-US" sz="2200" b="1" dirty="0" smtClean="0"/>
              <a:t>博士学位点（</a:t>
            </a:r>
            <a:r>
              <a:rPr lang="en-US" altLang="zh-CN" sz="2200" b="1" dirty="0" smtClean="0"/>
              <a:t>1981</a:t>
            </a:r>
            <a:r>
              <a:rPr lang="zh-CN" altLang="en-US" sz="2200" b="1" dirty="0" smtClean="0"/>
              <a:t>年，全国第一批）</a:t>
            </a:r>
            <a:endParaRPr lang="en-US" altLang="zh-CN" sz="2200" b="1" dirty="0" smtClean="0"/>
          </a:p>
          <a:p>
            <a:pPr lvl="1" eaLnBrk="1" hangingPunct="1"/>
            <a:r>
              <a:rPr lang="zh-CN" altLang="en-US" sz="2200" b="1" dirty="0" smtClean="0"/>
              <a:t>博士后流动站（</a:t>
            </a:r>
            <a:r>
              <a:rPr lang="en-US" altLang="zh-CN" sz="2200" b="1" dirty="0" smtClean="0"/>
              <a:t>1990</a:t>
            </a:r>
            <a:r>
              <a:rPr lang="zh-CN" altLang="en-US" sz="2200" b="1" dirty="0" smtClean="0"/>
              <a:t>年，全国第一批）</a:t>
            </a:r>
            <a:endParaRPr lang="en-US" altLang="zh-CN" sz="2200" b="1" dirty="0" smtClean="0"/>
          </a:p>
          <a:p>
            <a:pPr eaLnBrk="1" hangingPunct="1"/>
            <a:r>
              <a:rPr lang="zh-CN" altLang="en-US" sz="2200" b="1" dirty="0" smtClean="0"/>
              <a:t>控制科学</a:t>
            </a:r>
            <a:r>
              <a:rPr lang="zh-CN" altLang="en-US" sz="2200" b="1" dirty="0"/>
              <a:t>与工程（模式识别与</a:t>
            </a:r>
            <a:r>
              <a:rPr lang="zh-CN" altLang="en-US" sz="2200" b="1" dirty="0" smtClean="0"/>
              <a:t>智能系统）</a:t>
            </a:r>
            <a:endParaRPr lang="en-US" altLang="zh-CN" sz="2200" b="1" dirty="0" smtClean="0"/>
          </a:p>
          <a:p>
            <a:pPr lvl="1" eaLnBrk="1" hangingPunct="1"/>
            <a:r>
              <a:rPr lang="zh-CN" altLang="en-US" sz="2200" b="1" dirty="0" smtClean="0"/>
              <a:t>硕士学位点（</a:t>
            </a:r>
            <a:r>
              <a:rPr lang="en-US" altLang="zh-CN" sz="2200" b="1" dirty="0" smtClean="0"/>
              <a:t>1996</a:t>
            </a:r>
            <a:r>
              <a:rPr lang="zh-CN" altLang="en-US" sz="2200" b="1" dirty="0" smtClean="0"/>
              <a:t>年）</a:t>
            </a:r>
            <a:endParaRPr lang="en-US" altLang="zh-CN" sz="2200" b="1" dirty="0" smtClean="0"/>
          </a:p>
          <a:p>
            <a:pPr lvl="1" eaLnBrk="1" hangingPunct="1"/>
            <a:r>
              <a:rPr lang="zh-CN" altLang="en-US" sz="2200" b="1" dirty="0"/>
              <a:t>博士学位</a:t>
            </a:r>
            <a:r>
              <a:rPr lang="zh-CN" altLang="en-US" sz="2200" b="1" dirty="0" smtClean="0"/>
              <a:t>点（</a:t>
            </a:r>
            <a:r>
              <a:rPr lang="en-US" altLang="zh-CN" sz="2200" b="1" dirty="0" smtClean="0"/>
              <a:t>2000</a:t>
            </a:r>
            <a:r>
              <a:rPr lang="zh-CN" altLang="en-US" sz="2200" b="1" dirty="0" smtClean="0"/>
              <a:t>年）</a:t>
            </a:r>
            <a:endParaRPr lang="en-US" altLang="zh-CN" sz="2200" b="1" dirty="0" smtClean="0"/>
          </a:p>
          <a:p>
            <a:pPr eaLnBrk="1" hangingPunct="1"/>
            <a:r>
              <a:rPr lang="zh-CN" altLang="en-US" sz="2200" b="1" dirty="0"/>
              <a:t>人机交互</a:t>
            </a:r>
            <a:r>
              <a:rPr lang="zh-CN" altLang="en-US" sz="2200" b="1" dirty="0" smtClean="0"/>
              <a:t>工程</a:t>
            </a:r>
            <a:endParaRPr lang="en-US" altLang="zh-CN" sz="2200" b="1" dirty="0" smtClean="0"/>
          </a:p>
          <a:p>
            <a:pPr lvl="1" eaLnBrk="1" hangingPunct="1"/>
            <a:r>
              <a:rPr lang="zh-CN" altLang="en-US" sz="2200" b="1" dirty="0" smtClean="0"/>
              <a:t>硕士学位点（</a:t>
            </a:r>
            <a:r>
              <a:rPr lang="en-US" altLang="zh-CN" sz="2200" b="1" dirty="0" smtClean="0"/>
              <a:t>2000</a:t>
            </a:r>
            <a:r>
              <a:rPr lang="zh-CN" altLang="en-US" sz="2200" b="1" dirty="0" smtClean="0"/>
              <a:t>年，</a:t>
            </a:r>
            <a:r>
              <a:rPr lang="en-US" altLang="zh-CN" sz="2200" b="1" dirty="0" smtClean="0"/>
              <a:t>2012</a:t>
            </a:r>
            <a:r>
              <a:rPr lang="zh-CN" altLang="en-US" sz="2200" b="1" dirty="0" smtClean="0"/>
              <a:t>年取消）</a:t>
            </a:r>
            <a:endParaRPr lang="en-US" altLang="zh-CN" sz="2200" b="1" dirty="0" smtClean="0"/>
          </a:p>
          <a:p>
            <a:pPr lvl="1" eaLnBrk="1" hangingPunct="1"/>
            <a:r>
              <a:rPr lang="zh-CN" altLang="en-US" sz="2200" b="1" dirty="0"/>
              <a:t>博士学位</a:t>
            </a:r>
            <a:r>
              <a:rPr lang="zh-CN" altLang="en-US" sz="2200" b="1" dirty="0" smtClean="0"/>
              <a:t>点（</a:t>
            </a:r>
            <a:r>
              <a:rPr lang="en-US" altLang="zh-CN" sz="2200" b="1" dirty="0" smtClean="0"/>
              <a:t>2004</a:t>
            </a:r>
            <a:r>
              <a:rPr lang="zh-CN" altLang="en-US" sz="2200" b="1" dirty="0" smtClean="0"/>
              <a:t>年，</a:t>
            </a:r>
            <a:r>
              <a:rPr lang="en-US" altLang="zh-CN" sz="2200" b="1" dirty="0" smtClean="0"/>
              <a:t>2012</a:t>
            </a:r>
            <a:r>
              <a:rPr lang="zh-CN" altLang="en-US" sz="2200" b="1" dirty="0" smtClean="0"/>
              <a:t>年取消）</a:t>
            </a:r>
            <a:endParaRPr lang="en-US" altLang="zh-CN" sz="2200" b="1" dirty="0" smtClean="0"/>
          </a:p>
          <a:p>
            <a:pPr eaLnBrk="1" hangingPunct="1"/>
            <a:r>
              <a:rPr lang="zh-CN" altLang="en-US" sz="2200" b="1" dirty="0"/>
              <a:t>电子与通信工程 </a:t>
            </a:r>
            <a:r>
              <a:rPr lang="en-US" altLang="zh-CN" sz="2200" b="1" dirty="0">
                <a:sym typeface="Wingdings" panose="05000000000000000000" pitchFamily="2" charset="2"/>
              </a:rPr>
              <a:t> </a:t>
            </a:r>
            <a:r>
              <a:rPr lang="zh-CN" altLang="en-US" sz="2200" b="1" dirty="0"/>
              <a:t>电子信息类（电子与通信工程）</a:t>
            </a:r>
            <a:r>
              <a:rPr lang="en-US" altLang="zh-CN" sz="2200" b="1" dirty="0">
                <a:sym typeface="Wingdings" panose="05000000000000000000" pitchFamily="2" charset="2"/>
              </a:rPr>
              <a:t> </a:t>
            </a:r>
            <a:r>
              <a:rPr lang="zh-CN" altLang="en-US" sz="2200" b="1" dirty="0">
                <a:sym typeface="Wingdings" panose="05000000000000000000" pitchFamily="2" charset="2"/>
              </a:rPr>
              <a:t>新一代电子技术（含量子技术等</a:t>
            </a:r>
            <a:r>
              <a:rPr lang="zh-CN" altLang="en-US" sz="2200" b="1" dirty="0" smtClean="0">
                <a:sym typeface="Wingdings" panose="05000000000000000000" pitchFamily="2" charset="2"/>
              </a:rPr>
              <a:t>） </a:t>
            </a:r>
            <a:r>
              <a:rPr lang="en-US" altLang="zh-CN" sz="2200" b="1" dirty="0" smtClean="0">
                <a:sym typeface="Wingdings" panose="05000000000000000000" pitchFamily="2" charset="2"/>
              </a:rPr>
              <a:t>-- </a:t>
            </a:r>
            <a:r>
              <a:rPr lang="zh-CN" altLang="en-US" sz="2200" b="1" dirty="0" smtClean="0">
                <a:sym typeface="Wingdings" panose="05000000000000000000" pitchFamily="2" charset="2"/>
              </a:rPr>
              <a:t>专业</a:t>
            </a:r>
            <a:r>
              <a:rPr lang="zh-CN" altLang="en-US" sz="2200" b="1" dirty="0" smtClean="0"/>
              <a:t>硕士</a:t>
            </a:r>
            <a:r>
              <a:rPr lang="zh-CN" altLang="en-US" sz="2200" b="1" dirty="0"/>
              <a:t>学位点（</a:t>
            </a:r>
            <a:r>
              <a:rPr lang="en-US" altLang="zh-CN" sz="2200" b="1" dirty="0"/>
              <a:t>2010</a:t>
            </a:r>
            <a:r>
              <a:rPr lang="zh-CN" altLang="en-US" sz="2200" b="1" dirty="0"/>
              <a:t>年）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004"/>
            <a:ext cx="8229600" cy="691692"/>
          </a:xfrm>
        </p:spPr>
        <p:txBody>
          <a:bodyPr/>
          <a:lstStyle/>
          <a:p>
            <a:pPr eaLnBrk="1" hangingPunct="1"/>
            <a:r>
              <a:rPr lang="zh-CN" altLang="en-US" b="1" dirty="0" smtClean="0"/>
              <a:t>信息所教师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80728"/>
            <a:ext cx="8784976" cy="4525963"/>
          </a:xfrm>
        </p:spPr>
        <p:txBody>
          <a:bodyPr/>
          <a:lstStyle/>
          <a:p>
            <a:pPr eaLnBrk="1" hangingPunct="1"/>
            <a:r>
              <a:rPr lang="zh-CN" altLang="en-US" sz="2100" b="1" dirty="0" smtClean="0"/>
              <a:t>目前在编教师</a:t>
            </a:r>
            <a:r>
              <a:rPr lang="en-US" altLang="zh-CN" sz="2100" b="1" dirty="0" smtClean="0"/>
              <a:t>31</a:t>
            </a:r>
            <a:r>
              <a:rPr lang="zh-CN" altLang="en-US" sz="2100" b="1" dirty="0" smtClean="0"/>
              <a:t>人</a:t>
            </a:r>
            <a:endParaRPr lang="zh-CN" altLang="en-US" sz="2100" b="1" dirty="0" smtClean="0"/>
          </a:p>
          <a:p>
            <a:pPr eaLnBrk="1" hangingPunct="1"/>
            <a:r>
              <a:rPr lang="zh-CN" altLang="en-US" sz="2100" b="1" dirty="0" smtClean="0"/>
              <a:t>教授</a:t>
            </a:r>
            <a:r>
              <a:rPr lang="en-US" altLang="zh-CN" sz="2100" b="1" dirty="0" smtClean="0"/>
              <a:t>18</a:t>
            </a:r>
            <a:r>
              <a:rPr lang="zh-CN" altLang="en-US" sz="2100" b="1" dirty="0" smtClean="0"/>
              <a:t>人</a:t>
            </a:r>
            <a:endParaRPr lang="en-US" altLang="zh-CN" sz="2100" b="1" dirty="0" smtClean="0"/>
          </a:p>
          <a:p>
            <a:pPr lvl="1" algn="just" eaLnBrk="1" hangingPunct="1"/>
            <a:r>
              <a:rPr lang="zh-CN" altLang="en-US" sz="2100" b="1" dirty="0" smtClean="0"/>
              <a:t>赵耀（所长）</a:t>
            </a:r>
            <a:r>
              <a:rPr lang="zh-CN" altLang="en-US" sz="2100" b="1" dirty="0"/>
              <a:t>、</a:t>
            </a:r>
            <a:r>
              <a:rPr lang="zh-CN" altLang="en-US" sz="2100" b="1" dirty="0" smtClean="0"/>
              <a:t>韦世奎（副院长）、</a:t>
            </a:r>
            <a:r>
              <a:rPr lang="zh-CN" altLang="en-US" sz="2100" b="1" dirty="0"/>
              <a:t>倪蓉蓉</a:t>
            </a:r>
            <a:r>
              <a:rPr lang="zh-CN" altLang="en-US" sz="2100" b="1" dirty="0" smtClean="0"/>
              <a:t>（副所长）、</a:t>
            </a:r>
            <a:r>
              <a:rPr lang="zh-CN" altLang="en-US" sz="2100" b="1" dirty="0"/>
              <a:t>岑翼刚（副所长）</a:t>
            </a:r>
            <a:r>
              <a:rPr lang="zh-CN" altLang="en-US" sz="2100" b="1" dirty="0" smtClean="0"/>
              <a:t>、白慧慧（副所长）、胡绍海</a:t>
            </a:r>
            <a:r>
              <a:rPr lang="zh-CN" altLang="en-US" sz="2100" b="1" dirty="0"/>
              <a:t>、朱振峰</a:t>
            </a:r>
            <a:r>
              <a:rPr lang="zh-CN" altLang="en-US" sz="2100" b="1" dirty="0" smtClean="0"/>
              <a:t>、刘谓滨、苗振江、李晓龙、杨唐文、林春雨、张淳杰、王东、安高云、魏云超、</a:t>
            </a:r>
            <a:r>
              <a:rPr lang="zh-CN" altLang="en-US" sz="2100" b="1" dirty="0" smtClean="0"/>
              <a:t>王伟、常冬霞。</a:t>
            </a:r>
            <a:endParaRPr lang="en-US" altLang="zh-CN" sz="2100" b="1" dirty="0" smtClean="0"/>
          </a:p>
          <a:p>
            <a:pPr algn="just" eaLnBrk="1" hangingPunct="1"/>
            <a:r>
              <a:rPr lang="zh-CN" altLang="en-US" sz="2100" b="1" dirty="0" smtClean="0"/>
              <a:t>副教授</a:t>
            </a:r>
            <a:r>
              <a:rPr lang="en-US" altLang="zh-CN" sz="2100" b="1" dirty="0" smtClean="0"/>
              <a:t>6</a:t>
            </a:r>
            <a:r>
              <a:rPr lang="zh-CN" altLang="en-US" sz="2100" b="1" dirty="0" smtClean="0"/>
              <a:t>人</a:t>
            </a:r>
            <a:endParaRPr lang="en-US" altLang="zh-CN" sz="2100" b="1" dirty="0" smtClean="0"/>
          </a:p>
          <a:p>
            <a:pPr lvl="1" algn="just" eaLnBrk="1" hangingPunct="1"/>
            <a:r>
              <a:rPr lang="zh-CN" altLang="en-US" sz="2100" b="1" dirty="0" smtClean="0"/>
              <a:t>王升辉</a:t>
            </a:r>
            <a:r>
              <a:rPr lang="zh-CN" altLang="en-US" sz="2100" b="1" dirty="0" smtClean="0"/>
              <a:t>、万丽莉、朱维彬、刘湘黔</a:t>
            </a:r>
            <a:r>
              <a:rPr lang="zh-CN" altLang="en-US" sz="2100" b="1" dirty="0" smtClean="0"/>
              <a:t>、刘美琴</a:t>
            </a:r>
            <a:r>
              <a:rPr lang="zh-CN" altLang="en-US" sz="2100" b="1" dirty="0" smtClean="0"/>
              <a:t>、郭亚爽</a:t>
            </a:r>
          </a:p>
          <a:p>
            <a:pPr algn="just" eaLnBrk="1" hangingPunct="1"/>
            <a:r>
              <a:rPr lang="zh-CN" altLang="en-US" sz="2100" b="1" dirty="0" smtClean="0"/>
              <a:t>讲师</a:t>
            </a:r>
            <a:r>
              <a:rPr lang="en-US" altLang="zh-CN" sz="2100" b="1" dirty="0" smtClean="0"/>
              <a:t>5</a:t>
            </a:r>
            <a:r>
              <a:rPr lang="zh-CN" altLang="en-US" sz="2100" b="1" dirty="0" smtClean="0"/>
              <a:t>人</a:t>
            </a:r>
            <a:endParaRPr lang="en-US" altLang="zh-CN" sz="2100" b="1" dirty="0" smtClean="0"/>
          </a:p>
          <a:p>
            <a:pPr lvl="1" algn="just" eaLnBrk="1" hangingPunct="1"/>
            <a:r>
              <a:rPr lang="en-US" altLang="zh-CN" sz="2100" b="1" dirty="0"/>
              <a:t> </a:t>
            </a:r>
            <a:r>
              <a:rPr lang="zh-CN" altLang="en-US" sz="2100" b="1" dirty="0" smtClean="0"/>
              <a:t>赵帅锋、章春娥、秦颖、许万茹、马晓乐、马继昌</a:t>
            </a:r>
            <a:endParaRPr lang="en-US" altLang="zh-CN" sz="2100" b="1" dirty="0" smtClean="0"/>
          </a:p>
          <a:p>
            <a:pPr algn="just" eaLnBrk="1" hangingPunct="1"/>
            <a:r>
              <a:rPr lang="zh-CN" altLang="en-US" sz="2100" b="1" dirty="0" smtClean="0"/>
              <a:t>实验师</a:t>
            </a:r>
            <a:r>
              <a:rPr lang="en-US" altLang="zh-CN" sz="2100" b="1" dirty="0" smtClean="0"/>
              <a:t>1</a:t>
            </a:r>
            <a:r>
              <a:rPr lang="zh-CN" altLang="en-US" sz="2100" b="1" dirty="0"/>
              <a:t>人：陈茜</a:t>
            </a:r>
          </a:p>
          <a:p>
            <a:pPr algn="just" eaLnBrk="1" hangingPunct="1"/>
            <a:r>
              <a:rPr lang="zh-CN" altLang="en-US" sz="2100" b="1" dirty="0" smtClean="0"/>
              <a:t>助理</a:t>
            </a:r>
            <a:r>
              <a:rPr lang="en-US" altLang="zh-CN" sz="2100" b="1" dirty="0" smtClean="0"/>
              <a:t>1</a:t>
            </a:r>
            <a:r>
              <a:rPr lang="zh-CN" altLang="en-US" sz="2100" b="1" dirty="0" smtClean="0"/>
              <a:t>人：宋亚男</a:t>
            </a:r>
            <a:endParaRPr lang="en-US" altLang="zh-CN" sz="2100" b="1" dirty="0" smtClean="0"/>
          </a:p>
          <a:p>
            <a:pPr algn="just" eaLnBrk="1" hangingPunct="1"/>
            <a:r>
              <a:rPr lang="zh-CN" altLang="en-US" sz="2100" b="1" dirty="0" smtClean="0"/>
              <a:t>退休调离教授</a:t>
            </a:r>
            <a:r>
              <a:rPr lang="en-US" altLang="zh-CN" sz="2100" b="1" dirty="0" smtClean="0"/>
              <a:t>12</a:t>
            </a:r>
            <a:r>
              <a:rPr lang="zh-CN" altLang="en-US" sz="2100" b="1" dirty="0" smtClean="0"/>
              <a:t>人：袁保宗、张树京、阮秋琦、裘正定、张思东、梁满贵、赵瑞珍、吴景堂、孙冬梅；杜锡钰、黄秀坤、肖扬；</a:t>
            </a:r>
            <a:endParaRPr lang="en-US" altLang="zh-CN" sz="2100" b="1" dirty="0" smtClean="0"/>
          </a:p>
        </p:txBody>
      </p:sp>
    </p:spTree>
    <p:extLst>
      <p:ext uri="{BB962C8B-B14F-4D97-AF65-F5344CB8AC3E}">
        <p14:creationId xmlns:p14="http://schemas.microsoft.com/office/powerpoint/2010/main" val="52310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5256213"/>
          </a:xfrm>
        </p:spPr>
        <p:txBody>
          <a:bodyPr/>
          <a:lstStyle/>
          <a:p>
            <a:pPr eaLnBrk="1" hangingPunct="1">
              <a:lnSpc>
                <a:spcPct val="115000"/>
              </a:lnSpc>
            </a:pPr>
            <a:r>
              <a:rPr lang="zh-CN" altLang="en-US" sz="2800" b="1" dirty="0" smtClean="0"/>
              <a:t>“信息与通信工程”一级学科由二级学科“信号与信息处理”（信息所）和“通信与信息系统”（电子学院）构成；</a:t>
            </a:r>
            <a:endParaRPr lang="en-US" altLang="zh-CN" sz="2800" b="1" dirty="0" smtClean="0"/>
          </a:p>
          <a:p>
            <a:pPr eaLnBrk="1" hangingPunct="1">
              <a:lnSpc>
                <a:spcPct val="115000"/>
              </a:lnSpc>
            </a:pPr>
            <a:r>
              <a:rPr lang="zh-CN" altLang="en-US" sz="2800" b="1" dirty="0" smtClean="0"/>
              <a:t>“信号与信息处理”和“通信与信息系统”都是国家重点学科。</a:t>
            </a:r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信号与信息处理全国重点学科</a:t>
            </a:r>
            <a:r>
              <a:rPr lang="en-US" altLang="zh-CN" sz="2400" b="1" dirty="0" smtClean="0"/>
              <a:t>8</a:t>
            </a:r>
            <a:r>
              <a:rPr lang="zh-CN" altLang="en-US" sz="2400" b="1" dirty="0" smtClean="0"/>
              <a:t>个</a:t>
            </a:r>
          </a:p>
          <a:p>
            <a:pPr lvl="2" eaLnBrk="1" hangingPunct="1">
              <a:lnSpc>
                <a:spcPct val="115000"/>
              </a:lnSpc>
            </a:pPr>
            <a:r>
              <a:rPr lang="zh-CN" altLang="en-US" b="1" dirty="0" smtClean="0"/>
              <a:t>清华大学、北京交通大学、北京邮电大学、北京理工大学、东南大学、电子科技大学、西安电子科技大学、</a:t>
            </a:r>
            <a:r>
              <a:rPr lang="zh-CN" altLang="en-US" b="1" dirty="0"/>
              <a:t>国防科技</a:t>
            </a:r>
            <a:r>
              <a:rPr lang="zh-CN" altLang="en-US" b="1" dirty="0" smtClean="0"/>
              <a:t>大学</a:t>
            </a:r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“通信与信息系统”全国重点学科</a:t>
            </a:r>
            <a:r>
              <a:rPr lang="en-US" altLang="zh-CN" sz="2400" b="1" dirty="0" smtClean="0"/>
              <a:t>18</a:t>
            </a:r>
            <a:r>
              <a:rPr lang="zh-CN" altLang="en-US" sz="2400" b="1" dirty="0" smtClean="0"/>
              <a:t>个</a:t>
            </a: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smtClean="0"/>
              <a:t>学科建设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学科建设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11128" y="1124744"/>
            <a:ext cx="8229600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kern="0" dirty="0" smtClean="0"/>
              <a:t>“通信与信息系统”全国重点学科单位（</a:t>
            </a:r>
            <a:r>
              <a:rPr lang="en-US" altLang="zh-CN" sz="2800" b="1" kern="0" dirty="0" smtClean="0"/>
              <a:t>18</a:t>
            </a:r>
            <a:r>
              <a:rPr lang="zh-CN" altLang="en-US" sz="2800" b="1" kern="0" dirty="0" smtClean="0"/>
              <a:t>）</a:t>
            </a:r>
            <a:endParaRPr lang="en-US" altLang="zh-CN" sz="2800" b="1" kern="0" dirty="0" smtClean="0"/>
          </a:p>
          <a:p>
            <a:pPr lvl="1">
              <a:lnSpc>
                <a:spcPct val="150000"/>
              </a:lnSpc>
            </a:pPr>
            <a:r>
              <a:rPr lang="zh-CN" altLang="en-US" b="1" kern="0" dirty="0" smtClean="0"/>
              <a:t>北京大学，清华大学，北京交通大学，北京航空航天大学，北京理工大学，北京邮电大学，天津大学，哈尔滨工业大学，上海交通大学，东南大学，浙江大学，中国科学技术大学，华南理工大学，电子科技大学，西安电子科技大学，国防科学技术大学，解放军信息工程大学，解放军理工大学 	</a:t>
            </a:r>
          </a:p>
          <a:p>
            <a:pPr marL="0" indent="0">
              <a:buFontTx/>
              <a:buNone/>
            </a:pPr>
            <a:endParaRPr lang="zh-CN" altLang="en-US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96752"/>
            <a:ext cx="8229600" cy="5256213"/>
          </a:xfrm>
        </p:spPr>
        <p:txBody>
          <a:bodyPr/>
          <a:lstStyle/>
          <a:p>
            <a:pPr eaLnBrk="1" hangingPunct="1">
              <a:lnSpc>
                <a:spcPct val="115000"/>
              </a:lnSpc>
            </a:pPr>
            <a:r>
              <a:rPr lang="en-US" altLang="zh-CN" b="1" dirty="0" smtClean="0"/>
              <a:t>2007</a:t>
            </a:r>
            <a:r>
              <a:rPr lang="zh-CN" altLang="en-US" b="1" dirty="0" smtClean="0"/>
              <a:t>年（第</a:t>
            </a:r>
            <a:r>
              <a:rPr lang="en-US" altLang="zh-CN" b="1" dirty="0" smtClean="0"/>
              <a:t>2</a:t>
            </a:r>
            <a:r>
              <a:rPr lang="zh-CN" altLang="en-US" b="1" dirty="0" smtClean="0"/>
              <a:t>轮）以</a:t>
            </a:r>
            <a:r>
              <a:rPr lang="zh-CN" altLang="en-US" b="1" dirty="0" smtClean="0"/>
              <a:t>二级学科学科评估</a:t>
            </a:r>
            <a:endParaRPr lang="en-US" altLang="zh-CN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信号与信息处理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参评单位：</a:t>
            </a:r>
            <a:r>
              <a:rPr lang="en-US" altLang="zh-CN" sz="2400" b="1" dirty="0" smtClean="0"/>
              <a:t>8</a:t>
            </a:r>
            <a:r>
              <a:rPr lang="zh-CN" altLang="en-US" sz="2400" b="1" dirty="0" smtClean="0"/>
              <a:t>个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信息所单独参与评估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全国排名第</a:t>
            </a:r>
            <a:r>
              <a:rPr lang="en-US" altLang="zh-CN" sz="2400" b="1" dirty="0" smtClean="0"/>
              <a:t>5</a:t>
            </a:r>
          </a:p>
          <a:p>
            <a:pPr eaLnBrk="1" hangingPunct="1">
              <a:lnSpc>
                <a:spcPct val="115000"/>
              </a:lnSpc>
            </a:pPr>
            <a:r>
              <a:rPr lang="en-US" altLang="zh-CN" b="1" dirty="0" smtClean="0"/>
              <a:t>2012</a:t>
            </a:r>
            <a:r>
              <a:rPr lang="zh-CN" altLang="en-US" b="1" dirty="0" smtClean="0"/>
              <a:t>年（第</a:t>
            </a:r>
            <a:r>
              <a:rPr lang="en-US" altLang="zh-CN" b="1" dirty="0" smtClean="0"/>
              <a:t>3</a:t>
            </a:r>
            <a:r>
              <a:rPr lang="zh-CN" altLang="en-US" b="1" dirty="0" smtClean="0"/>
              <a:t>轮）以</a:t>
            </a:r>
            <a:r>
              <a:rPr lang="zh-CN" altLang="en-US" b="1" dirty="0" smtClean="0"/>
              <a:t>一级学科评估</a:t>
            </a:r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信息与通信工程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参评单位：</a:t>
            </a:r>
            <a:r>
              <a:rPr lang="en-US" altLang="zh-CN" sz="2400" b="1" dirty="0" smtClean="0"/>
              <a:t>74</a:t>
            </a:r>
            <a:r>
              <a:rPr lang="zh-CN" altLang="en-US" sz="2400" b="1" dirty="0" smtClean="0"/>
              <a:t>个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信息所与电子学院一起评估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并列</a:t>
            </a:r>
            <a:r>
              <a:rPr lang="en-US" altLang="zh-CN" sz="2400" b="1" dirty="0" smtClean="0"/>
              <a:t>8</a:t>
            </a:r>
            <a:r>
              <a:rPr lang="zh-CN" altLang="en-US" sz="2400" b="1" dirty="0" smtClean="0"/>
              <a:t>名</a:t>
            </a: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国家重点学科评估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国家重点学科评估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8981587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652588"/>
            <a:ext cx="916305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7675"/>
            <a:ext cx="9036495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82" y="476672"/>
            <a:ext cx="8963496" cy="6212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23528" y="6689637"/>
            <a:ext cx="842493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752" y="101329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/>
              <a:t>2012</a:t>
            </a:r>
            <a:r>
              <a:rPr lang="zh-CN" altLang="en-US" sz="2000" b="1" dirty="0" smtClean="0"/>
              <a:t>年北京交通大学学科评估结果</a:t>
            </a:r>
            <a:endParaRPr lang="zh-CN" altLang="en-US" sz="20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2914" y="559969"/>
            <a:ext cx="9200149" cy="6092224"/>
            <a:chOff x="-12914" y="559969"/>
            <a:chExt cx="9200149" cy="609222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59" y="1700808"/>
              <a:ext cx="9124376" cy="2893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5" y="4582614"/>
              <a:ext cx="9144000" cy="2069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914" y="559969"/>
              <a:ext cx="9190781" cy="1290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5256213"/>
          </a:xfrm>
        </p:spPr>
        <p:txBody>
          <a:bodyPr/>
          <a:lstStyle/>
          <a:p>
            <a:pPr eaLnBrk="1" hangingPunct="1">
              <a:lnSpc>
                <a:spcPct val="115000"/>
              </a:lnSpc>
            </a:pPr>
            <a:r>
              <a:rPr lang="en-US" altLang="zh-CN" b="1" dirty="0" smtClean="0"/>
              <a:t>2017</a:t>
            </a:r>
            <a:r>
              <a:rPr lang="zh-CN" altLang="en-US" b="1" dirty="0" smtClean="0"/>
              <a:t>年第</a:t>
            </a:r>
            <a:r>
              <a:rPr lang="en-US" altLang="zh-CN" b="1" dirty="0" smtClean="0"/>
              <a:t>4</a:t>
            </a:r>
            <a:r>
              <a:rPr lang="zh-CN" altLang="en-US" b="1" dirty="0" smtClean="0"/>
              <a:t>轮以</a:t>
            </a:r>
            <a:r>
              <a:rPr lang="zh-CN" altLang="en-US" b="1" dirty="0" smtClean="0"/>
              <a:t>一级学科评估</a:t>
            </a:r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信息与通信工程（博士授权高校</a:t>
            </a:r>
            <a:r>
              <a:rPr lang="en-US" altLang="zh-CN" sz="2400" b="1" dirty="0" smtClean="0"/>
              <a:t>64</a:t>
            </a:r>
            <a:r>
              <a:rPr lang="zh-CN" altLang="en-US" sz="2400" b="1" dirty="0" smtClean="0"/>
              <a:t>，参评单位</a:t>
            </a:r>
            <a:r>
              <a:rPr lang="en-US" altLang="zh-CN" sz="2400" b="1" dirty="0" smtClean="0"/>
              <a:t>137</a:t>
            </a:r>
            <a:r>
              <a:rPr lang="zh-CN" altLang="en-US" sz="2400" b="1" dirty="0" smtClean="0"/>
              <a:t>，含硕士授权高校）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sz="2400" b="1" dirty="0"/>
              <a:t>A</a:t>
            </a:r>
            <a:r>
              <a:rPr lang="en-US" altLang="zh-CN" sz="2400" b="1" dirty="0" smtClean="0"/>
              <a:t>+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）：北京邮电大学、电子科技大学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）：清华大学、上海交通大学、西安电子科技大学、国防科技大学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sz="2400" b="1" dirty="0" smtClean="0"/>
              <a:t>A-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7</a:t>
            </a:r>
            <a:r>
              <a:rPr lang="zh-CN" altLang="en-US" sz="2400" b="1" dirty="0" smtClean="0"/>
              <a:t>）：北京交通大学、北京航空航天大学、北京理工大学、哈尔滨工业大学、东南大学、解放军信息工程大学、解放军理工大学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endParaRPr lang="zh-CN" altLang="en-US" b="1" dirty="0" smtClean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国家重点学科评估</a:t>
            </a:r>
          </a:p>
        </p:txBody>
      </p:sp>
      <p:sp>
        <p:nvSpPr>
          <p:cNvPr id="4" name="动作按钮: 前进或下一项 3">
            <a:hlinkClick r:id="" action="ppaction://noaction" highlightClick="1"/>
          </p:cNvPr>
          <p:cNvSpPr/>
          <p:nvPr/>
        </p:nvSpPr>
        <p:spPr>
          <a:xfrm>
            <a:off x="6876256" y="6453336"/>
            <a:ext cx="576064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980728"/>
            <a:ext cx="8229600" cy="5256213"/>
          </a:xfrm>
        </p:spPr>
        <p:txBody>
          <a:bodyPr/>
          <a:lstStyle/>
          <a:p>
            <a:pPr eaLnBrk="1" hangingPunct="1">
              <a:lnSpc>
                <a:spcPct val="115000"/>
              </a:lnSpc>
            </a:pPr>
            <a:r>
              <a:rPr lang="en-US" altLang="zh-CN" b="1" dirty="0" smtClean="0"/>
              <a:t>2017</a:t>
            </a:r>
            <a:r>
              <a:rPr lang="zh-CN" altLang="en-US" b="1" dirty="0" smtClean="0"/>
              <a:t>年以一级</a:t>
            </a:r>
            <a:r>
              <a:rPr lang="zh-CN" altLang="en-US" b="1" dirty="0" smtClean="0"/>
              <a:t>学科评估</a:t>
            </a:r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计算机科学与技术（博士授权高校</a:t>
            </a:r>
            <a:r>
              <a:rPr lang="en-US" altLang="zh-CN" sz="2400" b="1" dirty="0" smtClean="0"/>
              <a:t>77</a:t>
            </a:r>
            <a:r>
              <a:rPr lang="zh-CN" altLang="en-US" sz="2400" b="1" dirty="0" smtClean="0"/>
              <a:t>，参评单位</a:t>
            </a:r>
            <a:r>
              <a:rPr lang="en-US" altLang="zh-CN" sz="2400" b="1" dirty="0" smtClean="0"/>
              <a:t>236</a:t>
            </a:r>
            <a:r>
              <a:rPr lang="zh-CN" altLang="en-US" sz="2400" b="1" dirty="0" smtClean="0"/>
              <a:t>，含硕士授权高校）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sz="2400" b="1" dirty="0"/>
              <a:t>A</a:t>
            </a:r>
            <a:r>
              <a:rPr lang="en-US" altLang="zh-CN" sz="2400" b="1" dirty="0" smtClean="0"/>
              <a:t>+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）：北京大学、清华大学、浙江大学、</a:t>
            </a:r>
            <a:r>
              <a:rPr lang="zh-CN" altLang="en-US" sz="2400" b="1" dirty="0"/>
              <a:t>国防科技大学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7</a:t>
            </a:r>
            <a:r>
              <a:rPr lang="zh-CN" altLang="en-US" sz="2400" b="1" dirty="0"/>
              <a:t>）：北京航空航天大学</a:t>
            </a:r>
            <a:r>
              <a:rPr lang="zh-CN" altLang="en-US" sz="2400" b="1" dirty="0" smtClean="0"/>
              <a:t>、北京邮电大学、哈尔滨工业大学、上海交通大学、南京大学、华中科技大学、电子科技大学</a:t>
            </a:r>
            <a:endParaRPr lang="en-US" altLang="zh-CN" sz="2400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sz="2400" b="1" dirty="0" smtClean="0"/>
              <a:t>A-</a:t>
            </a:r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12</a:t>
            </a:r>
            <a:r>
              <a:rPr lang="zh-CN" altLang="en-US" sz="2400" b="1" dirty="0" smtClean="0"/>
              <a:t>）：北京交通大学、北京理工大学、东北大学、吉林大学、同济大学、中国科学技术大学、武汉大学、中南大学、西安交通大学、西北工业大学、西安电子科技大学、解放军信息工程大学</a:t>
            </a:r>
            <a:endParaRPr lang="zh-CN" altLang="en-US" b="1" dirty="0" smtClean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国家重点学科评估</a:t>
            </a:r>
          </a:p>
        </p:txBody>
      </p:sp>
      <p:sp>
        <p:nvSpPr>
          <p:cNvPr id="6" name="动作按钮: 前进或下一项 5">
            <a:hlinkClick r:id="" action="ppaction://noaction" highlightClick="1"/>
          </p:cNvPr>
          <p:cNvSpPr/>
          <p:nvPr/>
        </p:nvSpPr>
        <p:spPr>
          <a:xfrm>
            <a:off x="6876256" y="6453336"/>
            <a:ext cx="576064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5256213"/>
          </a:xfrm>
        </p:spPr>
        <p:txBody>
          <a:bodyPr/>
          <a:lstStyle/>
          <a:p>
            <a:pPr eaLnBrk="1" hangingPunct="1">
              <a:lnSpc>
                <a:spcPct val="115000"/>
              </a:lnSpc>
            </a:pPr>
            <a:r>
              <a:rPr lang="en-US" altLang="zh-CN" b="1" dirty="0" smtClean="0"/>
              <a:t>2017</a:t>
            </a:r>
            <a:r>
              <a:rPr lang="zh-CN" altLang="en-US" b="1" dirty="0" smtClean="0"/>
              <a:t>年以一级学科评估</a:t>
            </a:r>
          </a:p>
          <a:p>
            <a:pPr lvl="1" eaLnBrk="1" hangingPunct="1">
              <a:lnSpc>
                <a:spcPct val="115000"/>
              </a:lnSpc>
            </a:pPr>
            <a:r>
              <a:rPr lang="zh-CN" altLang="en-US" sz="2400" b="1" dirty="0" smtClean="0"/>
              <a:t>信息与通信</a:t>
            </a:r>
            <a:r>
              <a:rPr lang="zh-CN" altLang="en-US" sz="2400" b="1" dirty="0" smtClean="0"/>
              <a:t>工程</a:t>
            </a:r>
            <a:r>
              <a:rPr lang="en-US" altLang="zh-CN" sz="2400" b="1" dirty="0" smtClean="0"/>
              <a:t> – A-</a:t>
            </a:r>
            <a:endParaRPr lang="en-US" altLang="zh-CN" sz="2400" b="1" dirty="0" smtClean="0"/>
          </a:p>
          <a:p>
            <a:pPr eaLnBrk="1" hangingPunct="1">
              <a:lnSpc>
                <a:spcPct val="115000"/>
              </a:lnSpc>
            </a:pPr>
            <a:r>
              <a:rPr lang="en-US" altLang="zh-CN" b="1" dirty="0" smtClean="0"/>
              <a:t>2017</a:t>
            </a:r>
            <a:r>
              <a:rPr lang="zh-CN" altLang="en-US" b="1" dirty="0" smtClean="0"/>
              <a:t>年教育部公布“双一流”</a:t>
            </a:r>
            <a:endParaRPr lang="en-US" altLang="zh-CN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b="1" dirty="0" smtClean="0"/>
              <a:t>211</a:t>
            </a:r>
            <a:r>
              <a:rPr lang="zh-CN" altLang="en-US" b="1" dirty="0" smtClean="0"/>
              <a:t>大学</a:t>
            </a:r>
            <a:endParaRPr lang="en-US" altLang="zh-CN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b="1" dirty="0" smtClean="0"/>
              <a:t>985</a:t>
            </a:r>
            <a:r>
              <a:rPr lang="zh-CN" altLang="en-US" b="1" dirty="0" smtClean="0"/>
              <a:t>大学</a:t>
            </a:r>
            <a:endParaRPr lang="en-US" altLang="zh-CN" b="1" dirty="0" smtClean="0"/>
          </a:p>
          <a:p>
            <a:pPr lvl="1" eaLnBrk="1" hangingPunct="1">
              <a:lnSpc>
                <a:spcPct val="115000"/>
              </a:lnSpc>
            </a:pPr>
            <a:r>
              <a:rPr lang="en-US" altLang="zh-CN" b="1" dirty="0" smtClean="0"/>
              <a:t>985</a:t>
            </a:r>
            <a:r>
              <a:rPr lang="zh-CN" altLang="en-US" b="1" dirty="0" smtClean="0"/>
              <a:t>优势学科创新平台</a:t>
            </a:r>
            <a:endParaRPr lang="en-US" altLang="zh-CN" b="1" dirty="0" smtClean="0"/>
          </a:p>
          <a:p>
            <a:pPr lvl="1" eaLnBrk="1" hangingPunct="1">
              <a:lnSpc>
                <a:spcPct val="115000"/>
              </a:lnSpc>
            </a:pPr>
            <a:r>
              <a:rPr lang="zh-CN" altLang="en-US" b="1" dirty="0" smtClean="0"/>
              <a:t>“双一流”大学：一流大学、一流学科</a:t>
            </a:r>
            <a:endParaRPr lang="en-US" altLang="zh-CN" b="1" dirty="0" smtClean="0"/>
          </a:p>
          <a:p>
            <a:pPr lvl="1" eaLnBrk="1" hangingPunct="1">
              <a:lnSpc>
                <a:spcPct val="115000"/>
              </a:lnSpc>
            </a:pPr>
            <a:endParaRPr lang="en-US" altLang="zh-CN" b="1" dirty="0" smtClean="0"/>
          </a:p>
          <a:p>
            <a:pPr lvl="1" eaLnBrk="1" hangingPunct="1">
              <a:lnSpc>
                <a:spcPct val="115000"/>
              </a:lnSpc>
            </a:pPr>
            <a:endParaRPr lang="zh-CN" altLang="en-US" b="1" dirty="0" smtClean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国家重点学科评估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96752"/>
            <a:ext cx="8229600" cy="5256213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/>
              <a:t>一流大学建设高校</a:t>
            </a:r>
            <a:r>
              <a:rPr lang="en-US" altLang="zh-CN" sz="2400" b="1" dirty="0"/>
              <a:t>42</a:t>
            </a:r>
            <a:r>
              <a:rPr lang="zh-CN" altLang="en-US" sz="2400" b="1" dirty="0" smtClean="0"/>
              <a:t>所</a:t>
            </a:r>
            <a:endParaRPr lang="en-US" altLang="zh-CN" sz="2400" b="1" dirty="0" smtClean="0"/>
          </a:p>
          <a:p>
            <a:pPr lvl="1" eaLnBrk="1" hangingPunct="1">
              <a:lnSpc>
                <a:spcPct val="130000"/>
              </a:lnSpc>
            </a:pPr>
            <a:r>
              <a:rPr lang="zh-CN" altLang="en-US" sz="2400" b="1" dirty="0" smtClean="0"/>
              <a:t>分为</a:t>
            </a:r>
            <a:r>
              <a:rPr lang="en-US" altLang="zh-CN" sz="2400" b="1" dirty="0"/>
              <a:t>A</a:t>
            </a:r>
            <a:r>
              <a:rPr lang="zh-CN" altLang="en-US" sz="2400" b="1" dirty="0"/>
              <a:t>类和</a:t>
            </a:r>
            <a:r>
              <a:rPr lang="en-US" altLang="zh-CN" sz="2400" b="1" dirty="0"/>
              <a:t>B</a:t>
            </a:r>
            <a:r>
              <a:rPr lang="zh-CN" altLang="en-US" sz="2400" b="1" dirty="0"/>
              <a:t>类两个层次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lvl="1" eaLnBrk="1" hangingPunct="1">
              <a:lnSpc>
                <a:spcPct val="130000"/>
              </a:lnSpc>
            </a:pPr>
            <a:r>
              <a:rPr lang="en-US" altLang="zh-CN" sz="2400" b="1" dirty="0" smtClean="0"/>
              <a:t>A</a:t>
            </a:r>
            <a:r>
              <a:rPr lang="zh-CN" altLang="en-US" sz="2400" b="1" dirty="0" smtClean="0"/>
              <a:t>类：北京大学</a:t>
            </a:r>
            <a:r>
              <a:rPr lang="zh-CN" altLang="en-US" sz="2400" b="1" dirty="0"/>
              <a:t>、清华大学、上海交通大学等</a:t>
            </a:r>
            <a:r>
              <a:rPr lang="en-US" altLang="zh-CN" sz="2400" b="1" dirty="0"/>
              <a:t>36</a:t>
            </a:r>
            <a:r>
              <a:rPr lang="zh-CN" altLang="en-US" sz="2400" b="1" dirty="0"/>
              <a:t>所高校，是创建中国特色、世界一流大学的中坚力量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lvl="1" eaLnBrk="1" hangingPunct="1">
              <a:lnSpc>
                <a:spcPct val="130000"/>
              </a:lnSpc>
            </a:pPr>
            <a:r>
              <a:rPr lang="en-US" altLang="zh-CN" sz="2400" b="1" dirty="0" smtClean="0"/>
              <a:t>B</a:t>
            </a:r>
            <a:r>
              <a:rPr lang="zh-CN" altLang="en-US" sz="2400" b="1" dirty="0" smtClean="0"/>
              <a:t>类：东北大学</a:t>
            </a:r>
            <a:r>
              <a:rPr lang="zh-CN" altLang="en-US" sz="2400" b="1" dirty="0"/>
              <a:t>、湖南大学、新疆大学等</a:t>
            </a:r>
            <a:r>
              <a:rPr lang="en-US" altLang="zh-CN" sz="2400" b="1" dirty="0"/>
              <a:t>6</a:t>
            </a:r>
            <a:r>
              <a:rPr lang="zh-CN" altLang="en-US" sz="2400" b="1" dirty="0"/>
              <a:t>所高校，是创建中国特色、世界一流大学的必要补充</a:t>
            </a:r>
            <a:r>
              <a:rPr lang="zh-CN" altLang="en-US" sz="2400" b="1" dirty="0" smtClean="0"/>
              <a:t>。</a:t>
            </a:r>
            <a:endParaRPr lang="en-US" altLang="zh-CN" sz="2400" b="1" dirty="0" smtClean="0"/>
          </a:p>
          <a:p>
            <a:pPr eaLnBrk="1" hangingPunct="1">
              <a:lnSpc>
                <a:spcPct val="130000"/>
              </a:lnSpc>
            </a:pPr>
            <a:r>
              <a:rPr lang="zh-CN" altLang="en-US" sz="2400" b="1" dirty="0" smtClean="0"/>
              <a:t>一流学科建设高校</a:t>
            </a:r>
            <a:r>
              <a:rPr lang="en-US" altLang="zh-CN" sz="2400" b="1" dirty="0" smtClean="0"/>
              <a:t>98</a:t>
            </a:r>
            <a:r>
              <a:rPr lang="zh-CN" altLang="en-US" sz="2400" b="1" dirty="0" smtClean="0"/>
              <a:t>所</a:t>
            </a:r>
            <a:endParaRPr lang="en-US" altLang="zh-CN" sz="2400" b="1" dirty="0" smtClean="0"/>
          </a:p>
          <a:p>
            <a:pPr lvl="1" eaLnBrk="1" hangingPunct="1">
              <a:lnSpc>
                <a:spcPct val="130000"/>
              </a:lnSpc>
            </a:pPr>
            <a:r>
              <a:rPr lang="zh-CN" altLang="en-US" sz="2400" b="1" dirty="0" smtClean="0"/>
              <a:t>中国科学院大学、北京交通大学等</a:t>
            </a:r>
            <a:r>
              <a:rPr lang="en-US" altLang="zh-CN" sz="2400" b="1" dirty="0"/>
              <a:t>98</a:t>
            </a:r>
            <a:r>
              <a:rPr lang="zh-CN" altLang="en-US" sz="2400" b="1" dirty="0"/>
              <a:t>所高校跻身一流学科建设高校，是创建中国特色、世界一流学科的后备力量。</a:t>
            </a:r>
            <a:endParaRPr lang="en-US" altLang="zh-CN" sz="2400" b="1" dirty="0" smtClean="0"/>
          </a:p>
          <a:p>
            <a:pPr lvl="1" eaLnBrk="1" hangingPunct="1">
              <a:lnSpc>
                <a:spcPct val="130000"/>
              </a:lnSpc>
            </a:pPr>
            <a:endParaRPr lang="zh-CN" altLang="en-US" sz="2400" b="1" dirty="0" smtClean="0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“双一流”大学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9555" y="1219200"/>
            <a:ext cx="8374385" cy="4525963"/>
          </a:xfrm>
        </p:spPr>
        <p:txBody>
          <a:bodyPr/>
          <a:lstStyle/>
          <a:p>
            <a:pPr eaLnBrk="1" hangingPunct="1"/>
            <a:r>
              <a:rPr lang="zh-CN" altLang="en-US" b="1" dirty="0" smtClean="0"/>
              <a:t>一流学科“系统科学”</a:t>
            </a:r>
            <a:endParaRPr lang="en-US" altLang="zh-CN" b="1" dirty="0" smtClean="0"/>
          </a:p>
          <a:p>
            <a:pPr eaLnBrk="1" hangingPunct="1"/>
            <a:r>
              <a:rPr lang="zh-CN" altLang="en-US" b="1" dirty="0" smtClean="0"/>
              <a:t>“信息与通信工程”、“交通运输工程”均没有进入，成为线下第一名；</a:t>
            </a:r>
            <a:endParaRPr lang="en-US" altLang="zh-CN" b="1" dirty="0" smtClean="0"/>
          </a:p>
          <a:p>
            <a:pPr eaLnBrk="1" hangingPunct="1"/>
            <a:r>
              <a:rPr lang="zh-CN" altLang="en-US" b="1" dirty="0" smtClean="0"/>
              <a:t>北京交通大学“一流学科”建设</a:t>
            </a:r>
            <a:endParaRPr lang="en-US" altLang="zh-CN" b="1" dirty="0" smtClean="0"/>
          </a:p>
          <a:p>
            <a:pPr lvl="1" eaLnBrk="1" hangingPunct="1"/>
            <a:r>
              <a:rPr lang="zh-CN" altLang="en-US" b="1" dirty="0" smtClean="0"/>
              <a:t>智慧交通学科（含：系统科学、信息与通信工程、交通运输工程等）</a:t>
            </a:r>
            <a:endParaRPr lang="en-US" altLang="zh-CN" b="1" dirty="0" smtClean="0"/>
          </a:p>
          <a:p>
            <a:pPr eaLnBrk="1" hangingPunct="1"/>
            <a:r>
              <a:rPr lang="zh-CN" altLang="en-US" b="1" dirty="0" smtClean="0"/>
              <a:t>“信息与通信工程”学位点评估</a:t>
            </a:r>
            <a:endParaRPr lang="en-US" altLang="zh-CN" b="1" dirty="0" smtClean="0"/>
          </a:p>
          <a:p>
            <a:pPr lvl="1" eaLnBrk="1" hangingPunct="1"/>
            <a:r>
              <a:rPr lang="en-US" altLang="zh-CN" b="1" dirty="0" smtClean="0"/>
              <a:t>2017.9</a:t>
            </a:r>
            <a:r>
              <a:rPr lang="zh-CN" altLang="en-US" b="1" dirty="0" smtClean="0"/>
              <a:t>，张宏科院士（</a:t>
            </a:r>
            <a:r>
              <a:rPr lang="en-US" altLang="zh-CN" b="1" dirty="0" smtClean="0"/>
              <a:t>2021</a:t>
            </a:r>
            <a:r>
              <a:rPr lang="zh-CN" altLang="en-US" b="1" dirty="0" smtClean="0"/>
              <a:t>）汇报</a:t>
            </a:r>
            <a:endParaRPr lang="en-US" altLang="zh-CN" b="1" dirty="0" smtClean="0"/>
          </a:p>
          <a:p>
            <a:pPr lvl="1" eaLnBrk="1" hangingPunct="1"/>
            <a:r>
              <a:rPr lang="zh-CN" altLang="en-US" b="1" dirty="0" smtClean="0"/>
              <a:t>何友院士说：北京交通大学“信息与通信工程”绝对是国内一流学科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北京交通大学</a:t>
            </a:r>
          </a:p>
        </p:txBody>
      </p:sp>
    </p:spTree>
    <p:extLst>
      <p:ext uri="{BB962C8B-B14F-4D97-AF65-F5344CB8AC3E}">
        <p14:creationId xmlns:p14="http://schemas.microsoft.com/office/powerpoint/2010/main" val="160051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9532" y="1124744"/>
            <a:ext cx="8424936" cy="5328592"/>
          </a:xfrm>
        </p:spPr>
        <p:txBody>
          <a:bodyPr/>
          <a:lstStyle/>
          <a:p>
            <a:pPr eaLnBrk="1" hangingPunct="1"/>
            <a:r>
              <a:rPr lang="en-US" altLang="zh-CN" b="1" dirty="0" smtClean="0"/>
              <a:t>2022</a:t>
            </a:r>
            <a:r>
              <a:rPr lang="zh-CN" altLang="en-US" b="1" dirty="0" smtClean="0"/>
              <a:t>年第二轮一流大学、一流学科评估</a:t>
            </a:r>
            <a:endParaRPr lang="en-US" altLang="zh-CN" b="1" dirty="0" smtClean="0"/>
          </a:p>
          <a:p>
            <a:pPr eaLnBrk="1" hangingPunct="1"/>
            <a:r>
              <a:rPr lang="zh-CN" altLang="en-US" b="1" dirty="0" smtClean="0"/>
              <a:t>教育部要求：一流大学保留不变；一流学科基本不变，不再增加新的一流学科。</a:t>
            </a:r>
            <a:endParaRPr lang="en-US" altLang="zh-CN" b="1" dirty="0" smtClean="0"/>
          </a:p>
          <a:p>
            <a:pPr eaLnBrk="1" hangingPunct="1"/>
            <a:r>
              <a:rPr lang="zh-CN" altLang="en-US" b="1" dirty="0" smtClean="0"/>
              <a:t>北京交通大学听从号召，就没有申报信息与通信工程、交通运输工程</a:t>
            </a:r>
            <a:r>
              <a:rPr lang="zh-CN" altLang="en-US" b="1" dirty="0"/>
              <a:t>两</a:t>
            </a:r>
            <a:r>
              <a:rPr lang="zh-CN" altLang="en-US" b="1" dirty="0" smtClean="0"/>
              <a:t>个学科，如果申报，肯定能够成功的。</a:t>
            </a:r>
            <a:endParaRPr lang="en-US" altLang="zh-CN" b="1" dirty="0" smtClean="0"/>
          </a:p>
          <a:p>
            <a:pPr eaLnBrk="1" hangingPunct="1"/>
            <a:r>
              <a:rPr lang="zh-CN" altLang="en-US" b="1" dirty="0" smtClean="0"/>
              <a:t>但是：很多学校，包括多所一本院校，均成功申报新的一流学科，特别是：南京航空航天大学，成功申报</a:t>
            </a:r>
            <a:r>
              <a:rPr lang="en-US" altLang="zh-CN" b="1" dirty="0" smtClean="0"/>
              <a:t>2</a:t>
            </a:r>
            <a:r>
              <a:rPr lang="zh-CN" altLang="en-US" b="1" dirty="0" smtClean="0"/>
              <a:t>个一流学科（含控制科学与工程，该学科还比不过北京交通大学）。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72008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北京交通大学</a:t>
            </a:r>
          </a:p>
        </p:txBody>
      </p:sp>
    </p:spTree>
    <p:extLst>
      <p:ext uri="{BB962C8B-B14F-4D97-AF65-F5344CB8AC3E}">
        <p14:creationId xmlns:p14="http://schemas.microsoft.com/office/powerpoint/2010/main" val="21367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9532" y="1124744"/>
            <a:ext cx="8424936" cy="5328592"/>
          </a:xfrm>
        </p:spPr>
        <p:txBody>
          <a:bodyPr/>
          <a:lstStyle/>
          <a:p>
            <a:pPr eaLnBrk="1" hangingPunct="1"/>
            <a:r>
              <a:rPr lang="en-US" altLang="zh-CN" b="1" dirty="0" smtClean="0"/>
              <a:t>2022</a:t>
            </a:r>
            <a:r>
              <a:rPr lang="zh-CN" altLang="en-US" b="1" dirty="0" smtClean="0"/>
              <a:t>年第五轮学科</a:t>
            </a:r>
            <a:r>
              <a:rPr lang="zh-CN" altLang="en-US" b="1" dirty="0" smtClean="0"/>
              <a:t>评估</a:t>
            </a:r>
            <a:endParaRPr lang="en-US" altLang="zh-CN" b="1" dirty="0" smtClean="0"/>
          </a:p>
          <a:p>
            <a:pPr eaLnBrk="1" hangingPunct="1"/>
            <a:r>
              <a:rPr lang="zh-CN" altLang="en-US" b="1" dirty="0" smtClean="0"/>
              <a:t>信息与通信工程 </a:t>
            </a:r>
            <a:r>
              <a:rPr lang="en-US" altLang="zh-CN" b="1" dirty="0" smtClean="0"/>
              <a:t>- A</a:t>
            </a:r>
          </a:p>
          <a:p>
            <a:pPr eaLnBrk="1" hangingPunct="1"/>
            <a:r>
              <a:rPr lang="zh-CN" altLang="en-US" b="1" dirty="0" smtClean="0"/>
              <a:t>学校目前的计划：冲击：信息与通信工程、交通运输工程 </a:t>
            </a:r>
            <a:r>
              <a:rPr lang="en-US" altLang="zh-CN" b="1" dirty="0" smtClean="0"/>
              <a:t>– </a:t>
            </a:r>
            <a:r>
              <a:rPr lang="zh-CN" altLang="en-US" b="1" dirty="0" smtClean="0"/>
              <a:t>一流学科！。</a:t>
            </a:r>
            <a:endParaRPr lang="zh-CN" altLang="en-US" b="1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720080"/>
          </a:xfrm>
          <a:noFill/>
        </p:spPr>
        <p:txBody>
          <a:bodyPr/>
          <a:lstStyle/>
          <a:p>
            <a:pPr eaLnBrk="1" hangingPunct="1"/>
            <a:r>
              <a:rPr lang="zh-CN" altLang="en-US" b="1" dirty="0" smtClean="0"/>
              <a:t>北京交通大学</a:t>
            </a:r>
          </a:p>
        </p:txBody>
      </p:sp>
    </p:spTree>
    <p:extLst>
      <p:ext uri="{BB962C8B-B14F-4D97-AF65-F5344CB8AC3E}">
        <p14:creationId xmlns:p14="http://schemas.microsoft.com/office/powerpoint/2010/main" val="403535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/>
              <a:t>④</a:t>
            </a:r>
            <a:r>
              <a:rPr lang="en-US" altLang="zh-CN" sz="3600" b="1" dirty="0" smtClean="0"/>
              <a:t> </a:t>
            </a:r>
            <a:r>
              <a:rPr lang="zh-CN" altLang="en-US" sz="3600" b="1" dirty="0" smtClean="0"/>
              <a:t>科学研究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124744"/>
            <a:ext cx="8291264" cy="4724400"/>
          </a:xfrm>
        </p:spPr>
        <p:txBody>
          <a:bodyPr/>
          <a:lstStyle/>
          <a:p>
            <a:pPr eaLnBrk="1" hangingPunct="1"/>
            <a:r>
              <a:rPr lang="zh-CN" altLang="en-US" b="1" dirty="0"/>
              <a:t>信息所具有两个部级重点实验室</a:t>
            </a:r>
          </a:p>
          <a:p>
            <a:pPr lvl="1" eaLnBrk="1" hangingPunct="1"/>
            <a:r>
              <a:rPr lang="zh-CN" altLang="en-US" b="1" dirty="0"/>
              <a:t>铁道部部级开放实验室“铁路信息科学与工程”</a:t>
            </a:r>
          </a:p>
          <a:p>
            <a:pPr lvl="1" eaLnBrk="1" hangingPunct="1"/>
            <a:r>
              <a:rPr lang="zh-CN" altLang="en-US" b="1" dirty="0"/>
              <a:t>北京市重点实验室“现代信息科学与网络与网络技术”</a:t>
            </a:r>
          </a:p>
          <a:p>
            <a:pPr lvl="1" eaLnBrk="1" hangingPunct="1"/>
            <a:r>
              <a:rPr lang="zh-CN" altLang="en-US" b="1" dirty="0"/>
              <a:t>北京交通大学具有</a:t>
            </a:r>
            <a:r>
              <a:rPr lang="en-US" altLang="zh-CN" b="1" dirty="0"/>
              <a:t>1</a:t>
            </a:r>
            <a:r>
              <a:rPr lang="zh-CN" altLang="en-US" b="1" dirty="0"/>
              <a:t>个国家级重点实验室，</a:t>
            </a:r>
            <a:r>
              <a:rPr lang="en-US" altLang="zh-CN" b="1" dirty="0"/>
              <a:t>12</a:t>
            </a:r>
            <a:r>
              <a:rPr lang="zh-CN" altLang="en-US" b="1" dirty="0"/>
              <a:t>个部级重点实验室</a:t>
            </a:r>
            <a:endParaRPr lang="en-US" altLang="zh-CN" b="1" dirty="0"/>
          </a:p>
          <a:p>
            <a:pPr lvl="1" eaLnBrk="1" hangingPunct="1"/>
            <a:r>
              <a:rPr lang="zh-CN" altLang="en-US" b="1" dirty="0"/>
              <a:t>计算机</a:t>
            </a:r>
            <a:r>
              <a:rPr lang="zh-CN" altLang="en-US" b="1" dirty="0" smtClean="0"/>
              <a:t>学院</a:t>
            </a:r>
            <a:r>
              <a:rPr lang="en-US" altLang="zh-CN" b="1" dirty="0" smtClean="0"/>
              <a:t>4</a:t>
            </a:r>
            <a:r>
              <a:rPr lang="zh-CN" altLang="en-US" b="1" dirty="0" smtClean="0"/>
              <a:t>个</a:t>
            </a:r>
            <a:r>
              <a:rPr lang="zh-CN" altLang="en-US" b="1" dirty="0"/>
              <a:t>部级重点实验室：信息所</a:t>
            </a:r>
            <a:r>
              <a:rPr lang="en-US" altLang="zh-CN" b="1" dirty="0"/>
              <a:t>2</a:t>
            </a:r>
            <a:r>
              <a:rPr lang="zh-CN" altLang="en-US" b="1" dirty="0" smtClean="0"/>
              <a:t>个</a:t>
            </a:r>
            <a:r>
              <a:rPr lang="zh-CN" altLang="en-US" b="1" dirty="0"/>
              <a:t>，</a:t>
            </a:r>
            <a:r>
              <a:rPr lang="zh-CN" altLang="en-US" b="1" dirty="0" smtClean="0"/>
              <a:t>计算机</a:t>
            </a:r>
            <a:r>
              <a:rPr lang="en-US" altLang="zh-CN" b="1" dirty="0" smtClean="0"/>
              <a:t>3</a:t>
            </a:r>
            <a:r>
              <a:rPr lang="zh-CN" altLang="en-US" b="1" dirty="0" smtClean="0"/>
              <a:t>个</a:t>
            </a:r>
            <a:r>
              <a:rPr lang="zh-CN" altLang="en-US" b="1" dirty="0"/>
              <a:t>（</a:t>
            </a:r>
            <a:r>
              <a:rPr lang="en-US" altLang="zh-CN" b="1" dirty="0"/>
              <a:t>2013</a:t>
            </a:r>
            <a:r>
              <a:rPr lang="zh-CN" altLang="en-US" b="1" dirty="0" smtClean="0"/>
              <a:t>年、</a:t>
            </a:r>
            <a:r>
              <a:rPr lang="en-US" altLang="zh-CN" b="1" dirty="0" smtClean="0"/>
              <a:t>2017</a:t>
            </a:r>
            <a:r>
              <a:rPr lang="zh-CN" altLang="en-US" b="1" dirty="0" smtClean="0"/>
              <a:t>年、</a:t>
            </a:r>
            <a:r>
              <a:rPr lang="en-US" altLang="zh-CN" b="1" dirty="0" smtClean="0"/>
              <a:t>2022</a:t>
            </a:r>
            <a:r>
              <a:rPr lang="zh-CN" altLang="en-US" b="1" dirty="0" smtClean="0"/>
              <a:t>年批准</a:t>
            </a:r>
            <a:r>
              <a:rPr lang="zh-CN" altLang="en-US" b="1" dirty="0" smtClean="0"/>
              <a:t>）</a:t>
            </a:r>
            <a:r>
              <a:rPr lang="zh-CN" altLang="en-US" b="1" dirty="0"/>
              <a:t>	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29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/>
              <a:t>④</a:t>
            </a:r>
            <a:r>
              <a:rPr lang="en-US" altLang="zh-CN" sz="3600" b="1" dirty="0" smtClean="0"/>
              <a:t> </a:t>
            </a:r>
            <a:r>
              <a:rPr lang="zh-CN" altLang="en-US" sz="3600" b="1" dirty="0" smtClean="0"/>
              <a:t>科学研究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608512"/>
          </a:xfrm>
        </p:spPr>
        <p:txBody>
          <a:bodyPr/>
          <a:lstStyle/>
          <a:p>
            <a:pPr>
              <a:defRPr/>
            </a:pPr>
            <a:r>
              <a:rPr lang="zh-CN" altLang="en-US" sz="2400" b="1" dirty="0" smtClean="0">
                <a:sym typeface="Arial" panose="020B0604020202020204" pitchFamily="34" charset="0"/>
              </a:rPr>
              <a:t>211</a:t>
            </a:r>
            <a:r>
              <a:rPr lang="zh-CN" altLang="en-US" sz="2400" b="1" dirty="0">
                <a:sym typeface="Arial" panose="020B0604020202020204" pitchFamily="34" charset="0"/>
              </a:rPr>
              <a:t>工程建设</a:t>
            </a:r>
            <a:endParaRPr lang="en-US" altLang="zh-CN" sz="2400" b="1" dirty="0">
              <a:sym typeface="Arial" panose="020B0604020202020204" pitchFamily="34" charset="0"/>
            </a:endParaRPr>
          </a:p>
          <a:p>
            <a:pPr>
              <a:defRPr/>
            </a:pPr>
            <a:r>
              <a:rPr lang="zh-CN" altLang="en-US" sz="2400" b="1" dirty="0">
                <a:sym typeface="Arial" panose="020B0604020202020204" pitchFamily="34" charset="0"/>
              </a:rPr>
              <a:t>985工程优势学科创新平台</a:t>
            </a:r>
            <a:endParaRPr lang="zh-CN" altLang="en-US" sz="2400" b="1" dirty="0"/>
          </a:p>
          <a:p>
            <a:pPr>
              <a:defRPr/>
            </a:pPr>
            <a:r>
              <a:rPr lang="zh-CN" altLang="en-US" sz="2400" b="1" dirty="0"/>
              <a:t>教育部创新</a:t>
            </a:r>
            <a:r>
              <a:rPr lang="zh-CN" altLang="en-US" sz="2400" b="1" dirty="0" smtClean="0"/>
              <a:t>团队</a:t>
            </a:r>
            <a:endParaRPr lang="en-US" altLang="zh-CN" sz="2400" b="1" dirty="0" smtClean="0"/>
          </a:p>
          <a:p>
            <a:pPr>
              <a:defRPr/>
            </a:pPr>
            <a:r>
              <a:rPr lang="zh-CN" altLang="en-US" sz="2400" b="1" dirty="0"/>
              <a:t>科技</a:t>
            </a:r>
            <a:r>
              <a:rPr lang="zh-CN" altLang="en-US" sz="2400" b="1" dirty="0" smtClean="0"/>
              <a:t>部创新团队</a:t>
            </a:r>
            <a:endParaRPr lang="en-US" altLang="zh-CN" sz="2400" b="1" dirty="0" smtClean="0"/>
          </a:p>
          <a:p>
            <a:pPr>
              <a:defRPr/>
            </a:pPr>
            <a:r>
              <a:rPr lang="zh-CN" altLang="en-US" sz="2400" b="1" dirty="0" smtClean="0"/>
              <a:t>一流学科建设</a:t>
            </a:r>
            <a:endParaRPr lang="en-US" altLang="zh-CN" sz="2400" b="1" dirty="0"/>
          </a:p>
          <a:p>
            <a:pPr eaLnBrk="1" hangingPunct="1"/>
            <a:r>
              <a:rPr lang="zh-CN" altLang="en-US" sz="2400" b="1" dirty="0" smtClean="0"/>
              <a:t>信息</a:t>
            </a:r>
            <a:r>
              <a:rPr lang="zh-CN" altLang="en-US" sz="2400" b="1" dirty="0"/>
              <a:t>所科研在计算机学院占据重要地位：</a:t>
            </a:r>
          </a:p>
          <a:p>
            <a:pPr lvl="1" eaLnBrk="1" hangingPunct="1"/>
            <a:r>
              <a:rPr lang="en-US" altLang="zh-CN" sz="2400" b="1" dirty="0"/>
              <a:t>2011</a:t>
            </a:r>
            <a:r>
              <a:rPr lang="zh-CN" altLang="en-US" sz="2400" b="1" dirty="0"/>
              <a:t>年及以前，科研经费信息所占据计算机</a:t>
            </a:r>
            <a:r>
              <a:rPr lang="zh-CN" altLang="en-US" sz="2400" b="1" dirty="0" smtClean="0"/>
              <a:t>学院近</a:t>
            </a:r>
            <a:r>
              <a:rPr lang="en-US" altLang="zh-CN" sz="2400" b="1" dirty="0" smtClean="0"/>
              <a:t>50%,  2012</a:t>
            </a:r>
            <a:r>
              <a:rPr lang="zh-CN" altLang="en-US" sz="2400" b="1" dirty="0" smtClean="0"/>
              <a:t>年以后</a:t>
            </a:r>
            <a:r>
              <a:rPr lang="zh-CN" altLang="en-US" sz="2400" b="1" dirty="0"/>
              <a:t>比例下降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lvl="1" eaLnBrk="1" hangingPunct="1"/>
            <a:r>
              <a:rPr lang="en-US" altLang="zh-CN" sz="2400" b="1" dirty="0" smtClean="0"/>
              <a:t>2022</a:t>
            </a:r>
            <a:r>
              <a:rPr lang="zh-CN" altLang="en-US" sz="2400" b="1" dirty="0" smtClean="0"/>
              <a:t>年信息所科研经费</a:t>
            </a:r>
            <a:r>
              <a:rPr lang="en-US" altLang="zh-CN" sz="2400" b="1" dirty="0" smtClean="0"/>
              <a:t>3000</a:t>
            </a:r>
            <a:r>
              <a:rPr lang="zh-CN" altLang="en-US" sz="2400" b="1" dirty="0" smtClean="0"/>
              <a:t>万元左右</a:t>
            </a:r>
            <a:endParaRPr lang="zh-CN" altLang="en-US" sz="2400" b="1" dirty="0"/>
          </a:p>
          <a:p>
            <a:pPr lvl="1" eaLnBrk="1" hangingPunct="1"/>
            <a:r>
              <a:rPr lang="zh-CN" altLang="en-US" sz="2400" b="1" dirty="0"/>
              <a:t>科研项目：以国家级为主（</a:t>
            </a:r>
            <a:r>
              <a:rPr lang="en-US" altLang="zh-CN" sz="2400" b="1" dirty="0"/>
              <a:t>973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863</a:t>
            </a:r>
            <a:r>
              <a:rPr lang="zh-CN" altLang="en-US" sz="2400" b="1" dirty="0"/>
              <a:t>、自然科学基金等）</a:t>
            </a:r>
            <a:endParaRPr lang="en-US" altLang="zh-CN" sz="2400" b="1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2400" b="1" dirty="0"/>
              <a:t>	</a:t>
            </a:r>
            <a:endParaRPr lang="zh-CN" altLang="en-US" sz="2400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30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/>
              <a:t>⑤  </a:t>
            </a:r>
            <a:r>
              <a:rPr lang="zh-CN" altLang="en-US" sz="3600" b="1" dirty="0" smtClean="0"/>
              <a:t>研究生培养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268760"/>
            <a:ext cx="8291264" cy="47244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/>
              <a:t>“</a:t>
            </a:r>
            <a:r>
              <a:rPr lang="zh-CN" altLang="en-US" sz="2800" b="1" dirty="0"/>
              <a:t>信号与信息处理”博士后流动站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/>
              <a:t>“信息与通信工程”</a:t>
            </a:r>
            <a:r>
              <a:rPr lang="zh-CN" altLang="en-US" sz="2800" b="1" dirty="0"/>
              <a:t>、 </a:t>
            </a:r>
            <a:r>
              <a:rPr lang="zh-CN" altLang="en-US" sz="2800" b="1" dirty="0" smtClean="0"/>
              <a:t>“控制科学与工程”</a:t>
            </a:r>
            <a:r>
              <a:rPr lang="zh-CN" altLang="en-US" sz="2800" b="1" dirty="0"/>
              <a:t>博士学位授予点，每年招收</a:t>
            </a:r>
            <a:r>
              <a:rPr lang="en-US" altLang="zh-CN" sz="2800" b="1" dirty="0"/>
              <a:t>15</a:t>
            </a:r>
            <a:r>
              <a:rPr lang="zh-CN" altLang="en-US" sz="2800" b="1" dirty="0"/>
              <a:t>名左右博士研究生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/>
              <a:t>“信息与通信工程”</a:t>
            </a:r>
            <a:r>
              <a:rPr lang="zh-CN" altLang="en-US" sz="2800" b="1" dirty="0"/>
              <a:t>、 </a:t>
            </a:r>
            <a:r>
              <a:rPr lang="zh-CN" altLang="en-US" sz="2800" b="1" dirty="0" smtClean="0"/>
              <a:t>“控制科学与工程”学术型硕士</a:t>
            </a:r>
            <a:r>
              <a:rPr lang="zh-CN" altLang="en-US" sz="2800" b="1" dirty="0"/>
              <a:t>学位授予点，每年</a:t>
            </a:r>
            <a:r>
              <a:rPr lang="zh-CN" altLang="en-US" sz="2800" b="1" dirty="0" smtClean="0"/>
              <a:t>招收</a:t>
            </a:r>
            <a:r>
              <a:rPr lang="en-US" altLang="zh-CN" sz="2800" b="1" dirty="0" smtClean="0"/>
              <a:t>50</a:t>
            </a:r>
            <a:r>
              <a:rPr lang="zh-CN" altLang="en-US" sz="2800" b="1" dirty="0" smtClean="0"/>
              <a:t>名</a:t>
            </a:r>
            <a:r>
              <a:rPr lang="zh-CN" altLang="en-US" sz="2800" b="1" dirty="0"/>
              <a:t>左右</a:t>
            </a:r>
            <a:r>
              <a:rPr lang="zh-CN" altLang="en-US" sz="2800" b="1" dirty="0" smtClean="0"/>
              <a:t>研究生</a:t>
            </a:r>
            <a:endParaRPr lang="zh-CN" altLang="en-US" sz="2800" b="1" dirty="0"/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/>
              <a:t>“电子信息类”</a:t>
            </a:r>
            <a:r>
              <a:rPr lang="zh-CN" altLang="en-US" sz="2800" b="1" dirty="0" smtClean="0"/>
              <a:t>、“人工智能”专业</a:t>
            </a:r>
            <a:r>
              <a:rPr lang="zh-CN" altLang="en-US" sz="2800" b="1" dirty="0"/>
              <a:t>硕士学位授予点，每年</a:t>
            </a:r>
            <a:r>
              <a:rPr lang="zh-CN" altLang="en-US" sz="2800" b="1" dirty="0" smtClean="0"/>
              <a:t>招收</a:t>
            </a:r>
            <a:r>
              <a:rPr lang="en-US" altLang="zh-CN" sz="2800" b="1" dirty="0" smtClean="0"/>
              <a:t>30</a:t>
            </a:r>
            <a:r>
              <a:rPr lang="zh-CN" altLang="en-US" sz="2800" b="1" dirty="0" smtClean="0"/>
              <a:t>名</a:t>
            </a:r>
            <a:r>
              <a:rPr lang="zh-CN" altLang="en-US" sz="2800" b="1" dirty="0"/>
              <a:t>左右专业硕士</a:t>
            </a:r>
            <a:r>
              <a:rPr lang="zh-CN" altLang="en-US" sz="2800" b="1" dirty="0" smtClean="0"/>
              <a:t>研究生</a:t>
            </a:r>
            <a:endParaRPr lang="zh-CN" altLang="en-US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31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/>
              <a:t>⑤  </a:t>
            </a:r>
            <a:r>
              <a:rPr lang="zh-CN" altLang="en-US" sz="3600" b="1" dirty="0" smtClean="0"/>
              <a:t>研究生培养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9672" y="1484784"/>
            <a:ext cx="6264696" cy="4724400"/>
          </a:xfrm>
        </p:spPr>
        <p:txBody>
          <a:bodyPr/>
          <a:lstStyle/>
          <a:p>
            <a:pPr eaLnBrk="1" hangingPunct="1"/>
            <a:r>
              <a:rPr lang="zh-CN" altLang="en-US" sz="2800" b="1" dirty="0"/>
              <a:t>博士后出站 </a:t>
            </a:r>
            <a:r>
              <a:rPr lang="en-US" altLang="zh-CN" sz="2800" b="1" dirty="0"/>
              <a:t>30</a:t>
            </a:r>
            <a:r>
              <a:rPr lang="zh-CN" altLang="en-US" sz="2800" b="1" dirty="0"/>
              <a:t>余人</a:t>
            </a:r>
          </a:p>
          <a:p>
            <a:pPr eaLnBrk="1" hangingPunct="1"/>
            <a:r>
              <a:rPr lang="zh-CN" altLang="en-US" sz="2800" b="1" dirty="0"/>
              <a:t>毕业博士</a:t>
            </a:r>
            <a:r>
              <a:rPr lang="zh-CN" altLang="en-US" sz="2800" b="1" dirty="0" smtClean="0"/>
              <a:t>研究生</a:t>
            </a:r>
            <a:r>
              <a:rPr lang="en-US" altLang="zh-CN" sz="2800" b="1" dirty="0" smtClean="0"/>
              <a:t>330</a:t>
            </a:r>
            <a:r>
              <a:rPr lang="zh-CN" altLang="en-US" sz="2800" b="1" dirty="0" smtClean="0"/>
              <a:t>余</a:t>
            </a:r>
            <a:r>
              <a:rPr lang="zh-CN" altLang="en-US" sz="2800" b="1" dirty="0"/>
              <a:t>人</a:t>
            </a:r>
          </a:p>
          <a:p>
            <a:pPr eaLnBrk="1" hangingPunct="1"/>
            <a:r>
              <a:rPr lang="zh-CN" altLang="en-US" sz="2800" b="1" dirty="0"/>
              <a:t>毕业硕士研究生</a:t>
            </a:r>
            <a:r>
              <a:rPr lang="en-US" altLang="zh-CN" sz="2800" b="1" dirty="0" smtClean="0"/>
              <a:t>1300</a:t>
            </a:r>
            <a:r>
              <a:rPr lang="zh-CN" altLang="en-US" sz="2800" b="1" dirty="0"/>
              <a:t>余人</a:t>
            </a:r>
          </a:p>
          <a:p>
            <a:pPr eaLnBrk="1" hangingPunct="1"/>
            <a:r>
              <a:rPr lang="zh-CN" altLang="en-US" sz="2800" b="1" dirty="0"/>
              <a:t>在读博士研究生</a:t>
            </a:r>
            <a:r>
              <a:rPr lang="en-US" altLang="zh-CN" sz="2800" b="1" dirty="0"/>
              <a:t>60</a:t>
            </a:r>
            <a:r>
              <a:rPr lang="zh-CN" altLang="en-US" sz="2800" b="1" dirty="0"/>
              <a:t>余人</a:t>
            </a:r>
          </a:p>
          <a:p>
            <a:pPr eaLnBrk="1" hangingPunct="1"/>
            <a:r>
              <a:rPr lang="zh-CN" altLang="en-US" sz="2800" b="1" dirty="0"/>
              <a:t>在读硕士研究生</a:t>
            </a:r>
            <a:r>
              <a:rPr lang="en-US" altLang="zh-CN" sz="2800" b="1" dirty="0"/>
              <a:t>180</a:t>
            </a:r>
            <a:r>
              <a:rPr lang="zh-CN" altLang="en-US" sz="2800" b="1" dirty="0"/>
              <a:t>余人</a:t>
            </a:r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32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/>
              <a:t>⑤  </a:t>
            </a:r>
            <a:r>
              <a:rPr lang="zh-CN" altLang="en-US" sz="3600" b="1" dirty="0" smtClean="0"/>
              <a:t>研究生培养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63688" y="1268760"/>
            <a:ext cx="5904656" cy="4724400"/>
          </a:xfrm>
        </p:spPr>
        <p:txBody>
          <a:bodyPr/>
          <a:lstStyle/>
          <a:p>
            <a:pPr eaLnBrk="1" hangingPunct="1"/>
            <a:r>
              <a:rPr lang="zh-CN" altLang="en-US" sz="2800" b="1" dirty="0"/>
              <a:t>就业率</a:t>
            </a:r>
            <a:r>
              <a:rPr lang="en-US" altLang="zh-CN" sz="2800" b="1" dirty="0"/>
              <a:t>100%</a:t>
            </a:r>
          </a:p>
          <a:p>
            <a:pPr eaLnBrk="1" hangingPunct="1"/>
            <a:r>
              <a:rPr lang="zh-CN" altLang="en-US" sz="2800" b="1" dirty="0"/>
              <a:t>高等学校教师</a:t>
            </a:r>
            <a:endParaRPr lang="en-US" altLang="zh-CN" sz="2800" b="1" dirty="0"/>
          </a:p>
          <a:p>
            <a:pPr eaLnBrk="1" hangingPunct="1"/>
            <a:r>
              <a:rPr lang="zh-CN" altLang="en-US" sz="2800" b="1" dirty="0"/>
              <a:t>出国继续深造</a:t>
            </a:r>
            <a:endParaRPr lang="en-US" altLang="zh-CN" sz="2800" b="1" dirty="0"/>
          </a:p>
          <a:p>
            <a:pPr eaLnBrk="1" hangingPunct="1"/>
            <a:r>
              <a:rPr lang="zh-CN" altLang="en-US" sz="2800" b="1" dirty="0"/>
              <a:t>国家事业单位</a:t>
            </a:r>
            <a:endParaRPr lang="en-US" altLang="zh-CN" sz="2800" b="1" dirty="0"/>
          </a:p>
          <a:p>
            <a:pPr eaLnBrk="1" hangingPunct="1"/>
            <a:r>
              <a:rPr lang="zh-CN" altLang="en-US" sz="2800" b="1" dirty="0"/>
              <a:t>外资企业研发人员</a:t>
            </a:r>
            <a:endParaRPr lang="en-US" altLang="zh-CN" sz="2800" b="1" dirty="0"/>
          </a:p>
          <a:p>
            <a:pPr eaLnBrk="1" hangingPunct="1"/>
            <a:r>
              <a:rPr lang="zh-CN" altLang="en-US" sz="2800" b="1" dirty="0"/>
              <a:t>内资企业研发人员</a:t>
            </a:r>
            <a:endParaRPr lang="en-US" altLang="zh-CN" sz="2800" b="1" dirty="0"/>
          </a:p>
          <a:p>
            <a:pPr eaLnBrk="1" hangingPunct="1"/>
            <a:r>
              <a:rPr lang="en-US" altLang="zh-CN" sz="2800" b="1" dirty="0"/>
              <a:t>…</a:t>
            </a:r>
            <a:endParaRPr lang="zh-CN" altLang="en-US" sz="2800" b="1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33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/>
              <a:t>⑥  </a:t>
            </a:r>
            <a:r>
              <a:rPr lang="zh-CN" altLang="en-US" sz="3600" b="1" dirty="0" smtClean="0"/>
              <a:t>研究室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268760"/>
            <a:ext cx="8291264" cy="47244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anose="05000000000000000000"/>
              <a:buChar char="n"/>
            </a:pPr>
            <a:r>
              <a:rPr lang="zh-CN" altLang="en-US" sz="2800" b="1" dirty="0" smtClean="0"/>
              <a:t>信息所拥有</a:t>
            </a:r>
            <a:r>
              <a:rPr lang="en-US" altLang="zh-CN" sz="2800" b="1" dirty="0" smtClean="0"/>
              <a:t>4</a:t>
            </a:r>
            <a:r>
              <a:rPr lang="zh-CN" altLang="en-US" sz="2800" b="1" dirty="0" smtClean="0"/>
              <a:t>个研究室和教研室</a:t>
            </a:r>
            <a:endParaRPr lang="en-US" altLang="zh-CN" sz="2800" b="1" dirty="0" smtClean="0"/>
          </a:p>
          <a:p>
            <a:pPr lvl="1" eaLnBrk="1" hangingPunct="1">
              <a:lnSpc>
                <a:spcPct val="120000"/>
              </a:lnSpc>
              <a:buFont typeface="Wingdings" panose="05000000000000000000"/>
              <a:buChar char="n"/>
            </a:pPr>
            <a:r>
              <a:rPr lang="zh-CN" altLang="en-US" sz="2600" b="1" dirty="0" smtClean="0"/>
              <a:t>计算机视觉</a:t>
            </a:r>
            <a:r>
              <a:rPr lang="zh-CN" altLang="en-US" sz="2600" b="1" dirty="0"/>
              <a:t>与数字媒体</a:t>
            </a:r>
            <a:r>
              <a:rPr lang="zh-CN" altLang="en-US" sz="2600" b="1" dirty="0" smtClean="0"/>
              <a:t>研究室</a:t>
            </a:r>
            <a:endParaRPr lang="en-US" altLang="zh-CN" sz="2600" b="1" dirty="0" smtClean="0"/>
          </a:p>
          <a:p>
            <a:pPr lvl="1" eaLnBrk="1" hangingPunct="1">
              <a:lnSpc>
                <a:spcPct val="120000"/>
              </a:lnSpc>
              <a:buFont typeface="Wingdings" panose="05000000000000000000"/>
              <a:buChar char="n"/>
            </a:pPr>
            <a:r>
              <a:rPr lang="zh-CN" altLang="en-US" sz="2600" b="1" dirty="0" smtClean="0"/>
              <a:t>信息</a:t>
            </a:r>
            <a:r>
              <a:rPr lang="zh-CN" altLang="en-US" sz="2600" b="1" dirty="0"/>
              <a:t>感知与多维信号处理</a:t>
            </a:r>
            <a:r>
              <a:rPr lang="zh-CN" altLang="en-US" sz="2600" b="1" dirty="0" smtClean="0"/>
              <a:t>研究室</a:t>
            </a:r>
            <a:endParaRPr lang="en-US" altLang="zh-CN" sz="2600" b="1" dirty="0" smtClean="0"/>
          </a:p>
          <a:p>
            <a:pPr lvl="1" eaLnBrk="1" hangingPunct="1">
              <a:lnSpc>
                <a:spcPct val="120000"/>
              </a:lnSpc>
              <a:buFont typeface="Wingdings" panose="05000000000000000000"/>
              <a:buChar char="n"/>
            </a:pPr>
            <a:r>
              <a:rPr lang="zh-CN" altLang="en-US" sz="2600" b="1" dirty="0" smtClean="0"/>
              <a:t>泛</a:t>
            </a:r>
            <a:r>
              <a:rPr lang="zh-CN" altLang="en-US" sz="2600" b="1" dirty="0"/>
              <a:t>在网络与数字媒体</a:t>
            </a:r>
            <a:r>
              <a:rPr lang="zh-CN" altLang="en-US" sz="2600" b="1" dirty="0" smtClean="0"/>
              <a:t>研究室</a:t>
            </a:r>
            <a:endParaRPr lang="en-US" altLang="zh-CN" sz="2600" b="1" dirty="0" smtClean="0"/>
          </a:p>
          <a:p>
            <a:pPr lvl="1" eaLnBrk="1" hangingPunct="1">
              <a:lnSpc>
                <a:spcPct val="120000"/>
              </a:lnSpc>
              <a:buFont typeface="Wingdings" panose="05000000000000000000"/>
              <a:buChar char="n"/>
            </a:pPr>
            <a:r>
              <a:rPr lang="zh-CN" altLang="en-US" sz="2600" b="1" dirty="0"/>
              <a:t>物</a:t>
            </a:r>
            <a:r>
              <a:rPr lang="zh-CN" altLang="en-US" sz="2600" b="1" dirty="0" smtClean="0"/>
              <a:t>联网工程教研室</a:t>
            </a:r>
            <a:endParaRPr lang="en-US" altLang="zh-CN" sz="2600" b="1" dirty="0" smtClean="0"/>
          </a:p>
          <a:p>
            <a:pPr lvl="2" eaLnBrk="1" hangingPunct="1">
              <a:lnSpc>
                <a:spcPct val="120000"/>
              </a:lnSpc>
              <a:buFont typeface="Wingdings" panose="05000000000000000000"/>
              <a:buChar char="n"/>
            </a:pPr>
            <a:r>
              <a:rPr lang="zh-CN" altLang="en-US" sz="2200" b="1" dirty="0" smtClean="0"/>
              <a:t>胡绍海（教授）、王东（教授）、岑翼刚（教授）赵帅锋、张树君、余贶琭、马晓乐    </a:t>
            </a:r>
            <a:r>
              <a:rPr lang="en-US" altLang="zh-CN" sz="2200" b="1" dirty="0" smtClean="0"/>
              <a:t>7 </a:t>
            </a:r>
            <a:r>
              <a:rPr lang="zh-CN" altLang="en-US" sz="2200" b="1" dirty="0" smtClean="0"/>
              <a:t>位教师</a:t>
            </a:r>
            <a:endParaRPr lang="en-US" altLang="zh-CN" sz="2200" b="1" dirty="0" smtClean="0"/>
          </a:p>
          <a:p>
            <a:pPr eaLnBrk="1" hangingPunct="1">
              <a:lnSpc>
                <a:spcPct val="120000"/>
              </a:lnSpc>
              <a:buFont typeface="Wingdings" panose="05000000000000000000"/>
              <a:buChar char="n"/>
            </a:pPr>
            <a:r>
              <a:rPr lang="zh-CN" altLang="en-US" sz="2800" b="1" dirty="0" smtClean="0"/>
              <a:t>每个研究室（教研室）均</a:t>
            </a:r>
            <a:r>
              <a:rPr lang="zh-CN" altLang="en-US" sz="2800" b="1" dirty="0"/>
              <a:t>可</a:t>
            </a:r>
            <a:r>
              <a:rPr lang="zh-CN" altLang="en-US" sz="2800" b="1" dirty="0" smtClean="0"/>
              <a:t>招收学术型博士和专业型博士、</a:t>
            </a:r>
            <a:r>
              <a:rPr lang="zh-CN" altLang="en-US" sz="2800" b="1" dirty="0" smtClean="0"/>
              <a:t>学术型硕士和专业型研究生</a:t>
            </a:r>
            <a:endParaRPr lang="zh-CN" altLang="en-US" sz="2800" dirty="0"/>
          </a:p>
        </p:txBody>
      </p:sp>
      <p:sp>
        <p:nvSpPr>
          <p:cNvPr id="4" name="灯片编号占位符 3"/>
          <p:cNvSpPr txBox="1"/>
          <p:nvPr/>
        </p:nvSpPr>
        <p:spPr>
          <a:xfrm>
            <a:off x="6804248" y="116632"/>
            <a:ext cx="21336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fld id="{0A550417-083D-45A8-ACA9-0D72B356E2EF}" type="slidenum">
              <a:rPr lang="en-US" altLang="zh-CN" sz="2000" smtClean="0"/>
              <a:t>34</a:t>
            </a:fld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001000" cy="1143000"/>
          </a:xfrm>
        </p:spPr>
        <p:txBody>
          <a:bodyPr/>
          <a:lstStyle/>
          <a:p>
            <a:r>
              <a:rPr lang="zh-CN" altLang="en-US" sz="3600" b="1" dirty="0" smtClean="0"/>
              <a:t>欢迎和鼓励大家免推或者考试成为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zh-CN" altLang="en-US" sz="3600" b="1" dirty="0" smtClean="0"/>
              <a:t>信息科学研究所的研究生！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326073659"/>
      </p:ext>
    </p:extLst>
  </p:cSld>
  <p:clrMapOvr>
    <a:masterClrMapping/>
  </p:clrMapOvr>
</p:sld>
</file>

<file path=ppt/theme/theme1.xml><?xml version="1.0" encoding="utf-8"?>
<a:theme xmlns:a="http://schemas.openxmlformats.org/drawingml/2006/main" name="ICWMMN2006 zhaoying">
  <a:themeElements>
    <a:clrScheme name="ICWMMN2006 zhaoy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ICWMMN2006 zhaoy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2075" tIns="46038" rIns="92075" bIns="46038" numCol="1" rtlCol="0" anchor="t" anchorCtr="0" compatLnSpc="1"/>
      <a:lstStyle>
        <a:defPPr marL="609600" marR="0" indent="-60960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defRPr kumimoji="0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2075" tIns="46038" rIns="92075" bIns="46038" numCol="1" anchor="t" anchorCtr="0" compatLnSpc="1"/>
      <a:lstStyle>
        <a:defPPr marL="609600" marR="0" indent="-60960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ICWMMN2006 zhaoy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WMMN2006 zhaoy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WMMN2006 zhaoy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WMMN2006 zhaoy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WMMN2006 zhaoy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WMMN2006 zhaoy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WMMN2006 zhaoy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2282</Words>
  <Application>Microsoft Office PowerPoint</Application>
  <PresentationFormat>全屏显示(4:3)</PresentationFormat>
  <Paragraphs>199</Paragraphs>
  <Slides>35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黑体</vt:lpstr>
      <vt:lpstr>华文隶书</vt:lpstr>
      <vt:lpstr>隶书</vt:lpstr>
      <vt:lpstr>宋体</vt:lpstr>
      <vt:lpstr>Arial</vt:lpstr>
      <vt:lpstr>Times New Roman</vt:lpstr>
      <vt:lpstr>Wingdings</vt:lpstr>
      <vt:lpstr>ICWMMN2006 zhaoying</vt:lpstr>
      <vt:lpstr>信息科学研究所</vt:lpstr>
      <vt:lpstr>1   计算机与信息技术学院</vt:lpstr>
      <vt:lpstr>计算机学院简介</vt:lpstr>
      <vt:lpstr>计算机学院学科与学位点</vt:lpstr>
      <vt:lpstr>信息科学研究所  Institute of Information Science</vt:lpstr>
      <vt:lpstr>2   信息科学研究所</vt:lpstr>
      <vt:lpstr>信息所简介</vt:lpstr>
      <vt:lpstr>PowerPoint 演示文稿</vt:lpstr>
      <vt:lpstr>PowerPoint 演示文稿</vt:lpstr>
      <vt:lpstr>PowerPoint 演示文稿</vt:lpstr>
      <vt:lpstr>①  发展历史</vt:lpstr>
      <vt:lpstr>信息所学科与学位点</vt:lpstr>
      <vt:lpstr>信息所教师</vt:lpstr>
      <vt:lpstr>学科建设</vt:lpstr>
      <vt:lpstr>学科建设</vt:lpstr>
      <vt:lpstr>国家重点学科评估</vt:lpstr>
      <vt:lpstr>国家重点学科评估</vt:lpstr>
      <vt:lpstr>PowerPoint 演示文稿</vt:lpstr>
      <vt:lpstr>PowerPoint 演示文稿</vt:lpstr>
      <vt:lpstr>PowerPoint 演示文稿</vt:lpstr>
      <vt:lpstr>PowerPoint 演示文稿</vt:lpstr>
      <vt:lpstr>国家重点学科评估</vt:lpstr>
      <vt:lpstr>国家重点学科评估</vt:lpstr>
      <vt:lpstr>国家重点学科评估</vt:lpstr>
      <vt:lpstr>“双一流”大学</vt:lpstr>
      <vt:lpstr>北京交通大学</vt:lpstr>
      <vt:lpstr>北京交通大学</vt:lpstr>
      <vt:lpstr>北京交通大学</vt:lpstr>
      <vt:lpstr>④ 科学研究</vt:lpstr>
      <vt:lpstr>④ 科学研究</vt:lpstr>
      <vt:lpstr>⑤  研究生培养</vt:lpstr>
      <vt:lpstr>⑤  研究生培养</vt:lpstr>
      <vt:lpstr>⑤  研究生培养</vt:lpstr>
      <vt:lpstr>⑥  研究室</vt:lpstr>
      <vt:lpstr>欢迎和鼓励大家免推或者考试成为  信息科学研究所的研究生！</vt:lpstr>
    </vt:vector>
  </TitlesOfParts>
  <Company>IIS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ICSP06            A  Novel Space-Time Spreading                   CDMA System</dc:title>
  <dc:creator>ZY</dc:creator>
  <cp:lastModifiedBy>hu</cp:lastModifiedBy>
  <cp:revision>600</cp:revision>
  <cp:lastPrinted>1999-10-21T17:06:00Z</cp:lastPrinted>
  <dcterms:created xsi:type="dcterms:W3CDTF">2006-11-13T04:02:00Z</dcterms:created>
  <dcterms:modified xsi:type="dcterms:W3CDTF">2023-09-03T13:42:58Z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D8737FC7F9CC41C2B64F254E44D87144</vt:lpwstr>
  </property>
  <property fmtid="{D5CDD505-2E9C-101B-9397-08002B2CF9AE}" pid="3" name="KSOProductBuildVer">
    <vt:lpwstr>2052-11.1.0.10650</vt:lpwstr>
  </property>
</Properties>
</file>