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62" r:id="rId4"/>
    <p:sldId id="263" r:id="rId5"/>
    <p:sldId id="257" r:id="rId6"/>
    <p:sldId id="258" r:id="rId7"/>
    <p:sldId id="259" r:id="rId8"/>
    <p:sldId id="260" r:id="rId9"/>
    <p:sldId id="264" r:id="rId10"/>
    <p:sldId id="265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20.wmf"/><Relationship Id="rId7" Type="http://schemas.openxmlformats.org/officeDocument/2006/relationships/image" Target="../media/image23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2.wmf"/><Relationship Id="rId5" Type="http://schemas.openxmlformats.org/officeDocument/2006/relationships/image" Target="../media/image17.wmf"/><Relationship Id="rId10" Type="http://schemas.openxmlformats.org/officeDocument/2006/relationships/image" Target="../media/image26.wmf"/><Relationship Id="rId4" Type="http://schemas.openxmlformats.org/officeDocument/2006/relationships/image" Target="../media/image21.wmf"/><Relationship Id="rId9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1.bin"/><Relationship Id="rId18" Type="http://schemas.openxmlformats.org/officeDocument/2006/relationships/image" Target="../media/image24.wmf"/><Relationship Id="rId3" Type="http://schemas.openxmlformats.org/officeDocument/2006/relationships/oleObject" Target="../embeddings/oleObject16.bin"/><Relationship Id="rId21" Type="http://schemas.openxmlformats.org/officeDocument/2006/relationships/oleObject" Target="../embeddings/oleObject25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wmf"/><Relationship Id="rId20" Type="http://schemas.openxmlformats.org/officeDocument/2006/relationships/image" Target="../media/image25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23" Type="http://schemas.openxmlformats.org/officeDocument/2006/relationships/oleObject" Target="../embeddings/oleObject26.bin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24.bin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22.wmf"/><Relationship Id="rId22" Type="http://schemas.openxmlformats.org/officeDocument/2006/relationships/image" Target="../media/image2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2.png"/><Relationship Id="rId4" Type="http://schemas.openxmlformats.org/officeDocument/2006/relationships/image" Target="../media/image3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第七次作业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3352319" y="2506360"/>
            <a:ext cx="3312368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2.18</a:t>
            </a:r>
            <a:r>
              <a:rPr lang="zh-CN" alt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，补充</a:t>
            </a:r>
            <a:r>
              <a:rPr lang="zh-CN" alt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作业，</a:t>
            </a:r>
            <a:r>
              <a:rPr lang="en-US" altLang="zh-CN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</a:t>
            </a:r>
            <a:endParaRPr lang="en-US" altLang="zh-CN" sz="2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95288" y="34043"/>
            <a:ext cx="8280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2.18.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研究一个输入为           和输出为           的时域离散线性移不变系统，已知它满足</a:t>
            </a:r>
            <a:endParaRPr lang="zh-CN" altLang="en-US" sz="2400" b="1" dirty="0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extLst/>
          </p:nvPr>
        </p:nvGraphicFramePr>
        <p:xfrm>
          <a:off x="1547664" y="1233751"/>
          <a:ext cx="4657029" cy="923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0" name="Equation" r:id="rId3" imgW="1993680" imgH="393480" progId="Equation.DSMT4">
                  <p:embed/>
                </p:oleObj>
              </mc:Choice>
              <mc:Fallback>
                <p:oleObj name="Equation" r:id="rId3" imgW="1993680" imgH="393480" progId="Equation.DSMT4">
                  <p:embed/>
                  <p:pic>
                    <p:nvPicPr>
                      <p:cNvPr id="92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233751"/>
                        <a:ext cx="4657029" cy="9237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95288" y="2211868"/>
            <a:ext cx="7704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并已知系统是稳定的，试求系统的单位抽样响应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60000" y="2834093"/>
            <a:ext cx="803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解：</a:t>
            </a:r>
            <a:endParaRPr lang="zh-CN" altLang="en-US" sz="2400" b="1"/>
          </a:p>
        </p:txBody>
      </p:sp>
      <p:graphicFrame>
        <p:nvGraphicFramePr>
          <p:cNvPr id="32774" name="Object 6"/>
          <p:cNvGraphicFramePr>
            <a:graphicFrameLocks noChangeAspect="1"/>
          </p:cNvGraphicFramePr>
          <p:nvPr>
            <p:extLst/>
          </p:nvPr>
        </p:nvGraphicFramePr>
        <p:xfrm>
          <a:off x="1955801" y="3551725"/>
          <a:ext cx="4488408" cy="86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1" name="Equation" r:id="rId5" imgW="2031840" imgH="393480" progId="Equation.DSMT4">
                  <p:embed/>
                </p:oleObj>
              </mc:Choice>
              <mc:Fallback>
                <p:oleObj name="Equation" r:id="rId5" imgW="2031840" imgH="393480" progId="Equation.DSMT4">
                  <p:embed/>
                  <p:pic>
                    <p:nvPicPr>
                      <p:cNvPr id="327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801" y="3551725"/>
                        <a:ext cx="4488408" cy="86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>
            <p:extLst/>
          </p:nvPr>
        </p:nvGraphicFramePr>
        <p:xfrm>
          <a:off x="323528" y="5131906"/>
          <a:ext cx="8269361" cy="1372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2" name="Equation" r:id="rId7" imgW="3543120" imgH="583920" progId="Equation.DSMT4">
                  <p:embed/>
                </p:oleObj>
              </mc:Choice>
              <mc:Fallback>
                <p:oleObj name="Equation" r:id="rId7" imgW="3543120" imgH="583920" progId="Equation.DSMT4">
                  <p:embed/>
                  <p:pic>
                    <p:nvPicPr>
                      <p:cNvPr id="327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5131906"/>
                        <a:ext cx="8269361" cy="13728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404168" y="4544127"/>
            <a:ext cx="27350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故，系统函数为     </a:t>
            </a:r>
            <a:endParaRPr lang="zh-CN" altLang="en-US" sz="2400" b="1" dirty="0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223600" y="2907118"/>
            <a:ext cx="28696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）双边 </a:t>
            </a: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变换     </a:t>
            </a:r>
            <a:endParaRPr lang="zh-CN" altLang="en-US" sz="2400" b="1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656292"/>
              </p:ext>
            </p:extLst>
          </p:nvPr>
        </p:nvGraphicFramePr>
        <p:xfrm>
          <a:off x="3419872" y="156060"/>
          <a:ext cx="741362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3" name="Equation" r:id="rId9" imgW="317160" imgH="203040" progId="Equation.DSMT4">
                  <p:embed/>
                </p:oleObj>
              </mc:Choice>
              <mc:Fallback>
                <p:oleObj name="Equation" r:id="rId9" imgW="317160" imgH="203040" progId="Equation.DSMT4">
                  <p:embed/>
                  <p:pic>
                    <p:nvPicPr>
                      <p:cNvPr id="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56060"/>
                        <a:ext cx="741362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834233"/>
              </p:ext>
            </p:extLst>
          </p:nvPr>
        </p:nvGraphicFramePr>
        <p:xfrm>
          <a:off x="5463331" y="204030"/>
          <a:ext cx="741362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4" name="Equation" r:id="rId11" imgW="317160" imgH="203040" progId="Equation.DSMT4">
                  <p:embed/>
                </p:oleObj>
              </mc:Choice>
              <mc:Fallback>
                <p:oleObj name="Equation" r:id="rId11" imgW="317160" imgH="203040" progId="Equation.DSMT4">
                  <p:embed/>
                  <p:pic>
                    <p:nvPicPr>
                      <p:cNvPr id="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3331" y="204030"/>
                        <a:ext cx="741362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172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6" grpId="0"/>
      <p:bldP spid="327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5" name="Object 7"/>
          <p:cNvGraphicFramePr>
            <a:graphicFrameLocks noChangeAspect="1"/>
          </p:cNvGraphicFramePr>
          <p:nvPr>
            <p:extLst/>
          </p:nvPr>
        </p:nvGraphicFramePr>
        <p:xfrm>
          <a:off x="179512" y="18263"/>
          <a:ext cx="8459862" cy="1726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6" name="Equation" r:id="rId3" imgW="3759120" imgH="761760" progId="Equation.DSMT4">
                  <p:embed/>
                </p:oleObj>
              </mc:Choice>
              <mc:Fallback>
                <p:oleObj name="Equation" r:id="rId3" imgW="3759120" imgH="761760" progId="Equation.DSMT4">
                  <p:embed/>
                  <p:pic>
                    <p:nvPicPr>
                      <p:cNvPr id="327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8263"/>
                        <a:ext cx="8459862" cy="17268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/>
          </p:nvPr>
        </p:nvGraphicFramePr>
        <p:xfrm>
          <a:off x="1547664" y="1754981"/>
          <a:ext cx="4287838" cy="190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7" name="Equation" r:id="rId5" imgW="1904760" imgH="838080" progId="Equation.DSMT4">
                  <p:embed/>
                </p:oleObj>
              </mc:Choice>
              <mc:Fallback>
                <p:oleObj name="Equation" r:id="rId5" imgW="1904760" imgH="838080" progId="Equation.DSMT4">
                  <p:embed/>
                  <p:pic>
                    <p:nvPicPr>
                      <p:cNvPr id="1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754981"/>
                        <a:ext cx="4287838" cy="190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/>
          </p:nvPr>
        </p:nvGraphicFramePr>
        <p:xfrm>
          <a:off x="1403648" y="3676248"/>
          <a:ext cx="325755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8" name="Equation" r:id="rId7" imgW="1447560" imgH="583920" progId="Equation.DSMT4">
                  <p:embed/>
                </p:oleObj>
              </mc:Choice>
              <mc:Fallback>
                <p:oleObj name="Equation" r:id="rId7" imgW="1447560" imgH="583920" progId="Equation.DSMT4">
                  <p:embed/>
                  <p:pic>
                    <p:nvPicPr>
                      <p:cNvPr id="1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3676248"/>
                        <a:ext cx="3257550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39552" y="4907467"/>
            <a:ext cx="842493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系统函数的极点为：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400" b="1" smtClean="0">
                <a:latin typeface="Times New Roman" pitchFamily="18" charset="0"/>
                <a:cs typeface="Times New Roman" pitchFamily="18" charset="0"/>
              </a:rPr>
              <a:t>1/3</a:t>
            </a:r>
            <a:r>
              <a:rPr lang="zh-CN" altLang="en-US" sz="2400" b="1" smtClean="0">
                <a:latin typeface="Times New Roman" pitchFamily="18" charset="0"/>
                <a:cs typeface="Times New Roman" pitchFamily="18" charset="0"/>
              </a:rPr>
              <a:t>。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因为系统稳定，故收敛区域包括单位圆，即收敛域为：     </a:t>
            </a:r>
            <a:endParaRPr lang="zh-CN" altLang="en-US" sz="2400" b="1" dirty="0"/>
          </a:p>
        </p:txBody>
      </p:sp>
      <p:graphicFrame>
        <p:nvGraphicFramePr>
          <p:cNvPr id="13" name="Object 7"/>
          <p:cNvGraphicFramePr>
            <a:graphicFrameLocks noChangeAspect="1"/>
          </p:cNvGraphicFramePr>
          <p:nvPr>
            <p:extLst/>
          </p:nvPr>
        </p:nvGraphicFramePr>
        <p:xfrm>
          <a:off x="2692400" y="5824538"/>
          <a:ext cx="14001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9" name="Equation" r:id="rId9" imgW="622080" imgH="393480" progId="Equation.DSMT4">
                  <p:embed/>
                </p:oleObj>
              </mc:Choice>
              <mc:Fallback>
                <p:oleObj name="Equation" r:id="rId9" imgW="622080" imgH="393480" progId="Equation.DSMT4">
                  <p:embed/>
                  <p:pic>
                    <p:nvPicPr>
                      <p:cNvPr id="1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5824538"/>
                        <a:ext cx="14001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998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7"/>
          <p:cNvGraphicFramePr>
            <a:graphicFrameLocks noChangeAspect="1"/>
          </p:cNvGraphicFramePr>
          <p:nvPr>
            <p:extLst/>
          </p:nvPr>
        </p:nvGraphicFramePr>
        <p:xfrm>
          <a:off x="1259632" y="332656"/>
          <a:ext cx="325755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5" name="Equation" r:id="rId3" imgW="1447560" imgH="583920" progId="Equation.DSMT4">
                  <p:embed/>
                </p:oleObj>
              </mc:Choice>
              <mc:Fallback>
                <p:oleObj name="Equation" r:id="rId3" imgW="1447560" imgH="583920" progId="Equation.DSMT4">
                  <p:embed/>
                  <p:pic>
                    <p:nvPicPr>
                      <p:cNvPr id="1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332656"/>
                        <a:ext cx="3257550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04714" y="2173506"/>
            <a:ext cx="84249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系统函数的单位抽样响应为</a:t>
            </a:r>
            <a:endParaRPr lang="zh-CN" altLang="en-US" sz="2400" b="1" dirty="0"/>
          </a:p>
        </p:txBody>
      </p:sp>
      <p:graphicFrame>
        <p:nvGraphicFramePr>
          <p:cNvPr id="13" name="Object 7"/>
          <p:cNvGraphicFramePr>
            <a:graphicFrameLocks noChangeAspect="1"/>
          </p:cNvGraphicFramePr>
          <p:nvPr>
            <p:extLst/>
          </p:nvPr>
        </p:nvGraphicFramePr>
        <p:xfrm>
          <a:off x="5652120" y="404664"/>
          <a:ext cx="14001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6" name="Equation" r:id="rId5" imgW="622080" imgH="393480" progId="Equation.DSMT4">
                  <p:embed/>
                </p:oleObj>
              </mc:Choice>
              <mc:Fallback>
                <p:oleObj name="Equation" r:id="rId5" imgW="622080" imgH="393480" progId="Equation.DSMT4">
                  <p:embed/>
                  <p:pic>
                    <p:nvPicPr>
                      <p:cNvPr id="1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404664"/>
                        <a:ext cx="14001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1043608" y="2936369"/>
          <a:ext cx="6772275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7" name="Equation" r:id="rId7" imgW="3009600" imgH="507960" progId="Equation.DSMT4">
                  <p:embed/>
                </p:oleObj>
              </mc:Choice>
              <mc:Fallback>
                <p:oleObj name="Equation" r:id="rId7" imgW="3009600" imgH="507960" progId="Equation.DSMT4">
                  <p:embed/>
                  <p:pic>
                    <p:nvPicPr>
                      <p:cNvPr id="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936369"/>
                        <a:ext cx="6772275" cy="115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7544" y="5013176"/>
            <a:ext cx="82621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点评：（</a:t>
            </a: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）收敛域：                 ，错误！不能相等</a:t>
            </a:r>
            <a:endParaRPr lang="en-US" altLang="zh-CN" sz="28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867911"/>
              </p:ext>
            </p:extLst>
          </p:nvPr>
        </p:nvGraphicFramePr>
        <p:xfrm>
          <a:off x="3923928" y="4828698"/>
          <a:ext cx="14001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8" name="Equation" r:id="rId9" imgW="622080" imgH="393480" progId="Equation.DSMT4">
                  <p:embed/>
                </p:oleObj>
              </mc:Choice>
              <mc:Fallback>
                <p:oleObj name="Equation" r:id="rId9" imgW="622080" imgH="393480" progId="Equation.DSMT4">
                  <p:embed/>
                  <p:pic>
                    <p:nvPicPr>
                      <p:cNvPr id="1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828698"/>
                        <a:ext cx="14001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518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/>
        </p:nvSpPr>
        <p:spPr bwMode="auto">
          <a:xfrm>
            <a:off x="251618" y="260796"/>
            <a:ext cx="8640763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b="1" dirty="0" smtClean="0"/>
              <a:t>补充</a:t>
            </a:r>
            <a:r>
              <a:rPr lang="zh-CN" altLang="en-US" b="1" dirty="0" smtClean="0"/>
              <a:t>题：已知</a:t>
            </a:r>
            <a:r>
              <a:rPr lang="zh-CN" altLang="en-US" b="1" dirty="0" smtClean="0"/>
              <a:t>一个</a:t>
            </a:r>
            <a:r>
              <a:rPr lang="en-US" altLang="zh-CN" b="1" dirty="0" smtClean="0"/>
              <a:t>IIR</a:t>
            </a:r>
            <a:r>
              <a:rPr lang="zh-CN" altLang="en-US" b="1" dirty="0" smtClean="0"/>
              <a:t>数字滤波器的系统函数为</a:t>
            </a:r>
          </a:p>
          <a:p>
            <a:pPr eaLnBrk="1" hangingPunct="1">
              <a:buFontTx/>
              <a:buNone/>
            </a:pPr>
            <a:endParaRPr lang="zh-CN" altLang="en-US" b="1" dirty="0" smtClean="0"/>
          </a:p>
          <a:p>
            <a:pPr eaLnBrk="1" hangingPunct="1">
              <a:buFontTx/>
              <a:buNone/>
            </a:pPr>
            <a:r>
              <a:rPr lang="zh-CN" altLang="en-US" b="1" dirty="0" smtClean="0"/>
              <a:t> </a:t>
            </a:r>
          </a:p>
          <a:p>
            <a:pPr indent="0" algn="just" eaLnBrk="1" hangingPunct="1">
              <a:buFontTx/>
              <a:buNone/>
            </a:pPr>
            <a:r>
              <a:rPr lang="zh-CN" altLang="en-US" b="1" dirty="0" smtClean="0"/>
              <a:t>        试用</a:t>
            </a:r>
            <a:r>
              <a:rPr lang="zh-CN" altLang="en-US" b="1" dirty="0"/>
              <a:t>几何作图法判断该</a:t>
            </a:r>
            <a:r>
              <a:rPr lang="zh-CN" altLang="en-US" b="1" dirty="0" smtClean="0"/>
              <a:t>滤波器的类型</a:t>
            </a:r>
            <a:r>
              <a:rPr lang="zh-CN" altLang="en-US" b="1" dirty="0"/>
              <a:t>（低通、高通、带通、带阻）？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543" y="908496"/>
            <a:ext cx="28876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" y="3717354"/>
            <a:ext cx="86074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61937" y="3356992"/>
            <a:ext cx="906462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解：</a:t>
            </a:r>
            <a:endParaRPr lang="zh-CN" altLang="en-US" sz="2800" b="1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15962" y="5157217"/>
            <a:ext cx="7462837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/>
              <a:t>零点为：</a:t>
            </a: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2" y="5154042"/>
            <a:ext cx="2557462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690562" y="5728717"/>
            <a:ext cx="74628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/>
              <a:t>极点为：</a:t>
            </a:r>
          </a:p>
        </p:txBody>
      </p:sp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137" y="5727129"/>
            <a:ext cx="3038475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12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17"/>
          <p:cNvGraphicFramePr>
            <a:graphicFrameLocks noChangeAspect="1"/>
          </p:cNvGraphicFramePr>
          <p:nvPr/>
        </p:nvGraphicFramePr>
        <p:xfrm>
          <a:off x="2185988" y="1125538"/>
          <a:ext cx="5226050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6" name="Equation" r:id="rId3" imgW="2247900" imgH="533400" progId="Equation.DSMT4">
                  <p:embed/>
                </p:oleObj>
              </mc:Choice>
              <mc:Fallback>
                <p:oleObj name="Equation" r:id="rId3" imgW="22479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8" y="1125538"/>
                        <a:ext cx="5226050" cy="125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19"/>
          <p:cNvSpPr>
            <a:spLocks noChangeArrowheads="1"/>
          </p:cNvSpPr>
          <p:nvPr/>
        </p:nvSpPr>
        <p:spPr bwMode="auto">
          <a:xfrm>
            <a:off x="1082675" y="476250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系统频率响应为</a:t>
            </a:r>
            <a:endParaRPr lang="zh-CN" altLang="en-US" sz="2800" b="1"/>
          </a:p>
        </p:txBody>
      </p:sp>
      <p:sp>
        <p:nvSpPr>
          <p:cNvPr id="4100" name="Rectangle 21"/>
          <p:cNvSpPr>
            <a:spLocks noChangeArrowheads="1"/>
          </p:cNvSpPr>
          <p:nvPr/>
        </p:nvSpPr>
        <p:spPr bwMode="auto">
          <a:xfrm>
            <a:off x="1079500" y="2349500"/>
            <a:ext cx="331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幅度频率响应为</a:t>
            </a:r>
            <a:endParaRPr lang="zh-CN" altLang="en-US" sz="2800" b="1"/>
          </a:p>
        </p:txBody>
      </p:sp>
      <p:graphicFrame>
        <p:nvGraphicFramePr>
          <p:cNvPr id="4101" name="Object 17"/>
          <p:cNvGraphicFramePr>
            <a:graphicFrameLocks noChangeAspect="1"/>
          </p:cNvGraphicFramePr>
          <p:nvPr/>
        </p:nvGraphicFramePr>
        <p:xfrm>
          <a:off x="1706563" y="3429000"/>
          <a:ext cx="5049837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7" name="Equation" r:id="rId5" imgW="2171700" imgH="533400" progId="Equation.DSMT4">
                  <p:embed/>
                </p:oleObj>
              </mc:Choice>
              <mc:Fallback>
                <p:oleObj name="Equation" r:id="rId5" imgW="21717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6563" y="3429000"/>
                        <a:ext cx="5049837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78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11188" y="260350"/>
            <a:ext cx="36004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000" b="1">
                <a:latin typeface="Times New Roman" pitchFamily="18" charset="0"/>
              </a:rPr>
              <a:t>几何作图法求解</a:t>
            </a:r>
          </a:p>
        </p:txBody>
      </p:sp>
      <p:grpSp>
        <p:nvGrpSpPr>
          <p:cNvPr id="5123" name="Group 47"/>
          <p:cNvGrpSpPr>
            <a:grpSpLocks/>
          </p:cNvGrpSpPr>
          <p:nvPr/>
        </p:nvGrpSpPr>
        <p:grpSpPr bwMode="auto">
          <a:xfrm>
            <a:off x="0" y="3644900"/>
            <a:ext cx="8820150" cy="593725"/>
            <a:chOff x="0" y="2296"/>
            <a:chExt cx="5556" cy="374"/>
          </a:xfrm>
        </p:grpSpPr>
        <p:sp>
          <p:nvSpPr>
            <p:cNvPr id="5154" name="Text Box 19"/>
            <p:cNvSpPr txBox="1">
              <a:spLocks noChangeArrowheads="1"/>
            </p:cNvSpPr>
            <p:nvPr/>
          </p:nvSpPr>
          <p:spPr bwMode="auto">
            <a:xfrm>
              <a:off x="0" y="2296"/>
              <a:ext cx="5556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000" b="1">
                  <a:latin typeface="Times New Roman" pitchFamily="18" charset="0"/>
                </a:rPr>
                <a:t>         </a:t>
              </a:r>
              <a:r>
                <a:rPr kumimoji="1" lang="zh-CN" altLang="en-US" sz="2800" b="1">
                  <a:latin typeface="Times New Roman" pitchFamily="18" charset="0"/>
                </a:rPr>
                <a:t>当          时，分子最小，分母最大，              最小</a:t>
              </a:r>
              <a:endParaRPr kumimoji="1" lang="en-US" altLang="zh-CN" sz="2800" b="1">
                <a:latin typeface="Times New Roman" pitchFamily="18" charset="0"/>
              </a:endParaRPr>
            </a:p>
          </p:txBody>
        </p:sp>
        <p:graphicFrame>
          <p:nvGraphicFramePr>
            <p:cNvPr id="5155" name="Object 21"/>
            <p:cNvGraphicFramePr>
              <a:graphicFrameLocks noChangeAspect="1"/>
            </p:cNvGraphicFramePr>
            <p:nvPr/>
          </p:nvGraphicFramePr>
          <p:xfrm>
            <a:off x="884" y="2341"/>
            <a:ext cx="510" cy="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66" name="Equation" r:id="rId3" imgW="380670" imgH="177646" progId="Equation.DSMT4">
                    <p:embed/>
                  </p:oleObj>
                </mc:Choice>
                <mc:Fallback>
                  <p:oleObj name="Equation" r:id="rId3" imgW="380670" imgH="1776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2341"/>
                          <a:ext cx="510" cy="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56" name="Object 22"/>
            <p:cNvGraphicFramePr>
              <a:graphicFrameLocks noChangeAspect="1"/>
            </p:cNvGraphicFramePr>
            <p:nvPr/>
          </p:nvGraphicFramePr>
          <p:xfrm>
            <a:off x="4128" y="2296"/>
            <a:ext cx="716" cy="3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67" name="Equation" r:id="rId5" imgW="533169" imgH="279279" progId="Equation.DSMT4">
                    <p:embed/>
                  </p:oleObj>
                </mc:Choice>
                <mc:Fallback>
                  <p:oleObj name="Equation" r:id="rId5" imgW="533169" imgH="27927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8" y="2296"/>
                          <a:ext cx="716" cy="3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4" name="Text Box 38"/>
          <p:cNvSpPr txBox="1">
            <a:spLocks noChangeArrowheads="1"/>
          </p:cNvSpPr>
          <p:nvPr/>
        </p:nvSpPr>
        <p:spPr bwMode="auto">
          <a:xfrm>
            <a:off x="4211638" y="6021388"/>
            <a:ext cx="4319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</a:rPr>
              <a:t>故系统是一个高通滤波器</a:t>
            </a:r>
          </a:p>
        </p:txBody>
      </p:sp>
      <p:grpSp>
        <p:nvGrpSpPr>
          <p:cNvPr id="5125" name="Group 50"/>
          <p:cNvGrpSpPr>
            <a:grpSpLocks/>
          </p:cNvGrpSpPr>
          <p:nvPr/>
        </p:nvGrpSpPr>
        <p:grpSpPr bwMode="auto">
          <a:xfrm>
            <a:off x="0" y="5229225"/>
            <a:ext cx="9036050" cy="1311275"/>
            <a:chOff x="0" y="3294"/>
            <a:chExt cx="5692" cy="826"/>
          </a:xfrm>
        </p:grpSpPr>
        <p:sp>
          <p:nvSpPr>
            <p:cNvPr id="5149" name="Text Box 36"/>
            <p:cNvSpPr txBox="1">
              <a:spLocks noChangeArrowheads="1"/>
            </p:cNvSpPr>
            <p:nvPr/>
          </p:nvSpPr>
          <p:spPr bwMode="auto">
            <a:xfrm>
              <a:off x="295" y="3793"/>
              <a:ext cx="258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800" b="1">
                  <a:latin typeface="Times New Roman" pitchFamily="18" charset="0"/>
                </a:rPr>
                <a:t>                   </a:t>
              </a:r>
              <a:r>
                <a:rPr kumimoji="1" lang="zh-CN" altLang="en-US" sz="2800" b="1">
                  <a:latin typeface="Times New Roman" pitchFamily="18" charset="0"/>
                </a:rPr>
                <a:t>从小变大。</a:t>
              </a:r>
            </a:p>
          </p:txBody>
        </p:sp>
        <p:graphicFrame>
          <p:nvGraphicFramePr>
            <p:cNvPr id="5150" name="Object 37"/>
            <p:cNvGraphicFramePr>
              <a:graphicFrameLocks noChangeAspect="1"/>
            </p:cNvGraphicFramePr>
            <p:nvPr/>
          </p:nvGraphicFramePr>
          <p:xfrm>
            <a:off x="612" y="3748"/>
            <a:ext cx="635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68" name="Equation" r:id="rId7" imgW="533169" imgH="279279" progId="Equation.DSMT4">
                    <p:embed/>
                  </p:oleObj>
                </mc:Choice>
                <mc:Fallback>
                  <p:oleObj name="Equation" r:id="rId7" imgW="533169" imgH="27927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3748"/>
                          <a:ext cx="635" cy="3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151" name="Group 49"/>
            <p:cNvGrpSpPr>
              <a:grpSpLocks/>
            </p:cNvGrpSpPr>
            <p:nvPr/>
          </p:nvGrpSpPr>
          <p:grpSpPr bwMode="auto">
            <a:xfrm>
              <a:off x="0" y="3294"/>
              <a:ext cx="5692" cy="330"/>
              <a:chOff x="0" y="3294"/>
              <a:chExt cx="5692" cy="330"/>
            </a:xfrm>
          </p:grpSpPr>
          <p:sp>
            <p:nvSpPr>
              <p:cNvPr id="5152" name="Text Box 31"/>
              <p:cNvSpPr txBox="1">
                <a:spLocks noChangeArrowheads="1"/>
              </p:cNvSpPr>
              <p:nvPr/>
            </p:nvSpPr>
            <p:spPr bwMode="auto">
              <a:xfrm>
                <a:off x="0" y="3294"/>
                <a:ext cx="5692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800" b="1">
                    <a:latin typeface="Times New Roman" pitchFamily="18" charset="0"/>
                  </a:rPr>
                  <a:t>          </a:t>
                </a:r>
                <a:r>
                  <a:rPr kumimoji="1" lang="zh-CN" altLang="en-US" sz="2800" b="1">
                    <a:latin typeface="Times New Roman" pitchFamily="18" charset="0"/>
                  </a:rPr>
                  <a:t>当               时，分子从小变大，分母 从大变小</a:t>
                </a:r>
              </a:p>
            </p:txBody>
          </p:sp>
          <p:graphicFrame>
            <p:nvGraphicFramePr>
              <p:cNvPr id="5153" name="Object 32"/>
              <p:cNvGraphicFramePr>
                <a:graphicFrameLocks noChangeAspect="1"/>
              </p:cNvGraphicFramePr>
              <p:nvPr/>
            </p:nvGraphicFramePr>
            <p:xfrm>
              <a:off x="907" y="3339"/>
              <a:ext cx="816" cy="2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469" name="Equation" r:id="rId9" imgW="660113" imgH="215806" progId="Equation.DSMT4">
                      <p:embed/>
                    </p:oleObj>
                  </mc:Choice>
                  <mc:Fallback>
                    <p:oleObj name="Equation" r:id="rId9" imgW="660113" imgH="21580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lum bright="-62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07" y="3339"/>
                            <a:ext cx="816" cy="26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5126" name="对象 1"/>
          <p:cNvGraphicFramePr>
            <a:graphicFrameLocks noChangeAspect="1"/>
          </p:cNvGraphicFramePr>
          <p:nvPr/>
        </p:nvGraphicFramePr>
        <p:xfrm>
          <a:off x="434975" y="985838"/>
          <a:ext cx="5049838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0" name="Equation" r:id="rId11" imgW="2171700" imgH="533400" progId="Equation.DSMT4">
                  <p:embed/>
                </p:oleObj>
              </mc:Choice>
              <mc:Fallback>
                <p:oleObj name="Equation" r:id="rId11" imgW="21717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985838"/>
                        <a:ext cx="5049838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7" name="组合 39"/>
          <p:cNvGrpSpPr>
            <a:grpSpLocks/>
          </p:cNvGrpSpPr>
          <p:nvPr/>
        </p:nvGrpSpPr>
        <p:grpSpPr bwMode="auto">
          <a:xfrm>
            <a:off x="5537200" y="476250"/>
            <a:ext cx="3498850" cy="2873375"/>
            <a:chOff x="2865320" y="1437649"/>
            <a:chExt cx="4082944" cy="3431511"/>
          </a:xfrm>
        </p:grpSpPr>
        <p:sp>
          <p:nvSpPr>
            <p:cNvPr id="5132" name="Line 5"/>
            <p:cNvSpPr>
              <a:spLocks noChangeShapeType="1"/>
            </p:cNvSpPr>
            <p:nvPr/>
          </p:nvSpPr>
          <p:spPr bwMode="auto">
            <a:xfrm flipV="1">
              <a:off x="2915816" y="3285479"/>
              <a:ext cx="4032448" cy="177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3" name="Line 6"/>
            <p:cNvSpPr>
              <a:spLocks noChangeShapeType="1"/>
            </p:cNvSpPr>
            <p:nvPr/>
          </p:nvSpPr>
          <p:spPr bwMode="auto">
            <a:xfrm flipV="1">
              <a:off x="4531180" y="1484783"/>
              <a:ext cx="0" cy="338437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4" name="Oval 7"/>
            <p:cNvSpPr>
              <a:spLocks noChangeArrowheads="1"/>
            </p:cNvSpPr>
            <p:nvPr/>
          </p:nvSpPr>
          <p:spPr bwMode="auto">
            <a:xfrm>
              <a:off x="3306250" y="2060848"/>
              <a:ext cx="2448271" cy="2520279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/>
            </a:p>
          </p:txBody>
        </p:sp>
        <p:grpSp>
          <p:nvGrpSpPr>
            <p:cNvPr id="5135" name="Group 8"/>
            <p:cNvGrpSpPr>
              <a:grpSpLocks/>
            </p:cNvGrpSpPr>
            <p:nvPr/>
          </p:nvGrpSpPr>
          <p:grpSpPr bwMode="auto">
            <a:xfrm>
              <a:off x="4171611" y="3213249"/>
              <a:ext cx="144463" cy="144462"/>
              <a:chOff x="2562" y="3294"/>
              <a:chExt cx="91" cy="91"/>
            </a:xfrm>
          </p:grpSpPr>
          <p:sp>
            <p:nvSpPr>
              <p:cNvPr id="5147" name="Line 9"/>
              <p:cNvSpPr>
                <a:spLocks noChangeShapeType="1"/>
              </p:cNvSpPr>
              <p:nvPr/>
            </p:nvSpPr>
            <p:spPr bwMode="auto">
              <a:xfrm flipH="1">
                <a:off x="2562" y="3294"/>
                <a:ext cx="91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8" name="Line 10"/>
              <p:cNvSpPr>
                <a:spLocks noChangeShapeType="1"/>
              </p:cNvSpPr>
              <p:nvPr/>
            </p:nvSpPr>
            <p:spPr bwMode="auto">
              <a:xfrm>
                <a:off x="2562" y="3294"/>
                <a:ext cx="91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36" name="Line 11"/>
            <p:cNvSpPr>
              <a:spLocks noChangeShapeType="1"/>
            </p:cNvSpPr>
            <p:nvPr/>
          </p:nvSpPr>
          <p:spPr bwMode="auto">
            <a:xfrm flipV="1">
              <a:off x="4885729" y="3285480"/>
              <a:ext cx="868792" cy="35507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137" name="Object 12"/>
            <p:cNvGraphicFramePr>
              <a:graphicFrameLocks noChangeAspect="1"/>
            </p:cNvGraphicFramePr>
            <p:nvPr/>
          </p:nvGraphicFramePr>
          <p:xfrm>
            <a:off x="4243842" y="3318024"/>
            <a:ext cx="269875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1" name="Equation" r:id="rId13" imgW="126725" imgH="177415" progId="Equation.DSMT4">
                    <p:embed/>
                  </p:oleObj>
                </mc:Choice>
                <mc:Fallback>
                  <p:oleObj name="Equation" r:id="rId13" imgW="126725" imgH="17741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3842" y="3318024"/>
                          <a:ext cx="269875" cy="377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8" name="Object 13"/>
            <p:cNvGraphicFramePr>
              <a:graphicFrameLocks noChangeAspect="1"/>
            </p:cNvGraphicFramePr>
            <p:nvPr/>
          </p:nvGraphicFramePr>
          <p:xfrm>
            <a:off x="2865320" y="3345013"/>
            <a:ext cx="404813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2" name="Equation" r:id="rId15" imgW="190335" imgH="164957" progId="Equation.DSMT4">
                    <p:embed/>
                  </p:oleObj>
                </mc:Choice>
                <mc:Fallback>
                  <p:oleObj name="Equation" r:id="rId15" imgW="190335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5320" y="3345013"/>
                          <a:ext cx="404813" cy="3508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9" name="Object 14"/>
            <p:cNvGraphicFramePr>
              <a:graphicFrameLocks noChangeAspect="1"/>
            </p:cNvGraphicFramePr>
            <p:nvPr/>
          </p:nvGraphicFramePr>
          <p:xfrm>
            <a:off x="4780375" y="1437649"/>
            <a:ext cx="1079500" cy="539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3" name="Equation" r:id="rId17" imgW="507780" imgH="253890" progId="Equation.DSMT4">
                    <p:embed/>
                  </p:oleObj>
                </mc:Choice>
                <mc:Fallback>
                  <p:oleObj name="Equation" r:id="rId17" imgW="507780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0375" y="1437649"/>
                          <a:ext cx="1079500" cy="539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0" name="Object 15"/>
            <p:cNvGraphicFramePr>
              <a:graphicFrameLocks noChangeAspect="1"/>
            </p:cNvGraphicFramePr>
            <p:nvPr/>
          </p:nvGraphicFramePr>
          <p:xfrm>
            <a:off x="6084664" y="3357711"/>
            <a:ext cx="863600" cy="539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4" name="Equation" r:id="rId19" imgW="406048" imgH="253780" progId="Equation.DSMT4">
                    <p:embed/>
                  </p:oleObj>
                </mc:Choice>
                <mc:Fallback>
                  <p:oleObj name="Equation" r:id="rId19" imgW="406048" imgH="253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84664" y="3357711"/>
                          <a:ext cx="863600" cy="539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1" name="Oval 16"/>
            <p:cNvSpPr>
              <a:spLocks noChangeArrowheads="1"/>
            </p:cNvSpPr>
            <p:nvPr/>
          </p:nvSpPr>
          <p:spPr bwMode="auto">
            <a:xfrm>
              <a:off x="5120741" y="3213249"/>
              <a:ext cx="142875" cy="144462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/>
            </a:p>
          </p:txBody>
        </p:sp>
        <p:sp>
          <p:nvSpPr>
            <p:cNvPr id="5142" name="Oval 16"/>
            <p:cNvSpPr>
              <a:spLocks noChangeArrowheads="1"/>
            </p:cNvSpPr>
            <p:nvPr/>
          </p:nvSpPr>
          <p:spPr bwMode="auto">
            <a:xfrm>
              <a:off x="4860032" y="3212455"/>
              <a:ext cx="142875" cy="144462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/>
            </a:p>
          </p:txBody>
        </p:sp>
        <p:grpSp>
          <p:nvGrpSpPr>
            <p:cNvPr id="5143" name="Group 8"/>
            <p:cNvGrpSpPr>
              <a:grpSpLocks/>
            </p:cNvGrpSpPr>
            <p:nvPr/>
          </p:nvGrpSpPr>
          <p:grpSpPr bwMode="auto">
            <a:xfrm>
              <a:off x="3851920" y="3212455"/>
              <a:ext cx="144463" cy="144462"/>
              <a:chOff x="2562" y="3294"/>
              <a:chExt cx="91" cy="91"/>
            </a:xfrm>
          </p:grpSpPr>
          <p:sp>
            <p:nvSpPr>
              <p:cNvPr id="5145" name="Line 9"/>
              <p:cNvSpPr>
                <a:spLocks noChangeShapeType="1"/>
              </p:cNvSpPr>
              <p:nvPr/>
            </p:nvSpPr>
            <p:spPr bwMode="auto">
              <a:xfrm flipH="1">
                <a:off x="2562" y="3294"/>
                <a:ext cx="91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6" name="Line 10"/>
              <p:cNvSpPr>
                <a:spLocks noChangeShapeType="1"/>
              </p:cNvSpPr>
              <p:nvPr/>
            </p:nvSpPr>
            <p:spPr bwMode="auto">
              <a:xfrm>
                <a:off x="2562" y="3294"/>
                <a:ext cx="91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44" name="Line 11"/>
            <p:cNvSpPr>
              <a:spLocks noChangeShapeType="1"/>
            </p:cNvSpPr>
            <p:nvPr/>
          </p:nvSpPr>
          <p:spPr bwMode="auto">
            <a:xfrm flipV="1">
              <a:off x="3886194" y="2420888"/>
              <a:ext cx="1549901" cy="82786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28" name="Group 47"/>
          <p:cNvGrpSpPr>
            <a:grpSpLocks/>
          </p:cNvGrpSpPr>
          <p:nvPr/>
        </p:nvGrpSpPr>
        <p:grpSpPr bwMode="auto">
          <a:xfrm>
            <a:off x="107950" y="4437063"/>
            <a:ext cx="8820150" cy="593725"/>
            <a:chOff x="0" y="2296"/>
            <a:chExt cx="5556" cy="374"/>
          </a:xfrm>
        </p:grpSpPr>
        <p:sp>
          <p:nvSpPr>
            <p:cNvPr id="5129" name="Text Box 19"/>
            <p:cNvSpPr txBox="1">
              <a:spLocks noChangeArrowheads="1"/>
            </p:cNvSpPr>
            <p:nvPr/>
          </p:nvSpPr>
          <p:spPr bwMode="auto">
            <a:xfrm>
              <a:off x="0" y="2296"/>
              <a:ext cx="5556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000" b="1">
                  <a:latin typeface="Times New Roman" pitchFamily="18" charset="0"/>
                </a:rPr>
                <a:t>         </a:t>
              </a:r>
              <a:r>
                <a:rPr kumimoji="1" lang="zh-CN" altLang="en-US" sz="2800" b="1">
                  <a:latin typeface="Times New Roman" pitchFamily="18" charset="0"/>
                </a:rPr>
                <a:t>当          时，分子最大，分母最小，              最大</a:t>
              </a:r>
              <a:endParaRPr kumimoji="1" lang="en-US" altLang="zh-CN" sz="2800" b="1">
                <a:latin typeface="Times New Roman" pitchFamily="18" charset="0"/>
              </a:endParaRPr>
            </a:p>
          </p:txBody>
        </p:sp>
        <p:graphicFrame>
          <p:nvGraphicFramePr>
            <p:cNvPr id="5130" name="Object 21"/>
            <p:cNvGraphicFramePr>
              <a:graphicFrameLocks noChangeAspect="1"/>
            </p:cNvGraphicFramePr>
            <p:nvPr/>
          </p:nvGraphicFramePr>
          <p:xfrm>
            <a:off x="867" y="2366"/>
            <a:ext cx="544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5" name="Equation" r:id="rId21" imgW="406224" imgH="139639" progId="Equation.DSMT4">
                    <p:embed/>
                  </p:oleObj>
                </mc:Choice>
                <mc:Fallback>
                  <p:oleObj name="Equation" r:id="rId21" imgW="406224" imgH="13963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7" y="2366"/>
                          <a:ext cx="544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1" name="Object 22"/>
            <p:cNvGraphicFramePr>
              <a:graphicFrameLocks noChangeAspect="1"/>
            </p:cNvGraphicFramePr>
            <p:nvPr/>
          </p:nvGraphicFramePr>
          <p:xfrm>
            <a:off x="4128" y="2296"/>
            <a:ext cx="716" cy="3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6" name="Equation" r:id="rId23" imgW="533169" imgH="279279" progId="Equation.DSMT4">
                    <p:embed/>
                  </p:oleObj>
                </mc:Choice>
                <mc:Fallback>
                  <p:oleObj name="Equation" r:id="rId23" imgW="533169" imgH="27927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8" y="2296"/>
                          <a:ext cx="716" cy="3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1982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11188" y="260350"/>
            <a:ext cx="36004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000" b="1">
                <a:latin typeface="Times New Roman" pitchFamily="18" charset="0"/>
              </a:rPr>
              <a:t>说明：</a:t>
            </a:r>
          </a:p>
        </p:txBody>
      </p:sp>
      <p:sp>
        <p:nvSpPr>
          <p:cNvPr id="6147" name="Text Box 38"/>
          <p:cNvSpPr txBox="1">
            <a:spLocks noChangeArrowheads="1"/>
          </p:cNvSpPr>
          <p:nvPr/>
        </p:nvSpPr>
        <p:spPr bwMode="auto">
          <a:xfrm>
            <a:off x="1691433" y="643096"/>
            <a:ext cx="720015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 dirty="0">
                <a:latin typeface="Times New Roman" pitchFamily="18" charset="0"/>
              </a:rPr>
              <a:t>1</a:t>
            </a:r>
            <a:r>
              <a:rPr kumimoji="1" lang="zh-CN" altLang="en-US" sz="2800" b="1" dirty="0">
                <a:latin typeface="Times New Roman" pitchFamily="18" charset="0"/>
              </a:rPr>
              <a:t>）系统函数和频率响应不能写成如下形式：</a:t>
            </a:r>
          </a:p>
        </p:txBody>
      </p:sp>
      <p:graphicFrame>
        <p:nvGraphicFramePr>
          <p:cNvPr id="6148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521779"/>
              </p:ext>
            </p:extLst>
          </p:nvPr>
        </p:nvGraphicFramePr>
        <p:xfrm>
          <a:off x="2201862" y="1153099"/>
          <a:ext cx="53879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1" name="Equation" r:id="rId3" imgW="2273040" imgH="444240" progId="Equation.DSMT4">
                  <p:embed/>
                </p:oleObj>
              </mc:Choice>
              <mc:Fallback>
                <p:oleObj name="Equation" r:id="rId3" imgW="22730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2" y="1153099"/>
                        <a:ext cx="5387975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959971"/>
              </p:ext>
            </p:extLst>
          </p:nvPr>
        </p:nvGraphicFramePr>
        <p:xfrm>
          <a:off x="2510370" y="2207199"/>
          <a:ext cx="4398963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2" name="Equation" r:id="rId5" imgW="1892160" imgH="533160" progId="Equation.DSMT4">
                  <p:embed/>
                </p:oleObj>
              </mc:Choice>
              <mc:Fallback>
                <p:oleObj name="Equation" r:id="rId5" imgW="189216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0370" y="2207199"/>
                        <a:ext cx="4398963" cy="1252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38"/>
          <p:cNvSpPr txBox="1">
            <a:spLocks noChangeArrowheads="1"/>
          </p:cNvSpPr>
          <p:nvPr/>
        </p:nvSpPr>
        <p:spPr bwMode="auto">
          <a:xfrm>
            <a:off x="900113" y="3547095"/>
            <a:ext cx="799147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 dirty="0">
                <a:latin typeface="Times New Roman" pitchFamily="18" charset="0"/>
              </a:rPr>
              <a:t>这样，没有办法</a:t>
            </a:r>
            <a:r>
              <a:rPr kumimoji="1" lang="zh-CN" altLang="en-US" sz="2800" b="1" dirty="0" smtClean="0">
                <a:latin typeface="Times New Roman" pitchFamily="18" charset="0"/>
              </a:rPr>
              <a:t>再图中</a:t>
            </a:r>
            <a:r>
              <a:rPr kumimoji="1" lang="zh-CN" altLang="en-US" sz="2800" b="1" dirty="0">
                <a:latin typeface="Times New Roman" pitchFamily="18" charset="0"/>
              </a:rPr>
              <a:t>画出向量                  等；</a:t>
            </a:r>
          </a:p>
        </p:txBody>
      </p:sp>
      <p:sp>
        <p:nvSpPr>
          <p:cNvPr id="6151" name="Text Box 38"/>
          <p:cNvSpPr txBox="1">
            <a:spLocks noChangeArrowheads="1"/>
          </p:cNvSpPr>
          <p:nvPr/>
        </p:nvSpPr>
        <p:spPr bwMode="auto">
          <a:xfrm>
            <a:off x="971600" y="4326972"/>
            <a:ext cx="79914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）要画图，要画出零矢量、极矢量。</a:t>
            </a:r>
          </a:p>
        </p:txBody>
      </p:sp>
      <p:graphicFrame>
        <p:nvGraphicFramePr>
          <p:cNvPr id="6152" name="对象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658747"/>
              </p:ext>
            </p:extLst>
          </p:nvPr>
        </p:nvGraphicFramePr>
        <p:xfrm>
          <a:off x="6228184" y="3493161"/>
          <a:ext cx="1150937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3" name="Equation" r:id="rId7" imgW="495000" imgH="203040" progId="Equation.DSMT4">
                  <p:embed/>
                </p:oleObj>
              </mc:Choice>
              <mc:Fallback>
                <p:oleObj name="Equation" r:id="rId7" imgW="495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3493161"/>
                        <a:ext cx="1150937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8"/>
          <p:cNvSpPr txBox="1">
            <a:spLocks noChangeArrowheads="1"/>
          </p:cNvSpPr>
          <p:nvPr/>
        </p:nvSpPr>
        <p:spPr bwMode="auto">
          <a:xfrm>
            <a:off x="971600" y="4995023"/>
            <a:ext cx="79914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800" b="1" dirty="0" smtClean="0">
                <a:latin typeface="Times New Roman" pitchFamily="18" charset="0"/>
              </a:rPr>
              <a:t>3</a:t>
            </a:r>
            <a:r>
              <a:rPr kumimoji="1" lang="zh-CN" altLang="en-US" sz="2800" b="1" dirty="0" smtClean="0">
                <a:latin typeface="Times New Roman" pitchFamily="18" charset="0"/>
              </a:rPr>
              <a:t>）不能写成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10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263013"/>
              </p:ext>
            </p:extLst>
          </p:nvPr>
        </p:nvGraphicFramePr>
        <p:xfrm>
          <a:off x="3491880" y="4976033"/>
          <a:ext cx="4338638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4" name="Equation" r:id="rId9" imgW="1866600" imgH="533160" progId="Equation.DSMT4">
                  <p:embed/>
                </p:oleObj>
              </mc:Choice>
              <mc:Fallback>
                <p:oleObj name="Equation" r:id="rId9" imgW="1866600" imgH="533160" progId="Equation.DSMT4">
                  <p:embed/>
                  <p:pic>
                    <p:nvPicPr>
                      <p:cNvPr id="6149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976033"/>
                        <a:ext cx="4338638" cy="1252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16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323528" y="260648"/>
            <a:ext cx="8640763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3.1</a:t>
            </a:r>
            <a:r>
              <a:rPr lang="en-US" altLang="zh-CN" sz="2800" b="1" dirty="0" smtClean="0"/>
              <a:t> </a:t>
            </a:r>
            <a:r>
              <a:rPr lang="zh-CN" altLang="en-US" sz="2800" b="1" dirty="0" smtClean="0"/>
              <a:t>如图，序列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x(n)</a:t>
            </a:r>
            <a:r>
              <a:rPr lang="zh-CN" altLang="en-US" sz="2800" b="1" dirty="0" smtClean="0"/>
              <a:t>是周期为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zh-CN" altLang="en-US" sz="2800" b="1" dirty="0" smtClean="0"/>
              <a:t>的周期性序列，试求其傅里叶级数的系数。</a:t>
            </a:r>
            <a:endParaRPr lang="en-US" altLang="zh-CN" sz="2800" b="1" dirty="0" smtClean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/>
          </p:nvPr>
        </p:nvGraphicFramePr>
        <p:xfrm>
          <a:off x="539552" y="4437112"/>
          <a:ext cx="8399306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2" name="Equation" r:id="rId3" imgW="5638680" imgH="1498320" progId="Equation.DSMT4">
                  <p:embed/>
                </p:oleObj>
              </mc:Choice>
              <mc:Fallback>
                <p:oleObj name="Equation" r:id="rId3" imgW="5638680" imgH="1498320" progId="Equation.DSMT4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4437112"/>
                        <a:ext cx="8399306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9512" y="4149080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解：</a:t>
            </a:r>
            <a:endParaRPr lang="zh-CN" altLang="en-US" sz="28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696" y="1189998"/>
            <a:ext cx="6153722" cy="319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2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1187624" y="476672"/>
          <a:ext cx="6072187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6" name="Equation" r:id="rId3" imgW="4076640" imgH="330120" progId="Equation.DSMT4">
                  <p:embed/>
                </p:oleObj>
              </mc:Choice>
              <mc:Fallback>
                <p:oleObj name="Equation" r:id="rId3" imgW="4076640" imgH="330120" progId="Equation.DSMT4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476672"/>
                        <a:ext cx="6072187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/>
          </p:nvPr>
        </p:nvGraphicFramePr>
        <p:xfrm>
          <a:off x="539552" y="1196752"/>
          <a:ext cx="454025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Equation" r:id="rId5" imgW="3047760" imgH="457200" progId="Equation.DSMT4">
                  <p:embed/>
                </p:oleObj>
              </mc:Choice>
              <mc:Fallback>
                <p:oleObj name="Equation" r:id="rId5" imgW="3047760" imgH="457200" progId="Equation.DSMT4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196752"/>
                        <a:ext cx="454025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/>
          </p:nvPr>
        </p:nvGraphicFramePr>
        <p:xfrm>
          <a:off x="539552" y="1988840"/>
          <a:ext cx="8416925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8" name="Equation" r:id="rId7" imgW="5651280" imgH="1422360" progId="Equation.DSMT4">
                  <p:embed/>
                </p:oleObj>
              </mc:Choice>
              <mc:Fallback>
                <p:oleObj name="Equation" r:id="rId7" imgW="5651280" imgH="1422360" progId="Equation.DSMT4">
                  <p:embed/>
                  <p:pic>
                    <p:nvPicPr>
                      <p:cNvPr id="4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988840"/>
                        <a:ext cx="8416925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/>
          </p:nvPr>
        </p:nvGraphicFramePr>
        <p:xfrm>
          <a:off x="1087438" y="4293096"/>
          <a:ext cx="2874962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Equation" r:id="rId9" imgW="1930320" imgH="1015920" progId="Equation.DSMT4">
                  <p:embed/>
                </p:oleObj>
              </mc:Choice>
              <mc:Fallback>
                <p:oleObj name="Equation" r:id="rId9" imgW="1930320" imgH="1015920" progId="Equation.DSMT4">
                  <p:embed/>
                  <p:pic>
                    <p:nvPicPr>
                      <p:cNvPr id="5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438" y="4293096"/>
                        <a:ext cx="2874962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611560" y="6093296"/>
            <a:ext cx="79914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b="1" dirty="0" smtClean="0">
                <a:latin typeface="Times New Roman" pitchFamily="18" charset="0"/>
              </a:rPr>
              <a:t>评：基本上全部做对了！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41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7505</TotalTime>
  <Words>275</Words>
  <Application>Microsoft Office PowerPoint</Application>
  <PresentationFormat>全屏显示(4:3)</PresentationFormat>
  <Paragraphs>33</Paragraphs>
  <Slides>10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宋体</vt:lpstr>
      <vt:lpstr>Arial</vt:lpstr>
      <vt:lpstr>Calibri</vt:lpstr>
      <vt:lpstr>Times New Roman</vt:lpstr>
      <vt:lpstr>Office 主题​​</vt:lpstr>
      <vt:lpstr>Equation</vt:lpstr>
      <vt:lpstr>第七次作业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77</cp:revision>
  <dcterms:created xsi:type="dcterms:W3CDTF">2014-09-24T02:09:33Z</dcterms:created>
  <dcterms:modified xsi:type="dcterms:W3CDTF">2023-10-23T00:20:23Z</dcterms:modified>
</cp:coreProperties>
</file>