
<file path=[Content_Types].xml><?xml version="1.0" encoding="utf-8"?>
<Types xmlns="http://schemas.openxmlformats.org/package/2006/content-types">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85" r:id="rId3"/>
    <p:sldId id="286" r:id="rId4"/>
    <p:sldId id="287" r:id="rId5"/>
    <p:sldId id="294" r:id="rId6"/>
    <p:sldId id="295" r:id="rId7"/>
    <p:sldId id="288" r:id="rId8"/>
    <p:sldId id="289" r:id="rId9"/>
    <p:sldId id="290" r:id="rId10"/>
    <p:sldId id="291" r:id="rId11"/>
    <p:sldId id="292" r:id="rId12"/>
    <p:sldId id="293" r:id="rId1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8" d="100"/>
          <a:sy n="118" d="100"/>
        </p:scale>
        <p:origin x="172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19.wmf"/><Relationship Id="rId4"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image" Target="../media/image25.wmf"/><Relationship Id="rId7" Type="http://schemas.openxmlformats.org/officeDocument/2006/relationships/image" Target="../media/image29.wmf"/><Relationship Id="rId2" Type="http://schemas.openxmlformats.org/officeDocument/2006/relationships/image" Target="../media/image24.wmf"/><Relationship Id="rId1" Type="http://schemas.openxmlformats.org/officeDocument/2006/relationships/image" Target="../media/image23.wmf"/><Relationship Id="rId6" Type="http://schemas.openxmlformats.org/officeDocument/2006/relationships/image" Target="../media/image28.wmf"/><Relationship Id="rId11" Type="http://schemas.openxmlformats.org/officeDocument/2006/relationships/image" Target="../media/image33.wmf"/><Relationship Id="rId5" Type="http://schemas.openxmlformats.org/officeDocument/2006/relationships/image" Target="../media/image27.wmf"/><Relationship Id="rId10" Type="http://schemas.openxmlformats.org/officeDocument/2006/relationships/image" Target="../media/image32.wmf"/><Relationship Id="rId4" Type="http://schemas.openxmlformats.org/officeDocument/2006/relationships/image" Target="../media/image26.wmf"/><Relationship Id="rId9" Type="http://schemas.openxmlformats.org/officeDocument/2006/relationships/image" Target="../media/image3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5" Type="http://schemas.openxmlformats.org/officeDocument/2006/relationships/image" Target="../media/image38.wmf"/><Relationship Id="rId4" Type="http://schemas.openxmlformats.org/officeDocument/2006/relationships/image" Target="../media/image3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25.wmf"/><Relationship Id="rId1" Type="http://schemas.openxmlformats.org/officeDocument/2006/relationships/image" Target="../media/image3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25.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C11735-C58B-4897-9F7D-96FDBA0FDFB7}" type="datetimeFigureOut">
              <a:rPr lang="zh-CN" altLang="en-US" smtClean="0"/>
              <a:t>2023/10/16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2C6C59-363D-4900-BB34-0DB9AC6289C5}" type="slidenum">
              <a:rPr lang="zh-CN" altLang="en-US" smtClean="0"/>
              <a:t>‹#›</a:t>
            </a:fld>
            <a:endParaRPr lang="zh-CN" altLang="en-US"/>
          </a:p>
        </p:txBody>
      </p:sp>
    </p:spTree>
    <p:extLst>
      <p:ext uri="{BB962C8B-B14F-4D97-AF65-F5344CB8AC3E}">
        <p14:creationId xmlns:p14="http://schemas.microsoft.com/office/powerpoint/2010/main" val="174012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2811386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104676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2725517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1070508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3733496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2912560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837951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1776451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2200539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574404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D19673B-347F-4545-86F6-EC237C6BD723}" type="datetimeFigureOut">
              <a:rPr lang="zh-CN" altLang="en-US" smtClean="0"/>
              <a:t>2023/10/16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624541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19673B-347F-4545-86F6-EC237C6BD723}" type="datetimeFigureOut">
              <a:rPr lang="zh-CN" altLang="en-US" smtClean="0"/>
              <a:t>2023/10/16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B9F00E-0559-4CD0-9103-698E34A60309}" type="slidenum">
              <a:rPr lang="zh-CN" altLang="en-US" smtClean="0"/>
              <a:t>‹#›</a:t>
            </a:fld>
            <a:endParaRPr lang="zh-CN" altLang="en-US"/>
          </a:p>
        </p:txBody>
      </p:sp>
    </p:spTree>
    <p:extLst>
      <p:ext uri="{BB962C8B-B14F-4D97-AF65-F5344CB8AC3E}">
        <p14:creationId xmlns:p14="http://schemas.microsoft.com/office/powerpoint/2010/main" val="1585467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wmf"/><Relationship Id="rId4" Type="http://schemas.openxmlformats.org/officeDocument/2006/relationships/image" Target="../media/image1.wmf"/><Relationship Id="rId9" Type="http://schemas.openxmlformats.org/officeDocument/2006/relationships/oleObject" Target="../embeddings/oleObject4.bin"/><Relationship Id="rId1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8.bin"/><Relationship Id="rId10" Type="http://schemas.openxmlformats.org/officeDocument/2006/relationships/image" Target="../media/image10.wmf"/><Relationship Id="rId4" Type="http://schemas.openxmlformats.org/officeDocument/2006/relationships/image" Target="../media/image7.wmf"/><Relationship Id="rId9" Type="http://schemas.openxmlformats.org/officeDocument/2006/relationships/oleObject" Target="../embeddings/oleObject10.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2.wmf"/><Relationship Id="rId5" Type="http://schemas.openxmlformats.org/officeDocument/2006/relationships/oleObject" Target="../embeddings/oleObject12.bin"/><Relationship Id="rId4"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oleObject" Target="../embeddings/oleObject18.bin"/><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4.wmf"/><Relationship Id="rId11" Type="http://schemas.openxmlformats.org/officeDocument/2006/relationships/oleObject" Target="../embeddings/oleObject17.bin"/><Relationship Id="rId5" Type="http://schemas.openxmlformats.org/officeDocument/2006/relationships/oleObject" Target="../embeddings/oleObject14.bin"/><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oleObject" Target="../embeddings/oleObject16.bin"/><Relationship Id="rId14" Type="http://schemas.openxmlformats.org/officeDocument/2006/relationships/image" Target="../media/image18.wmf"/></Relationships>
</file>

<file path=ppt/slides/_rels/slide6.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19.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8.wmf"/><Relationship Id="rId5" Type="http://schemas.openxmlformats.org/officeDocument/2006/relationships/oleObject" Target="../embeddings/oleObject8.bin"/><Relationship Id="rId10" Type="http://schemas.openxmlformats.org/officeDocument/2006/relationships/image" Target="../media/image10.wmf"/><Relationship Id="rId4" Type="http://schemas.openxmlformats.org/officeDocument/2006/relationships/image" Target="../media/image19.wmf"/><Relationship Id="rId9" Type="http://schemas.openxmlformats.org/officeDocument/2006/relationships/oleObject" Target="../embeddings/oleObject10.bin"/></Relationships>
</file>

<file path=ppt/slides/_rels/slide7.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21.wmf"/><Relationship Id="rId5" Type="http://schemas.openxmlformats.org/officeDocument/2006/relationships/oleObject" Target="../embeddings/oleObject21.bin"/><Relationship Id="rId10" Type="http://schemas.openxmlformats.org/officeDocument/2006/relationships/slide" Target="slide11.xml"/><Relationship Id="rId4" Type="http://schemas.openxmlformats.org/officeDocument/2006/relationships/image" Target="../media/image20.wmf"/><Relationship Id="rId9" Type="http://schemas.openxmlformats.org/officeDocument/2006/relationships/slide" Target="slide9.xml"/></Relationships>
</file>

<file path=ppt/slides/_rels/slide8.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oleObject" Target="../embeddings/oleObject28.bin"/><Relationship Id="rId18" Type="http://schemas.openxmlformats.org/officeDocument/2006/relationships/image" Target="../media/image30.wmf"/><Relationship Id="rId3" Type="http://schemas.openxmlformats.org/officeDocument/2006/relationships/oleObject" Target="../embeddings/oleObject23.bin"/><Relationship Id="rId21" Type="http://schemas.openxmlformats.org/officeDocument/2006/relationships/image" Target="../media/image31.wmf"/><Relationship Id="rId7" Type="http://schemas.openxmlformats.org/officeDocument/2006/relationships/oleObject" Target="../embeddings/oleObject25.bin"/><Relationship Id="rId12" Type="http://schemas.openxmlformats.org/officeDocument/2006/relationships/image" Target="../media/image27.wmf"/><Relationship Id="rId17" Type="http://schemas.openxmlformats.org/officeDocument/2006/relationships/oleObject" Target="../embeddings/oleObject30.bin"/><Relationship Id="rId25" Type="http://schemas.openxmlformats.org/officeDocument/2006/relationships/image" Target="../media/image33.wmf"/><Relationship Id="rId2" Type="http://schemas.openxmlformats.org/officeDocument/2006/relationships/slideLayout" Target="../slideLayouts/slideLayout1.xml"/><Relationship Id="rId16" Type="http://schemas.openxmlformats.org/officeDocument/2006/relationships/image" Target="../media/image29.wmf"/><Relationship Id="rId20" Type="http://schemas.openxmlformats.org/officeDocument/2006/relationships/oleObject" Target="../embeddings/oleObject32.bin"/><Relationship Id="rId1" Type="http://schemas.openxmlformats.org/officeDocument/2006/relationships/vmlDrawing" Target="../drawings/vmlDrawing7.vml"/><Relationship Id="rId6" Type="http://schemas.openxmlformats.org/officeDocument/2006/relationships/image" Target="../media/image24.wmf"/><Relationship Id="rId11" Type="http://schemas.openxmlformats.org/officeDocument/2006/relationships/oleObject" Target="../embeddings/oleObject27.bin"/><Relationship Id="rId24" Type="http://schemas.openxmlformats.org/officeDocument/2006/relationships/oleObject" Target="../embeddings/oleObject34.bin"/><Relationship Id="rId5" Type="http://schemas.openxmlformats.org/officeDocument/2006/relationships/oleObject" Target="../embeddings/oleObject24.bin"/><Relationship Id="rId15" Type="http://schemas.openxmlformats.org/officeDocument/2006/relationships/oleObject" Target="../embeddings/oleObject29.bin"/><Relationship Id="rId23" Type="http://schemas.openxmlformats.org/officeDocument/2006/relationships/image" Target="../media/image32.wmf"/><Relationship Id="rId10" Type="http://schemas.openxmlformats.org/officeDocument/2006/relationships/image" Target="../media/image26.wmf"/><Relationship Id="rId19" Type="http://schemas.openxmlformats.org/officeDocument/2006/relationships/oleObject" Target="../embeddings/oleObject31.bin"/><Relationship Id="rId4" Type="http://schemas.openxmlformats.org/officeDocument/2006/relationships/image" Target="../media/image23.wmf"/><Relationship Id="rId9" Type="http://schemas.openxmlformats.org/officeDocument/2006/relationships/oleObject" Target="../embeddings/oleObject26.bin"/><Relationship Id="rId14" Type="http://schemas.openxmlformats.org/officeDocument/2006/relationships/image" Target="../media/image28.wmf"/><Relationship Id="rId22" Type="http://schemas.openxmlformats.org/officeDocument/2006/relationships/oleObject" Target="../embeddings/oleObject33.bin"/></Relationships>
</file>

<file path=ppt/slides/_rels/slide9.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slide" Target="slide7.xml"/><Relationship Id="rId3" Type="http://schemas.openxmlformats.org/officeDocument/2006/relationships/oleObject" Target="../embeddings/oleObject35.bin"/><Relationship Id="rId7" Type="http://schemas.openxmlformats.org/officeDocument/2006/relationships/oleObject" Target="../embeddings/oleObject37.bin"/><Relationship Id="rId12" Type="http://schemas.openxmlformats.org/officeDocument/2006/relationships/image" Target="../media/image38.wmf"/><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35.wmf"/><Relationship Id="rId11" Type="http://schemas.openxmlformats.org/officeDocument/2006/relationships/oleObject" Target="../embeddings/oleObject39.bin"/><Relationship Id="rId5" Type="http://schemas.openxmlformats.org/officeDocument/2006/relationships/oleObject" Target="../embeddings/oleObject36.bin"/><Relationship Id="rId10" Type="http://schemas.openxmlformats.org/officeDocument/2006/relationships/image" Target="../media/image37.wmf"/><Relationship Id="rId4" Type="http://schemas.openxmlformats.org/officeDocument/2006/relationships/image" Target="../media/image34.wmf"/><Relationship Id="rId9" Type="http://schemas.openxmlformats.org/officeDocument/2006/relationships/oleObject" Target="../embeddings/oleObject38.bin"/></Relationships>
</file>

<file path=ppt/slides/_rels/slide10.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25.wmf"/><Relationship Id="rId5" Type="http://schemas.openxmlformats.org/officeDocument/2006/relationships/oleObject" Target="../embeddings/oleObject41.bin"/><Relationship Id="rId4" Type="http://schemas.openxmlformats.org/officeDocument/2006/relationships/image" Target="../media/image39.wmf"/></Relationships>
</file>

<file path=ppt/slides/_rels/slide11.x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41.wmf"/><Relationship Id="rId5" Type="http://schemas.openxmlformats.org/officeDocument/2006/relationships/oleObject" Target="../embeddings/oleObject44.bin"/><Relationship Id="rId4" Type="http://schemas.openxmlformats.org/officeDocument/2006/relationships/image" Target="../media/image25.wmf"/><Relationship Id="rId9" Type="http://schemas.openxmlformats.org/officeDocument/2006/relationships/slide" Target="slide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44.wmf"/><Relationship Id="rId5" Type="http://schemas.openxmlformats.org/officeDocument/2006/relationships/oleObject" Target="../embeddings/oleObject47.bin"/><Relationship Id="rId4" Type="http://schemas.openxmlformats.org/officeDocument/2006/relationships/image" Target="../media/image4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836712"/>
            <a:ext cx="7772400" cy="1470025"/>
          </a:xfrm>
        </p:spPr>
        <p:txBody>
          <a:bodyPr/>
          <a:lstStyle/>
          <a:p>
            <a:r>
              <a:rPr lang="zh-CN" altLang="en-US" dirty="0"/>
              <a:t>第六次作业</a:t>
            </a:r>
          </a:p>
        </p:txBody>
      </p:sp>
      <p:sp>
        <p:nvSpPr>
          <p:cNvPr id="5" name="副标题 2"/>
          <p:cNvSpPr txBox="1">
            <a:spLocks/>
          </p:cNvSpPr>
          <p:nvPr/>
        </p:nvSpPr>
        <p:spPr>
          <a:xfrm>
            <a:off x="3021596" y="2492896"/>
            <a:ext cx="3096344" cy="178673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altLang="zh-CN" sz="2600" b="1" dirty="0">
                <a:solidFill>
                  <a:schemeClr val="tx1"/>
                </a:solidFill>
                <a:latin typeface="Times New Roman" panose="02020603050405020304" pitchFamily="18" charset="0"/>
                <a:cs typeface="Times New Roman" panose="02020603050405020304" pitchFamily="18" charset="0"/>
              </a:rPr>
              <a:t>2.13</a:t>
            </a:r>
            <a:r>
              <a:rPr lang="zh-CN" altLang="en-US" sz="2600" b="1" dirty="0">
                <a:solidFill>
                  <a:schemeClr val="tx1"/>
                </a:solidFill>
                <a:latin typeface="Times New Roman" panose="02020603050405020304" pitchFamily="18" charset="0"/>
                <a:cs typeface="Times New Roman" panose="02020603050405020304" pitchFamily="18" charset="0"/>
              </a:rPr>
              <a:t>，</a:t>
            </a:r>
            <a:r>
              <a:rPr lang="en-US" altLang="zh-CN" sz="2600" b="1" dirty="0">
                <a:solidFill>
                  <a:schemeClr val="tx1"/>
                </a:solidFill>
                <a:latin typeface="Times New Roman" panose="02020603050405020304" pitchFamily="18" charset="0"/>
                <a:cs typeface="Times New Roman" panose="02020603050405020304" pitchFamily="18" charset="0"/>
              </a:rPr>
              <a:t>2.14</a:t>
            </a:r>
            <a:r>
              <a:rPr lang="zh-CN" altLang="en-US" sz="2600" b="1" dirty="0">
                <a:solidFill>
                  <a:schemeClr val="tx1"/>
                </a:solidFill>
                <a:latin typeface="Times New Roman" panose="02020603050405020304" pitchFamily="18" charset="0"/>
                <a:cs typeface="Times New Roman" panose="02020603050405020304" pitchFamily="18" charset="0"/>
              </a:rPr>
              <a:t>，</a:t>
            </a:r>
            <a:r>
              <a:rPr lang="en-US" altLang="zh-CN" sz="2600" b="1" dirty="0">
                <a:solidFill>
                  <a:schemeClr val="tx1"/>
                </a:solidFill>
                <a:latin typeface="Times New Roman" panose="02020603050405020304" pitchFamily="18" charset="0"/>
                <a:cs typeface="Times New Roman" panose="02020603050405020304" pitchFamily="18" charset="0"/>
              </a:rPr>
              <a:t>2.15</a:t>
            </a:r>
            <a:r>
              <a:rPr lang="zh-CN" altLang="en-US" sz="2600" b="1"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98064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00318" y="2276872"/>
            <a:ext cx="1450834" cy="65248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800" b="1" dirty="0">
                <a:latin typeface="Times New Roman" pitchFamily="18" charset="0"/>
              </a:rPr>
              <a:t>解：</a:t>
            </a:r>
          </a:p>
        </p:txBody>
      </p:sp>
      <p:sp>
        <p:nvSpPr>
          <p:cNvPr id="10" name="Rectangle 4"/>
          <p:cNvSpPr>
            <a:spLocks noChangeArrowheads="1"/>
          </p:cNvSpPr>
          <p:nvPr/>
        </p:nvSpPr>
        <p:spPr bwMode="auto">
          <a:xfrm>
            <a:off x="579394" y="211224"/>
            <a:ext cx="8025053" cy="1902059"/>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40000"/>
              </a:lnSpc>
              <a:buSzPct val="80000"/>
              <a:buFont typeface="Wingdings" pitchFamily="2" charset="2"/>
              <a:buNone/>
            </a:pPr>
            <a:r>
              <a:rPr kumimoji="1" lang="en-US" altLang="zh-CN" sz="2800" b="1" dirty="0">
                <a:latin typeface="Times New Roman" pitchFamily="18" charset="0"/>
              </a:rPr>
              <a:t>2.13</a:t>
            </a:r>
            <a:r>
              <a:rPr kumimoji="1" lang="zh-CN" altLang="en-US" sz="2800" b="1" dirty="0">
                <a:latin typeface="Times New Roman" pitchFamily="18" charset="0"/>
              </a:rPr>
              <a:t>、</a:t>
            </a:r>
            <a:r>
              <a:rPr kumimoji="1" lang="en-US" altLang="zh-CN" sz="2800" b="1" dirty="0">
                <a:latin typeface="Times New Roman" pitchFamily="18" charset="0"/>
              </a:rPr>
              <a:t> </a:t>
            </a:r>
            <a:r>
              <a:rPr kumimoji="1" lang="zh-CN" altLang="en-US" sz="2800" b="1" dirty="0">
                <a:latin typeface="Times New Roman" pitchFamily="18" charset="0"/>
              </a:rPr>
              <a:t>若序列</a:t>
            </a:r>
            <a:r>
              <a:rPr kumimoji="1" lang="en-US" altLang="zh-CN" sz="2800" b="1" dirty="0">
                <a:latin typeface="Times New Roman" pitchFamily="18" charset="0"/>
              </a:rPr>
              <a:t>h(n)</a:t>
            </a:r>
            <a:r>
              <a:rPr kumimoji="1" lang="zh-CN" altLang="en-US" sz="2800" b="1" dirty="0">
                <a:latin typeface="Times New Roman" pitchFamily="18" charset="0"/>
              </a:rPr>
              <a:t>是实因果序列，其离散时间傅里叶变换（</a:t>
            </a:r>
            <a:r>
              <a:rPr kumimoji="1" lang="en-US" altLang="zh-CN" sz="2800" b="1" dirty="0">
                <a:latin typeface="Times New Roman" pitchFamily="18" charset="0"/>
              </a:rPr>
              <a:t>DTFT</a:t>
            </a:r>
            <a:r>
              <a:rPr kumimoji="1" lang="zh-CN" altLang="en-US" sz="2800" b="1" dirty="0">
                <a:latin typeface="Times New Roman" pitchFamily="18" charset="0"/>
              </a:rPr>
              <a:t>）          的实部为</a:t>
            </a:r>
            <a:endParaRPr kumimoji="1" lang="en-US" altLang="zh-CN" sz="2800" b="1" dirty="0">
              <a:latin typeface="Times New Roman" pitchFamily="18" charset="0"/>
            </a:endParaRPr>
          </a:p>
          <a:p>
            <a:pPr>
              <a:lnSpc>
                <a:spcPct val="140000"/>
              </a:lnSpc>
              <a:buSzPct val="80000"/>
              <a:buFont typeface="Wingdings" pitchFamily="2" charset="2"/>
              <a:buNone/>
            </a:pPr>
            <a:r>
              <a:rPr kumimoji="1" lang="zh-CN" altLang="en-US" sz="2800" b="1" dirty="0">
                <a:latin typeface="Times New Roman" pitchFamily="18" charset="0"/>
              </a:rPr>
              <a:t>求序列</a:t>
            </a:r>
            <a:r>
              <a:rPr kumimoji="1" lang="en-US" altLang="zh-CN" sz="2800" b="1" dirty="0">
                <a:latin typeface="Times New Roman" pitchFamily="18" charset="0"/>
              </a:rPr>
              <a:t>h(n)</a:t>
            </a:r>
            <a:r>
              <a:rPr kumimoji="1" lang="zh-CN" altLang="en-US" sz="2800" b="1" dirty="0">
                <a:latin typeface="Times New Roman" pitchFamily="18" charset="0"/>
              </a:rPr>
              <a:t>及               。</a:t>
            </a:r>
          </a:p>
        </p:txBody>
      </p:sp>
      <p:sp>
        <p:nvSpPr>
          <p:cNvPr id="19" name="Rectangle 2"/>
          <p:cNvSpPr>
            <a:spLocks noChangeArrowheads="1"/>
          </p:cNvSpPr>
          <p:nvPr/>
        </p:nvSpPr>
        <p:spPr bwMode="auto">
          <a:xfrm>
            <a:off x="1325735" y="2276872"/>
            <a:ext cx="6834248" cy="100098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400" b="1" dirty="0">
                <a:latin typeface="Times New Roman" pitchFamily="18" charset="0"/>
              </a:rPr>
              <a:t>序列的共轭对称序列的傅里叶变换为原序列的傅里叶变换的实部</a:t>
            </a:r>
          </a:p>
        </p:txBody>
      </p:sp>
      <p:graphicFrame>
        <p:nvGraphicFramePr>
          <p:cNvPr id="3" name="对象 2"/>
          <p:cNvGraphicFramePr>
            <a:graphicFrameLocks noChangeAspect="1"/>
          </p:cNvGraphicFramePr>
          <p:nvPr>
            <p:extLst>
              <p:ext uri="{D42A27DB-BD31-4B8C-83A1-F6EECF244321}">
                <p14:modId xmlns:p14="http://schemas.microsoft.com/office/powerpoint/2010/main" val="3475982237"/>
              </p:ext>
            </p:extLst>
          </p:nvPr>
        </p:nvGraphicFramePr>
        <p:xfrm>
          <a:off x="3203848" y="905992"/>
          <a:ext cx="1080120" cy="512521"/>
        </p:xfrm>
        <a:graphic>
          <a:graphicData uri="http://schemas.openxmlformats.org/presentationml/2006/ole">
            <mc:AlternateContent xmlns:mc="http://schemas.openxmlformats.org/markup-compatibility/2006">
              <mc:Choice xmlns:v="urn:schemas-microsoft-com:vml" Requires="v">
                <p:oleObj spid="_x0000_s35130" name="Equation" r:id="rId3" imgW="482400" imgH="228600" progId="Equation.DSMT4">
                  <p:embed/>
                </p:oleObj>
              </mc:Choice>
              <mc:Fallback>
                <p:oleObj name="Equation" r:id="rId3" imgW="482400" imgH="228600" progId="Equation.DSMT4">
                  <p:embed/>
                  <p:pic>
                    <p:nvPicPr>
                      <p:cNvPr id="0" name=""/>
                      <p:cNvPicPr>
                        <a:picLocks noChangeAspect="1" noChangeArrowheads="1"/>
                      </p:cNvPicPr>
                      <p:nvPr/>
                    </p:nvPicPr>
                    <p:blipFill>
                      <a:blip r:embed="rId4">
                        <a:lum bright="-24000"/>
                      </a:blip>
                      <a:srcRect/>
                      <a:stretch>
                        <a:fillRect/>
                      </a:stretch>
                    </p:blipFill>
                    <p:spPr bwMode="auto">
                      <a:xfrm>
                        <a:off x="3203848" y="905992"/>
                        <a:ext cx="1080120" cy="512521"/>
                      </a:xfrm>
                      <a:prstGeom prst="rect">
                        <a:avLst/>
                      </a:prstGeom>
                      <a:noFill/>
                      <a:ln>
                        <a:noFill/>
                      </a:ln>
                    </p:spPr>
                  </p:pic>
                </p:oleObj>
              </mc:Fallback>
            </mc:AlternateContent>
          </a:graphicData>
        </a:graphic>
      </p:graphicFrame>
      <p:graphicFrame>
        <p:nvGraphicFramePr>
          <p:cNvPr id="5" name="对象 4"/>
          <p:cNvGraphicFramePr>
            <a:graphicFrameLocks noChangeAspect="1"/>
          </p:cNvGraphicFramePr>
          <p:nvPr>
            <p:extLst/>
          </p:nvPr>
        </p:nvGraphicFramePr>
        <p:xfrm>
          <a:off x="5795963" y="887413"/>
          <a:ext cx="3213100" cy="549275"/>
        </p:xfrm>
        <a:graphic>
          <a:graphicData uri="http://schemas.openxmlformats.org/presentationml/2006/ole">
            <mc:AlternateContent xmlns:mc="http://schemas.openxmlformats.org/markup-compatibility/2006">
              <mc:Choice xmlns:v="urn:schemas-microsoft-com:vml" Requires="v">
                <p:oleObj spid="_x0000_s35131" name="Equation" r:id="rId5" imgW="1638000" imgH="279360" progId="Equation.DSMT4">
                  <p:embed/>
                </p:oleObj>
              </mc:Choice>
              <mc:Fallback>
                <p:oleObj name="Equation" r:id="rId5" imgW="1638000" imgH="279360" progId="Equation.DSMT4">
                  <p:embed/>
                  <p:pic>
                    <p:nvPicPr>
                      <p:cNvPr id="0" name=""/>
                      <p:cNvPicPr>
                        <a:picLocks noChangeAspect="1" noChangeArrowheads="1"/>
                      </p:cNvPicPr>
                      <p:nvPr/>
                    </p:nvPicPr>
                    <p:blipFill>
                      <a:blip r:embed="rId6">
                        <a:lum bright="-24000"/>
                      </a:blip>
                      <a:srcRect/>
                      <a:stretch>
                        <a:fillRect/>
                      </a:stretch>
                    </p:blipFill>
                    <p:spPr bwMode="auto">
                      <a:xfrm>
                        <a:off x="5795963" y="887413"/>
                        <a:ext cx="3213100" cy="549275"/>
                      </a:xfrm>
                      <a:prstGeom prst="rect">
                        <a:avLst/>
                      </a:prstGeom>
                      <a:noFill/>
                      <a:ln>
                        <a:noFill/>
                      </a:ln>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1607570898"/>
              </p:ext>
            </p:extLst>
          </p:nvPr>
        </p:nvGraphicFramePr>
        <p:xfrm>
          <a:off x="2699792" y="1484784"/>
          <a:ext cx="1094699" cy="519439"/>
        </p:xfrm>
        <a:graphic>
          <a:graphicData uri="http://schemas.openxmlformats.org/presentationml/2006/ole">
            <mc:AlternateContent xmlns:mc="http://schemas.openxmlformats.org/markup-compatibility/2006">
              <mc:Choice xmlns:v="urn:schemas-microsoft-com:vml" Requires="v">
                <p:oleObj spid="_x0000_s35132" name="Equation" r:id="rId7" imgW="482400" imgH="228600" progId="Equation.DSMT4">
                  <p:embed/>
                </p:oleObj>
              </mc:Choice>
              <mc:Fallback>
                <p:oleObj name="Equation" r:id="rId7" imgW="482400" imgH="228600" progId="Equation.DSMT4">
                  <p:embed/>
                  <p:pic>
                    <p:nvPicPr>
                      <p:cNvPr id="0" name=""/>
                      <p:cNvPicPr>
                        <a:picLocks noChangeAspect="1" noChangeArrowheads="1"/>
                      </p:cNvPicPr>
                      <p:nvPr/>
                    </p:nvPicPr>
                    <p:blipFill>
                      <a:blip r:embed="rId8">
                        <a:lum bright="-24000"/>
                      </a:blip>
                      <a:srcRect/>
                      <a:stretch>
                        <a:fillRect/>
                      </a:stretch>
                    </p:blipFill>
                    <p:spPr bwMode="auto">
                      <a:xfrm>
                        <a:off x="2699792" y="1484784"/>
                        <a:ext cx="1094699" cy="519439"/>
                      </a:xfrm>
                      <a:prstGeom prst="rect">
                        <a:avLst/>
                      </a:prstGeom>
                      <a:noFill/>
                      <a:ln>
                        <a:noFill/>
                      </a:ln>
                    </p:spPr>
                  </p:pic>
                </p:oleObj>
              </mc:Fallback>
            </mc:AlternateContent>
          </a:graphicData>
        </a:graphic>
      </p:graphicFrame>
      <p:graphicFrame>
        <p:nvGraphicFramePr>
          <p:cNvPr id="16" name="Object 5"/>
          <p:cNvGraphicFramePr>
            <a:graphicFrameLocks noChangeAspect="1"/>
          </p:cNvGraphicFramePr>
          <p:nvPr>
            <p:extLst/>
          </p:nvPr>
        </p:nvGraphicFramePr>
        <p:xfrm>
          <a:off x="1054100" y="3279775"/>
          <a:ext cx="5305425" cy="820738"/>
        </p:xfrm>
        <a:graphic>
          <a:graphicData uri="http://schemas.openxmlformats.org/presentationml/2006/ole">
            <mc:AlternateContent xmlns:mc="http://schemas.openxmlformats.org/markup-compatibility/2006">
              <mc:Choice xmlns:v="urn:schemas-microsoft-com:vml" Requires="v">
                <p:oleObj spid="_x0000_s35133" name="Equation" r:id="rId9" imgW="2781000" imgH="431640" progId="Equation.DSMT4">
                  <p:embed/>
                </p:oleObj>
              </mc:Choice>
              <mc:Fallback>
                <p:oleObj name="Equation" r:id="rId9" imgW="2781000" imgH="431640" progId="Equation.DSMT4">
                  <p:embed/>
                  <p:pic>
                    <p:nvPicPr>
                      <p:cNvPr id="0" name=""/>
                      <p:cNvPicPr>
                        <a:picLocks noChangeAspect="1" noChangeArrowheads="1"/>
                      </p:cNvPicPr>
                      <p:nvPr/>
                    </p:nvPicPr>
                    <p:blipFill>
                      <a:blip r:embed="rId10">
                        <a:lum bright="-24000"/>
                      </a:blip>
                      <a:srcRect/>
                      <a:stretch>
                        <a:fillRect/>
                      </a:stretch>
                    </p:blipFill>
                    <p:spPr bwMode="auto">
                      <a:xfrm>
                        <a:off x="1054100" y="3279775"/>
                        <a:ext cx="5305425" cy="820738"/>
                      </a:xfrm>
                      <a:prstGeom prst="rect">
                        <a:avLst/>
                      </a:prstGeom>
                      <a:noFill/>
                      <a:ln>
                        <a:noFill/>
                      </a:ln>
                      <a:effectLst/>
                      <a:extLst/>
                    </p:spPr>
                  </p:pic>
                </p:oleObj>
              </mc:Fallback>
            </mc:AlternateContent>
          </a:graphicData>
        </a:graphic>
      </p:graphicFrame>
      <p:graphicFrame>
        <p:nvGraphicFramePr>
          <p:cNvPr id="18" name="Object 5"/>
          <p:cNvGraphicFramePr>
            <a:graphicFrameLocks noChangeAspect="1"/>
          </p:cNvGraphicFramePr>
          <p:nvPr>
            <p:extLst/>
          </p:nvPr>
        </p:nvGraphicFramePr>
        <p:xfrm>
          <a:off x="1043608" y="4237700"/>
          <a:ext cx="6032310" cy="821938"/>
        </p:xfrm>
        <a:graphic>
          <a:graphicData uri="http://schemas.openxmlformats.org/presentationml/2006/ole">
            <mc:AlternateContent xmlns:mc="http://schemas.openxmlformats.org/markup-compatibility/2006">
              <mc:Choice xmlns:v="urn:schemas-microsoft-com:vml" Requires="v">
                <p:oleObj spid="_x0000_s35134" name="Equation" r:id="rId11" imgW="2882880" imgH="393480" progId="Equation.DSMT4">
                  <p:embed/>
                </p:oleObj>
              </mc:Choice>
              <mc:Fallback>
                <p:oleObj name="Equation" r:id="rId11" imgW="2882880" imgH="393480" progId="Equation.DSMT4">
                  <p:embed/>
                  <p:pic>
                    <p:nvPicPr>
                      <p:cNvPr id="0" name=""/>
                      <p:cNvPicPr>
                        <a:picLocks noChangeAspect="1" noChangeArrowheads="1"/>
                      </p:cNvPicPr>
                      <p:nvPr/>
                    </p:nvPicPr>
                    <p:blipFill>
                      <a:blip r:embed="rId12">
                        <a:lum bright="-24000"/>
                      </a:blip>
                      <a:srcRect/>
                      <a:stretch>
                        <a:fillRect/>
                      </a:stretch>
                    </p:blipFill>
                    <p:spPr bwMode="auto">
                      <a:xfrm>
                        <a:off x="1043608" y="4237700"/>
                        <a:ext cx="6032310" cy="821938"/>
                      </a:xfrm>
                      <a:prstGeom prst="rect">
                        <a:avLst/>
                      </a:prstGeom>
                      <a:noFill/>
                      <a:ln>
                        <a:noFill/>
                      </a:ln>
                      <a:effectLst/>
                      <a:extLst/>
                    </p:spPr>
                  </p:pic>
                </p:oleObj>
              </mc:Fallback>
            </mc:AlternateContent>
          </a:graphicData>
        </a:graphic>
      </p:graphicFrame>
      <p:sp>
        <p:nvSpPr>
          <p:cNvPr id="20" name="Rectangle 2"/>
          <p:cNvSpPr>
            <a:spLocks noChangeArrowheads="1"/>
          </p:cNvSpPr>
          <p:nvPr/>
        </p:nvSpPr>
        <p:spPr bwMode="auto">
          <a:xfrm>
            <a:off x="251520" y="4293096"/>
            <a:ext cx="930199" cy="65248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800" b="1" dirty="0">
                <a:latin typeface="Times New Roman" pitchFamily="18" charset="0"/>
              </a:rPr>
              <a:t>又</a:t>
            </a:r>
          </a:p>
        </p:txBody>
      </p:sp>
      <p:sp>
        <p:nvSpPr>
          <p:cNvPr id="21" name="Rectangle 2"/>
          <p:cNvSpPr>
            <a:spLocks noChangeArrowheads="1"/>
          </p:cNvSpPr>
          <p:nvPr/>
        </p:nvSpPr>
        <p:spPr bwMode="auto">
          <a:xfrm>
            <a:off x="240986" y="5085184"/>
            <a:ext cx="1594709" cy="52084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400" b="1" dirty="0">
                <a:latin typeface="Times New Roman" pitchFamily="18" charset="0"/>
              </a:rPr>
              <a:t>对照两式，</a:t>
            </a:r>
          </a:p>
        </p:txBody>
      </p:sp>
      <p:graphicFrame>
        <p:nvGraphicFramePr>
          <p:cNvPr id="22" name="Object 5"/>
          <p:cNvGraphicFramePr>
            <a:graphicFrameLocks noChangeAspect="1"/>
          </p:cNvGraphicFramePr>
          <p:nvPr>
            <p:extLst>
              <p:ext uri="{D42A27DB-BD31-4B8C-83A1-F6EECF244321}">
                <p14:modId xmlns:p14="http://schemas.microsoft.com/office/powerpoint/2010/main" val="2518562965"/>
              </p:ext>
            </p:extLst>
          </p:nvPr>
        </p:nvGraphicFramePr>
        <p:xfrm>
          <a:off x="793750" y="5805488"/>
          <a:ext cx="7673975" cy="542925"/>
        </p:xfrm>
        <a:graphic>
          <a:graphicData uri="http://schemas.openxmlformats.org/presentationml/2006/ole">
            <mc:AlternateContent xmlns:mc="http://schemas.openxmlformats.org/markup-compatibility/2006">
              <mc:Choice xmlns:v="urn:schemas-microsoft-com:vml" Requires="v">
                <p:oleObj spid="_x0000_s35135" name="Equation" r:id="rId13" imgW="3213000" imgH="228600" progId="Equation.DSMT4">
                  <p:embed/>
                </p:oleObj>
              </mc:Choice>
              <mc:Fallback>
                <p:oleObj name="Equation" r:id="rId13" imgW="3213000" imgH="228600" progId="Equation.DSMT4">
                  <p:embed/>
                  <p:pic>
                    <p:nvPicPr>
                      <p:cNvPr id="0" name=""/>
                      <p:cNvPicPr>
                        <a:picLocks noChangeAspect="1" noChangeArrowheads="1"/>
                      </p:cNvPicPr>
                      <p:nvPr/>
                    </p:nvPicPr>
                    <p:blipFill>
                      <a:blip r:embed="rId14">
                        <a:lum bright="-24000"/>
                      </a:blip>
                      <a:srcRect/>
                      <a:stretch>
                        <a:fillRect/>
                      </a:stretch>
                    </p:blipFill>
                    <p:spPr bwMode="auto">
                      <a:xfrm>
                        <a:off x="793750" y="5805488"/>
                        <a:ext cx="7673975" cy="542925"/>
                      </a:xfrm>
                      <a:prstGeom prst="rect">
                        <a:avLst/>
                      </a:prstGeom>
                      <a:noFill/>
                      <a:ln>
                        <a:noFill/>
                      </a:ln>
                      <a:effectLst/>
                      <a:extLst/>
                    </p:spPr>
                  </p:pic>
                </p:oleObj>
              </mc:Fallback>
            </mc:AlternateContent>
          </a:graphicData>
        </a:graphic>
      </p:graphicFrame>
      <p:sp>
        <p:nvSpPr>
          <p:cNvPr id="2" name="动作按钮: 前进或下一项 1">
            <a:hlinkClick r:id="" action="ppaction://hlinkshowjump?jump=nextslide" highlightClick="1"/>
          </p:cNvPr>
          <p:cNvSpPr/>
          <p:nvPr/>
        </p:nvSpPr>
        <p:spPr>
          <a:xfrm>
            <a:off x="8159983" y="5157192"/>
            <a:ext cx="444464"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0212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anim calcmode="lin" valueType="num">
                                      <p:cBhvr additive="base">
                                        <p:cTn id="31"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0">
                                            <p:txEl>
                                              <p:pRg st="0" end="0"/>
                                            </p:txEl>
                                          </p:spTgt>
                                        </p:tgtEl>
                                        <p:attrNameLst>
                                          <p:attrName>style.visibility</p:attrName>
                                        </p:attrNameLst>
                                      </p:cBhvr>
                                      <p:to>
                                        <p:strVal val="visible"/>
                                      </p:to>
                                    </p:set>
                                    <p:anim calcmode="lin" valueType="num">
                                      <p:cBhvr additive="base">
                                        <p:cTn id="43"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 calcmode="lin" valueType="num">
                                      <p:cBhvr additive="base">
                                        <p:cTn id="55"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p:cNvSpPr>
            <a:spLocks noChangeArrowheads="1"/>
          </p:cNvSpPr>
          <p:nvPr/>
        </p:nvSpPr>
        <p:spPr bwMode="auto">
          <a:xfrm>
            <a:off x="562673" y="332656"/>
            <a:ext cx="7992888" cy="59657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800" b="1" dirty="0">
                <a:latin typeface="Times New Roman" pitchFamily="18" charset="0"/>
              </a:rPr>
              <a:t>因为</a:t>
            </a:r>
            <a:r>
              <a:rPr kumimoji="1" lang="en-US" altLang="zh-CN" sz="2800" b="1" dirty="0">
                <a:latin typeface="Times New Roman" pitchFamily="18" charset="0"/>
              </a:rPr>
              <a:t>h(n)</a:t>
            </a:r>
            <a:r>
              <a:rPr kumimoji="1" lang="zh-CN" altLang="en-US" sz="2800" b="1" dirty="0">
                <a:latin typeface="Times New Roman" pitchFamily="18" charset="0"/>
              </a:rPr>
              <a:t>是实序列，故有</a:t>
            </a:r>
          </a:p>
        </p:txBody>
      </p:sp>
      <p:graphicFrame>
        <p:nvGraphicFramePr>
          <p:cNvPr id="3" name="对象 2"/>
          <p:cNvGraphicFramePr>
            <a:graphicFrameLocks noChangeAspect="1"/>
          </p:cNvGraphicFramePr>
          <p:nvPr>
            <p:extLst/>
          </p:nvPr>
        </p:nvGraphicFramePr>
        <p:xfrm>
          <a:off x="1763688" y="1124744"/>
          <a:ext cx="4152900" cy="1698625"/>
        </p:xfrm>
        <a:graphic>
          <a:graphicData uri="http://schemas.openxmlformats.org/presentationml/2006/ole">
            <mc:AlternateContent xmlns:mc="http://schemas.openxmlformats.org/markup-compatibility/2006">
              <mc:Choice xmlns:v="urn:schemas-microsoft-com:vml" Requires="v">
                <p:oleObj spid="_x0000_s36050" name="Equation" r:id="rId3" imgW="1739880" imgH="711000" progId="Equation.DSMT4">
                  <p:embed/>
                </p:oleObj>
              </mc:Choice>
              <mc:Fallback>
                <p:oleObj name="Equation" r:id="rId3" imgW="1739880" imgH="711000" progId="Equation.DSMT4">
                  <p:embed/>
                  <p:pic>
                    <p:nvPicPr>
                      <p:cNvPr id="0" name=""/>
                      <p:cNvPicPr>
                        <a:picLocks noChangeAspect="1" noChangeArrowheads="1"/>
                      </p:cNvPicPr>
                      <p:nvPr/>
                    </p:nvPicPr>
                    <p:blipFill>
                      <a:blip r:embed="rId4">
                        <a:lum bright="-14000"/>
                      </a:blip>
                      <a:srcRect/>
                      <a:stretch>
                        <a:fillRect/>
                      </a:stretch>
                    </p:blipFill>
                    <p:spPr bwMode="auto">
                      <a:xfrm>
                        <a:off x="1763688" y="1124744"/>
                        <a:ext cx="415290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对象 6"/>
          <p:cNvGraphicFramePr>
            <a:graphicFrameLocks noChangeAspect="1"/>
          </p:cNvGraphicFramePr>
          <p:nvPr>
            <p:extLst/>
          </p:nvPr>
        </p:nvGraphicFramePr>
        <p:xfrm>
          <a:off x="596333" y="2924944"/>
          <a:ext cx="5092700" cy="2184400"/>
        </p:xfrm>
        <a:graphic>
          <a:graphicData uri="http://schemas.openxmlformats.org/presentationml/2006/ole">
            <mc:AlternateContent xmlns:mc="http://schemas.openxmlformats.org/markup-compatibility/2006">
              <mc:Choice xmlns:v="urn:schemas-microsoft-com:vml" Requires="v">
                <p:oleObj spid="_x0000_s36051" name="Equation" r:id="rId5" imgW="2133360" imgH="914400" progId="Equation.DSMT4">
                  <p:embed/>
                </p:oleObj>
              </mc:Choice>
              <mc:Fallback>
                <p:oleObj name="Equation" r:id="rId5" imgW="2133360" imgH="914400" progId="Equation.DSMT4">
                  <p:embed/>
                  <p:pic>
                    <p:nvPicPr>
                      <p:cNvPr id="0" name=""/>
                      <p:cNvPicPr>
                        <a:picLocks noChangeAspect="1" noChangeArrowheads="1"/>
                      </p:cNvPicPr>
                      <p:nvPr/>
                    </p:nvPicPr>
                    <p:blipFill>
                      <a:blip r:embed="rId6">
                        <a:lum bright="-14000"/>
                      </a:blip>
                      <a:srcRect/>
                      <a:stretch>
                        <a:fillRect/>
                      </a:stretch>
                    </p:blipFill>
                    <p:spPr bwMode="auto">
                      <a:xfrm>
                        <a:off x="596333" y="2924944"/>
                        <a:ext cx="50927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对象 3"/>
          <p:cNvGraphicFramePr>
            <a:graphicFrameLocks noChangeAspect="1"/>
          </p:cNvGraphicFramePr>
          <p:nvPr>
            <p:extLst/>
          </p:nvPr>
        </p:nvGraphicFramePr>
        <p:xfrm>
          <a:off x="1043607" y="5229200"/>
          <a:ext cx="6577865" cy="964754"/>
        </p:xfrm>
        <a:graphic>
          <a:graphicData uri="http://schemas.openxmlformats.org/presentationml/2006/ole">
            <mc:AlternateContent xmlns:mc="http://schemas.openxmlformats.org/markup-compatibility/2006">
              <mc:Choice xmlns:v="urn:schemas-microsoft-com:vml" Requires="v">
                <p:oleObj spid="_x0000_s36052" name="Equation" r:id="rId7" imgW="2933640" imgH="431640" progId="Equation.DSMT4">
                  <p:embed/>
                </p:oleObj>
              </mc:Choice>
              <mc:Fallback>
                <p:oleObj name="Equation" r:id="rId7" imgW="2933640" imgH="431640" progId="Equation.DSMT4">
                  <p:embed/>
                  <p:pic>
                    <p:nvPicPr>
                      <p:cNvPr id="0" name=""/>
                      <p:cNvPicPr>
                        <a:picLocks noChangeAspect="1" noChangeArrowheads="1"/>
                      </p:cNvPicPr>
                      <p:nvPr/>
                    </p:nvPicPr>
                    <p:blipFill>
                      <a:blip r:embed="rId8">
                        <a:lum bright="-24000"/>
                      </a:blip>
                      <a:srcRect/>
                      <a:stretch>
                        <a:fillRect/>
                      </a:stretch>
                    </p:blipFill>
                    <p:spPr bwMode="auto">
                      <a:xfrm>
                        <a:off x="1043607" y="5229200"/>
                        <a:ext cx="6577865" cy="964754"/>
                      </a:xfrm>
                      <a:prstGeom prst="rect">
                        <a:avLst/>
                      </a:prstGeom>
                      <a:noFill/>
                      <a:ln>
                        <a:noFill/>
                      </a:ln>
                    </p:spPr>
                  </p:pic>
                </p:oleObj>
              </mc:Fallback>
            </mc:AlternateContent>
          </a:graphicData>
        </a:graphic>
      </p:graphicFrame>
      <p:graphicFrame>
        <p:nvGraphicFramePr>
          <p:cNvPr id="5" name="对象 4"/>
          <p:cNvGraphicFramePr>
            <a:graphicFrameLocks noChangeAspect="1"/>
          </p:cNvGraphicFramePr>
          <p:nvPr>
            <p:extLst/>
          </p:nvPr>
        </p:nvGraphicFramePr>
        <p:xfrm>
          <a:off x="6516216" y="3933056"/>
          <a:ext cx="2184400" cy="484188"/>
        </p:xfrm>
        <a:graphic>
          <a:graphicData uri="http://schemas.openxmlformats.org/presentationml/2006/ole">
            <mc:AlternateContent xmlns:mc="http://schemas.openxmlformats.org/markup-compatibility/2006">
              <mc:Choice xmlns:v="urn:schemas-microsoft-com:vml" Requires="v">
                <p:oleObj spid="_x0000_s36053" name="Equation" r:id="rId9" imgW="914400" imgH="203040" progId="Equation.DSMT4">
                  <p:embed/>
                </p:oleObj>
              </mc:Choice>
              <mc:Fallback>
                <p:oleObj name="Equation" r:id="rId9" imgW="914400" imgH="203040" progId="Equation.DSMT4">
                  <p:embed/>
                  <p:pic>
                    <p:nvPicPr>
                      <p:cNvPr id="0" name=""/>
                      <p:cNvPicPr>
                        <a:picLocks noChangeAspect="1" noChangeArrowheads="1"/>
                      </p:cNvPicPr>
                      <p:nvPr/>
                    </p:nvPicPr>
                    <p:blipFill>
                      <a:blip r:embed="rId10">
                        <a:lum bright="-24000"/>
                      </a:blip>
                      <a:srcRect/>
                      <a:stretch>
                        <a:fillRect/>
                      </a:stretch>
                    </p:blipFill>
                    <p:spPr bwMode="auto">
                      <a:xfrm>
                        <a:off x="6516216" y="3933056"/>
                        <a:ext cx="21844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动作按钮: 后退或前一项 1">
            <a:hlinkClick r:id="" action="ppaction://hlinkshowjump?jump=previousslide" highlightClick="1"/>
          </p:cNvPr>
          <p:cNvSpPr/>
          <p:nvPr/>
        </p:nvSpPr>
        <p:spPr>
          <a:xfrm>
            <a:off x="323528" y="3140968"/>
            <a:ext cx="504056"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7394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extLst/>
          </p:nvPr>
        </p:nvGraphicFramePr>
        <p:xfrm>
          <a:off x="765405" y="1844824"/>
          <a:ext cx="7354887" cy="2660650"/>
        </p:xfrm>
        <a:graphic>
          <a:graphicData uri="http://schemas.openxmlformats.org/presentationml/2006/ole">
            <mc:AlternateContent xmlns:mc="http://schemas.openxmlformats.org/markup-compatibility/2006">
              <mc:Choice xmlns:v="urn:schemas-microsoft-com:vml" Requires="v">
                <p:oleObj spid="_x0000_s36970" name="Equation" r:id="rId3" imgW="3276360" imgH="1180800" progId="Equation.DSMT4">
                  <p:embed/>
                </p:oleObj>
              </mc:Choice>
              <mc:Fallback>
                <p:oleObj name="Equation" r:id="rId3" imgW="3276360" imgH="1180800" progId="Equation.DSMT4">
                  <p:embed/>
                  <p:pic>
                    <p:nvPicPr>
                      <p:cNvPr id="0" name=""/>
                      <p:cNvPicPr>
                        <a:picLocks noChangeAspect="1" noChangeArrowheads="1"/>
                      </p:cNvPicPr>
                      <p:nvPr/>
                    </p:nvPicPr>
                    <p:blipFill>
                      <a:blip r:embed="rId4"/>
                      <a:srcRect/>
                      <a:stretch>
                        <a:fillRect/>
                      </a:stretch>
                    </p:blipFill>
                    <p:spPr bwMode="auto">
                      <a:xfrm>
                        <a:off x="765405" y="1844824"/>
                        <a:ext cx="7354887" cy="2660650"/>
                      </a:xfrm>
                      <a:prstGeom prst="rect">
                        <a:avLst/>
                      </a:prstGeom>
                      <a:noFill/>
                      <a:ln>
                        <a:noFill/>
                      </a:ln>
                    </p:spPr>
                  </p:pic>
                </p:oleObj>
              </mc:Fallback>
            </mc:AlternateContent>
          </a:graphicData>
        </a:graphic>
      </p:graphicFrame>
      <p:sp>
        <p:nvSpPr>
          <p:cNvPr id="14" name="Rectangle 6"/>
          <p:cNvSpPr>
            <a:spLocks noChangeArrowheads="1"/>
          </p:cNvSpPr>
          <p:nvPr/>
        </p:nvSpPr>
        <p:spPr bwMode="auto">
          <a:xfrm>
            <a:off x="755576" y="1098322"/>
            <a:ext cx="71287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a:t>
            </a:r>
            <a:r>
              <a:rPr lang="en-US" altLang="zh-CN" sz="2800" b="1" dirty="0"/>
              <a:t>1</a:t>
            </a:r>
            <a:r>
              <a:rPr lang="zh-CN" altLang="en-US" sz="2800" b="1" dirty="0"/>
              <a:t>）有同学在计算</a:t>
            </a:r>
            <a:r>
              <a:rPr lang="en-US" altLang="zh-CN" sz="2800" b="1" dirty="0"/>
              <a:t>h(n)</a:t>
            </a:r>
            <a:r>
              <a:rPr lang="zh-CN" altLang="en-US" sz="2800" b="1" dirty="0"/>
              <a:t>时采用直接计算</a:t>
            </a:r>
            <a:endParaRPr lang="en-US" altLang="zh-CN" sz="2800" b="1" dirty="0"/>
          </a:p>
        </p:txBody>
      </p:sp>
      <p:sp>
        <p:nvSpPr>
          <p:cNvPr id="15" name="Rectangle 6"/>
          <p:cNvSpPr>
            <a:spLocks noChangeArrowheads="1"/>
          </p:cNvSpPr>
          <p:nvPr/>
        </p:nvSpPr>
        <p:spPr bwMode="auto">
          <a:xfrm>
            <a:off x="251520" y="260648"/>
            <a:ext cx="71287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简评：基本上都做对了！</a:t>
            </a:r>
            <a:endParaRPr lang="en-US" altLang="zh-CN" sz="2800" b="1" dirty="0"/>
          </a:p>
        </p:txBody>
      </p:sp>
      <p:graphicFrame>
        <p:nvGraphicFramePr>
          <p:cNvPr id="3" name="对象 2"/>
          <p:cNvGraphicFramePr>
            <a:graphicFrameLocks noChangeAspect="1"/>
          </p:cNvGraphicFramePr>
          <p:nvPr>
            <p:extLst/>
          </p:nvPr>
        </p:nvGraphicFramePr>
        <p:xfrm>
          <a:off x="704850" y="4797152"/>
          <a:ext cx="7734300" cy="542925"/>
        </p:xfrm>
        <a:graphic>
          <a:graphicData uri="http://schemas.openxmlformats.org/presentationml/2006/ole">
            <mc:AlternateContent xmlns:mc="http://schemas.openxmlformats.org/markup-compatibility/2006">
              <mc:Choice xmlns:v="urn:schemas-microsoft-com:vml" Requires="v">
                <p:oleObj spid="_x0000_s36971" name="Equation" r:id="rId5" imgW="3238200" imgH="228600" progId="Equation.DSMT4">
                  <p:embed/>
                </p:oleObj>
              </mc:Choice>
              <mc:Fallback>
                <p:oleObj name="Equation" r:id="rId5" imgW="3238200" imgH="228600" progId="Equation.DSMT4">
                  <p:embed/>
                  <p:pic>
                    <p:nvPicPr>
                      <p:cNvPr id="0" name=""/>
                      <p:cNvPicPr>
                        <a:picLocks noChangeAspect="1" noChangeArrowheads="1"/>
                      </p:cNvPicPr>
                      <p:nvPr/>
                    </p:nvPicPr>
                    <p:blipFill>
                      <a:blip r:embed="rId6">
                        <a:lum bright="-24000"/>
                        <a:extLst>
                          <a:ext uri="{28A0092B-C50C-407E-A947-70E740481C1C}">
                            <a14:useLocalDpi xmlns:a14="http://schemas.microsoft.com/office/drawing/2010/main" val="0"/>
                          </a:ext>
                        </a:extLst>
                      </a:blip>
                      <a:srcRect/>
                      <a:stretch>
                        <a:fillRect/>
                      </a:stretch>
                    </p:blipFill>
                    <p:spPr bwMode="auto">
                      <a:xfrm>
                        <a:off x="704850" y="4797152"/>
                        <a:ext cx="77343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a:spLocks noChangeArrowheads="1"/>
          </p:cNvSpPr>
          <p:nvPr/>
        </p:nvSpPr>
        <p:spPr bwMode="auto">
          <a:xfrm>
            <a:off x="2195736" y="5687670"/>
            <a:ext cx="27866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比较繁琐，不好！</a:t>
            </a:r>
            <a:endParaRPr lang="en-US" altLang="zh-CN" sz="2800" b="1" dirty="0"/>
          </a:p>
        </p:txBody>
      </p:sp>
    </p:spTree>
    <p:extLst>
      <p:ext uri="{BB962C8B-B14F-4D97-AF65-F5344CB8AC3E}">
        <p14:creationId xmlns:p14="http://schemas.microsoft.com/office/powerpoint/2010/main" val="362729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00318" y="1700808"/>
            <a:ext cx="1450834" cy="65248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800" b="1" dirty="0">
                <a:latin typeface="Times New Roman" pitchFamily="18" charset="0"/>
              </a:rPr>
              <a:t>解：</a:t>
            </a:r>
          </a:p>
        </p:txBody>
      </p:sp>
      <p:sp>
        <p:nvSpPr>
          <p:cNvPr id="10" name="Rectangle 4"/>
          <p:cNvSpPr>
            <a:spLocks noChangeArrowheads="1"/>
          </p:cNvSpPr>
          <p:nvPr/>
        </p:nvSpPr>
        <p:spPr bwMode="auto">
          <a:xfrm>
            <a:off x="179512" y="211224"/>
            <a:ext cx="8856984" cy="129881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40000"/>
              </a:lnSpc>
              <a:buSzPct val="80000"/>
              <a:buFont typeface="Wingdings" pitchFamily="2" charset="2"/>
              <a:buNone/>
            </a:pPr>
            <a:r>
              <a:rPr kumimoji="1" lang="en-US" altLang="zh-CN" sz="2800" b="1" dirty="0">
                <a:latin typeface="Times New Roman" pitchFamily="18" charset="0"/>
              </a:rPr>
              <a:t>2.14</a:t>
            </a:r>
            <a:r>
              <a:rPr kumimoji="1" lang="zh-CN" altLang="en-US" sz="2800" b="1" dirty="0">
                <a:latin typeface="Times New Roman" pitchFamily="18" charset="0"/>
              </a:rPr>
              <a:t>、</a:t>
            </a:r>
            <a:r>
              <a:rPr kumimoji="1" lang="en-US" altLang="zh-CN" sz="2800" b="1" dirty="0">
                <a:latin typeface="Times New Roman" pitchFamily="18" charset="0"/>
              </a:rPr>
              <a:t> </a:t>
            </a:r>
            <a:r>
              <a:rPr kumimoji="1" lang="zh-CN" altLang="en-US" sz="2800" b="1" dirty="0">
                <a:latin typeface="Times New Roman" pitchFamily="18" charset="0"/>
              </a:rPr>
              <a:t>若序列</a:t>
            </a:r>
            <a:r>
              <a:rPr kumimoji="1" lang="en-US" altLang="zh-CN" sz="2800" b="1" dirty="0">
                <a:latin typeface="Times New Roman" pitchFamily="18" charset="0"/>
              </a:rPr>
              <a:t>h(n)</a:t>
            </a:r>
            <a:r>
              <a:rPr kumimoji="1" lang="zh-CN" altLang="en-US" sz="2800" b="1" dirty="0">
                <a:latin typeface="Times New Roman" pitchFamily="18" charset="0"/>
              </a:rPr>
              <a:t>是实因果序列，           且  </a:t>
            </a:r>
            <a:endParaRPr kumimoji="1" lang="en-US" altLang="zh-CN" sz="2800" b="1" dirty="0">
              <a:latin typeface="Times New Roman" pitchFamily="18" charset="0"/>
            </a:endParaRPr>
          </a:p>
          <a:p>
            <a:pPr>
              <a:lnSpc>
                <a:spcPct val="140000"/>
              </a:lnSpc>
              <a:buSzPct val="80000"/>
              <a:buFont typeface="Wingdings" pitchFamily="2" charset="2"/>
              <a:buNone/>
            </a:pPr>
            <a:r>
              <a:rPr kumimoji="1" lang="en-US" altLang="zh-CN" sz="2800" b="1" dirty="0">
                <a:latin typeface="Times New Roman" pitchFamily="18" charset="0"/>
              </a:rPr>
              <a:t>                                 </a:t>
            </a:r>
            <a:r>
              <a:rPr kumimoji="1" lang="zh-CN" altLang="en-US" sz="2800" b="1" dirty="0">
                <a:latin typeface="Times New Roman" pitchFamily="18" charset="0"/>
              </a:rPr>
              <a:t>，求序列</a:t>
            </a:r>
            <a:r>
              <a:rPr kumimoji="1" lang="en-US" altLang="zh-CN" sz="2800" b="1" dirty="0">
                <a:latin typeface="Times New Roman" pitchFamily="18" charset="0"/>
              </a:rPr>
              <a:t>h(n)</a:t>
            </a:r>
            <a:r>
              <a:rPr kumimoji="1" lang="zh-CN" altLang="en-US" sz="2800" b="1" dirty="0">
                <a:latin typeface="Times New Roman" pitchFamily="18" charset="0"/>
              </a:rPr>
              <a:t>及                                   。</a:t>
            </a:r>
          </a:p>
        </p:txBody>
      </p:sp>
      <p:sp>
        <p:nvSpPr>
          <p:cNvPr id="19" name="Rectangle 2"/>
          <p:cNvSpPr>
            <a:spLocks noChangeArrowheads="1"/>
          </p:cNvSpPr>
          <p:nvPr/>
        </p:nvSpPr>
        <p:spPr bwMode="auto">
          <a:xfrm>
            <a:off x="1325735" y="1587637"/>
            <a:ext cx="6834248" cy="105259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400" b="1" dirty="0">
                <a:latin typeface="Times New Roman" pitchFamily="18" charset="0"/>
              </a:rPr>
              <a:t>序列的共轭反对称序列的傅里叶变换为原序列的傅里叶变换的虚部乘以</a:t>
            </a:r>
            <a:r>
              <a:rPr kumimoji="1" lang="en-US" altLang="zh-CN" sz="2400" b="1" dirty="0">
                <a:latin typeface="Times New Roman" pitchFamily="18" charset="0"/>
              </a:rPr>
              <a:t>j</a:t>
            </a:r>
            <a:endParaRPr kumimoji="1" lang="zh-CN" altLang="en-US" sz="2400" b="1" dirty="0">
              <a:latin typeface="Times New Roman"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3067581529"/>
              </p:ext>
            </p:extLst>
          </p:nvPr>
        </p:nvGraphicFramePr>
        <p:xfrm>
          <a:off x="5652120" y="899969"/>
          <a:ext cx="3101975" cy="512762"/>
        </p:xfrm>
        <a:graphic>
          <a:graphicData uri="http://schemas.openxmlformats.org/presentationml/2006/ole">
            <mc:AlternateContent xmlns:mc="http://schemas.openxmlformats.org/markup-compatibility/2006">
              <mc:Choice xmlns:v="urn:schemas-microsoft-com:vml" Requires="v">
                <p:oleObj spid="_x0000_s44268" name="Equation" r:id="rId3" imgW="1384200" imgH="228600" progId="Equation.DSMT4">
                  <p:embed/>
                </p:oleObj>
              </mc:Choice>
              <mc:Fallback>
                <p:oleObj name="Equation" r:id="rId3" imgW="1384200" imgH="228600" progId="Equation.DSMT4">
                  <p:embed/>
                  <p:pic>
                    <p:nvPicPr>
                      <p:cNvPr id="3" name="对象 2"/>
                      <p:cNvPicPr>
                        <a:picLocks noChangeAspect="1" noChangeArrowheads="1"/>
                      </p:cNvPicPr>
                      <p:nvPr/>
                    </p:nvPicPr>
                    <p:blipFill>
                      <a:blip r:embed="rId4">
                        <a:lum bright="-24000"/>
                      </a:blip>
                      <a:srcRect/>
                      <a:stretch>
                        <a:fillRect/>
                      </a:stretch>
                    </p:blipFill>
                    <p:spPr bwMode="auto">
                      <a:xfrm>
                        <a:off x="5652120" y="899969"/>
                        <a:ext cx="3101975" cy="512762"/>
                      </a:xfrm>
                      <a:prstGeom prst="rect">
                        <a:avLst/>
                      </a:prstGeom>
                      <a:noFill/>
                      <a:ln>
                        <a:noFill/>
                      </a:ln>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214679449"/>
              </p:ext>
            </p:extLst>
          </p:nvPr>
        </p:nvGraphicFramePr>
        <p:xfrm>
          <a:off x="251520" y="881713"/>
          <a:ext cx="2989263" cy="549275"/>
        </p:xfrm>
        <a:graphic>
          <a:graphicData uri="http://schemas.openxmlformats.org/presentationml/2006/ole">
            <mc:AlternateContent xmlns:mc="http://schemas.openxmlformats.org/markup-compatibility/2006">
              <mc:Choice xmlns:v="urn:schemas-microsoft-com:vml" Requires="v">
                <p:oleObj spid="_x0000_s44269" name="Equation" r:id="rId5" imgW="1523880" imgH="279360" progId="Equation.DSMT4">
                  <p:embed/>
                </p:oleObj>
              </mc:Choice>
              <mc:Fallback>
                <p:oleObj name="Equation" r:id="rId5" imgW="1523880" imgH="279360" progId="Equation.DSMT4">
                  <p:embed/>
                  <p:pic>
                    <p:nvPicPr>
                      <p:cNvPr id="5" name="对象 4"/>
                      <p:cNvPicPr>
                        <a:picLocks noChangeAspect="1" noChangeArrowheads="1"/>
                      </p:cNvPicPr>
                      <p:nvPr/>
                    </p:nvPicPr>
                    <p:blipFill>
                      <a:blip r:embed="rId6">
                        <a:lum bright="-24000"/>
                      </a:blip>
                      <a:srcRect/>
                      <a:stretch>
                        <a:fillRect/>
                      </a:stretch>
                    </p:blipFill>
                    <p:spPr bwMode="auto">
                      <a:xfrm>
                        <a:off x="251520" y="881713"/>
                        <a:ext cx="2989263" cy="549275"/>
                      </a:xfrm>
                      <a:prstGeom prst="rect">
                        <a:avLst/>
                      </a:prstGeom>
                      <a:noFill/>
                      <a:ln>
                        <a:noFill/>
                      </a:ln>
                    </p:spPr>
                  </p:pic>
                </p:oleObj>
              </mc:Fallback>
            </mc:AlternateContent>
          </a:graphicData>
        </a:graphic>
      </p:graphicFrame>
      <p:graphicFrame>
        <p:nvGraphicFramePr>
          <p:cNvPr id="16" name="Object 5"/>
          <p:cNvGraphicFramePr>
            <a:graphicFrameLocks noChangeAspect="1"/>
          </p:cNvGraphicFramePr>
          <p:nvPr>
            <p:extLst>
              <p:ext uri="{D42A27DB-BD31-4B8C-83A1-F6EECF244321}">
                <p14:modId xmlns:p14="http://schemas.microsoft.com/office/powerpoint/2010/main" val="3871940029"/>
              </p:ext>
            </p:extLst>
          </p:nvPr>
        </p:nvGraphicFramePr>
        <p:xfrm>
          <a:off x="802480" y="2456716"/>
          <a:ext cx="7656513" cy="1208087"/>
        </p:xfrm>
        <a:graphic>
          <a:graphicData uri="http://schemas.openxmlformats.org/presentationml/2006/ole">
            <mc:AlternateContent xmlns:mc="http://schemas.openxmlformats.org/markup-compatibility/2006">
              <mc:Choice xmlns:v="urn:schemas-microsoft-com:vml" Requires="v">
                <p:oleObj spid="_x0000_s44270" name="Equation" r:id="rId7" imgW="4012920" imgH="634680" progId="Equation.DSMT4">
                  <p:embed/>
                </p:oleObj>
              </mc:Choice>
              <mc:Fallback>
                <p:oleObj name="Equation" r:id="rId7" imgW="4012920" imgH="634680" progId="Equation.DSMT4">
                  <p:embed/>
                  <p:pic>
                    <p:nvPicPr>
                      <p:cNvPr id="16" name="Object 5"/>
                      <p:cNvPicPr>
                        <a:picLocks noChangeAspect="1" noChangeArrowheads="1"/>
                      </p:cNvPicPr>
                      <p:nvPr/>
                    </p:nvPicPr>
                    <p:blipFill>
                      <a:blip r:embed="rId8">
                        <a:lum bright="-24000"/>
                      </a:blip>
                      <a:srcRect/>
                      <a:stretch>
                        <a:fillRect/>
                      </a:stretch>
                    </p:blipFill>
                    <p:spPr bwMode="auto">
                      <a:xfrm>
                        <a:off x="802480" y="2456716"/>
                        <a:ext cx="7656513" cy="1208087"/>
                      </a:xfrm>
                      <a:prstGeom prst="rect">
                        <a:avLst/>
                      </a:prstGeom>
                      <a:noFill/>
                      <a:ln>
                        <a:noFill/>
                      </a:ln>
                      <a:effectLst/>
                      <a:extLst/>
                    </p:spPr>
                  </p:pic>
                </p:oleObj>
              </mc:Fallback>
            </mc:AlternateContent>
          </a:graphicData>
        </a:graphic>
      </p:graphicFrame>
      <p:graphicFrame>
        <p:nvGraphicFramePr>
          <p:cNvPr id="18" name="Object 5"/>
          <p:cNvGraphicFramePr>
            <a:graphicFrameLocks noChangeAspect="1"/>
          </p:cNvGraphicFramePr>
          <p:nvPr>
            <p:extLst>
              <p:ext uri="{D42A27DB-BD31-4B8C-83A1-F6EECF244321}">
                <p14:modId xmlns:p14="http://schemas.microsoft.com/office/powerpoint/2010/main" val="1154144893"/>
              </p:ext>
            </p:extLst>
          </p:nvPr>
        </p:nvGraphicFramePr>
        <p:xfrm>
          <a:off x="1135063" y="3662363"/>
          <a:ext cx="5846762" cy="820737"/>
        </p:xfrm>
        <a:graphic>
          <a:graphicData uri="http://schemas.openxmlformats.org/presentationml/2006/ole">
            <mc:AlternateContent xmlns:mc="http://schemas.openxmlformats.org/markup-compatibility/2006">
              <mc:Choice xmlns:v="urn:schemas-microsoft-com:vml" Requires="v">
                <p:oleObj spid="_x0000_s44271" name="Equation" r:id="rId9" imgW="2793960" imgH="393480" progId="Equation.DSMT4">
                  <p:embed/>
                </p:oleObj>
              </mc:Choice>
              <mc:Fallback>
                <p:oleObj name="Equation" r:id="rId9" imgW="2793960" imgH="393480" progId="Equation.DSMT4">
                  <p:embed/>
                  <p:pic>
                    <p:nvPicPr>
                      <p:cNvPr id="18" name="Object 5"/>
                      <p:cNvPicPr>
                        <a:picLocks noChangeAspect="1" noChangeArrowheads="1"/>
                      </p:cNvPicPr>
                      <p:nvPr/>
                    </p:nvPicPr>
                    <p:blipFill>
                      <a:blip r:embed="rId10">
                        <a:lum bright="-24000"/>
                      </a:blip>
                      <a:srcRect/>
                      <a:stretch>
                        <a:fillRect/>
                      </a:stretch>
                    </p:blipFill>
                    <p:spPr bwMode="auto">
                      <a:xfrm>
                        <a:off x="1135063" y="3662363"/>
                        <a:ext cx="5846762" cy="820737"/>
                      </a:xfrm>
                      <a:prstGeom prst="rect">
                        <a:avLst/>
                      </a:prstGeom>
                      <a:noFill/>
                      <a:ln>
                        <a:noFill/>
                      </a:ln>
                      <a:effectLst/>
                      <a:extLst/>
                    </p:spPr>
                  </p:pic>
                </p:oleObj>
              </mc:Fallback>
            </mc:AlternateContent>
          </a:graphicData>
        </a:graphic>
      </p:graphicFrame>
      <p:sp>
        <p:nvSpPr>
          <p:cNvPr id="20" name="Rectangle 2"/>
          <p:cNvSpPr>
            <a:spLocks noChangeArrowheads="1"/>
          </p:cNvSpPr>
          <p:nvPr/>
        </p:nvSpPr>
        <p:spPr bwMode="auto">
          <a:xfrm>
            <a:off x="251520" y="3717032"/>
            <a:ext cx="930199" cy="65248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800" b="1" dirty="0">
                <a:latin typeface="Times New Roman" pitchFamily="18" charset="0"/>
              </a:rPr>
              <a:t>又</a:t>
            </a:r>
          </a:p>
        </p:txBody>
      </p:sp>
      <p:sp>
        <p:nvSpPr>
          <p:cNvPr id="21" name="Rectangle 2"/>
          <p:cNvSpPr>
            <a:spLocks noChangeArrowheads="1"/>
          </p:cNvSpPr>
          <p:nvPr/>
        </p:nvSpPr>
        <p:spPr bwMode="auto">
          <a:xfrm>
            <a:off x="240986" y="4509120"/>
            <a:ext cx="3394910" cy="57246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400" b="1" dirty="0">
                <a:latin typeface="Times New Roman" pitchFamily="18" charset="0"/>
              </a:rPr>
              <a:t>对照两式及已知条件，</a:t>
            </a:r>
          </a:p>
        </p:txBody>
      </p:sp>
      <p:graphicFrame>
        <p:nvGraphicFramePr>
          <p:cNvPr id="22" name="Object 5"/>
          <p:cNvGraphicFramePr>
            <a:graphicFrameLocks noChangeAspect="1"/>
          </p:cNvGraphicFramePr>
          <p:nvPr>
            <p:extLst>
              <p:ext uri="{D42A27DB-BD31-4B8C-83A1-F6EECF244321}">
                <p14:modId xmlns:p14="http://schemas.microsoft.com/office/powerpoint/2010/main" val="1681686113"/>
              </p:ext>
            </p:extLst>
          </p:nvPr>
        </p:nvGraphicFramePr>
        <p:xfrm>
          <a:off x="642938" y="5229225"/>
          <a:ext cx="7975600" cy="542925"/>
        </p:xfrm>
        <a:graphic>
          <a:graphicData uri="http://schemas.openxmlformats.org/presentationml/2006/ole">
            <mc:AlternateContent xmlns:mc="http://schemas.openxmlformats.org/markup-compatibility/2006">
              <mc:Choice xmlns:v="urn:schemas-microsoft-com:vml" Requires="v">
                <p:oleObj spid="_x0000_s44272" name="Equation" r:id="rId11" imgW="3340080" imgH="228600" progId="Equation.DSMT4">
                  <p:embed/>
                </p:oleObj>
              </mc:Choice>
              <mc:Fallback>
                <p:oleObj name="Equation" r:id="rId11" imgW="3340080" imgH="228600" progId="Equation.DSMT4">
                  <p:embed/>
                  <p:pic>
                    <p:nvPicPr>
                      <p:cNvPr id="22" name="Object 5"/>
                      <p:cNvPicPr>
                        <a:picLocks noChangeAspect="1" noChangeArrowheads="1"/>
                      </p:cNvPicPr>
                      <p:nvPr/>
                    </p:nvPicPr>
                    <p:blipFill>
                      <a:blip r:embed="rId12">
                        <a:lum bright="-24000"/>
                      </a:blip>
                      <a:srcRect/>
                      <a:stretch>
                        <a:fillRect/>
                      </a:stretch>
                    </p:blipFill>
                    <p:spPr bwMode="auto">
                      <a:xfrm>
                        <a:off x="642938" y="5229225"/>
                        <a:ext cx="7975600" cy="542925"/>
                      </a:xfrm>
                      <a:prstGeom prst="rect">
                        <a:avLst/>
                      </a:prstGeom>
                      <a:noFill/>
                      <a:ln>
                        <a:noFill/>
                      </a:ln>
                      <a:effectLst/>
                      <a:extLst/>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1972487830"/>
              </p:ext>
            </p:extLst>
          </p:nvPr>
        </p:nvGraphicFramePr>
        <p:xfrm>
          <a:off x="5364088" y="388178"/>
          <a:ext cx="1150938" cy="461963"/>
        </p:xfrm>
        <a:graphic>
          <a:graphicData uri="http://schemas.openxmlformats.org/presentationml/2006/ole">
            <mc:AlternateContent xmlns:mc="http://schemas.openxmlformats.org/markup-compatibility/2006">
              <mc:Choice xmlns:v="urn:schemas-microsoft-com:vml" Requires="v">
                <p:oleObj spid="_x0000_s44273" name="Equation" r:id="rId13" imgW="507960" imgH="203040" progId="Equation.DSMT4">
                  <p:embed/>
                </p:oleObj>
              </mc:Choice>
              <mc:Fallback>
                <p:oleObj name="Equation" r:id="rId13" imgW="507960" imgH="203040" progId="Equation.DSMT4">
                  <p:embed/>
                  <p:pic>
                    <p:nvPicPr>
                      <p:cNvPr id="15" name="对象 14"/>
                      <p:cNvPicPr>
                        <a:picLocks noChangeAspect="1" noChangeArrowheads="1"/>
                      </p:cNvPicPr>
                      <p:nvPr/>
                    </p:nvPicPr>
                    <p:blipFill>
                      <a:blip r:embed="rId14">
                        <a:lum bright="-24000"/>
                      </a:blip>
                      <a:srcRect/>
                      <a:stretch>
                        <a:fillRect/>
                      </a:stretch>
                    </p:blipFill>
                    <p:spPr bwMode="auto">
                      <a:xfrm>
                        <a:off x="5364088" y="388178"/>
                        <a:ext cx="1150938" cy="46196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172092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anim calcmode="lin" valueType="num">
                                      <p:cBhvr additive="base">
                                        <p:cTn id="31"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0">
                                            <p:txEl>
                                              <p:pRg st="0" end="0"/>
                                            </p:txEl>
                                          </p:spTgt>
                                        </p:tgtEl>
                                        <p:attrNameLst>
                                          <p:attrName>style.visibility</p:attrName>
                                        </p:attrNameLst>
                                      </p:cBhvr>
                                      <p:to>
                                        <p:strVal val="visible"/>
                                      </p:to>
                                    </p:set>
                                    <p:anim calcmode="lin" valueType="num">
                                      <p:cBhvr additive="base">
                                        <p:cTn id="43"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 calcmode="lin" valueType="num">
                                      <p:cBhvr additive="base">
                                        <p:cTn id="55"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p:cNvSpPr>
            <a:spLocks noChangeArrowheads="1"/>
          </p:cNvSpPr>
          <p:nvPr/>
        </p:nvSpPr>
        <p:spPr bwMode="auto">
          <a:xfrm>
            <a:off x="562673" y="332656"/>
            <a:ext cx="7992888" cy="59657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buSzPct val="80000"/>
            </a:pPr>
            <a:r>
              <a:rPr kumimoji="1" lang="zh-CN" altLang="en-US" sz="2800" b="1" dirty="0">
                <a:latin typeface="Times New Roman" pitchFamily="18" charset="0"/>
              </a:rPr>
              <a:t>因为</a:t>
            </a:r>
            <a:r>
              <a:rPr kumimoji="1" lang="en-US" altLang="zh-CN" sz="2800" b="1" dirty="0">
                <a:latin typeface="Times New Roman" pitchFamily="18" charset="0"/>
              </a:rPr>
              <a:t>h(n)</a:t>
            </a:r>
            <a:r>
              <a:rPr kumimoji="1" lang="zh-CN" altLang="en-US" sz="2800" b="1" dirty="0">
                <a:latin typeface="Times New Roman" pitchFamily="18" charset="0"/>
              </a:rPr>
              <a:t>是实序列，故有</a:t>
            </a:r>
          </a:p>
        </p:txBody>
      </p:sp>
      <p:graphicFrame>
        <p:nvGraphicFramePr>
          <p:cNvPr id="3" name="对象 2"/>
          <p:cNvGraphicFramePr>
            <a:graphicFrameLocks noChangeAspect="1"/>
          </p:cNvGraphicFramePr>
          <p:nvPr>
            <p:extLst>
              <p:ext uri="{D42A27DB-BD31-4B8C-83A1-F6EECF244321}">
                <p14:modId xmlns:p14="http://schemas.microsoft.com/office/powerpoint/2010/main" val="643998956"/>
              </p:ext>
            </p:extLst>
          </p:nvPr>
        </p:nvGraphicFramePr>
        <p:xfrm>
          <a:off x="1763688" y="1124744"/>
          <a:ext cx="4152900" cy="1698625"/>
        </p:xfrm>
        <a:graphic>
          <a:graphicData uri="http://schemas.openxmlformats.org/presentationml/2006/ole">
            <mc:AlternateContent xmlns:mc="http://schemas.openxmlformats.org/markup-compatibility/2006">
              <mc:Choice xmlns:v="urn:schemas-microsoft-com:vml" Requires="v">
                <p:oleObj spid="_x0000_s45194" name="Equation" r:id="rId3" imgW="1739880" imgH="711000" progId="Equation.DSMT4">
                  <p:embed/>
                </p:oleObj>
              </mc:Choice>
              <mc:Fallback>
                <p:oleObj name="Equation" r:id="rId3" imgW="1739880" imgH="711000" progId="Equation.DSMT4">
                  <p:embed/>
                  <p:pic>
                    <p:nvPicPr>
                      <p:cNvPr id="3" name="对象 2"/>
                      <p:cNvPicPr>
                        <a:picLocks noChangeAspect="1" noChangeArrowheads="1"/>
                      </p:cNvPicPr>
                      <p:nvPr/>
                    </p:nvPicPr>
                    <p:blipFill>
                      <a:blip r:embed="rId4">
                        <a:lum bright="-14000"/>
                      </a:blip>
                      <a:srcRect/>
                      <a:stretch>
                        <a:fillRect/>
                      </a:stretch>
                    </p:blipFill>
                    <p:spPr bwMode="auto">
                      <a:xfrm>
                        <a:off x="1763688" y="1124744"/>
                        <a:ext cx="415290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对象 6"/>
          <p:cNvGraphicFramePr>
            <a:graphicFrameLocks noChangeAspect="1"/>
          </p:cNvGraphicFramePr>
          <p:nvPr>
            <p:extLst/>
          </p:nvPr>
        </p:nvGraphicFramePr>
        <p:xfrm>
          <a:off x="596333" y="2924944"/>
          <a:ext cx="5092700" cy="2184400"/>
        </p:xfrm>
        <a:graphic>
          <a:graphicData uri="http://schemas.openxmlformats.org/presentationml/2006/ole">
            <mc:AlternateContent xmlns:mc="http://schemas.openxmlformats.org/markup-compatibility/2006">
              <mc:Choice xmlns:v="urn:schemas-microsoft-com:vml" Requires="v">
                <p:oleObj spid="_x0000_s45195" name="Equation" r:id="rId5" imgW="2133360" imgH="914400" progId="Equation.DSMT4">
                  <p:embed/>
                </p:oleObj>
              </mc:Choice>
              <mc:Fallback>
                <p:oleObj name="Equation" r:id="rId5" imgW="2133360" imgH="914400" progId="Equation.DSMT4">
                  <p:embed/>
                  <p:pic>
                    <p:nvPicPr>
                      <p:cNvPr id="7" name="对象 6"/>
                      <p:cNvPicPr>
                        <a:picLocks noChangeAspect="1" noChangeArrowheads="1"/>
                      </p:cNvPicPr>
                      <p:nvPr/>
                    </p:nvPicPr>
                    <p:blipFill>
                      <a:blip r:embed="rId6">
                        <a:lum bright="-14000"/>
                      </a:blip>
                      <a:srcRect/>
                      <a:stretch>
                        <a:fillRect/>
                      </a:stretch>
                    </p:blipFill>
                    <p:spPr bwMode="auto">
                      <a:xfrm>
                        <a:off x="596333" y="2924944"/>
                        <a:ext cx="50927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对象 3"/>
          <p:cNvGraphicFramePr>
            <a:graphicFrameLocks noChangeAspect="1"/>
          </p:cNvGraphicFramePr>
          <p:nvPr>
            <p:extLst/>
          </p:nvPr>
        </p:nvGraphicFramePr>
        <p:xfrm>
          <a:off x="1043607" y="5229200"/>
          <a:ext cx="6577865" cy="964754"/>
        </p:xfrm>
        <a:graphic>
          <a:graphicData uri="http://schemas.openxmlformats.org/presentationml/2006/ole">
            <mc:AlternateContent xmlns:mc="http://schemas.openxmlformats.org/markup-compatibility/2006">
              <mc:Choice xmlns:v="urn:schemas-microsoft-com:vml" Requires="v">
                <p:oleObj spid="_x0000_s45196" name="Equation" r:id="rId7" imgW="2933640" imgH="431640" progId="Equation.DSMT4">
                  <p:embed/>
                </p:oleObj>
              </mc:Choice>
              <mc:Fallback>
                <p:oleObj name="Equation" r:id="rId7" imgW="2933640" imgH="431640" progId="Equation.DSMT4">
                  <p:embed/>
                  <p:pic>
                    <p:nvPicPr>
                      <p:cNvPr id="4" name="对象 3"/>
                      <p:cNvPicPr>
                        <a:picLocks noChangeAspect="1" noChangeArrowheads="1"/>
                      </p:cNvPicPr>
                      <p:nvPr/>
                    </p:nvPicPr>
                    <p:blipFill>
                      <a:blip r:embed="rId8">
                        <a:lum bright="-24000"/>
                      </a:blip>
                      <a:srcRect/>
                      <a:stretch>
                        <a:fillRect/>
                      </a:stretch>
                    </p:blipFill>
                    <p:spPr bwMode="auto">
                      <a:xfrm>
                        <a:off x="1043607" y="5229200"/>
                        <a:ext cx="6577865" cy="964754"/>
                      </a:xfrm>
                      <a:prstGeom prst="rect">
                        <a:avLst/>
                      </a:prstGeom>
                      <a:noFill/>
                      <a:ln>
                        <a:noFill/>
                      </a:ln>
                    </p:spPr>
                  </p:pic>
                </p:oleObj>
              </mc:Fallback>
            </mc:AlternateContent>
          </a:graphicData>
        </a:graphic>
      </p:graphicFrame>
      <p:graphicFrame>
        <p:nvGraphicFramePr>
          <p:cNvPr id="5" name="对象 4"/>
          <p:cNvGraphicFramePr>
            <a:graphicFrameLocks noChangeAspect="1"/>
          </p:cNvGraphicFramePr>
          <p:nvPr>
            <p:extLst/>
          </p:nvPr>
        </p:nvGraphicFramePr>
        <p:xfrm>
          <a:off x="6516216" y="3933056"/>
          <a:ext cx="2184400" cy="484188"/>
        </p:xfrm>
        <a:graphic>
          <a:graphicData uri="http://schemas.openxmlformats.org/presentationml/2006/ole">
            <mc:AlternateContent xmlns:mc="http://schemas.openxmlformats.org/markup-compatibility/2006">
              <mc:Choice xmlns:v="urn:schemas-microsoft-com:vml" Requires="v">
                <p:oleObj spid="_x0000_s45197" name="Equation" r:id="rId9" imgW="914400" imgH="203040" progId="Equation.DSMT4">
                  <p:embed/>
                </p:oleObj>
              </mc:Choice>
              <mc:Fallback>
                <p:oleObj name="Equation" r:id="rId9" imgW="914400" imgH="203040" progId="Equation.DSMT4">
                  <p:embed/>
                  <p:pic>
                    <p:nvPicPr>
                      <p:cNvPr id="5" name="对象 4"/>
                      <p:cNvPicPr>
                        <a:picLocks noChangeAspect="1" noChangeArrowheads="1"/>
                      </p:cNvPicPr>
                      <p:nvPr/>
                    </p:nvPicPr>
                    <p:blipFill>
                      <a:blip r:embed="rId10">
                        <a:lum bright="-24000"/>
                      </a:blip>
                      <a:srcRect/>
                      <a:stretch>
                        <a:fillRect/>
                      </a:stretch>
                    </p:blipFill>
                    <p:spPr bwMode="auto">
                      <a:xfrm>
                        <a:off x="6516216" y="3933056"/>
                        <a:ext cx="21844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6">
            <a:extLst>
              <a:ext uri="{FF2B5EF4-FFF2-40B4-BE49-F238E27FC236}">
                <a16:creationId xmlns:a16="http://schemas.microsoft.com/office/drawing/2014/main" id="{85743962-866B-4C9D-974F-88C30E687298}"/>
              </a:ext>
            </a:extLst>
          </p:cNvPr>
          <p:cNvSpPr>
            <a:spLocks noChangeArrowheads="1"/>
          </p:cNvSpPr>
          <p:nvPr/>
        </p:nvSpPr>
        <p:spPr bwMode="auto">
          <a:xfrm>
            <a:off x="768143" y="6193954"/>
            <a:ext cx="71287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简评：基本上都做对了！</a:t>
            </a:r>
            <a:endParaRPr lang="en-US" altLang="zh-CN" sz="2800" b="1" dirty="0"/>
          </a:p>
        </p:txBody>
      </p:sp>
    </p:spTree>
    <p:extLst>
      <p:ext uri="{BB962C8B-B14F-4D97-AF65-F5344CB8AC3E}">
        <p14:creationId xmlns:p14="http://schemas.microsoft.com/office/powerpoint/2010/main" val="100808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467544" y="403374"/>
            <a:ext cx="698781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400" b="1" dirty="0">
                <a:latin typeface="Times New Roman" pitchFamily="18" charset="0"/>
                <a:cs typeface="Times New Roman" pitchFamily="18" charset="0"/>
              </a:rPr>
              <a:t>2.15</a:t>
            </a:r>
            <a:r>
              <a:rPr lang="zh-CN" altLang="en-US" sz="2400" b="1" dirty="0">
                <a:latin typeface="Times New Roman" pitchFamily="18" charset="0"/>
                <a:cs typeface="Times New Roman" pitchFamily="18" charset="0"/>
              </a:rPr>
              <a:t>、</a:t>
            </a:r>
            <a:r>
              <a:rPr lang="en-US" altLang="zh-CN" sz="2400" b="1" dirty="0">
                <a:latin typeface="Times New Roman" pitchFamily="18" charset="0"/>
                <a:cs typeface="Times New Roman" pitchFamily="18" charset="0"/>
              </a:rPr>
              <a:t> </a:t>
            </a:r>
            <a:r>
              <a:rPr lang="zh-CN" altLang="en-US" sz="2400" b="1" dirty="0">
                <a:latin typeface="Times New Roman" pitchFamily="18" charset="0"/>
                <a:cs typeface="Times New Roman" pitchFamily="18" charset="0"/>
              </a:rPr>
              <a:t>已知差分方程描述一个线性移不变因果系统</a:t>
            </a:r>
            <a:endParaRPr lang="zh-CN" altLang="en-US" sz="2400" b="1" dirty="0"/>
          </a:p>
        </p:txBody>
      </p:sp>
      <p:graphicFrame>
        <p:nvGraphicFramePr>
          <p:cNvPr id="9219" name="Object 3"/>
          <p:cNvGraphicFramePr>
            <a:graphicFrameLocks noChangeAspect="1"/>
          </p:cNvGraphicFramePr>
          <p:nvPr>
            <p:extLst>
              <p:ext uri="{D42A27DB-BD31-4B8C-83A1-F6EECF244321}">
                <p14:modId xmlns:p14="http://schemas.microsoft.com/office/powerpoint/2010/main" val="1740433456"/>
              </p:ext>
            </p:extLst>
          </p:nvPr>
        </p:nvGraphicFramePr>
        <p:xfrm>
          <a:off x="1403648" y="1128030"/>
          <a:ext cx="5552405" cy="530907"/>
        </p:xfrm>
        <a:graphic>
          <a:graphicData uri="http://schemas.openxmlformats.org/presentationml/2006/ole">
            <mc:AlternateContent xmlns:mc="http://schemas.openxmlformats.org/markup-compatibility/2006">
              <mc:Choice xmlns:v="urn:schemas-microsoft-com:vml" Requires="v">
                <p:oleObj spid="_x0000_s38046" name="Equation" r:id="rId3" imgW="2133600" imgH="203200" progId="Equation.DSMT4">
                  <p:embed/>
                </p:oleObj>
              </mc:Choice>
              <mc:Fallback>
                <p:oleObj name="Equation" r:id="rId3" imgW="2133600" imgH="2032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1128030"/>
                        <a:ext cx="5552405" cy="530907"/>
                      </a:xfrm>
                      <a:prstGeom prst="rect">
                        <a:avLst/>
                      </a:prstGeom>
                      <a:noFill/>
                      <a:ln>
                        <a:noFill/>
                      </a:ln>
                      <a:extLst/>
                    </p:spPr>
                  </p:pic>
                </p:oleObj>
              </mc:Fallback>
            </mc:AlternateContent>
          </a:graphicData>
        </a:graphic>
      </p:graphicFrame>
      <p:sp>
        <p:nvSpPr>
          <p:cNvPr id="9220" name="Rectangle 4"/>
          <p:cNvSpPr>
            <a:spLocks noChangeArrowheads="1"/>
          </p:cNvSpPr>
          <p:nvPr/>
        </p:nvSpPr>
        <p:spPr bwMode="auto">
          <a:xfrm>
            <a:off x="683568" y="1829987"/>
            <a:ext cx="7704138" cy="1829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lang="zh-CN" altLang="en-US" sz="2400" b="1" dirty="0">
                <a:latin typeface="Times New Roman" pitchFamily="18" charset="0"/>
                <a:cs typeface="Times New Roman" pitchFamily="18" charset="0"/>
              </a:rPr>
              <a:t>（</a:t>
            </a:r>
            <a:r>
              <a:rPr lang="en-US" altLang="zh-CN" sz="2400" b="1" dirty="0">
                <a:latin typeface="Times New Roman" pitchFamily="18" charset="0"/>
                <a:cs typeface="Times New Roman" pitchFamily="18" charset="0"/>
              </a:rPr>
              <a:t>1</a:t>
            </a:r>
            <a:r>
              <a:rPr lang="zh-CN" altLang="en-US" sz="2400" b="1" dirty="0">
                <a:latin typeface="Times New Roman" pitchFamily="18" charset="0"/>
                <a:cs typeface="Times New Roman" pitchFamily="18" charset="0"/>
              </a:rPr>
              <a:t>）求这个系统的系统函数，画出零极点图和收敛区域</a:t>
            </a:r>
          </a:p>
          <a:p>
            <a:pPr>
              <a:lnSpc>
                <a:spcPct val="120000"/>
              </a:lnSpc>
            </a:pPr>
            <a:r>
              <a:rPr lang="zh-CN" altLang="en-US" sz="2400" b="1" dirty="0">
                <a:latin typeface="Times New Roman" pitchFamily="18" charset="0"/>
                <a:cs typeface="Times New Roman" pitchFamily="18" charset="0"/>
              </a:rPr>
              <a:t>（</a:t>
            </a:r>
            <a:r>
              <a:rPr lang="en-US" altLang="zh-CN" sz="2400" b="1" dirty="0">
                <a:latin typeface="Times New Roman" pitchFamily="18" charset="0"/>
                <a:cs typeface="Times New Roman" pitchFamily="18" charset="0"/>
              </a:rPr>
              <a:t>2</a:t>
            </a:r>
            <a:r>
              <a:rPr lang="zh-CN" altLang="en-US" sz="2400" b="1" dirty="0">
                <a:latin typeface="Times New Roman" pitchFamily="18" charset="0"/>
                <a:cs typeface="Times New Roman" pitchFamily="18" charset="0"/>
              </a:rPr>
              <a:t>）求系统的单位抽样响应</a:t>
            </a:r>
          </a:p>
          <a:p>
            <a:pPr>
              <a:lnSpc>
                <a:spcPct val="120000"/>
              </a:lnSpc>
            </a:pPr>
            <a:r>
              <a:rPr lang="zh-CN" altLang="en-US" sz="2400" b="1" dirty="0">
                <a:latin typeface="Times New Roman" pitchFamily="18" charset="0"/>
                <a:cs typeface="Times New Roman" pitchFamily="18" charset="0"/>
              </a:rPr>
              <a:t>（</a:t>
            </a:r>
            <a:r>
              <a:rPr lang="en-US" altLang="zh-CN" sz="2400" b="1" dirty="0">
                <a:latin typeface="Times New Roman" pitchFamily="18" charset="0"/>
                <a:cs typeface="Times New Roman" pitchFamily="18" charset="0"/>
              </a:rPr>
              <a:t>3</a:t>
            </a:r>
            <a:r>
              <a:rPr lang="zh-CN" altLang="en-US" sz="2400" b="1" dirty="0">
                <a:latin typeface="Times New Roman" pitchFamily="18" charset="0"/>
                <a:cs typeface="Times New Roman" pitchFamily="18" charset="0"/>
              </a:rPr>
              <a:t>）此系统是一个不稳定系统，求满足该差分方程的稳定（非因果）系统的单位抽样响应     </a:t>
            </a:r>
            <a:endParaRPr lang="zh-CN" altLang="en-US" sz="2400" b="1" dirty="0"/>
          </a:p>
        </p:txBody>
      </p:sp>
      <p:sp>
        <p:nvSpPr>
          <p:cNvPr id="32773" name="Rectangle 5"/>
          <p:cNvSpPr>
            <a:spLocks noChangeArrowheads="1"/>
          </p:cNvSpPr>
          <p:nvPr/>
        </p:nvSpPr>
        <p:spPr bwMode="auto">
          <a:xfrm>
            <a:off x="395288" y="3889524"/>
            <a:ext cx="8034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a:latin typeface="Times New Roman" pitchFamily="18" charset="0"/>
                <a:cs typeface="Times New Roman" pitchFamily="18" charset="0"/>
              </a:rPr>
              <a:t>解：</a:t>
            </a:r>
            <a:endParaRPr lang="zh-CN" altLang="en-US" sz="2400" b="1"/>
          </a:p>
        </p:txBody>
      </p:sp>
      <p:graphicFrame>
        <p:nvGraphicFramePr>
          <p:cNvPr id="32774" name="Object 6"/>
          <p:cNvGraphicFramePr>
            <a:graphicFrameLocks noChangeAspect="1"/>
          </p:cNvGraphicFramePr>
          <p:nvPr>
            <p:extLst>
              <p:ext uri="{D42A27DB-BD31-4B8C-83A1-F6EECF244321}">
                <p14:modId xmlns:p14="http://schemas.microsoft.com/office/powerpoint/2010/main" val="1135824741"/>
              </p:ext>
            </p:extLst>
          </p:nvPr>
        </p:nvGraphicFramePr>
        <p:xfrm>
          <a:off x="2082800" y="4589463"/>
          <a:ext cx="5053013" cy="539750"/>
        </p:xfrm>
        <a:graphic>
          <a:graphicData uri="http://schemas.openxmlformats.org/presentationml/2006/ole">
            <mc:AlternateContent xmlns:mc="http://schemas.openxmlformats.org/markup-compatibility/2006">
              <mc:Choice xmlns:v="urn:schemas-microsoft-com:vml" Requires="v">
                <p:oleObj spid="_x0000_s38047" name="Equation" r:id="rId5" imgW="2133600" imgH="228600" progId="Equation.DSMT4">
                  <p:embed/>
                </p:oleObj>
              </mc:Choice>
              <mc:Fallback>
                <p:oleObj name="Equation" r:id="rId5" imgW="213360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82800" y="4589463"/>
                        <a:ext cx="5053013"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775" name="Object 7"/>
          <p:cNvGraphicFramePr>
            <a:graphicFrameLocks noChangeAspect="1"/>
          </p:cNvGraphicFramePr>
          <p:nvPr>
            <p:extLst>
              <p:ext uri="{D42A27DB-BD31-4B8C-83A1-F6EECF244321}">
                <p14:modId xmlns:p14="http://schemas.microsoft.com/office/powerpoint/2010/main" val="3345379553"/>
              </p:ext>
            </p:extLst>
          </p:nvPr>
        </p:nvGraphicFramePr>
        <p:xfrm>
          <a:off x="2483768" y="5488781"/>
          <a:ext cx="6108700" cy="1131887"/>
        </p:xfrm>
        <a:graphic>
          <a:graphicData uri="http://schemas.openxmlformats.org/presentationml/2006/ole">
            <mc:AlternateContent xmlns:mc="http://schemas.openxmlformats.org/markup-compatibility/2006">
              <mc:Choice xmlns:v="urn:schemas-microsoft-com:vml" Requires="v">
                <p:oleObj spid="_x0000_s38048" name="Equation" r:id="rId7" imgW="2413000" imgH="444500" progId="Equation.DSMT4">
                  <p:embed/>
                </p:oleObj>
              </mc:Choice>
              <mc:Fallback>
                <p:oleObj name="Equation" r:id="rId7" imgW="2413000" imgH="4445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3768" y="5488781"/>
                        <a:ext cx="6108700" cy="113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6" name="Rectangle 8"/>
          <p:cNvSpPr>
            <a:spLocks noChangeArrowheads="1"/>
          </p:cNvSpPr>
          <p:nvPr/>
        </p:nvSpPr>
        <p:spPr bwMode="auto">
          <a:xfrm>
            <a:off x="323850" y="5257949"/>
            <a:ext cx="27350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a:latin typeface="Times New Roman" pitchFamily="18" charset="0"/>
                <a:cs typeface="Times New Roman" pitchFamily="18" charset="0"/>
              </a:rPr>
              <a:t>故，系统函数为     </a:t>
            </a:r>
            <a:endParaRPr lang="zh-CN" altLang="en-US" sz="2400" b="1"/>
          </a:p>
        </p:txBody>
      </p:sp>
      <p:sp>
        <p:nvSpPr>
          <p:cNvPr id="32777" name="Rectangle 9"/>
          <p:cNvSpPr>
            <a:spLocks noChangeArrowheads="1"/>
          </p:cNvSpPr>
          <p:nvPr/>
        </p:nvSpPr>
        <p:spPr bwMode="auto">
          <a:xfrm>
            <a:off x="1258888" y="3962549"/>
            <a:ext cx="28696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a:latin typeface="Times New Roman" pitchFamily="18" charset="0"/>
                <a:cs typeface="Times New Roman" pitchFamily="18" charset="0"/>
              </a:rPr>
              <a:t>（</a:t>
            </a:r>
            <a:r>
              <a:rPr lang="en-US" altLang="zh-CN" sz="2400" b="1">
                <a:latin typeface="Times New Roman" pitchFamily="18" charset="0"/>
                <a:cs typeface="Times New Roman" pitchFamily="18" charset="0"/>
              </a:rPr>
              <a:t>1</a:t>
            </a:r>
            <a:r>
              <a:rPr lang="zh-CN" altLang="en-US" sz="2400" b="1">
                <a:latin typeface="Times New Roman" pitchFamily="18" charset="0"/>
                <a:cs typeface="Times New Roman" pitchFamily="18" charset="0"/>
              </a:rPr>
              <a:t>）双边 </a:t>
            </a:r>
            <a:r>
              <a:rPr lang="en-US" altLang="zh-CN" sz="2400" b="1">
                <a:latin typeface="Times New Roman" pitchFamily="18" charset="0"/>
                <a:cs typeface="Times New Roman" pitchFamily="18" charset="0"/>
              </a:rPr>
              <a:t>z </a:t>
            </a:r>
            <a:r>
              <a:rPr lang="zh-CN" altLang="en-US" sz="2400" b="1">
                <a:latin typeface="Times New Roman" pitchFamily="18" charset="0"/>
                <a:cs typeface="Times New Roman" pitchFamily="18" charset="0"/>
              </a:rPr>
              <a:t>变换     </a:t>
            </a:r>
            <a:endParaRPr lang="zh-CN" altLang="en-US" sz="2400" b="1"/>
          </a:p>
        </p:txBody>
      </p:sp>
      <p:sp>
        <p:nvSpPr>
          <p:cNvPr id="2" name="动作按钮: 前进或下一项 1">
            <a:hlinkClick r:id="rId9" action="ppaction://hlinksldjump" highlightClick="1"/>
          </p:cNvPr>
          <p:cNvSpPr/>
          <p:nvPr/>
        </p:nvSpPr>
        <p:spPr>
          <a:xfrm>
            <a:off x="6444208" y="2420888"/>
            <a:ext cx="432048"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动作按钮: 前进或下一项 10">
            <a:hlinkClick r:id="rId10" action="ppaction://hlinksldjump" highlightClick="1"/>
          </p:cNvPr>
          <p:cNvSpPr/>
          <p:nvPr/>
        </p:nvSpPr>
        <p:spPr>
          <a:xfrm>
            <a:off x="6436603" y="3296260"/>
            <a:ext cx="432048"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65515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3"/>
                                        </p:tgtEl>
                                        <p:attrNameLst>
                                          <p:attrName>style.visibility</p:attrName>
                                        </p:attrNameLst>
                                      </p:cBhvr>
                                      <p:to>
                                        <p:strVal val="visible"/>
                                      </p:to>
                                    </p:set>
                                    <p:anim calcmode="lin" valueType="num">
                                      <p:cBhvr additive="base">
                                        <p:cTn id="7" dur="500" fill="hold"/>
                                        <p:tgtEl>
                                          <p:spTgt spid="32773"/>
                                        </p:tgtEl>
                                        <p:attrNameLst>
                                          <p:attrName>ppt_x</p:attrName>
                                        </p:attrNameLst>
                                      </p:cBhvr>
                                      <p:tavLst>
                                        <p:tav tm="0">
                                          <p:val>
                                            <p:strVal val="#ppt_x"/>
                                          </p:val>
                                        </p:tav>
                                        <p:tav tm="100000">
                                          <p:val>
                                            <p:strVal val="#ppt_x"/>
                                          </p:val>
                                        </p:tav>
                                      </p:tavLst>
                                    </p:anim>
                                    <p:anim calcmode="lin" valueType="num">
                                      <p:cBhvr additive="base">
                                        <p:cTn id="8" dur="500" fill="hold"/>
                                        <p:tgtEl>
                                          <p:spTgt spid="3277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777"/>
                                        </p:tgtEl>
                                        <p:attrNameLst>
                                          <p:attrName>style.visibility</p:attrName>
                                        </p:attrNameLst>
                                      </p:cBhvr>
                                      <p:to>
                                        <p:strVal val="visible"/>
                                      </p:to>
                                    </p:set>
                                    <p:anim calcmode="lin" valueType="num">
                                      <p:cBhvr additive="base">
                                        <p:cTn id="13" dur="500" fill="hold"/>
                                        <p:tgtEl>
                                          <p:spTgt spid="32777"/>
                                        </p:tgtEl>
                                        <p:attrNameLst>
                                          <p:attrName>ppt_x</p:attrName>
                                        </p:attrNameLst>
                                      </p:cBhvr>
                                      <p:tavLst>
                                        <p:tav tm="0">
                                          <p:val>
                                            <p:strVal val="#ppt_x"/>
                                          </p:val>
                                        </p:tav>
                                        <p:tav tm="100000">
                                          <p:val>
                                            <p:strVal val="#ppt_x"/>
                                          </p:val>
                                        </p:tav>
                                      </p:tavLst>
                                    </p:anim>
                                    <p:anim calcmode="lin" valueType="num">
                                      <p:cBhvr additive="base">
                                        <p:cTn id="14" dur="500" fill="hold"/>
                                        <p:tgtEl>
                                          <p:spTgt spid="3277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2774"/>
                                        </p:tgtEl>
                                        <p:attrNameLst>
                                          <p:attrName>style.visibility</p:attrName>
                                        </p:attrNameLst>
                                      </p:cBhvr>
                                      <p:to>
                                        <p:strVal val="visible"/>
                                      </p:to>
                                    </p:set>
                                    <p:anim calcmode="lin" valueType="num">
                                      <p:cBhvr additive="base">
                                        <p:cTn id="19" dur="500" fill="hold"/>
                                        <p:tgtEl>
                                          <p:spTgt spid="32774"/>
                                        </p:tgtEl>
                                        <p:attrNameLst>
                                          <p:attrName>ppt_x</p:attrName>
                                        </p:attrNameLst>
                                      </p:cBhvr>
                                      <p:tavLst>
                                        <p:tav tm="0">
                                          <p:val>
                                            <p:strVal val="#ppt_x"/>
                                          </p:val>
                                        </p:tav>
                                        <p:tav tm="100000">
                                          <p:val>
                                            <p:strVal val="#ppt_x"/>
                                          </p:val>
                                        </p:tav>
                                      </p:tavLst>
                                    </p:anim>
                                    <p:anim calcmode="lin" valueType="num">
                                      <p:cBhvr additive="base">
                                        <p:cTn id="20" dur="500" fill="hold"/>
                                        <p:tgtEl>
                                          <p:spTgt spid="3277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776"/>
                                        </p:tgtEl>
                                        <p:attrNameLst>
                                          <p:attrName>style.visibility</p:attrName>
                                        </p:attrNameLst>
                                      </p:cBhvr>
                                      <p:to>
                                        <p:strVal val="visible"/>
                                      </p:to>
                                    </p:set>
                                    <p:anim calcmode="lin" valueType="num">
                                      <p:cBhvr additive="base">
                                        <p:cTn id="25" dur="500" fill="hold"/>
                                        <p:tgtEl>
                                          <p:spTgt spid="32776"/>
                                        </p:tgtEl>
                                        <p:attrNameLst>
                                          <p:attrName>ppt_x</p:attrName>
                                        </p:attrNameLst>
                                      </p:cBhvr>
                                      <p:tavLst>
                                        <p:tav tm="0">
                                          <p:val>
                                            <p:strVal val="#ppt_x"/>
                                          </p:val>
                                        </p:tav>
                                        <p:tav tm="100000">
                                          <p:val>
                                            <p:strVal val="#ppt_x"/>
                                          </p:val>
                                        </p:tav>
                                      </p:tavLst>
                                    </p:anim>
                                    <p:anim calcmode="lin" valueType="num">
                                      <p:cBhvr additive="base">
                                        <p:cTn id="26" dur="500" fill="hold"/>
                                        <p:tgtEl>
                                          <p:spTgt spid="3277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2775"/>
                                        </p:tgtEl>
                                        <p:attrNameLst>
                                          <p:attrName>style.visibility</p:attrName>
                                        </p:attrNameLst>
                                      </p:cBhvr>
                                      <p:to>
                                        <p:strVal val="visible"/>
                                      </p:to>
                                    </p:set>
                                    <p:anim calcmode="lin" valueType="num">
                                      <p:cBhvr additive="base">
                                        <p:cTn id="31" dur="500" fill="hold"/>
                                        <p:tgtEl>
                                          <p:spTgt spid="32775"/>
                                        </p:tgtEl>
                                        <p:attrNameLst>
                                          <p:attrName>ppt_x</p:attrName>
                                        </p:attrNameLst>
                                      </p:cBhvr>
                                      <p:tavLst>
                                        <p:tav tm="0">
                                          <p:val>
                                            <p:strVal val="#ppt_x"/>
                                          </p:val>
                                        </p:tav>
                                        <p:tav tm="100000">
                                          <p:val>
                                            <p:strVal val="#ppt_x"/>
                                          </p:val>
                                        </p:tav>
                                      </p:tavLst>
                                    </p:anim>
                                    <p:anim calcmode="lin" valueType="num">
                                      <p:cBhvr additive="base">
                                        <p:cTn id="32" dur="500" fill="hold"/>
                                        <p:tgtEl>
                                          <p:spTgt spid="327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p:bldP spid="32776" grpId="0"/>
      <p:bldP spid="327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ChangeArrowheads="1"/>
          </p:cNvSpPr>
          <p:nvPr/>
        </p:nvSpPr>
        <p:spPr bwMode="auto">
          <a:xfrm>
            <a:off x="607000" y="1158453"/>
            <a:ext cx="17002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800" b="1">
                <a:latin typeface="Times New Roman" pitchFamily="18" charset="0"/>
                <a:cs typeface="Times New Roman" pitchFamily="18" charset="0"/>
              </a:rPr>
              <a:t>     </a:t>
            </a:r>
            <a:r>
              <a:rPr lang="zh-CN" altLang="en-US" sz="2800" b="1">
                <a:latin typeface="Times New Roman" pitchFamily="18" charset="0"/>
                <a:cs typeface="Times New Roman" pitchFamily="18" charset="0"/>
              </a:rPr>
              <a:t>零点：</a:t>
            </a:r>
            <a:endParaRPr lang="zh-CN" altLang="en-US" sz="2800" b="1"/>
          </a:p>
        </p:txBody>
      </p:sp>
      <p:graphicFrame>
        <p:nvGraphicFramePr>
          <p:cNvPr id="33798" name="Object 6"/>
          <p:cNvGraphicFramePr>
            <a:graphicFrameLocks noChangeAspect="1"/>
          </p:cNvGraphicFramePr>
          <p:nvPr>
            <p:extLst>
              <p:ext uri="{D42A27DB-BD31-4B8C-83A1-F6EECF244321}">
                <p14:modId xmlns:p14="http://schemas.microsoft.com/office/powerpoint/2010/main" val="4180684827"/>
              </p:ext>
            </p:extLst>
          </p:nvPr>
        </p:nvGraphicFramePr>
        <p:xfrm>
          <a:off x="2935863" y="1229890"/>
          <a:ext cx="1033462" cy="542925"/>
        </p:xfrm>
        <a:graphic>
          <a:graphicData uri="http://schemas.openxmlformats.org/presentationml/2006/ole">
            <mc:AlternateContent xmlns:mc="http://schemas.openxmlformats.org/markup-compatibility/2006">
              <mc:Choice xmlns:v="urn:schemas-microsoft-com:vml" Requires="v">
                <p:oleObj spid="_x0000_s39538" name="Equation" r:id="rId3" imgW="380880" imgH="203040" progId="Equation.DSMT4">
                  <p:embed/>
                </p:oleObj>
              </mc:Choice>
              <mc:Fallback>
                <p:oleObj name="Equation" r:id="rId3" imgW="380880" imgH="20304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5863" y="1229890"/>
                        <a:ext cx="10334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9" name="Rectangle 7"/>
          <p:cNvSpPr>
            <a:spLocks noChangeArrowheads="1"/>
          </p:cNvSpPr>
          <p:nvPr/>
        </p:nvSpPr>
        <p:spPr bwMode="auto">
          <a:xfrm>
            <a:off x="534987" y="1845841"/>
            <a:ext cx="17002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800" b="1">
                <a:latin typeface="Times New Roman" pitchFamily="18" charset="0"/>
                <a:cs typeface="Times New Roman" pitchFamily="18" charset="0"/>
              </a:rPr>
              <a:t>     </a:t>
            </a:r>
            <a:r>
              <a:rPr lang="zh-CN" altLang="en-US" sz="2800" b="1">
                <a:latin typeface="Times New Roman" pitchFamily="18" charset="0"/>
                <a:cs typeface="Times New Roman" pitchFamily="18" charset="0"/>
              </a:rPr>
              <a:t>极点：</a:t>
            </a:r>
            <a:endParaRPr lang="zh-CN" altLang="en-US" sz="2800" b="1"/>
          </a:p>
        </p:txBody>
      </p:sp>
      <p:graphicFrame>
        <p:nvGraphicFramePr>
          <p:cNvPr id="33800" name="Object 8"/>
          <p:cNvGraphicFramePr>
            <a:graphicFrameLocks noChangeAspect="1"/>
          </p:cNvGraphicFramePr>
          <p:nvPr>
            <p:extLst>
              <p:ext uri="{D42A27DB-BD31-4B8C-83A1-F6EECF244321}">
                <p14:modId xmlns:p14="http://schemas.microsoft.com/office/powerpoint/2010/main" val="3046897802"/>
              </p:ext>
            </p:extLst>
          </p:nvPr>
        </p:nvGraphicFramePr>
        <p:xfrm>
          <a:off x="2214562" y="1772816"/>
          <a:ext cx="3871913" cy="1014412"/>
        </p:xfrm>
        <a:graphic>
          <a:graphicData uri="http://schemas.openxmlformats.org/presentationml/2006/ole">
            <mc:AlternateContent xmlns:mc="http://schemas.openxmlformats.org/markup-compatibility/2006">
              <mc:Choice xmlns:v="urn:schemas-microsoft-com:vml" Requires="v">
                <p:oleObj spid="_x0000_s39539" name="Equation" r:id="rId5" imgW="1638000" imgH="431640" progId="Equation.DSMT4">
                  <p:embed/>
                </p:oleObj>
              </mc:Choice>
              <mc:Fallback>
                <p:oleObj name="Equation" r:id="rId5" imgW="1638000" imgH="43164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4562" y="1772816"/>
                        <a:ext cx="3871913"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 name="Rectangle 7"/>
          <p:cNvSpPr>
            <a:spLocks noChangeArrowheads="1"/>
          </p:cNvSpPr>
          <p:nvPr/>
        </p:nvSpPr>
        <p:spPr bwMode="auto">
          <a:xfrm>
            <a:off x="310356" y="5323645"/>
            <a:ext cx="38401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zh-CN" sz="2800" b="1" dirty="0">
                <a:latin typeface="Times New Roman" pitchFamily="18" charset="0"/>
                <a:cs typeface="Times New Roman" pitchFamily="18" charset="0"/>
              </a:rPr>
              <a:t>     </a:t>
            </a:r>
            <a:r>
              <a:rPr lang="zh-CN" altLang="en-US" sz="2800" b="1" dirty="0">
                <a:latin typeface="Times New Roman" pitchFamily="18" charset="0"/>
                <a:cs typeface="Times New Roman" pitchFamily="18" charset="0"/>
              </a:rPr>
              <a:t>零极点图和收敛域</a:t>
            </a:r>
            <a:endParaRPr lang="zh-CN" altLang="en-US" sz="2800" b="1" dirty="0"/>
          </a:p>
        </p:txBody>
      </p:sp>
      <p:sp>
        <p:nvSpPr>
          <p:cNvPr id="32" name="Rectangle 4"/>
          <p:cNvSpPr>
            <a:spLocks noChangeArrowheads="1"/>
          </p:cNvSpPr>
          <p:nvPr/>
        </p:nvSpPr>
        <p:spPr bwMode="auto">
          <a:xfrm>
            <a:off x="439847" y="2950602"/>
            <a:ext cx="81359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800" b="1" dirty="0">
                <a:latin typeface="Times New Roman" pitchFamily="18" charset="0"/>
                <a:cs typeface="Times New Roman" pitchFamily="18" charset="0"/>
              </a:rPr>
              <a:t>因为系统是因果系统，故对应的单位抽样响应为因果序列，收敛域为     </a:t>
            </a:r>
            <a:endParaRPr lang="zh-CN" altLang="en-US" sz="2800" b="1" dirty="0"/>
          </a:p>
        </p:txBody>
      </p:sp>
      <p:graphicFrame>
        <p:nvGraphicFramePr>
          <p:cNvPr id="33" name="Object 5"/>
          <p:cNvGraphicFramePr>
            <a:graphicFrameLocks noChangeAspect="1"/>
          </p:cNvGraphicFramePr>
          <p:nvPr>
            <p:extLst>
              <p:ext uri="{D42A27DB-BD31-4B8C-83A1-F6EECF244321}">
                <p14:modId xmlns:p14="http://schemas.microsoft.com/office/powerpoint/2010/main" val="3849691184"/>
              </p:ext>
            </p:extLst>
          </p:nvPr>
        </p:nvGraphicFramePr>
        <p:xfrm>
          <a:off x="2701811" y="3942706"/>
          <a:ext cx="1863725" cy="1100137"/>
        </p:xfrm>
        <a:graphic>
          <a:graphicData uri="http://schemas.openxmlformats.org/presentationml/2006/ole">
            <mc:AlternateContent xmlns:mc="http://schemas.openxmlformats.org/markup-compatibility/2006">
              <mc:Choice xmlns:v="urn:schemas-microsoft-com:vml" Requires="v">
                <p:oleObj spid="_x0000_s39540" name="Equation" r:id="rId7" imgW="736600" imgH="431800" progId="Equation.DSMT4">
                  <p:embed/>
                </p:oleObj>
              </mc:Choice>
              <mc:Fallback>
                <p:oleObj name="Equation" r:id="rId7" imgW="736600" imgH="4318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01811" y="3942706"/>
                        <a:ext cx="1863725"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1931780156"/>
              </p:ext>
            </p:extLst>
          </p:nvPr>
        </p:nvGraphicFramePr>
        <p:xfrm>
          <a:off x="1619672" y="29208"/>
          <a:ext cx="2700338" cy="1001713"/>
        </p:xfrm>
        <a:graphic>
          <a:graphicData uri="http://schemas.openxmlformats.org/presentationml/2006/ole">
            <mc:AlternateContent xmlns:mc="http://schemas.openxmlformats.org/markup-compatibility/2006">
              <mc:Choice xmlns:v="urn:schemas-microsoft-com:vml" Requires="v">
                <p:oleObj spid="_x0000_s39541" name="Equation" r:id="rId9" imgW="1066680" imgH="393480" progId="Equation.DSMT4">
                  <p:embed/>
                </p:oleObj>
              </mc:Choice>
              <mc:Fallback>
                <p:oleObj name="Equation" r:id="rId9" imgW="1066680" imgH="393480" progId="Equation.DSMT4">
                  <p:embed/>
                  <p:pic>
                    <p:nvPicPr>
                      <p:cNvPr id="0" name=""/>
                      <p:cNvPicPr>
                        <a:picLocks noChangeAspect="1" noChangeArrowheads="1"/>
                      </p:cNvPicPr>
                      <p:nvPr/>
                    </p:nvPicPr>
                    <p:blipFill>
                      <a:blip r:embed="rId10"/>
                      <a:srcRect/>
                      <a:stretch>
                        <a:fillRect/>
                      </a:stretch>
                    </p:blipFill>
                    <p:spPr bwMode="auto">
                      <a:xfrm>
                        <a:off x="1619672" y="29208"/>
                        <a:ext cx="2700338"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 name="组合 7"/>
          <p:cNvGrpSpPr/>
          <p:nvPr/>
        </p:nvGrpSpPr>
        <p:grpSpPr>
          <a:xfrm>
            <a:off x="5292080" y="3891764"/>
            <a:ext cx="3633564" cy="2780928"/>
            <a:chOff x="5292080" y="3891764"/>
            <a:chExt cx="3633564" cy="2780928"/>
          </a:xfrm>
        </p:grpSpPr>
        <p:grpSp>
          <p:nvGrpSpPr>
            <p:cNvPr id="10246" name="组合 4"/>
            <p:cNvGrpSpPr>
              <a:grpSpLocks/>
            </p:cNvGrpSpPr>
            <p:nvPr/>
          </p:nvGrpSpPr>
          <p:grpSpPr bwMode="auto">
            <a:xfrm>
              <a:off x="5292080" y="3891764"/>
              <a:ext cx="3633564" cy="2780928"/>
              <a:chOff x="1043608" y="2455620"/>
              <a:chExt cx="5556136" cy="4128991"/>
            </a:xfrm>
          </p:grpSpPr>
          <p:cxnSp>
            <p:nvCxnSpPr>
              <p:cNvPr id="14" name="直接箭头连接符 13"/>
              <p:cNvCxnSpPr/>
              <p:nvPr/>
            </p:nvCxnSpPr>
            <p:spPr>
              <a:xfrm>
                <a:off x="1476987" y="4435186"/>
                <a:ext cx="489575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3708966" y="2579442"/>
                <a:ext cx="0" cy="372736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2392955" y="3235064"/>
                <a:ext cx="2663770" cy="240024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aphicFrame>
            <p:nvGraphicFramePr>
              <p:cNvPr id="10251" name="Object 5"/>
              <p:cNvGraphicFramePr>
                <a:graphicFrameLocks noChangeAspect="1"/>
              </p:cNvGraphicFramePr>
              <p:nvPr/>
            </p:nvGraphicFramePr>
            <p:xfrm>
              <a:off x="3762882" y="2548804"/>
              <a:ext cx="1122362" cy="471488"/>
            </p:xfrm>
            <a:graphic>
              <a:graphicData uri="http://schemas.openxmlformats.org/presentationml/2006/ole">
                <mc:AlternateContent xmlns:mc="http://schemas.openxmlformats.org/markup-compatibility/2006">
                  <mc:Choice xmlns:v="urn:schemas-microsoft-com:vml" Requires="v">
                    <p:oleObj spid="_x0000_s39542" name="Equation" r:id="rId11" imgW="482400" imgH="203040" progId="Equation.DSMT4">
                      <p:embed/>
                    </p:oleObj>
                  </mc:Choice>
                  <mc:Fallback>
                    <p:oleObj name="Equation" r:id="rId11" imgW="482400" imgH="203040" progId="Equation.DSMT4">
                      <p:embed/>
                      <p:pic>
                        <p:nvPicPr>
                          <p:cNvPr id="0" name=""/>
                          <p:cNvPicPr>
                            <a:picLocks noChangeAspect="1" noChangeArrowheads="1"/>
                          </p:cNvPicPr>
                          <p:nvPr/>
                        </p:nvPicPr>
                        <p:blipFill>
                          <a:blip r:embed="rId12">
                            <a:lum bright="-24000"/>
                            <a:extLst>
                              <a:ext uri="{28A0092B-C50C-407E-A947-70E740481C1C}">
                                <a14:useLocalDpi xmlns:a14="http://schemas.microsoft.com/office/drawing/2010/main" val="0"/>
                              </a:ext>
                            </a:extLst>
                          </a:blip>
                          <a:srcRect/>
                          <a:stretch>
                            <a:fillRect/>
                          </a:stretch>
                        </p:blipFill>
                        <p:spPr bwMode="auto">
                          <a:xfrm>
                            <a:off x="3762882" y="2548804"/>
                            <a:ext cx="1122362"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52" name="Object 5"/>
              <p:cNvGraphicFramePr>
                <a:graphicFrameLocks noChangeAspect="1"/>
              </p:cNvGraphicFramePr>
              <p:nvPr/>
            </p:nvGraphicFramePr>
            <p:xfrm>
              <a:off x="5683757" y="4576042"/>
              <a:ext cx="915987" cy="471487"/>
            </p:xfrm>
            <a:graphic>
              <a:graphicData uri="http://schemas.openxmlformats.org/presentationml/2006/ole">
                <mc:AlternateContent xmlns:mc="http://schemas.openxmlformats.org/markup-compatibility/2006">
                  <mc:Choice xmlns:v="urn:schemas-microsoft-com:vml" Requires="v">
                    <p:oleObj spid="_x0000_s39543" name="Equation" r:id="rId13" imgW="393480" imgH="203040" progId="Equation.DSMT4">
                      <p:embed/>
                    </p:oleObj>
                  </mc:Choice>
                  <mc:Fallback>
                    <p:oleObj name="Equation" r:id="rId13" imgW="393480" imgH="203040" progId="Equation.DSMT4">
                      <p:embed/>
                      <p:pic>
                        <p:nvPicPr>
                          <p:cNvPr id="0" name=""/>
                          <p:cNvPicPr>
                            <a:picLocks noChangeAspect="1" noChangeArrowheads="1"/>
                          </p:cNvPicPr>
                          <p:nvPr/>
                        </p:nvPicPr>
                        <p:blipFill>
                          <a:blip r:embed="rId14">
                            <a:lum bright="-24000"/>
                            <a:extLst>
                              <a:ext uri="{28A0092B-C50C-407E-A947-70E740481C1C}">
                                <a14:useLocalDpi xmlns:a14="http://schemas.microsoft.com/office/drawing/2010/main" val="0"/>
                              </a:ext>
                            </a:extLst>
                          </a:blip>
                          <a:srcRect/>
                          <a:stretch>
                            <a:fillRect/>
                          </a:stretch>
                        </p:blipFill>
                        <p:spPr bwMode="auto">
                          <a:xfrm>
                            <a:off x="5683757" y="4576042"/>
                            <a:ext cx="915987"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53" name="Object 5"/>
              <p:cNvGraphicFramePr>
                <a:graphicFrameLocks noChangeAspect="1"/>
              </p:cNvGraphicFramePr>
              <p:nvPr/>
            </p:nvGraphicFramePr>
            <p:xfrm>
              <a:off x="3561194" y="4288580"/>
              <a:ext cx="295275" cy="323850"/>
            </p:xfrm>
            <a:graphic>
              <a:graphicData uri="http://schemas.openxmlformats.org/presentationml/2006/ole">
                <mc:AlternateContent xmlns:mc="http://schemas.openxmlformats.org/markup-compatibility/2006">
                  <mc:Choice xmlns:v="urn:schemas-microsoft-com:vml" Requires="v">
                    <p:oleObj spid="_x0000_s39544" name="Equation" r:id="rId15" imgW="126720" imgH="139680" progId="Equation.DSMT4">
                      <p:embed/>
                    </p:oleObj>
                  </mc:Choice>
                  <mc:Fallback>
                    <p:oleObj name="Equation" r:id="rId15" imgW="126720" imgH="139680" progId="Equation.DSMT4">
                      <p:embed/>
                      <p:pic>
                        <p:nvPicPr>
                          <p:cNvPr id="0" name=""/>
                          <p:cNvPicPr>
                            <a:picLocks noChangeAspect="1" noChangeArrowheads="1"/>
                          </p:cNvPicPr>
                          <p:nvPr/>
                        </p:nvPicPr>
                        <p:blipFill>
                          <a:blip r:embed="rId16">
                            <a:lum bright="-24000"/>
                            <a:extLst>
                              <a:ext uri="{28A0092B-C50C-407E-A947-70E740481C1C}">
                                <a14:useLocalDpi xmlns:a14="http://schemas.microsoft.com/office/drawing/2010/main" val="0"/>
                              </a:ext>
                            </a:extLst>
                          </a:blip>
                          <a:srcRect/>
                          <a:stretch>
                            <a:fillRect/>
                          </a:stretch>
                        </p:blipFill>
                        <p:spPr bwMode="auto">
                          <a:xfrm>
                            <a:off x="3561194" y="4288580"/>
                            <a:ext cx="2952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54" name="Object 5"/>
              <p:cNvGraphicFramePr>
                <a:graphicFrameLocks noChangeAspect="1"/>
              </p:cNvGraphicFramePr>
              <p:nvPr>
                <p:extLst>
                  <p:ext uri="{D42A27DB-BD31-4B8C-83A1-F6EECF244321}">
                    <p14:modId xmlns:p14="http://schemas.microsoft.com/office/powerpoint/2010/main" val="2744266560"/>
                  </p:ext>
                </p:extLst>
              </p:nvPr>
            </p:nvGraphicFramePr>
            <p:xfrm>
              <a:off x="3032648" y="4281991"/>
              <a:ext cx="295275" cy="293689"/>
            </p:xfrm>
            <a:graphic>
              <a:graphicData uri="http://schemas.openxmlformats.org/presentationml/2006/ole">
                <mc:AlternateContent xmlns:mc="http://schemas.openxmlformats.org/markup-compatibility/2006">
                  <mc:Choice xmlns:v="urn:schemas-microsoft-com:vml" Requires="v">
                    <p:oleObj spid="_x0000_s39545" name="Equation" r:id="rId17" imgW="126720" imgH="126720" progId="Equation.DSMT4">
                      <p:embed/>
                    </p:oleObj>
                  </mc:Choice>
                  <mc:Fallback>
                    <p:oleObj name="Equation" r:id="rId17" imgW="126720" imgH="126720" progId="Equation.DSMT4">
                      <p:embed/>
                      <p:pic>
                        <p:nvPicPr>
                          <p:cNvPr id="0" name=""/>
                          <p:cNvPicPr>
                            <a:picLocks noChangeAspect="1" noChangeArrowheads="1"/>
                          </p:cNvPicPr>
                          <p:nvPr/>
                        </p:nvPicPr>
                        <p:blipFill>
                          <a:blip r:embed="rId18">
                            <a:lum bright="-24000"/>
                            <a:extLst>
                              <a:ext uri="{28A0092B-C50C-407E-A947-70E740481C1C}">
                                <a14:useLocalDpi xmlns:a14="http://schemas.microsoft.com/office/drawing/2010/main" val="0"/>
                              </a:ext>
                            </a:extLst>
                          </a:blip>
                          <a:srcRect/>
                          <a:stretch>
                            <a:fillRect/>
                          </a:stretch>
                        </p:blipFill>
                        <p:spPr bwMode="auto">
                          <a:xfrm>
                            <a:off x="3032648" y="4281991"/>
                            <a:ext cx="295275" cy="29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55" name="Object 5"/>
              <p:cNvGraphicFramePr>
                <a:graphicFrameLocks noChangeAspect="1"/>
              </p:cNvGraphicFramePr>
              <p:nvPr/>
            </p:nvGraphicFramePr>
            <p:xfrm>
              <a:off x="4893342" y="4288032"/>
              <a:ext cx="295275" cy="293689"/>
            </p:xfrm>
            <a:graphic>
              <a:graphicData uri="http://schemas.openxmlformats.org/presentationml/2006/ole">
                <mc:AlternateContent xmlns:mc="http://schemas.openxmlformats.org/markup-compatibility/2006">
                  <mc:Choice xmlns:v="urn:schemas-microsoft-com:vml" Requires="v">
                    <p:oleObj spid="_x0000_s39546" name="Equation" r:id="rId19" imgW="126720" imgH="126720" progId="Equation.DSMT4">
                      <p:embed/>
                    </p:oleObj>
                  </mc:Choice>
                  <mc:Fallback>
                    <p:oleObj name="Equation" r:id="rId19" imgW="126720" imgH="126720" progId="Equation.DSMT4">
                      <p:embed/>
                      <p:pic>
                        <p:nvPicPr>
                          <p:cNvPr id="0" name=""/>
                          <p:cNvPicPr>
                            <a:picLocks noChangeAspect="1" noChangeArrowheads="1"/>
                          </p:cNvPicPr>
                          <p:nvPr/>
                        </p:nvPicPr>
                        <p:blipFill>
                          <a:blip r:embed="rId18">
                            <a:lum bright="-24000"/>
                            <a:extLst>
                              <a:ext uri="{28A0092B-C50C-407E-A947-70E740481C1C}">
                                <a14:useLocalDpi xmlns:a14="http://schemas.microsoft.com/office/drawing/2010/main" val="0"/>
                              </a:ext>
                            </a:extLst>
                          </a:blip>
                          <a:srcRect/>
                          <a:stretch>
                            <a:fillRect/>
                          </a:stretch>
                        </p:blipFill>
                        <p:spPr bwMode="auto">
                          <a:xfrm>
                            <a:off x="4893342" y="4288032"/>
                            <a:ext cx="295275" cy="29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56" name="Object 8"/>
              <p:cNvGraphicFramePr>
                <a:graphicFrameLocks noChangeAspect="1"/>
              </p:cNvGraphicFramePr>
              <p:nvPr>
                <p:extLst>
                  <p:ext uri="{D42A27DB-BD31-4B8C-83A1-F6EECF244321}">
                    <p14:modId xmlns:p14="http://schemas.microsoft.com/office/powerpoint/2010/main" val="2751381714"/>
                  </p:ext>
                </p:extLst>
              </p:nvPr>
            </p:nvGraphicFramePr>
            <p:xfrm>
              <a:off x="4629691" y="3881155"/>
              <a:ext cx="360362" cy="536575"/>
            </p:xfrm>
            <a:graphic>
              <a:graphicData uri="http://schemas.openxmlformats.org/presentationml/2006/ole">
                <mc:AlternateContent xmlns:mc="http://schemas.openxmlformats.org/markup-compatibility/2006">
                  <mc:Choice xmlns:v="urn:schemas-microsoft-com:vml" Requires="v">
                    <p:oleObj spid="_x0000_s39547" name="Equation" r:id="rId20" imgW="152280" imgH="228600" progId="Equation.DSMT4">
                      <p:embed/>
                    </p:oleObj>
                  </mc:Choice>
                  <mc:Fallback>
                    <p:oleObj name="Equation" r:id="rId20" imgW="152280" imgH="228600"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29691" y="3881155"/>
                            <a:ext cx="36036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57" name="Object 8"/>
              <p:cNvGraphicFramePr>
                <a:graphicFrameLocks noChangeAspect="1"/>
              </p:cNvGraphicFramePr>
              <p:nvPr>
                <p:extLst>
                  <p:ext uri="{D42A27DB-BD31-4B8C-83A1-F6EECF244321}">
                    <p14:modId xmlns:p14="http://schemas.microsoft.com/office/powerpoint/2010/main" val="3688185705"/>
                  </p:ext>
                </p:extLst>
              </p:nvPr>
            </p:nvGraphicFramePr>
            <p:xfrm>
              <a:off x="2915452" y="3816068"/>
              <a:ext cx="390525" cy="536575"/>
            </p:xfrm>
            <a:graphic>
              <a:graphicData uri="http://schemas.openxmlformats.org/presentationml/2006/ole">
                <mc:AlternateContent xmlns:mc="http://schemas.openxmlformats.org/markup-compatibility/2006">
                  <mc:Choice xmlns:v="urn:schemas-microsoft-com:vml" Requires="v">
                    <p:oleObj spid="_x0000_s39548" name="Equation" r:id="rId22" imgW="164880" imgH="228600" progId="Equation.DSMT4">
                      <p:embed/>
                    </p:oleObj>
                  </mc:Choice>
                  <mc:Fallback>
                    <p:oleObj name="Equation" r:id="rId22" imgW="164880" imgH="228600" progId="Equation.DSMT4">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915452" y="3816068"/>
                            <a:ext cx="3905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 name="直接连接符 2"/>
              <p:cNvCxnSpPr/>
              <p:nvPr/>
            </p:nvCxnSpPr>
            <p:spPr>
              <a:xfrm flipV="1">
                <a:off x="1043608" y="2579442"/>
                <a:ext cx="2016084" cy="15700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1388089" y="2847723"/>
                <a:ext cx="2016084" cy="15700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1453175" y="4181192"/>
                <a:ext cx="1008042" cy="78579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1476987" y="4793953"/>
                <a:ext cx="1008041" cy="7842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1664308" y="5243205"/>
                <a:ext cx="1008041" cy="7842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2000851" y="5522599"/>
                <a:ext cx="1008041" cy="7842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2485028" y="5635308"/>
                <a:ext cx="1008042" cy="7842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3737541" y="2455620"/>
                <a:ext cx="1008041" cy="7857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4274105" y="2585792"/>
                <a:ext cx="1008041" cy="7857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4745582" y="2847723"/>
                <a:ext cx="1008042" cy="78579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4990052" y="3223952"/>
                <a:ext cx="1008042" cy="7857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5056726" y="3692253"/>
                <a:ext cx="1008042" cy="7842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3534345" y="4736804"/>
                <a:ext cx="2016084" cy="15700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3901049" y="5014611"/>
                <a:ext cx="2016084" cy="15700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39" name="Object 8"/>
              <p:cNvGraphicFramePr>
                <a:graphicFrameLocks noChangeAspect="1"/>
              </p:cNvGraphicFramePr>
              <p:nvPr>
                <p:extLst>
                  <p:ext uri="{D42A27DB-BD31-4B8C-83A1-F6EECF244321}">
                    <p14:modId xmlns:p14="http://schemas.microsoft.com/office/powerpoint/2010/main" val="2880915373"/>
                  </p:ext>
                </p:extLst>
              </p:nvPr>
            </p:nvGraphicFramePr>
            <p:xfrm>
              <a:off x="4435770" y="4434349"/>
              <a:ext cx="211189" cy="386555"/>
            </p:xfrm>
            <a:graphic>
              <a:graphicData uri="http://schemas.openxmlformats.org/presentationml/2006/ole">
                <mc:AlternateContent xmlns:mc="http://schemas.openxmlformats.org/markup-compatibility/2006">
                  <mc:Choice xmlns:v="urn:schemas-microsoft-com:vml" Requires="v">
                    <p:oleObj spid="_x0000_s39549" name="Equation" r:id="rId24" imgW="88560" imgH="164880" progId="Equation.DSMT4">
                      <p:embed/>
                    </p:oleObj>
                  </mc:Choice>
                  <mc:Fallback>
                    <p:oleObj name="Equation" r:id="rId24" imgW="88560" imgH="164880" progId="Equation.DSMT4">
                      <p:embed/>
                      <p:pic>
                        <p:nvPicPr>
                          <p:cNvPr id="0" name=""/>
                          <p:cNvPicPr>
                            <a:picLocks noChangeAspect="1" noChangeArrowheads="1"/>
                          </p:cNvPicPr>
                          <p:nvPr/>
                        </p:nvPicPr>
                        <p:blipFill>
                          <a:blip r:embed="rId25"/>
                          <a:srcRect/>
                          <a:stretch>
                            <a:fillRect/>
                          </a:stretch>
                        </p:blipFill>
                        <p:spPr bwMode="auto">
                          <a:xfrm>
                            <a:off x="4435770" y="4434349"/>
                            <a:ext cx="211189" cy="38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cxnSp>
          <p:nvCxnSpPr>
            <p:cNvPr id="5" name="直接连接符 4"/>
            <p:cNvCxnSpPr/>
            <p:nvPr/>
          </p:nvCxnSpPr>
          <p:spPr>
            <a:xfrm flipV="1">
              <a:off x="7580187" y="5152431"/>
              <a:ext cx="0" cy="72596"/>
            </a:xfrm>
            <a:prstGeom prst="line">
              <a:avLst/>
            </a:prstGeom>
            <a:ln w="3175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30587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797"/>
                                        </p:tgtEl>
                                        <p:attrNameLst>
                                          <p:attrName>style.visibility</p:attrName>
                                        </p:attrNameLst>
                                      </p:cBhvr>
                                      <p:to>
                                        <p:strVal val="visible"/>
                                      </p:to>
                                    </p:set>
                                    <p:anim calcmode="lin" valueType="num">
                                      <p:cBhvr additive="base">
                                        <p:cTn id="13" dur="500" fill="hold"/>
                                        <p:tgtEl>
                                          <p:spTgt spid="33797"/>
                                        </p:tgtEl>
                                        <p:attrNameLst>
                                          <p:attrName>ppt_x</p:attrName>
                                        </p:attrNameLst>
                                      </p:cBhvr>
                                      <p:tavLst>
                                        <p:tav tm="0">
                                          <p:val>
                                            <p:strVal val="#ppt_x"/>
                                          </p:val>
                                        </p:tav>
                                        <p:tav tm="100000">
                                          <p:val>
                                            <p:strVal val="#ppt_x"/>
                                          </p:val>
                                        </p:tav>
                                      </p:tavLst>
                                    </p:anim>
                                    <p:anim calcmode="lin" valueType="num">
                                      <p:cBhvr additive="base">
                                        <p:cTn id="14" dur="500" fill="hold"/>
                                        <p:tgtEl>
                                          <p:spTgt spid="3379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3798"/>
                                        </p:tgtEl>
                                        <p:attrNameLst>
                                          <p:attrName>style.visibility</p:attrName>
                                        </p:attrNameLst>
                                      </p:cBhvr>
                                      <p:to>
                                        <p:strVal val="visible"/>
                                      </p:to>
                                    </p:set>
                                    <p:anim calcmode="lin" valueType="num">
                                      <p:cBhvr additive="base">
                                        <p:cTn id="19" dur="500" fill="hold"/>
                                        <p:tgtEl>
                                          <p:spTgt spid="33798"/>
                                        </p:tgtEl>
                                        <p:attrNameLst>
                                          <p:attrName>ppt_x</p:attrName>
                                        </p:attrNameLst>
                                      </p:cBhvr>
                                      <p:tavLst>
                                        <p:tav tm="0">
                                          <p:val>
                                            <p:strVal val="#ppt_x"/>
                                          </p:val>
                                        </p:tav>
                                        <p:tav tm="100000">
                                          <p:val>
                                            <p:strVal val="#ppt_x"/>
                                          </p:val>
                                        </p:tav>
                                      </p:tavLst>
                                    </p:anim>
                                    <p:anim calcmode="lin" valueType="num">
                                      <p:cBhvr additive="base">
                                        <p:cTn id="20" dur="500" fill="hold"/>
                                        <p:tgtEl>
                                          <p:spTgt spid="3379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799"/>
                                        </p:tgtEl>
                                        <p:attrNameLst>
                                          <p:attrName>style.visibility</p:attrName>
                                        </p:attrNameLst>
                                      </p:cBhvr>
                                      <p:to>
                                        <p:strVal val="visible"/>
                                      </p:to>
                                    </p:set>
                                    <p:anim calcmode="lin" valueType="num">
                                      <p:cBhvr additive="base">
                                        <p:cTn id="25" dur="500" fill="hold"/>
                                        <p:tgtEl>
                                          <p:spTgt spid="33799"/>
                                        </p:tgtEl>
                                        <p:attrNameLst>
                                          <p:attrName>ppt_x</p:attrName>
                                        </p:attrNameLst>
                                      </p:cBhvr>
                                      <p:tavLst>
                                        <p:tav tm="0">
                                          <p:val>
                                            <p:strVal val="#ppt_x"/>
                                          </p:val>
                                        </p:tav>
                                        <p:tav tm="100000">
                                          <p:val>
                                            <p:strVal val="#ppt_x"/>
                                          </p:val>
                                        </p:tav>
                                      </p:tavLst>
                                    </p:anim>
                                    <p:anim calcmode="lin" valueType="num">
                                      <p:cBhvr additive="base">
                                        <p:cTn id="26" dur="500" fill="hold"/>
                                        <p:tgtEl>
                                          <p:spTgt spid="3379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3800"/>
                                        </p:tgtEl>
                                        <p:attrNameLst>
                                          <p:attrName>style.visibility</p:attrName>
                                        </p:attrNameLst>
                                      </p:cBhvr>
                                      <p:to>
                                        <p:strVal val="visible"/>
                                      </p:to>
                                    </p:set>
                                    <p:anim calcmode="lin" valueType="num">
                                      <p:cBhvr additive="base">
                                        <p:cTn id="31" dur="500" fill="hold"/>
                                        <p:tgtEl>
                                          <p:spTgt spid="33800"/>
                                        </p:tgtEl>
                                        <p:attrNameLst>
                                          <p:attrName>ppt_x</p:attrName>
                                        </p:attrNameLst>
                                      </p:cBhvr>
                                      <p:tavLst>
                                        <p:tav tm="0">
                                          <p:val>
                                            <p:strVal val="#ppt_x"/>
                                          </p:val>
                                        </p:tav>
                                        <p:tav tm="100000">
                                          <p:val>
                                            <p:strVal val="#ppt_x"/>
                                          </p:val>
                                        </p:tav>
                                      </p:tavLst>
                                    </p:anim>
                                    <p:anim calcmode="lin" valueType="num">
                                      <p:cBhvr additive="base">
                                        <p:cTn id="32" dur="500" fill="hold"/>
                                        <p:tgtEl>
                                          <p:spTgt spid="3380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500" fill="hold"/>
                                        <p:tgtEl>
                                          <p:spTgt spid="58"/>
                                        </p:tgtEl>
                                        <p:attrNameLst>
                                          <p:attrName>ppt_x</p:attrName>
                                        </p:attrNameLst>
                                      </p:cBhvr>
                                      <p:tavLst>
                                        <p:tav tm="0">
                                          <p:val>
                                            <p:strVal val="#ppt_x"/>
                                          </p:val>
                                        </p:tav>
                                        <p:tav tm="100000">
                                          <p:val>
                                            <p:strVal val="#ppt_x"/>
                                          </p:val>
                                        </p:tav>
                                      </p:tavLst>
                                    </p:anim>
                                    <p:anim calcmode="lin" valueType="num">
                                      <p:cBhvr additive="base">
                                        <p:cTn id="50"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p:bldP spid="33799" grpId="0"/>
      <p:bldP spid="58"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250825" y="285750"/>
            <a:ext cx="3611563"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a:t>
            </a:r>
            <a:r>
              <a:rPr lang="en-US" altLang="zh-CN" sz="2800" b="1">
                <a:latin typeface="Times New Roman" pitchFamily="18" charset="0"/>
                <a:cs typeface="Times New Roman" pitchFamily="18" charset="0"/>
              </a:rPr>
              <a:t>2</a:t>
            </a:r>
            <a:r>
              <a:rPr lang="zh-CN" altLang="en-US" sz="2800" b="1">
                <a:latin typeface="Times New Roman" pitchFamily="18" charset="0"/>
                <a:cs typeface="Times New Roman" pitchFamily="18" charset="0"/>
              </a:rPr>
              <a:t>）求单位抽样响应</a:t>
            </a:r>
            <a:endParaRPr lang="zh-CN" altLang="en-US" sz="2800" b="1"/>
          </a:p>
        </p:txBody>
      </p:sp>
      <p:graphicFrame>
        <p:nvGraphicFramePr>
          <p:cNvPr id="33795" name="Object 3"/>
          <p:cNvGraphicFramePr>
            <a:graphicFrameLocks noChangeAspect="1"/>
          </p:cNvGraphicFramePr>
          <p:nvPr/>
        </p:nvGraphicFramePr>
        <p:xfrm>
          <a:off x="4067175" y="781050"/>
          <a:ext cx="3921125" cy="1552575"/>
        </p:xfrm>
        <a:graphic>
          <a:graphicData uri="http://schemas.openxmlformats.org/presentationml/2006/ole">
            <mc:AlternateContent xmlns:mc="http://schemas.openxmlformats.org/markup-compatibility/2006">
              <mc:Choice xmlns:v="urn:schemas-microsoft-com:vml" Requires="v">
                <p:oleObj spid="_x0000_s40198" name="Equation" r:id="rId3" imgW="1549400" imgH="609600" progId="Equation.DSMT4">
                  <p:embed/>
                </p:oleObj>
              </mc:Choice>
              <mc:Fallback>
                <p:oleObj name="Equation" r:id="rId3" imgW="1549400" imgH="609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781050"/>
                        <a:ext cx="392112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801" name="Object 9"/>
          <p:cNvGraphicFramePr>
            <a:graphicFrameLocks noChangeAspect="1"/>
          </p:cNvGraphicFramePr>
          <p:nvPr/>
        </p:nvGraphicFramePr>
        <p:xfrm>
          <a:off x="5580063" y="4292600"/>
          <a:ext cx="1863725" cy="2265363"/>
        </p:xfrm>
        <a:graphic>
          <a:graphicData uri="http://schemas.openxmlformats.org/presentationml/2006/ole">
            <mc:AlternateContent xmlns:mc="http://schemas.openxmlformats.org/markup-compatibility/2006">
              <mc:Choice xmlns:v="urn:schemas-microsoft-com:vml" Requires="v">
                <p:oleObj spid="_x0000_s40199" name="Equation" r:id="rId5" imgW="736560" imgH="888840" progId="Equation.DSMT4">
                  <p:embed/>
                </p:oleObj>
              </mc:Choice>
              <mc:Fallback>
                <p:oleObj name="Equation" r:id="rId5" imgW="736560" imgH="88884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063" y="4292600"/>
                        <a:ext cx="1863725"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802" name="Object 10"/>
          <p:cNvGraphicFramePr>
            <a:graphicFrameLocks noChangeAspect="1"/>
          </p:cNvGraphicFramePr>
          <p:nvPr/>
        </p:nvGraphicFramePr>
        <p:xfrm>
          <a:off x="1114425" y="781050"/>
          <a:ext cx="2765425" cy="1003300"/>
        </p:xfrm>
        <a:graphic>
          <a:graphicData uri="http://schemas.openxmlformats.org/presentationml/2006/ole">
            <mc:AlternateContent xmlns:mc="http://schemas.openxmlformats.org/markup-compatibility/2006">
              <mc:Choice xmlns:v="urn:schemas-microsoft-com:vml" Requires="v">
                <p:oleObj spid="_x0000_s40200" name="Equation" r:id="rId7" imgW="1091726" imgH="393529" progId="Equation.DSMT4">
                  <p:embed/>
                </p:oleObj>
              </mc:Choice>
              <mc:Fallback>
                <p:oleObj name="Equation" r:id="rId7" imgW="1091726" imgH="393529"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4425" y="781050"/>
                        <a:ext cx="2765425"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3"/>
          <p:cNvGraphicFramePr>
            <a:graphicFrameLocks noChangeAspect="1"/>
          </p:cNvGraphicFramePr>
          <p:nvPr/>
        </p:nvGraphicFramePr>
        <p:xfrm>
          <a:off x="684213" y="2276475"/>
          <a:ext cx="4824412" cy="2278063"/>
        </p:xfrm>
        <a:graphic>
          <a:graphicData uri="http://schemas.openxmlformats.org/presentationml/2006/ole">
            <mc:AlternateContent xmlns:mc="http://schemas.openxmlformats.org/markup-compatibility/2006">
              <mc:Choice xmlns:v="urn:schemas-microsoft-com:vml" Requires="v">
                <p:oleObj spid="_x0000_s40201" name="Equation" r:id="rId9" imgW="2057400" imgH="965160" progId="Equation.DSMT4">
                  <p:embed/>
                </p:oleObj>
              </mc:Choice>
              <mc:Fallback>
                <p:oleObj name="Equation" r:id="rId9" imgW="2057400" imgH="96516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213" y="2276475"/>
                        <a:ext cx="4824412"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3"/>
          <p:cNvGraphicFramePr>
            <a:graphicFrameLocks noChangeAspect="1"/>
          </p:cNvGraphicFramePr>
          <p:nvPr/>
        </p:nvGraphicFramePr>
        <p:xfrm>
          <a:off x="684213" y="4724400"/>
          <a:ext cx="3811587" cy="1619250"/>
        </p:xfrm>
        <a:graphic>
          <a:graphicData uri="http://schemas.openxmlformats.org/presentationml/2006/ole">
            <mc:AlternateContent xmlns:mc="http://schemas.openxmlformats.org/markup-compatibility/2006">
              <mc:Choice xmlns:v="urn:schemas-microsoft-com:vml" Requires="v">
                <p:oleObj spid="_x0000_s40202" name="Equation" r:id="rId11" imgW="1625400" imgH="685800" progId="Equation.DSMT4">
                  <p:embed/>
                </p:oleObj>
              </mc:Choice>
              <mc:Fallback>
                <p:oleObj name="Equation" r:id="rId11" imgW="1625400" imgH="6858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4213" y="4724400"/>
                        <a:ext cx="3811587"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动作按钮: 后退或前一项 1">
            <a:hlinkClick r:id="rId13" action="ppaction://hlinksldjump" highlightClick="1"/>
          </p:cNvPr>
          <p:cNvSpPr/>
          <p:nvPr/>
        </p:nvSpPr>
        <p:spPr>
          <a:xfrm>
            <a:off x="4572000" y="332656"/>
            <a:ext cx="43204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336977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additive="base">
                                        <p:cTn id="7" dur="500" fill="hold"/>
                                        <p:tgtEl>
                                          <p:spTgt spid="33794"/>
                                        </p:tgtEl>
                                        <p:attrNameLst>
                                          <p:attrName>ppt_x</p:attrName>
                                        </p:attrNameLst>
                                      </p:cBhvr>
                                      <p:tavLst>
                                        <p:tav tm="0">
                                          <p:val>
                                            <p:strVal val="#ppt_x"/>
                                          </p:val>
                                        </p:tav>
                                        <p:tav tm="100000">
                                          <p:val>
                                            <p:strVal val="#ppt_x"/>
                                          </p:val>
                                        </p:tav>
                                      </p:tavLst>
                                    </p:anim>
                                    <p:anim calcmode="lin" valueType="num">
                                      <p:cBhvr additive="base">
                                        <p:cTn id="8" dur="500" fill="hold"/>
                                        <p:tgtEl>
                                          <p:spTgt spid="3379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3802"/>
                                        </p:tgtEl>
                                        <p:attrNameLst>
                                          <p:attrName>style.visibility</p:attrName>
                                        </p:attrNameLst>
                                      </p:cBhvr>
                                      <p:to>
                                        <p:strVal val="visible"/>
                                      </p:to>
                                    </p:set>
                                    <p:anim calcmode="lin" valueType="num">
                                      <p:cBhvr additive="base">
                                        <p:cTn id="13" dur="500" fill="hold"/>
                                        <p:tgtEl>
                                          <p:spTgt spid="33802"/>
                                        </p:tgtEl>
                                        <p:attrNameLst>
                                          <p:attrName>ppt_x</p:attrName>
                                        </p:attrNameLst>
                                      </p:cBhvr>
                                      <p:tavLst>
                                        <p:tav tm="0">
                                          <p:val>
                                            <p:strVal val="#ppt_x"/>
                                          </p:val>
                                        </p:tav>
                                        <p:tav tm="100000">
                                          <p:val>
                                            <p:strVal val="#ppt_x"/>
                                          </p:val>
                                        </p:tav>
                                      </p:tavLst>
                                    </p:anim>
                                    <p:anim calcmode="lin" valueType="num">
                                      <p:cBhvr additive="base">
                                        <p:cTn id="14" dur="500" fill="hold"/>
                                        <p:tgtEl>
                                          <p:spTgt spid="3380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3795"/>
                                        </p:tgtEl>
                                        <p:attrNameLst>
                                          <p:attrName>style.visibility</p:attrName>
                                        </p:attrNameLst>
                                      </p:cBhvr>
                                      <p:to>
                                        <p:strVal val="visible"/>
                                      </p:to>
                                    </p:set>
                                    <p:anim calcmode="lin" valueType="num">
                                      <p:cBhvr additive="base">
                                        <p:cTn id="19" dur="500" fill="hold"/>
                                        <p:tgtEl>
                                          <p:spTgt spid="33795"/>
                                        </p:tgtEl>
                                        <p:attrNameLst>
                                          <p:attrName>ppt_x</p:attrName>
                                        </p:attrNameLst>
                                      </p:cBhvr>
                                      <p:tavLst>
                                        <p:tav tm="0">
                                          <p:val>
                                            <p:strVal val="#ppt_x"/>
                                          </p:val>
                                        </p:tav>
                                        <p:tav tm="100000">
                                          <p:val>
                                            <p:strVal val="#ppt_x"/>
                                          </p:val>
                                        </p:tav>
                                      </p:tavLst>
                                    </p:anim>
                                    <p:anim calcmode="lin" valueType="num">
                                      <p:cBhvr additive="base">
                                        <p:cTn id="20" dur="500" fill="hold"/>
                                        <p:tgtEl>
                                          <p:spTgt spid="3379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3801"/>
                                        </p:tgtEl>
                                        <p:attrNameLst>
                                          <p:attrName>style.visibility</p:attrName>
                                        </p:attrNameLst>
                                      </p:cBhvr>
                                      <p:to>
                                        <p:strVal val="visible"/>
                                      </p:to>
                                    </p:set>
                                    <p:anim calcmode="lin" valueType="num">
                                      <p:cBhvr additive="base">
                                        <p:cTn id="37" dur="500" fill="hold"/>
                                        <p:tgtEl>
                                          <p:spTgt spid="33801"/>
                                        </p:tgtEl>
                                        <p:attrNameLst>
                                          <p:attrName>ppt_x</p:attrName>
                                        </p:attrNameLst>
                                      </p:cBhvr>
                                      <p:tavLst>
                                        <p:tav tm="0">
                                          <p:val>
                                            <p:strVal val="#ppt_x"/>
                                          </p:val>
                                        </p:tav>
                                        <p:tav tm="100000">
                                          <p:val>
                                            <p:strVal val="#ppt_x"/>
                                          </p:val>
                                        </p:tav>
                                      </p:tavLst>
                                    </p:anim>
                                    <p:anim calcmode="lin" valueType="num">
                                      <p:cBhvr additive="base">
                                        <p:cTn id="38" dur="500" fill="hold"/>
                                        <p:tgtEl>
                                          <p:spTgt spid="338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84213" y="333375"/>
            <a:ext cx="24145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系统函数为     </a:t>
            </a:r>
            <a:endParaRPr lang="zh-CN" altLang="en-US" sz="2800" b="1"/>
          </a:p>
        </p:txBody>
      </p:sp>
      <p:graphicFrame>
        <p:nvGraphicFramePr>
          <p:cNvPr id="34819" name="Object 3"/>
          <p:cNvGraphicFramePr>
            <a:graphicFrameLocks noChangeAspect="1"/>
          </p:cNvGraphicFramePr>
          <p:nvPr/>
        </p:nvGraphicFramePr>
        <p:xfrm>
          <a:off x="1116013" y="620713"/>
          <a:ext cx="6559550" cy="2101850"/>
        </p:xfrm>
        <a:graphic>
          <a:graphicData uri="http://schemas.openxmlformats.org/presentationml/2006/ole">
            <mc:AlternateContent xmlns:mc="http://schemas.openxmlformats.org/markup-compatibility/2006">
              <mc:Choice xmlns:v="urn:schemas-microsoft-com:vml" Requires="v">
                <p:oleObj spid="_x0000_s41118" name="Equation" r:id="rId3" imgW="2590800" imgH="825500" progId="Equation.DSMT4">
                  <p:embed/>
                </p:oleObj>
              </mc:Choice>
              <mc:Fallback>
                <p:oleObj name="Equation" r:id="rId3" imgW="2590800" imgH="8255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620713"/>
                        <a:ext cx="655955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0" name="Rectangle 4"/>
          <p:cNvSpPr>
            <a:spLocks noChangeArrowheads="1"/>
          </p:cNvSpPr>
          <p:nvPr/>
        </p:nvSpPr>
        <p:spPr bwMode="auto">
          <a:xfrm>
            <a:off x="684213" y="2924175"/>
            <a:ext cx="81359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800" b="1" dirty="0">
                <a:latin typeface="Times New Roman" pitchFamily="18" charset="0"/>
                <a:cs typeface="Times New Roman" pitchFamily="18" charset="0"/>
              </a:rPr>
              <a:t>因为系统是因果系统，故对应的单位抽样响应为因果序列，收敛域为     </a:t>
            </a:r>
            <a:endParaRPr lang="zh-CN" altLang="en-US" sz="2800" b="1" dirty="0"/>
          </a:p>
        </p:txBody>
      </p:sp>
      <p:graphicFrame>
        <p:nvGraphicFramePr>
          <p:cNvPr id="34821" name="Object 5"/>
          <p:cNvGraphicFramePr>
            <a:graphicFrameLocks noChangeAspect="1"/>
          </p:cNvGraphicFramePr>
          <p:nvPr/>
        </p:nvGraphicFramePr>
        <p:xfrm>
          <a:off x="4140200" y="3573463"/>
          <a:ext cx="1863725" cy="1100137"/>
        </p:xfrm>
        <a:graphic>
          <a:graphicData uri="http://schemas.openxmlformats.org/presentationml/2006/ole">
            <mc:AlternateContent xmlns:mc="http://schemas.openxmlformats.org/markup-compatibility/2006">
              <mc:Choice xmlns:v="urn:schemas-microsoft-com:vml" Requires="v">
                <p:oleObj spid="_x0000_s41119" name="Equation" r:id="rId5" imgW="736600" imgH="431800" progId="Equation.DSMT4">
                  <p:embed/>
                </p:oleObj>
              </mc:Choice>
              <mc:Fallback>
                <p:oleObj name="Equation" r:id="rId5" imgW="736600" imgH="4318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0200" y="3573463"/>
                        <a:ext cx="1863725"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2" name="Rectangle 6"/>
          <p:cNvSpPr>
            <a:spLocks noChangeArrowheads="1"/>
          </p:cNvSpPr>
          <p:nvPr/>
        </p:nvSpPr>
        <p:spPr bwMode="auto">
          <a:xfrm>
            <a:off x="684213" y="4365625"/>
            <a:ext cx="81359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800" b="1">
                <a:latin typeface="Times New Roman" pitchFamily="18" charset="0"/>
                <a:cs typeface="Times New Roman" pitchFamily="18" charset="0"/>
              </a:rPr>
              <a:t>单位抽样响应为</a:t>
            </a:r>
            <a:endParaRPr lang="zh-CN" altLang="en-US" sz="2800" b="1"/>
          </a:p>
        </p:txBody>
      </p:sp>
      <p:graphicFrame>
        <p:nvGraphicFramePr>
          <p:cNvPr id="34823" name="Object 7"/>
          <p:cNvGraphicFramePr>
            <a:graphicFrameLocks noChangeAspect="1"/>
          </p:cNvGraphicFramePr>
          <p:nvPr/>
        </p:nvGraphicFramePr>
        <p:xfrm>
          <a:off x="971550" y="5084763"/>
          <a:ext cx="6945313" cy="1487487"/>
        </p:xfrm>
        <a:graphic>
          <a:graphicData uri="http://schemas.openxmlformats.org/presentationml/2006/ole">
            <mc:AlternateContent xmlns:mc="http://schemas.openxmlformats.org/markup-compatibility/2006">
              <mc:Choice xmlns:v="urn:schemas-microsoft-com:vml" Requires="v">
                <p:oleObj spid="_x0000_s41120" name="Equation" r:id="rId7" imgW="2743200" imgH="584200" progId="Equation.DSMT4">
                  <p:embed/>
                </p:oleObj>
              </mc:Choice>
              <mc:Fallback>
                <p:oleObj name="Equation" r:id="rId7" imgW="2743200" imgH="584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1550" y="5084763"/>
                        <a:ext cx="6945313"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动作按钮: 前进或下一项 1">
            <a:hlinkClick r:id="" action="ppaction://hlinkshowjump?jump=nextslide" highlightClick="1"/>
          </p:cNvPr>
          <p:cNvSpPr/>
          <p:nvPr/>
        </p:nvSpPr>
        <p:spPr>
          <a:xfrm>
            <a:off x="8388424" y="1484784"/>
            <a:ext cx="431726"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94159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4819"/>
                                        </p:tgtEl>
                                        <p:attrNameLst>
                                          <p:attrName>style.visibility</p:attrName>
                                        </p:attrNameLst>
                                      </p:cBhvr>
                                      <p:to>
                                        <p:strVal val="visible"/>
                                      </p:to>
                                    </p:set>
                                    <p:anim calcmode="lin" valueType="num">
                                      <p:cBhvr additive="base">
                                        <p:cTn id="13" dur="500" fill="hold"/>
                                        <p:tgtEl>
                                          <p:spTgt spid="34819"/>
                                        </p:tgtEl>
                                        <p:attrNameLst>
                                          <p:attrName>ppt_x</p:attrName>
                                        </p:attrNameLst>
                                      </p:cBhvr>
                                      <p:tavLst>
                                        <p:tav tm="0">
                                          <p:val>
                                            <p:strVal val="#ppt_x"/>
                                          </p:val>
                                        </p:tav>
                                        <p:tav tm="100000">
                                          <p:val>
                                            <p:strVal val="#ppt_x"/>
                                          </p:val>
                                        </p:tav>
                                      </p:tavLst>
                                    </p:anim>
                                    <p:anim calcmode="lin" valueType="num">
                                      <p:cBhvr additive="base">
                                        <p:cTn id="14" dur="500" fill="hold"/>
                                        <p:tgtEl>
                                          <p:spTgt spid="3481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820"/>
                                        </p:tgtEl>
                                        <p:attrNameLst>
                                          <p:attrName>style.visibility</p:attrName>
                                        </p:attrNameLst>
                                      </p:cBhvr>
                                      <p:to>
                                        <p:strVal val="visible"/>
                                      </p:to>
                                    </p:set>
                                    <p:anim calcmode="lin" valueType="num">
                                      <p:cBhvr additive="base">
                                        <p:cTn id="19" dur="500" fill="hold"/>
                                        <p:tgtEl>
                                          <p:spTgt spid="34820"/>
                                        </p:tgtEl>
                                        <p:attrNameLst>
                                          <p:attrName>ppt_x</p:attrName>
                                        </p:attrNameLst>
                                      </p:cBhvr>
                                      <p:tavLst>
                                        <p:tav tm="0">
                                          <p:val>
                                            <p:strVal val="#ppt_x"/>
                                          </p:val>
                                        </p:tav>
                                        <p:tav tm="100000">
                                          <p:val>
                                            <p:strVal val="#ppt_x"/>
                                          </p:val>
                                        </p:tav>
                                      </p:tavLst>
                                    </p:anim>
                                    <p:anim calcmode="lin" valueType="num">
                                      <p:cBhvr additive="base">
                                        <p:cTn id="20" dur="500" fill="hold"/>
                                        <p:tgtEl>
                                          <p:spTgt spid="3482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4821"/>
                                        </p:tgtEl>
                                        <p:attrNameLst>
                                          <p:attrName>style.visibility</p:attrName>
                                        </p:attrNameLst>
                                      </p:cBhvr>
                                      <p:to>
                                        <p:strVal val="visible"/>
                                      </p:to>
                                    </p:set>
                                    <p:anim calcmode="lin" valueType="num">
                                      <p:cBhvr additive="base">
                                        <p:cTn id="25" dur="500" fill="hold"/>
                                        <p:tgtEl>
                                          <p:spTgt spid="34821"/>
                                        </p:tgtEl>
                                        <p:attrNameLst>
                                          <p:attrName>ppt_x</p:attrName>
                                        </p:attrNameLst>
                                      </p:cBhvr>
                                      <p:tavLst>
                                        <p:tav tm="0">
                                          <p:val>
                                            <p:strVal val="#ppt_x"/>
                                          </p:val>
                                        </p:tav>
                                        <p:tav tm="100000">
                                          <p:val>
                                            <p:strVal val="#ppt_x"/>
                                          </p:val>
                                        </p:tav>
                                      </p:tavLst>
                                    </p:anim>
                                    <p:anim calcmode="lin" valueType="num">
                                      <p:cBhvr additive="base">
                                        <p:cTn id="26" dur="500" fill="hold"/>
                                        <p:tgtEl>
                                          <p:spTgt spid="34821"/>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4822"/>
                                        </p:tgtEl>
                                        <p:attrNameLst>
                                          <p:attrName>style.visibility</p:attrName>
                                        </p:attrNameLst>
                                      </p:cBhvr>
                                      <p:to>
                                        <p:strVal val="visible"/>
                                      </p:to>
                                    </p:set>
                                    <p:anim calcmode="lin" valueType="num">
                                      <p:cBhvr additive="base">
                                        <p:cTn id="31" dur="500" fill="hold"/>
                                        <p:tgtEl>
                                          <p:spTgt spid="34822"/>
                                        </p:tgtEl>
                                        <p:attrNameLst>
                                          <p:attrName>ppt_x</p:attrName>
                                        </p:attrNameLst>
                                      </p:cBhvr>
                                      <p:tavLst>
                                        <p:tav tm="0">
                                          <p:val>
                                            <p:strVal val="#ppt_x"/>
                                          </p:val>
                                        </p:tav>
                                        <p:tav tm="100000">
                                          <p:val>
                                            <p:strVal val="#ppt_x"/>
                                          </p:val>
                                        </p:tav>
                                      </p:tavLst>
                                    </p:anim>
                                    <p:anim calcmode="lin" valueType="num">
                                      <p:cBhvr additive="base">
                                        <p:cTn id="32" dur="500" fill="hold"/>
                                        <p:tgtEl>
                                          <p:spTgt spid="34822"/>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4823"/>
                                        </p:tgtEl>
                                        <p:attrNameLst>
                                          <p:attrName>style.visibility</p:attrName>
                                        </p:attrNameLst>
                                      </p:cBhvr>
                                      <p:to>
                                        <p:strVal val="visible"/>
                                      </p:to>
                                    </p:set>
                                    <p:anim calcmode="lin" valueType="num">
                                      <p:cBhvr additive="base">
                                        <p:cTn id="37" dur="500" fill="hold"/>
                                        <p:tgtEl>
                                          <p:spTgt spid="34823"/>
                                        </p:tgtEl>
                                        <p:attrNameLst>
                                          <p:attrName>ppt_x</p:attrName>
                                        </p:attrNameLst>
                                      </p:cBhvr>
                                      <p:tavLst>
                                        <p:tav tm="0">
                                          <p:val>
                                            <p:strVal val="#ppt_x"/>
                                          </p:val>
                                        </p:tav>
                                        <p:tav tm="100000">
                                          <p:val>
                                            <p:strVal val="#ppt_x"/>
                                          </p:val>
                                        </p:tav>
                                      </p:tavLst>
                                    </p:anim>
                                    <p:anim calcmode="lin" valueType="num">
                                      <p:cBhvr additive="base">
                                        <p:cTn id="38" dur="500" fill="hold"/>
                                        <p:tgtEl>
                                          <p:spTgt spid="348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0" grpId="0"/>
      <p:bldP spid="348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611188" y="476250"/>
            <a:ext cx="48244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zh-CN" sz="2800" b="1">
                <a:latin typeface="Times New Roman" pitchFamily="18" charset="0"/>
                <a:cs typeface="Times New Roman" pitchFamily="18" charset="0"/>
              </a:rPr>
              <a:t>(3)   </a:t>
            </a:r>
            <a:r>
              <a:rPr lang="zh-CN" altLang="en-US" sz="2800" b="1">
                <a:latin typeface="Times New Roman" pitchFamily="18" charset="0"/>
                <a:cs typeface="Times New Roman" pitchFamily="18" charset="0"/>
              </a:rPr>
              <a:t>收敛域</a:t>
            </a:r>
            <a:endParaRPr lang="zh-CN" altLang="en-US" sz="2800" b="1"/>
          </a:p>
        </p:txBody>
      </p:sp>
      <p:graphicFrame>
        <p:nvGraphicFramePr>
          <p:cNvPr id="35843" name="Object 3"/>
          <p:cNvGraphicFramePr>
            <a:graphicFrameLocks noChangeAspect="1"/>
          </p:cNvGraphicFramePr>
          <p:nvPr/>
        </p:nvGraphicFramePr>
        <p:xfrm>
          <a:off x="3348038" y="188913"/>
          <a:ext cx="1863725" cy="1100137"/>
        </p:xfrm>
        <a:graphic>
          <a:graphicData uri="http://schemas.openxmlformats.org/presentationml/2006/ole">
            <mc:AlternateContent xmlns:mc="http://schemas.openxmlformats.org/markup-compatibility/2006">
              <mc:Choice xmlns:v="urn:schemas-microsoft-com:vml" Requires="v">
                <p:oleObj spid="_x0000_s42142" name="Equation" r:id="rId3" imgW="736600" imgH="431800" progId="Equation.DSMT4">
                  <p:embed/>
                </p:oleObj>
              </mc:Choice>
              <mc:Fallback>
                <p:oleObj name="Equation" r:id="rId3" imgW="736600" imgH="431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188913"/>
                        <a:ext cx="1863725"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4" name="Rectangle 4"/>
          <p:cNvSpPr>
            <a:spLocks noChangeArrowheads="1"/>
          </p:cNvSpPr>
          <p:nvPr/>
        </p:nvSpPr>
        <p:spPr bwMode="auto">
          <a:xfrm>
            <a:off x="539750" y="3644900"/>
            <a:ext cx="81359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800" b="1">
                <a:latin typeface="Times New Roman" pitchFamily="18" charset="0"/>
                <a:cs typeface="Times New Roman" pitchFamily="18" charset="0"/>
              </a:rPr>
              <a:t>单位抽样响应为</a:t>
            </a:r>
            <a:endParaRPr lang="zh-CN" altLang="en-US" sz="2800" b="1"/>
          </a:p>
        </p:txBody>
      </p:sp>
      <p:graphicFrame>
        <p:nvGraphicFramePr>
          <p:cNvPr id="35845" name="Object 5"/>
          <p:cNvGraphicFramePr>
            <a:graphicFrameLocks noChangeAspect="1"/>
          </p:cNvGraphicFramePr>
          <p:nvPr/>
        </p:nvGraphicFramePr>
        <p:xfrm>
          <a:off x="433388" y="4581525"/>
          <a:ext cx="7878762" cy="1487488"/>
        </p:xfrm>
        <a:graphic>
          <a:graphicData uri="http://schemas.openxmlformats.org/presentationml/2006/ole">
            <mc:AlternateContent xmlns:mc="http://schemas.openxmlformats.org/markup-compatibility/2006">
              <mc:Choice xmlns:v="urn:schemas-microsoft-com:vml" Requires="v">
                <p:oleObj spid="_x0000_s42143" name="Equation" r:id="rId5" imgW="3111500" imgH="584200" progId="Equation.DSMT4">
                  <p:embed/>
                </p:oleObj>
              </mc:Choice>
              <mc:Fallback>
                <p:oleObj name="Equation" r:id="rId5" imgW="3111500" imgH="584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388" y="4581525"/>
                        <a:ext cx="7878762"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6" name="Rectangle 6"/>
          <p:cNvSpPr>
            <a:spLocks noChangeArrowheads="1"/>
          </p:cNvSpPr>
          <p:nvPr/>
        </p:nvSpPr>
        <p:spPr bwMode="auto">
          <a:xfrm>
            <a:off x="468313" y="1344613"/>
            <a:ext cx="81359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800" b="1">
                <a:latin typeface="Times New Roman" pitchFamily="18" charset="0"/>
                <a:cs typeface="Times New Roman" pitchFamily="18" charset="0"/>
              </a:rPr>
              <a:t>不包括单位圆，故系统是不稳定系统。要使系统稳定，收敛域必须包括单位圆，即为</a:t>
            </a:r>
            <a:endParaRPr lang="zh-CN" altLang="en-US" sz="2800" b="1"/>
          </a:p>
        </p:txBody>
      </p:sp>
      <p:graphicFrame>
        <p:nvGraphicFramePr>
          <p:cNvPr id="35847" name="Object 7"/>
          <p:cNvGraphicFramePr>
            <a:graphicFrameLocks noChangeAspect="1"/>
          </p:cNvGraphicFramePr>
          <p:nvPr/>
        </p:nvGraphicFramePr>
        <p:xfrm>
          <a:off x="2195513" y="2420938"/>
          <a:ext cx="3149600" cy="1100137"/>
        </p:xfrm>
        <a:graphic>
          <a:graphicData uri="http://schemas.openxmlformats.org/presentationml/2006/ole">
            <mc:AlternateContent xmlns:mc="http://schemas.openxmlformats.org/markup-compatibility/2006">
              <mc:Choice xmlns:v="urn:schemas-microsoft-com:vml" Requires="v">
                <p:oleObj spid="_x0000_s42144" name="Equation" r:id="rId7" imgW="1244600" imgH="431800" progId="Equation.DSMT4">
                  <p:embed/>
                </p:oleObj>
              </mc:Choice>
              <mc:Fallback>
                <p:oleObj name="Equation" r:id="rId7" imgW="1244600" imgH="4318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95513" y="2420938"/>
                        <a:ext cx="3149600"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动作按钮: 后退或前一项 7">
            <a:hlinkClick r:id="rId9" action="ppaction://hlinksldjump" highlightClick="1"/>
          </p:cNvPr>
          <p:cNvSpPr/>
          <p:nvPr/>
        </p:nvSpPr>
        <p:spPr>
          <a:xfrm>
            <a:off x="971600" y="160437"/>
            <a:ext cx="43204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动作按钮: 后退或前一项 1">
            <a:hlinkClick r:id="" action="ppaction://hlinkshowjump?jump=previousslide" highlightClick="1"/>
          </p:cNvPr>
          <p:cNvSpPr/>
          <p:nvPr/>
        </p:nvSpPr>
        <p:spPr>
          <a:xfrm>
            <a:off x="4139952" y="3789040"/>
            <a:ext cx="576064"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351707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500" fill="hold"/>
                                        <p:tgtEl>
                                          <p:spTgt spid="35842"/>
                                        </p:tgtEl>
                                        <p:attrNameLst>
                                          <p:attrName>ppt_x</p:attrName>
                                        </p:attrNameLst>
                                      </p:cBhvr>
                                      <p:tavLst>
                                        <p:tav tm="0">
                                          <p:val>
                                            <p:strVal val="#ppt_x"/>
                                          </p:val>
                                        </p:tav>
                                        <p:tav tm="100000">
                                          <p:val>
                                            <p:strVal val="#ppt_x"/>
                                          </p:val>
                                        </p:tav>
                                      </p:tavLst>
                                    </p:anim>
                                    <p:anim calcmode="lin" valueType="num">
                                      <p:cBhvr additive="base">
                                        <p:cTn id="8" dur="500" fill="hold"/>
                                        <p:tgtEl>
                                          <p:spTgt spid="3584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gtEl>
                                        <p:attrNameLst>
                                          <p:attrName>style.visibility</p:attrName>
                                        </p:attrNameLst>
                                      </p:cBhvr>
                                      <p:to>
                                        <p:strVal val="visible"/>
                                      </p:to>
                                    </p:set>
                                    <p:anim calcmode="lin" valueType="num">
                                      <p:cBhvr additive="base">
                                        <p:cTn id="13" dur="500" fill="hold"/>
                                        <p:tgtEl>
                                          <p:spTgt spid="35843"/>
                                        </p:tgtEl>
                                        <p:attrNameLst>
                                          <p:attrName>ppt_x</p:attrName>
                                        </p:attrNameLst>
                                      </p:cBhvr>
                                      <p:tavLst>
                                        <p:tav tm="0">
                                          <p:val>
                                            <p:strVal val="#ppt_x"/>
                                          </p:val>
                                        </p:tav>
                                        <p:tav tm="100000">
                                          <p:val>
                                            <p:strVal val="#ppt_x"/>
                                          </p:val>
                                        </p:tav>
                                      </p:tavLst>
                                    </p:anim>
                                    <p:anim calcmode="lin" valueType="num">
                                      <p:cBhvr additive="base">
                                        <p:cTn id="14" dur="500" fill="hold"/>
                                        <p:tgtEl>
                                          <p:spTgt spid="3584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846"/>
                                        </p:tgtEl>
                                        <p:attrNameLst>
                                          <p:attrName>style.visibility</p:attrName>
                                        </p:attrNameLst>
                                      </p:cBhvr>
                                      <p:to>
                                        <p:strVal val="visible"/>
                                      </p:to>
                                    </p:set>
                                    <p:anim calcmode="lin" valueType="num">
                                      <p:cBhvr additive="base">
                                        <p:cTn id="19" dur="500" fill="hold"/>
                                        <p:tgtEl>
                                          <p:spTgt spid="35846"/>
                                        </p:tgtEl>
                                        <p:attrNameLst>
                                          <p:attrName>ppt_x</p:attrName>
                                        </p:attrNameLst>
                                      </p:cBhvr>
                                      <p:tavLst>
                                        <p:tav tm="0">
                                          <p:val>
                                            <p:strVal val="#ppt_x"/>
                                          </p:val>
                                        </p:tav>
                                        <p:tav tm="100000">
                                          <p:val>
                                            <p:strVal val="#ppt_x"/>
                                          </p:val>
                                        </p:tav>
                                      </p:tavLst>
                                    </p:anim>
                                    <p:anim calcmode="lin" valueType="num">
                                      <p:cBhvr additive="base">
                                        <p:cTn id="20" dur="500" fill="hold"/>
                                        <p:tgtEl>
                                          <p:spTgt spid="3584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5847"/>
                                        </p:tgtEl>
                                        <p:attrNameLst>
                                          <p:attrName>style.visibility</p:attrName>
                                        </p:attrNameLst>
                                      </p:cBhvr>
                                      <p:to>
                                        <p:strVal val="visible"/>
                                      </p:to>
                                    </p:set>
                                    <p:anim calcmode="lin" valueType="num">
                                      <p:cBhvr additive="base">
                                        <p:cTn id="25" dur="500" fill="hold"/>
                                        <p:tgtEl>
                                          <p:spTgt spid="35847"/>
                                        </p:tgtEl>
                                        <p:attrNameLst>
                                          <p:attrName>ppt_x</p:attrName>
                                        </p:attrNameLst>
                                      </p:cBhvr>
                                      <p:tavLst>
                                        <p:tav tm="0">
                                          <p:val>
                                            <p:strVal val="#ppt_x"/>
                                          </p:val>
                                        </p:tav>
                                        <p:tav tm="100000">
                                          <p:val>
                                            <p:strVal val="#ppt_x"/>
                                          </p:val>
                                        </p:tav>
                                      </p:tavLst>
                                    </p:anim>
                                    <p:anim calcmode="lin" valueType="num">
                                      <p:cBhvr additive="base">
                                        <p:cTn id="26" dur="500" fill="hold"/>
                                        <p:tgtEl>
                                          <p:spTgt spid="3584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5844"/>
                                        </p:tgtEl>
                                        <p:attrNameLst>
                                          <p:attrName>style.visibility</p:attrName>
                                        </p:attrNameLst>
                                      </p:cBhvr>
                                      <p:to>
                                        <p:strVal val="visible"/>
                                      </p:to>
                                    </p:set>
                                    <p:anim calcmode="lin" valueType="num">
                                      <p:cBhvr additive="base">
                                        <p:cTn id="31" dur="500" fill="hold"/>
                                        <p:tgtEl>
                                          <p:spTgt spid="35844"/>
                                        </p:tgtEl>
                                        <p:attrNameLst>
                                          <p:attrName>ppt_x</p:attrName>
                                        </p:attrNameLst>
                                      </p:cBhvr>
                                      <p:tavLst>
                                        <p:tav tm="0">
                                          <p:val>
                                            <p:strVal val="#ppt_x"/>
                                          </p:val>
                                        </p:tav>
                                        <p:tav tm="100000">
                                          <p:val>
                                            <p:strVal val="#ppt_x"/>
                                          </p:val>
                                        </p:tav>
                                      </p:tavLst>
                                    </p:anim>
                                    <p:anim calcmode="lin" valueType="num">
                                      <p:cBhvr additive="base">
                                        <p:cTn id="32" dur="500" fill="hold"/>
                                        <p:tgtEl>
                                          <p:spTgt spid="3584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5845"/>
                                        </p:tgtEl>
                                        <p:attrNameLst>
                                          <p:attrName>style.visibility</p:attrName>
                                        </p:attrNameLst>
                                      </p:cBhvr>
                                      <p:to>
                                        <p:strVal val="visible"/>
                                      </p:to>
                                    </p:set>
                                    <p:anim calcmode="lin" valueType="num">
                                      <p:cBhvr additive="base">
                                        <p:cTn id="37" dur="500" fill="hold"/>
                                        <p:tgtEl>
                                          <p:spTgt spid="35845"/>
                                        </p:tgtEl>
                                        <p:attrNameLst>
                                          <p:attrName>ppt_x</p:attrName>
                                        </p:attrNameLst>
                                      </p:cBhvr>
                                      <p:tavLst>
                                        <p:tav tm="0">
                                          <p:val>
                                            <p:strVal val="#ppt_x"/>
                                          </p:val>
                                        </p:tav>
                                        <p:tav tm="100000">
                                          <p:val>
                                            <p:strVal val="#ppt_x"/>
                                          </p:val>
                                        </p:tav>
                                      </p:tavLst>
                                    </p:anim>
                                    <p:anim calcmode="lin" valueType="num">
                                      <p:cBhvr additive="base">
                                        <p:cTn id="38" dur="500" fill="hold"/>
                                        <p:tgtEl>
                                          <p:spTgt spid="358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4" grpId="0"/>
      <p:bldP spid="358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755576" y="1844824"/>
            <a:ext cx="71287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a:t>
            </a:r>
            <a:r>
              <a:rPr lang="en-US" altLang="zh-CN" sz="2800" b="1" dirty="0"/>
              <a:t>3</a:t>
            </a:r>
            <a:r>
              <a:rPr lang="zh-CN" altLang="en-US" sz="2800" b="1" dirty="0"/>
              <a:t>）好多同学采用习题集解答中的公式</a:t>
            </a:r>
            <a:endParaRPr lang="en-US" altLang="zh-CN" sz="2800" b="1" dirty="0"/>
          </a:p>
        </p:txBody>
      </p:sp>
      <p:graphicFrame>
        <p:nvGraphicFramePr>
          <p:cNvPr id="5" name="Object 2"/>
          <p:cNvGraphicFramePr>
            <a:graphicFrameLocks noChangeAspect="1"/>
          </p:cNvGraphicFramePr>
          <p:nvPr>
            <p:extLst>
              <p:ext uri="{D42A27DB-BD31-4B8C-83A1-F6EECF244321}">
                <p14:modId xmlns:p14="http://schemas.microsoft.com/office/powerpoint/2010/main" val="2987771143"/>
              </p:ext>
            </p:extLst>
          </p:nvPr>
        </p:nvGraphicFramePr>
        <p:xfrm>
          <a:off x="1084534" y="2636912"/>
          <a:ext cx="6727826" cy="1087437"/>
        </p:xfrm>
        <a:graphic>
          <a:graphicData uri="http://schemas.openxmlformats.org/presentationml/2006/ole">
            <mc:AlternateContent xmlns:mc="http://schemas.openxmlformats.org/markup-compatibility/2006">
              <mc:Choice xmlns:v="urn:schemas-microsoft-com:vml" Requires="v">
                <p:oleObj spid="_x0000_s43114" name="Equation" r:id="rId3" imgW="2997000" imgH="482400" progId="Equation.DSMT4">
                  <p:embed/>
                </p:oleObj>
              </mc:Choice>
              <mc:Fallback>
                <p:oleObj name="Equation" r:id="rId3" imgW="2997000" imgH="482400" progId="Equation.DSMT4">
                  <p:embed/>
                  <p:pic>
                    <p:nvPicPr>
                      <p:cNvPr id="0" name=""/>
                      <p:cNvPicPr>
                        <a:picLocks noChangeAspect="1" noChangeArrowheads="1"/>
                      </p:cNvPicPr>
                      <p:nvPr/>
                    </p:nvPicPr>
                    <p:blipFill>
                      <a:blip r:embed="rId4"/>
                      <a:srcRect/>
                      <a:stretch>
                        <a:fillRect/>
                      </a:stretch>
                    </p:blipFill>
                    <p:spPr bwMode="auto">
                      <a:xfrm>
                        <a:off x="1084534" y="2636912"/>
                        <a:ext cx="6727826" cy="1087437"/>
                      </a:xfrm>
                      <a:prstGeom prst="rect">
                        <a:avLst/>
                      </a:prstGeom>
                      <a:noFill/>
                      <a:ln>
                        <a:noFill/>
                      </a:ln>
                    </p:spPr>
                  </p:pic>
                </p:oleObj>
              </mc:Fallback>
            </mc:AlternateContent>
          </a:graphicData>
        </a:graphic>
      </p:graphicFrame>
      <p:sp>
        <p:nvSpPr>
          <p:cNvPr id="6" name="Rectangle 6"/>
          <p:cNvSpPr>
            <a:spLocks noChangeArrowheads="1"/>
          </p:cNvSpPr>
          <p:nvPr/>
        </p:nvSpPr>
        <p:spPr bwMode="auto">
          <a:xfrm>
            <a:off x="683568" y="4221088"/>
            <a:ext cx="71287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再求解</a:t>
            </a:r>
            <a:endParaRPr lang="en-US" altLang="zh-CN" sz="2800" b="1" dirty="0"/>
          </a:p>
        </p:txBody>
      </p:sp>
      <p:graphicFrame>
        <p:nvGraphicFramePr>
          <p:cNvPr id="7" name="Object 2"/>
          <p:cNvGraphicFramePr>
            <a:graphicFrameLocks noChangeAspect="1"/>
          </p:cNvGraphicFramePr>
          <p:nvPr>
            <p:extLst>
              <p:ext uri="{D42A27DB-BD31-4B8C-83A1-F6EECF244321}">
                <p14:modId xmlns:p14="http://schemas.microsoft.com/office/powerpoint/2010/main" val="3438015537"/>
              </p:ext>
            </p:extLst>
          </p:nvPr>
        </p:nvGraphicFramePr>
        <p:xfrm>
          <a:off x="2555776" y="3996129"/>
          <a:ext cx="3876675" cy="973138"/>
        </p:xfrm>
        <a:graphic>
          <a:graphicData uri="http://schemas.openxmlformats.org/presentationml/2006/ole">
            <mc:AlternateContent xmlns:mc="http://schemas.openxmlformats.org/markup-compatibility/2006">
              <mc:Choice xmlns:v="urn:schemas-microsoft-com:vml" Requires="v">
                <p:oleObj spid="_x0000_s43115" name="Equation" r:id="rId5" imgW="1726920" imgH="431640" progId="Equation.DSMT4">
                  <p:embed/>
                </p:oleObj>
              </mc:Choice>
              <mc:Fallback>
                <p:oleObj name="Equation" r:id="rId5" imgW="1726920" imgH="431640" progId="Equation.DSMT4">
                  <p:embed/>
                  <p:pic>
                    <p:nvPicPr>
                      <p:cNvPr id="0" name=""/>
                      <p:cNvPicPr>
                        <a:picLocks noChangeAspect="1" noChangeArrowheads="1"/>
                      </p:cNvPicPr>
                      <p:nvPr/>
                    </p:nvPicPr>
                    <p:blipFill>
                      <a:blip r:embed="rId6"/>
                      <a:srcRect/>
                      <a:stretch>
                        <a:fillRect/>
                      </a:stretch>
                    </p:blipFill>
                    <p:spPr bwMode="auto">
                      <a:xfrm>
                        <a:off x="2555776" y="3996129"/>
                        <a:ext cx="3876675" cy="973138"/>
                      </a:xfrm>
                      <a:prstGeom prst="rect">
                        <a:avLst/>
                      </a:prstGeom>
                      <a:noFill/>
                      <a:ln>
                        <a:noFill/>
                      </a:ln>
                    </p:spPr>
                  </p:pic>
                </p:oleObj>
              </mc:Fallback>
            </mc:AlternateContent>
          </a:graphicData>
        </a:graphic>
      </p:graphicFrame>
      <p:sp>
        <p:nvSpPr>
          <p:cNvPr id="8" name="Rectangle 6"/>
          <p:cNvSpPr>
            <a:spLocks noChangeArrowheads="1"/>
          </p:cNvSpPr>
          <p:nvPr/>
        </p:nvSpPr>
        <p:spPr bwMode="auto">
          <a:xfrm>
            <a:off x="683568" y="5199326"/>
            <a:ext cx="71287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死记公式不好，要会自己计算！</a:t>
            </a:r>
            <a:endParaRPr lang="en-US" altLang="zh-CN" sz="2800" b="1" dirty="0"/>
          </a:p>
        </p:txBody>
      </p:sp>
      <p:sp>
        <p:nvSpPr>
          <p:cNvPr id="14" name="Rectangle 6"/>
          <p:cNvSpPr>
            <a:spLocks noChangeArrowheads="1"/>
          </p:cNvSpPr>
          <p:nvPr/>
        </p:nvSpPr>
        <p:spPr bwMode="auto">
          <a:xfrm>
            <a:off x="755576" y="764704"/>
            <a:ext cx="71287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a:t>
            </a:r>
            <a:r>
              <a:rPr lang="en-US" altLang="zh-CN" sz="2800" b="1" dirty="0"/>
              <a:t>1</a:t>
            </a:r>
            <a:r>
              <a:rPr lang="zh-CN" altLang="en-US" sz="2800" b="1" dirty="0"/>
              <a:t>）有同学没有画或画错零极点图</a:t>
            </a:r>
            <a:endParaRPr lang="en-US" altLang="zh-CN" sz="2800" b="1" dirty="0"/>
          </a:p>
        </p:txBody>
      </p:sp>
      <p:sp>
        <p:nvSpPr>
          <p:cNvPr id="15" name="Rectangle 6"/>
          <p:cNvSpPr>
            <a:spLocks noChangeArrowheads="1"/>
          </p:cNvSpPr>
          <p:nvPr/>
        </p:nvSpPr>
        <p:spPr bwMode="auto">
          <a:xfrm>
            <a:off x="251520" y="260648"/>
            <a:ext cx="71287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简评：</a:t>
            </a:r>
            <a:endParaRPr lang="en-US" altLang="zh-CN" sz="2800" b="1" dirty="0"/>
          </a:p>
        </p:txBody>
      </p:sp>
      <p:sp>
        <p:nvSpPr>
          <p:cNvPr id="9" name="Rectangle 6"/>
          <p:cNvSpPr>
            <a:spLocks noChangeArrowheads="1"/>
          </p:cNvSpPr>
          <p:nvPr/>
        </p:nvSpPr>
        <p:spPr bwMode="auto">
          <a:xfrm>
            <a:off x="755576" y="1321604"/>
            <a:ext cx="71287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800" b="1" dirty="0"/>
              <a:t>（</a:t>
            </a:r>
            <a:r>
              <a:rPr lang="en-US" altLang="zh-CN" sz="2800" b="1" dirty="0"/>
              <a:t>2</a:t>
            </a:r>
            <a:r>
              <a:rPr lang="zh-CN" altLang="en-US" sz="2800" b="1" dirty="0"/>
              <a:t>）有同学第（</a:t>
            </a:r>
            <a:r>
              <a:rPr lang="en-US" altLang="zh-CN" sz="2800" b="1" dirty="0"/>
              <a:t>3</a:t>
            </a:r>
            <a:r>
              <a:rPr lang="zh-CN" altLang="en-US" sz="2800" b="1" dirty="0"/>
              <a:t>）问丢掉了负号</a:t>
            </a:r>
            <a:endParaRPr lang="en-US" altLang="zh-CN" sz="2800" b="1" dirty="0"/>
          </a:p>
        </p:txBody>
      </p:sp>
    </p:spTree>
    <p:extLst>
      <p:ext uri="{BB962C8B-B14F-4D97-AF65-F5344CB8AC3E}">
        <p14:creationId xmlns:p14="http://schemas.microsoft.com/office/powerpoint/2010/main" val="7358934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7471</TotalTime>
  <Words>374</Words>
  <Application>Microsoft Office PowerPoint</Application>
  <PresentationFormat>全屏显示(4:3)</PresentationFormat>
  <Paragraphs>44</Paragraphs>
  <Slides>12</Slides>
  <Notes>0</Notes>
  <HiddenSlides>0</HiddenSlides>
  <MMClips>0</MMClips>
  <ScaleCrop>false</ScaleCrop>
  <HeadingPairs>
    <vt:vector size="8" baseType="variant">
      <vt:variant>
        <vt:lpstr>已用的字体</vt:lpstr>
      </vt:variant>
      <vt:variant>
        <vt:i4>5</vt:i4>
      </vt:variant>
      <vt:variant>
        <vt:lpstr>主题</vt:lpstr>
      </vt:variant>
      <vt:variant>
        <vt:i4>1</vt:i4>
      </vt:variant>
      <vt:variant>
        <vt:lpstr>嵌入 OLE 服务器</vt:lpstr>
      </vt:variant>
      <vt:variant>
        <vt:i4>1</vt:i4>
      </vt:variant>
      <vt:variant>
        <vt:lpstr>幻灯片标题</vt:lpstr>
      </vt:variant>
      <vt:variant>
        <vt:i4>12</vt:i4>
      </vt:variant>
    </vt:vector>
  </HeadingPairs>
  <TitlesOfParts>
    <vt:vector size="19" baseType="lpstr">
      <vt:lpstr>宋体</vt:lpstr>
      <vt:lpstr>Arial</vt:lpstr>
      <vt:lpstr>Calibri</vt:lpstr>
      <vt:lpstr>Times New Roman</vt:lpstr>
      <vt:lpstr>Wingdings</vt:lpstr>
      <vt:lpstr>Office 主题​​</vt:lpstr>
      <vt:lpstr>Equation</vt:lpstr>
      <vt:lpstr>第六次作业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第一次作业</dc:title>
  <dc:creator>shhu</dc:creator>
  <cp:lastModifiedBy>hu</cp:lastModifiedBy>
  <cp:revision>77</cp:revision>
  <dcterms:created xsi:type="dcterms:W3CDTF">2014-09-24T02:09:33Z</dcterms:created>
  <dcterms:modified xsi:type="dcterms:W3CDTF">2023-10-16T02:32:21Z</dcterms:modified>
</cp:coreProperties>
</file>