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47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3.bin"/><Relationship Id="rId21" Type="http://schemas.openxmlformats.org/officeDocument/2006/relationships/image" Target="../media/image12.png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16</a:t>
            </a:r>
            <a:r>
              <a:rPr lang="zh-CN" altLang="en-US" dirty="0" smtClean="0"/>
              <a:t>次</a:t>
            </a:r>
            <a:r>
              <a:rPr lang="zh-CN" altLang="en-US" dirty="0"/>
              <a:t>作业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419872" y="2492896"/>
            <a:ext cx="4320480" cy="936104"/>
          </a:xfrm>
        </p:spPr>
        <p:txBody>
          <a:bodyPr>
            <a:normAutofit/>
          </a:bodyPr>
          <a:lstStyle/>
          <a:p>
            <a:pPr algn="l"/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补充题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1,    7.12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zh-C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5160" y="445456"/>
            <a:ext cx="7777162" cy="5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 smtClean="0">
                <a:latin typeface="Times New Roman" pitchFamily="18" charset="0"/>
              </a:rPr>
              <a:t>补充题</a:t>
            </a:r>
            <a:r>
              <a:rPr kumimoji="1" lang="en-US" altLang="zh-CN" sz="2800" b="1" dirty="0" smtClean="0">
                <a:latin typeface="Times New Roman" pitchFamily="18" charset="0"/>
              </a:rPr>
              <a:t>1</a:t>
            </a:r>
            <a:r>
              <a:rPr kumimoji="1" lang="zh-CN" altLang="en-US" sz="2800" b="1" dirty="0" smtClean="0">
                <a:latin typeface="Times New Roman" pitchFamily="18" charset="0"/>
              </a:rPr>
              <a:t>：</a:t>
            </a:r>
            <a:r>
              <a:rPr kumimoji="1" lang="zh-CN" altLang="zh-CN" sz="2800" b="1" dirty="0">
                <a:latin typeface="Times New Roman" pitchFamily="18" charset="0"/>
              </a:rPr>
              <a:t>设一个</a:t>
            </a:r>
            <a:r>
              <a:rPr kumimoji="1" lang="en-US" altLang="zh-CN" sz="2800" b="1" dirty="0">
                <a:latin typeface="Times New Roman" pitchFamily="18" charset="0"/>
              </a:rPr>
              <a:t>FIR</a:t>
            </a:r>
            <a:r>
              <a:rPr kumimoji="1" lang="zh-CN" altLang="zh-CN" sz="2800" b="1" dirty="0">
                <a:latin typeface="Times New Roman" pitchFamily="18" charset="0"/>
              </a:rPr>
              <a:t>滤波器的一个零点为：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4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080571"/>
              </p:ext>
            </p:extLst>
          </p:nvPr>
        </p:nvGraphicFramePr>
        <p:xfrm>
          <a:off x="1475656" y="2230951"/>
          <a:ext cx="4137025" cy="340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tion" r:id="rId3" imgW="1663560" imgH="1371600" progId="Equation.DSMT4">
                  <p:embed/>
                </p:oleObj>
              </mc:Choice>
              <mc:Fallback>
                <p:oleObj name="Equation" r:id="rId3" imgW="166356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230951"/>
                        <a:ext cx="4137025" cy="340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191233" y="1918686"/>
            <a:ext cx="827853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解：</a:t>
            </a:r>
          </a:p>
        </p:txBody>
      </p:sp>
      <p:graphicFrame>
        <p:nvGraphicFramePr>
          <p:cNvPr id="4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460694"/>
              </p:ext>
            </p:extLst>
          </p:nvPr>
        </p:nvGraphicFramePr>
        <p:xfrm>
          <a:off x="7524328" y="531257"/>
          <a:ext cx="1042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Equation" r:id="rId5" imgW="419040" imgH="203040" progId="Equation.DSMT4">
                  <p:embed/>
                </p:oleObj>
              </mc:Choice>
              <mc:Fallback>
                <p:oleObj name="Equation" r:id="rId5" imgW="419040" imgH="203040" progId="Equation.DSMT4">
                  <p:embed/>
                  <p:pic>
                    <p:nvPicPr>
                      <p:cNvPr id="4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328" y="531257"/>
                        <a:ext cx="1042987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2"/>
          <p:cNvSpPr>
            <a:spLocks noChangeArrowheads="1"/>
          </p:cNvSpPr>
          <p:nvPr/>
        </p:nvSpPr>
        <p:spPr bwMode="auto">
          <a:xfrm>
            <a:off x="683568" y="1097555"/>
            <a:ext cx="7777162" cy="600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 smtClean="0">
                <a:latin typeface="Times New Roman" pitchFamily="18" charset="0"/>
              </a:rPr>
              <a:t>求</a:t>
            </a:r>
            <a:r>
              <a:rPr lang="zh-CN" altLang="zh-CN" sz="2800" b="1" dirty="0"/>
              <a:t>其对应的另外</a:t>
            </a:r>
            <a:r>
              <a:rPr lang="en-US" altLang="zh-CN" sz="2800" b="1" dirty="0"/>
              <a:t>3</a:t>
            </a:r>
            <a:r>
              <a:rPr lang="zh-CN" altLang="zh-CN" sz="2800" b="1" dirty="0"/>
              <a:t>个零点。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18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547664" y="332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1404563" y="18270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07652" y="119550"/>
            <a:ext cx="8379472" cy="1840220"/>
            <a:chOff x="307652" y="119550"/>
            <a:chExt cx="8379472" cy="1840220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307652" y="119550"/>
              <a:ext cx="8235000" cy="652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 smtClean="0">
                  <a:latin typeface="Times New Roman" pitchFamily="18" charset="0"/>
                </a:rPr>
                <a:t>7.12</a:t>
              </a:r>
              <a:r>
                <a:rPr kumimoji="1" lang="zh-CN" altLang="en-US" sz="2800" b="1" dirty="0">
                  <a:latin typeface="Times New Roman" pitchFamily="18" charset="0"/>
                </a:rPr>
                <a:t> 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 图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(</a:t>
              </a:r>
              <a:r>
                <a:rPr kumimoji="1" lang="en-US" altLang="zh-CN" sz="2800" b="1" i="1" dirty="0" smtClean="0">
                  <a:latin typeface="Times New Roman" pitchFamily="18" charset="0"/>
                </a:rPr>
                <a:t>a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)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所示，        是一个偶对称的序列，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N=8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。</a:t>
              </a:r>
              <a:endParaRPr kumimoji="1" lang="zh-CN" altLang="en-US" sz="2800" b="1" dirty="0">
                <a:latin typeface="Times New Roman" pitchFamily="18" charset="0"/>
              </a:endParaRPr>
            </a:p>
          </p:txBody>
        </p:sp>
        <p:graphicFrame>
          <p:nvGraphicFramePr>
            <p:cNvPr id="1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7850753"/>
                </p:ext>
              </p:extLst>
            </p:nvPr>
          </p:nvGraphicFramePr>
          <p:xfrm>
            <a:off x="2926028" y="246578"/>
            <a:ext cx="796925" cy="531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8" name="Equation" r:id="rId3" imgW="342720" imgH="228600" progId="Equation.DSMT4">
                    <p:embed/>
                  </p:oleObj>
                </mc:Choice>
                <mc:Fallback>
                  <p:oleObj name="Equation" r:id="rId3" imgW="342720" imgH="228600" progId="Equation.DSMT4">
                    <p:embed/>
                    <p:pic>
                      <p:nvPicPr>
                        <p:cNvPr id="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6028" y="246578"/>
                          <a:ext cx="796925" cy="531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307652" y="778391"/>
              <a:ext cx="8235000" cy="652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 smtClean="0">
                  <a:latin typeface="Times New Roman" pitchFamily="18" charset="0"/>
                </a:rPr>
                <a:t>        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 图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(</a:t>
              </a:r>
              <a:r>
                <a:rPr kumimoji="1" lang="en-US" altLang="zh-CN" sz="2800" b="1" i="1" dirty="0" smtClean="0">
                  <a:latin typeface="Times New Roman" pitchFamily="18" charset="0"/>
                </a:rPr>
                <a:t>a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)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所示，        是          的圆周移位后的序列，</a:t>
              </a:r>
              <a:endParaRPr kumimoji="1" lang="zh-CN" altLang="en-US" sz="2800" b="1" dirty="0">
                <a:latin typeface="Times New Roman" pitchFamily="18" charset="0"/>
              </a:endParaRPr>
            </a:p>
          </p:txBody>
        </p:sp>
        <p:graphicFrame>
          <p:nvGraphicFramePr>
            <p:cNvPr id="1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9501872"/>
                </p:ext>
              </p:extLst>
            </p:nvPr>
          </p:nvGraphicFramePr>
          <p:xfrm>
            <a:off x="2867291" y="859371"/>
            <a:ext cx="855662" cy="531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9" name="Equation" r:id="rId5" imgW="368280" imgH="228600" progId="Equation.DSMT4">
                    <p:embed/>
                  </p:oleObj>
                </mc:Choice>
                <mc:Fallback>
                  <p:oleObj name="Equation" r:id="rId5" imgW="368280" imgH="228600" progId="Equation.DSMT4">
                    <p:embed/>
                    <p:pic>
                      <p:nvPicPr>
                        <p:cNvPr id="1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7291" y="859371"/>
                          <a:ext cx="855662" cy="531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29231031"/>
                </p:ext>
              </p:extLst>
            </p:nvPr>
          </p:nvGraphicFramePr>
          <p:xfrm>
            <a:off x="4141108" y="856692"/>
            <a:ext cx="796925" cy="531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0" name="Equation" r:id="rId7" imgW="342720" imgH="228600" progId="Equation.DSMT4">
                    <p:embed/>
                  </p:oleObj>
                </mc:Choice>
                <mc:Fallback>
                  <p:oleObj name="Equation" r:id="rId7" imgW="342720" imgH="228600" progId="Equation.DSMT4">
                    <p:embed/>
                    <p:pic>
                      <p:nvPicPr>
                        <p:cNvPr id="1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1108" y="856692"/>
                          <a:ext cx="796925" cy="531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7299293"/>
                </p:ext>
              </p:extLst>
            </p:nvPr>
          </p:nvGraphicFramePr>
          <p:xfrm>
            <a:off x="539552" y="1504316"/>
            <a:ext cx="8147572" cy="455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1" name="Equation" r:id="rId9" imgW="4521200" imgH="254000" progId="Equation.DSMT4">
                    <p:embed/>
                  </p:oleObj>
                </mc:Choice>
                <mc:Fallback>
                  <p:oleObj name="Equation" r:id="rId9" imgW="4521200" imgH="2540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552" y="1504316"/>
                          <a:ext cx="8147572" cy="455454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2"/>
          <p:cNvGrpSpPr/>
          <p:nvPr/>
        </p:nvGrpSpPr>
        <p:grpSpPr>
          <a:xfrm>
            <a:off x="211457" y="1983711"/>
            <a:ext cx="8656225" cy="1152367"/>
            <a:chOff x="211457" y="1983711"/>
            <a:chExt cx="8656225" cy="1152367"/>
          </a:xfrm>
        </p:grpSpPr>
        <p:sp>
          <p:nvSpPr>
            <p:cNvPr id="20" name="Rectangle 2"/>
            <p:cNvSpPr>
              <a:spLocks noChangeArrowheads="1"/>
            </p:cNvSpPr>
            <p:nvPr/>
          </p:nvSpPr>
          <p:spPr bwMode="auto">
            <a:xfrm>
              <a:off x="211457" y="1983711"/>
              <a:ext cx="8656225" cy="1152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zh-CN" altLang="en-US" sz="2800" b="1" dirty="0" smtClean="0">
                  <a:latin typeface="Times New Roman" pitchFamily="18" charset="0"/>
                </a:rPr>
                <a:t>（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1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）问                             成立否？          和             </a:t>
              </a:r>
              <a:endParaRPr kumimoji="1" lang="en-US" altLang="zh-CN" sz="2800" b="1" dirty="0" smtClean="0">
                <a:latin typeface="Times New Roman" pitchFamily="18" charset="0"/>
              </a:endParaRPr>
            </a:p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>
                  <a:latin typeface="Times New Roman" pitchFamily="18" charset="0"/>
                </a:rPr>
                <a:t> 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        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有什么关系？              </a:t>
              </a:r>
              <a:endParaRPr kumimoji="1" lang="zh-CN" altLang="en-US" sz="2800" b="1" dirty="0">
                <a:latin typeface="Times New Roman" pitchFamily="18" charset="0"/>
              </a:endParaRPr>
            </a:p>
          </p:txBody>
        </p:sp>
        <p:graphicFrame>
          <p:nvGraphicFramePr>
            <p:cNvPr id="2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1777359"/>
                </p:ext>
              </p:extLst>
            </p:nvPr>
          </p:nvGraphicFramePr>
          <p:xfrm>
            <a:off x="1636894" y="2014704"/>
            <a:ext cx="2390775" cy="590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2" name="Equation" r:id="rId11" imgW="1028520" imgH="253800" progId="Equation.DSMT4">
                    <p:embed/>
                  </p:oleObj>
                </mc:Choice>
                <mc:Fallback>
                  <p:oleObj name="Equation" r:id="rId11" imgW="1028520" imgH="253800" progId="Equation.DSMT4">
                    <p:embed/>
                    <p:pic>
                      <p:nvPicPr>
                        <p:cNvPr id="1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6894" y="2014704"/>
                          <a:ext cx="2390775" cy="590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7550296"/>
                </p:ext>
              </p:extLst>
            </p:nvPr>
          </p:nvGraphicFramePr>
          <p:xfrm>
            <a:off x="5607083" y="2057889"/>
            <a:ext cx="827087" cy="531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3" name="Equation" r:id="rId13" imgW="355320" imgH="228600" progId="Equation.DSMT4">
                    <p:embed/>
                  </p:oleObj>
                </mc:Choice>
                <mc:Fallback>
                  <p:oleObj name="Equation" r:id="rId13" imgW="355320" imgH="228600" progId="Equation.DSMT4">
                    <p:embed/>
                    <p:pic>
                      <p:nvPicPr>
                        <p:cNvPr id="1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7083" y="2057889"/>
                          <a:ext cx="827087" cy="531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5340800"/>
                </p:ext>
              </p:extLst>
            </p:nvPr>
          </p:nvGraphicFramePr>
          <p:xfrm>
            <a:off x="6995475" y="2065265"/>
            <a:ext cx="855662" cy="531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4" name="Equation" r:id="rId15" imgW="368280" imgH="228600" progId="Equation.DSMT4">
                    <p:embed/>
                  </p:oleObj>
                </mc:Choice>
                <mc:Fallback>
                  <p:oleObj name="Equation" r:id="rId15" imgW="368280" imgH="228600" progId="Equation.DSMT4">
                    <p:embed/>
                    <p:pic>
                      <p:nvPicPr>
                        <p:cNvPr id="2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5475" y="2065265"/>
                          <a:ext cx="855662" cy="531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4"/>
          <p:cNvGrpSpPr/>
          <p:nvPr/>
        </p:nvGrpSpPr>
        <p:grpSpPr>
          <a:xfrm>
            <a:off x="211456" y="3171681"/>
            <a:ext cx="8656225" cy="1152367"/>
            <a:chOff x="211456" y="3171681"/>
            <a:chExt cx="8656225" cy="1152367"/>
          </a:xfrm>
        </p:grpSpPr>
        <p:sp>
          <p:nvSpPr>
            <p:cNvPr id="25" name="Rectangle 2"/>
            <p:cNvSpPr>
              <a:spLocks noChangeArrowheads="1"/>
            </p:cNvSpPr>
            <p:nvPr/>
          </p:nvSpPr>
          <p:spPr bwMode="auto">
            <a:xfrm>
              <a:off x="211456" y="3171681"/>
              <a:ext cx="8656225" cy="1152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zh-CN" altLang="en-US" sz="2800" b="1" dirty="0" smtClean="0">
                  <a:latin typeface="Times New Roman" pitchFamily="18" charset="0"/>
                </a:rPr>
                <a:t>（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2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）          和           各构成一个低通滤波器，试问</a:t>
              </a:r>
              <a:endParaRPr kumimoji="1" lang="en-US" altLang="zh-CN" sz="2800" b="1" dirty="0" smtClean="0">
                <a:latin typeface="Times New Roman" pitchFamily="18" charset="0"/>
              </a:endParaRPr>
            </a:p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>
                  <a:latin typeface="Times New Roman" pitchFamily="18" charset="0"/>
                </a:rPr>
                <a:t> 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         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他们是否是线性相位滤波器？群延时是多少？</a:t>
              </a:r>
              <a:endParaRPr kumimoji="1" lang="zh-CN" altLang="en-US" sz="2800" b="1" dirty="0">
                <a:latin typeface="Times New Roman" pitchFamily="18" charset="0"/>
              </a:endParaRPr>
            </a:p>
          </p:txBody>
        </p:sp>
        <p:graphicFrame>
          <p:nvGraphicFramePr>
            <p:cNvPr id="2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0661829"/>
                </p:ext>
              </p:extLst>
            </p:nvPr>
          </p:nvGraphicFramePr>
          <p:xfrm>
            <a:off x="1238431" y="3241963"/>
            <a:ext cx="796925" cy="531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5" name="Equation" r:id="rId17" imgW="342720" imgH="228600" progId="Equation.DSMT4">
                    <p:embed/>
                  </p:oleObj>
                </mc:Choice>
                <mc:Fallback>
                  <p:oleObj name="Equation" r:id="rId17" imgW="342720" imgH="228600" progId="Equation.DSMT4">
                    <p:embed/>
                    <p:pic>
                      <p:nvPicPr>
                        <p:cNvPr id="1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8431" y="3241963"/>
                          <a:ext cx="796925" cy="531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4781071"/>
                </p:ext>
              </p:extLst>
            </p:nvPr>
          </p:nvGraphicFramePr>
          <p:xfrm>
            <a:off x="2479978" y="3232082"/>
            <a:ext cx="855662" cy="531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6" name="Equation" r:id="rId19" imgW="368280" imgH="228600" progId="Equation.DSMT4">
                    <p:embed/>
                  </p:oleObj>
                </mc:Choice>
                <mc:Fallback>
                  <p:oleObj name="Equation" r:id="rId19" imgW="368280" imgH="228600" progId="Equation.DSMT4">
                    <p:embed/>
                    <p:pic>
                      <p:nvPicPr>
                        <p:cNvPr id="1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9978" y="3232082"/>
                          <a:ext cx="855662" cy="531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8" name="图片 27"/>
          <p:cNvPicPr/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356" y="4324048"/>
            <a:ext cx="5560980" cy="2533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11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3568" y="1894481"/>
            <a:ext cx="8572375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 smtClean="0">
                <a:latin typeface="Times New Roman" pitchFamily="18" charset="0"/>
              </a:rPr>
              <a:t>做变量置换：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79874"/>
              </p:ext>
            </p:extLst>
          </p:nvPr>
        </p:nvGraphicFramePr>
        <p:xfrm>
          <a:off x="2402532" y="353640"/>
          <a:ext cx="310038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3" imgW="1333440" imgH="228600" progId="Equation.DSMT4">
                  <p:embed/>
                </p:oleObj>
              </mc:Choice>
              <mc:Fallback>
                <p:oleObj name="Equation" r:id="rId3" imgW="1333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2532" y="353640"/>
                        <a:ext cx="3100388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79512" y="188640"/>
            <a:ext cx="3024336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 smtClean="0">
                <a:latin typeface="Times New Roman" pitchFamily="18" charset="0"/>
              </a:rPr>
              <a:t>解</a:t>
            </a:r>
            <a:r>
              <a:rPr kumimoji="1" lang="zh-CN" altLang="en-US" sz="2800" b="1" dirty="0" smtClean="0">
                <a:latin typeface="Times New Roman" pitchFamily="18" charset="0"/>
                <a:sym typeface="Wingdings" panose="05000000000000000000" pitchFamily="2" charset="2"/>
              </a:rPr>
              <a:t>：（</a:t>
            </a:r>
            <a:r>
              <a:rPr kumimoji="1" lang="en-US" altLang="zh-CN" sz="2800" b="1" dirty="0" smtClean="0">
                <a:latin typeface="Times New Roman" pitchFamily="18" charset="0"/>
                <a:sym typeface="Wingdings" panose="05000000000000000000" pitchFamily="2" charset="2"/>
              </a:rPr>
              <a:t>1</a:t>
            </a:r>
            <a:r>
              <a:rPr kumimoji="1" lang="zh-CN" altLang="en-US" sz="2800" b="1" dirty="0" smtClean="0">
                <a:latin typeface="Times New Roman" pitchFamily="18" charset="0"/>
                <a:sym typeface="Wingdings" panose="05000000000000000000" pitchFamily="2" charset="2"/>
              </a:rPr>
              <a:t>）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602162"/>
              </p:ext>
            </p:extLst>
          </p:nvPr>
        </p:nvGraphicFramePr>
        <p:xfrm>
          <a:off x="3203848" y="2029176"/>
          <a:ext cx="123983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5" imgW="533160" imgH="177480" progId="Equation.DSMT4">
                  <p:embed/>
                </p:oleObj>
              </mc:Choice>
              <mc:Fallback>
                <p:oleObj name="Equation" r:id="rId5" imgW="5331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029176"/>
                        <a:ext cx="1239837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876851"/>
              </p:ext>
            </p:extLst>
          </p:nvPr>
        </p:nvGraphicFramePr>
        <p:xfrm>
          <a:off x="827584" y="911914"/>
          <a:ext cx="7824788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Equation" r:id="rId7" imgW="3365280" imgH="431640" progId="Equation.DSMT4">
                  <p:embed/>
                </p:oleObj>
              </mc:Choice>
              <mc:Fallback>
                <p:oleObj name="Equation" r:id="rId7" imgW="3365280" imgH="431640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911914"/>
                        <a:ext cx="7824788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087372"/>
              </p:ext>
            </p:extLst>
          </p:nvPr>
        </p:nvGraphicFramePr>
        <p:xfrm>
          <a:off x="850900" y="2557463"/>
          <a:ext cx="7735888" cy="247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Equation" r:id="rId9" imgW="3327120" imgH="1066680" progId="Equation.DSMT4">
                  <p:embed/>
                </p:oleObj>
              </mc:Choice>
              <mc:Fallback>
                <p:oleObj name="Equation" r:id="rId9" imgW="3327120" imgH="1066680" progId="Equation.DSMT4">
                  <p:embed/>
                  <p:pic>
                    <p:nvPicPr>
                      <p:cNvPr id="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2557463"/>
                        <a:ext cx="7735888" cy="247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95536" y="5030801"/>
            <a:ext cx="3024336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 smtClean="0">
                <a:latin typeface="Times New Roman" pitchFamily="18" charset="0"/>
              </a:rPr>
              <a:t>故：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110338"/>
              </p:ext>
            </p:extLst>
          </p:nvPr>
        </p:nvGraphicFramePr>
        <p:xfrm>
          <a:off x="1443699" y="5511527"/>
          <a:ext cx="2390775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Equation" r:id="rId11" imgW="1028520" imgH="253800" progId="Equation.DSMT4">
                  <p:embed/>
                </p:oleObj>
              </mc:Choice>
              <mc:Fallback>
                <p:oleObj name="Equation" r:id="rId11" imgW="1028520" imgH="253800" progId="Equation.DSMT4">
                  <p:embed/>
                  <p:pic>
                    <p:nvPicPr>
                      <p:cNvPr id="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699" y="5511527"/>
                        <a:ext cx="2390775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6416047"/>
              </p:ext>
            </p:extLst>
          </p:nvPr>
        </p:nvGraphicFramePr>
        <p:xfrm>
          <a:off x="4443685" y="5635076"/>
          <a:ext cx="262731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tion" r:id="rId13" imgW="1130040" imgH="228600" progId="Equation.DSMT4">
                  <p:embed/>
                </p:oleObj>
              </mc:Choice>
              <mc:Fallback>
                <p:oleObj name="Equation" r:id="rId13" imgW="1130040" imgH="228600" progId="Equation.DSMT4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3685" y="5635076"/>
                        <a:ext cx="2627313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526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75357"/>
              </p:ext>
            </p:extLst>
          </p:nvPr>
        </p:nvGraphicFramePr>
        <p:xfrm>
          <a:off x="1927501" y="3645024"/>
          <a:ext cx="3157538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3" imgW="1358640" imgH="393480" progId="Equation.DSMT4">
                  <p:embed/>
                </p:oleObj>
              </mc:Choice>
              <mc:Fallback>
                <p:oleObj name="Equation" r:id="rId3" imgW="1358640" imgH="393480" progId="Equation.DSMT4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7501" y="3645024"/>
                        <a:ext cx="3157538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15572" y="692696"/>
            <a:ext cx="8656225" cy="1212640"/>
            <a:chOff x="115572" y="692696"/>
            <a:chExt cx="8656225" cy="1212640"/>
          </a:xfrm>
        </p:grpSpPr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115572" y="692696"/>
              <a:ext cx="8656225" cy="1212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zh-CN" altLang="en-US" sz="2800" b="1" dirty="0" smtClean="0">
                  <a:latin typeface="Times New Roman" pitchFamily="18" charset="0"/>
                </a:rPr>
                <a:t>（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2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）          和           各构成一个低通滤波器，都满足</a:t>
              </a:r>
              <a:endParaRPr kumimoji="1" lang="en-US" altLang="zh-CN" sz="2800" b="1" dirty="0" smtClean="0">
                <a:latin typeface="Times New Roman" pitchFamily="18" charset="0"/>
              </a:endParaRPr>
            </a:p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>
                  <a:latin typeface="Times New Roman" pitchFamily="18" charset="0"/>
                </a:rPr>
                <a:t> </a:t>
              </a:r>
              <a:r>
                <a:rPr kumimoji="1" lang="en-US" altLang="zh-CN" sz="2800" b="1" dirty="0" smtClean="0">
                  <a:latin typeface="Times New Roman" pitchFamily="18" charset="0"/>
                </a:rPr>
                <a:t>          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偶对称条件，故都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是线性相位滤波器</a:t>
              </a:r>
              <a:r>
                <a:rPr kumimoji="1" lang="zh-CN" altLang="en-US" sz="2800" b="1" dirty="0" smtClean="0">
                  <a:latin typeface="Times New Roman" pitchFamily="18" charset="0"/>
                </a:rPr>
                <a:t>。</a:t>
              </a:r>
              <a:endParaRPr kumimoji="1" lang="en-US" altLang="zh-CN" sz="2800" b="1" dirty="0" smtClean="0">
                <a:latin typeface="Times New Roman" pitchFamily="18" charset="0"/>
              </a:endParaRPr>
            </a:p>
          </p:txBody>
        </p:sp>
        <p:graphicFrame>
          <p:nvGraphicFramePr>
            <p:cNvPr id="1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7534436"/>
                </p:ext>
              </p:extLst>
            </p:nvPr>
          </p:nvGraphicFramePr>
          <p:xfrm>
            <a:off x="1142547" y="762978"/>
            <a:ext cx="796925" cy="531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" name="Equation" r:id="rId5" imgW="342720" imgH="228600" progId="Equation.DSMT4">
                    <p:embed/>
                  </p:oleObj>
                </mc:Choice>
                <mc:Fallback>
                  <p:oleObj name="Equation" r:id="rId5" imgW="342720" imgH="228600" progId="Equation.DSMT4">
                    <p:embed/>
                    <p:pic>
                      <p:nvPicPr>
                        <p:cNvPr id="2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2547" y="762978"/>
                          <a:ext cx="796925" cy="531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0570476"/>
                </p:ext>
              </p:extLst>
            </p:nvPr>
          </p:nvGraphicFramePr>
          <p:xfrm>
            <a:off x="2384094" y="753097"/>
            <a:ext cx="855662" cy="531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Equation" r:id="rId7" imgW="368280" imgH="228600" progId="Equation.DSMT4">
                    <p:embed/>
                  </p:oleObj>
                </mc:Choice>
                <mc:Fallback>
                  <p:oleObj name="Equation" r:id="rId7" imgW="368280" imgH="228600" progId="Equation.DSMT4">
                    <p:embed/>
                    <p:pic>
                      <p:nvPicPr>
                        <p:cNvPr id="2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4094" y="753097"/>
                          <a:ext cx="855662" cy="531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55576" y="2780928"/>
            <a:ext cx="3024336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 smtClean="0">
                <a:latin typeface="Times New Roman" pitchFamily="18" charset="0"/>
              </a:rPr>
              <a:t>群延时：</a:t>
            </a:r>
            <a:endParaRPr kumimoji="1" lang="zh-CN" alt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50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6034</TotalTime>
  <Words>140</Words>
  <Application>Microsoft Office PowerPoint</Application>
  <PresentationFormat>全屏显示(4:3)</PresentationFormat>
  <Paragraphs>17</Paragraphs>
  <Slides>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宋体</vt:lpstr>
      <vt:lpstr>Arial</vt:lpstr>
      <vt:lpstr>Calibri</vt:lpstr>
      <vt:lpstr>Times New Roman</vt:lpstr>
      <vt:lpstr>Wingdings</vt:lpstr>
      <vt:lpstr>Office 主题​​</vt:lpstr>
      <vt:lpstr>Equation</vt:lpstr>
      <vt:lpstr>MathType 5.0 Equation</vt:lpstr>
      <vt:lpstr>第16次作业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56</cp:revision>
  <dcterms:created xsi:type="dcterms:W3CDTF">2014-09-24T02:09:33Z</dcterms:created>
  <dcterms:modified xsi:type="dcterms:W3CDTF">2023-12-11T08:35:23Z</dcterms:modified>
</cp:coreProperties>
</file>