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25" autoAdjust="0"/>
    <p:restoredTop sz="94660"/>
  </p:normalViewPr>
  <p:slideViewPr>
    <p:cSldViewPr>
      <p:cViewPr varScale="1">
        <p:scale>
          <a:sx n="125" d="100"/>
          <a:sy n="125" d="100"/>
        </p:scale>
        <p:origin x="215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C11735-C58B-4897-9F7D-96FDBA0FDFB7}" type="datetimeFigureOut">
              <a:rPr lang="zh-CN" altLang="en-US" smtClean="0"/>
              <a:t>2023/11/27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C6C59-363D-4900-BB34-0DB9AC6289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12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386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6762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517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508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496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560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951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6451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539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40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541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9673B-347F-4545-86F6-EC237C6BD723}" type="datetimeFigureOut">
              <a:rPr lang="zh-CN" altLang="en-US" smtClean="0"/>
              <a:t>2023/11/27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467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8.w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7.wmf"/><Relationship Id="rId20" Type="http://schemas.openxmlformats.org/officeDocument/2006/relationships/image" Target="../media/image9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4.w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wmf"/><Relationship Id="rId22" Type="http://schemas.openxmlformats.org/officeDocument/2006/relationships/image" Target="../media/image10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1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4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oleObject" Target="../embeddings/oleObject22.bin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21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8.w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20.w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20.bin"/><Relationship Id="rId14" Type="http://schemas.openxmlformats.org/officeDocument/2006/relationships/image" Target="../media/image22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13" Type="http://schemas.openxmlformats.org/officeDocument/2006/relationships/oleObject" Target="../embeddings/oleObject28.bin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4.w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26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26.bin"/><Relationship Id="rId14" Type="http://schemas.openxmlformats.org/officeDocument/2006/relationships/image" Target="../media/image28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2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772400" cy="1470025"/>
          </a:xfrm>
        </p:spPr>
        <p:txBody>
          <a:bodyPr/>
          <a:lstStyle/>
          <a:p>
            <a:r>
              <a:rPr lang="zh-CN" altLang="en-US" dirty="0" smtClean="0"/>
              <a:t>第十六次作业</a:t>
            </a:r>
            <a:endParaRPr lang="zh-CN" altLang="en-US" dirty="0"/>
          </a:p>
        </p:txBody>
      </p:sp>
      <p:sp>
        <p:nvSpPr>
          <p:cNvPr id="5" name="副标题 2"/>
          <p:cNvSpPr txBox="1">
            <a:spLocks/>
          </p:cNvSpPr>
          <p:nvPr/>
        </p:nvSpPr>
        <p:spPr>
          <a:xfrm>
            <a:off x="2987824" y="2564904"/>
            <a:ext cx="4316025" cy="1786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6.1</a:t>
            </a:r>
            <a:r>
              <a:rPr lang="zh-CN" alt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6.2</a:t>
            </a:r>
            <a:r>
              <a:rPr lang="zh-CN" alt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6.10</a:t>
            </a:r>
            <a:endParaRPr lang="en-US" altLang="zh-CN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06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16711" y="328300"/>
            <a:ext cx="8352928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zh-CN" sz="2600" b="1" dirty="0" smtClean="0">
                <a:latin typeface="Times New Roman" pitchFamily="18" charset="0"/>
                <a:cs typeface="Times New Roman" pitchFamily="18" charset="0"/>
              </a:rPr>
              <a:t>6.1   </a:t>
            </a:r>
            <a:r>
              <a:rPr lang="zh-CN" altLang="en-US" sz="2600" b="1" dirty="0" smtClean="0">
                <a:latin typeface="Times New Roman" pitchFamily="18" charset="0"/>
                <a:cs typeface="Times New Roman" pitchFamily="18" charset="0"/>
              </a:rPr>
              <a:t>设线性移不变系统的差分方程为</a:t>
            </a:r>
            <a:endParaRPr lang="zh-CN" altLang="en-US" sz="2600" b="1" dirty="0"/>
          </a:p>
        </p:txBody>
      </p:sp>
      <p:sp>
        <p:nvSpPr>
          <p:cNvPr id="72" name="Rectangle 5"/>
          <p:cNvSpPr>
            <a:spLocks noChangeArrowheads="1"/>
          </p:cNvSpPr>
          <p:nvPr/>
        </p:nvSpPr>
        <p:spPr bwMode="auto">
          <a:xfrm>
            <a:off x="251520" y="2348880"/>
            <a:ext cx="2342308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600" b="1" dirty="0" smtClean="0">
                <a:latin typeface="Times New Roman" pitchFamily="18" charset="0"/>
                <a:cs typeface="Times New Roman" pitchFamily="18" charset="0"/>
              </a:rPr>
              <a:t>解：双边</a:t>
            </a:r>
            <a:r>
              <a:rPr lang="en-US" altLang="zh-CN" sz="2600" b="1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zh-CN" altLang="en-US" sz="2600" b="1" dirty="0" smtClean="0">
                <a:latin typeface="Times New Roman" pitchFamily="18" charset="0"/>
                <a:cs typeface="Times New Roman" pitchFamily="18" charset="0"/>
              </a:rPr>
              <a:t>变换</a:t>
            </a:r>
            <a:endParaRPr lang="zh-CN" altLang="en-US" sz="2600" b="1" dirty="0"/>
          </a:p>
        </p:txBody>
      </p:sp>
      <p:sp>
        <p:nvSpPr>
          <p:cNvPr id="73" name="Rectangle 2"/>
          <p:cNvSpPr>
            <a:spLocks noChangeArrowheads="1"/>
          </p:cNvSpPr>
          <p:nvPr/>
        </p:nvSpPr>
        <p:spPr bwMode="auto">
          <a:xfrm>
            <a:off x="416711" y="1556792"/>
            <a:ext cx="854958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600" b="1" dirty="0" smtClean="0"/>
              <a:t>试确定能使该系统成为全通系统的</a:t>
            </a:r>
            <a:r>
              <a:rPr lang="en-US" altLang="zh-CN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en-US" sz="2600" b="1" dirty="0" smtClean="0"/>
              <a:t>值（          ）</a:t>
            </a:r>
            <a:endParaRPr lang="zh-CN" altLang="en-US" sz="2600" b="1" dirty="0"/>
          </a:p>
        </p:txBody>
      </p:sp>
      <p:graphicFrame>
        <p:nvGraphicFramePr>
          <p:cNvPr id="7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4774785"/>
              </p:ext>
            </p:extLst>
          </p:nvPr>
        </p:nvGraphicFramePr>
        <p:xfrm>
          <a:off x="1714500" y="1004888"/>
          <a:ext cx="3910013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06" name="Equation" r:id="rId3" imgW="2031840" imgH="203040" progId="Equation.DSMT4">
                  <p:embed/>
                </p:oleObj>
              </mc:Choice>
              <mc:Fallback>
                <p:oleObj name="Equation" r:id="rId3" imgW="20318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500" y="1004888"/>
                        <a:ext cx="3910013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761547"/>
              </p:ext>
            </p:extLst>
          </p:nvPr>
        </p:nvGraphicFramePr>
        <p:xfrm>
          <a:off x="6372200" y="1609756"/>
          <a:ext cx="684213" cy="34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07" name="Equation" r:id="rId5" imgW="355320" imgH="177480" progId="Equation.DSMT4">
                  <p:embed/>
                </p:oleObj>
              </mc:Choice>
              <mc:Fallback>
                <p:oleObj name="Equation" r:id="rId5" imgW="3553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200" y="1609756"/>
                        <a:ext cx="684213" cy="344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6630255"/>
              </p:ext>
            </p:extLst>
          </p:nvPr>
        </p:nvGraphicFramePr>
        <p:xfrm>
          <a:off x="1547664" y="2841323"/>
          <a:ext cx="4105275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08" name="Equation" r:id="rId7" imgW="2133360" imgH="660240" progId="Equation.DSMT4">
                  <p:embed/>
                </p:oleObj>
              </mc:Choice>
              <mc:Fallback>
                <p:oleObj name="Equation" r:id="rId7" imgW="2133360" imgH="660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2841323"/>
                        <a:ext cx="4105275" cy="127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416711" y="4149080"/>
            <a:ext cx="5227713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600" b="1" dirty="0" smtClean="0"/>
              <a:t>系统函数的极点为           ，零点为</a:t>
            </a:r>
            <a:endParaRPr lang="zh-CN" altLang="en-US" sz="2600" b="1" dirty="0"/>
          </a:p>
        </p:txBody>
      </p:sp>
      <p:graphicFrame>
        <p:nvGraphicFramePr>
          <p:cNvPr id="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4285990"/>
              </p:ext>
            </p:extLst>
          </p:nvPr>
        </p:nvGraphicFramePr>
        <p:xfrm>
          <a:off x="3281598" y="4259570"/>
          <a:ext cx="684212" cy="27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09" name="Equation" r:id="rId9" imgW="355320" imgH="139680" progId="Equation.DSMT4">
                  <p:embed/>
                </p:oleObj>
              </mc:Choice>
              <mc:Fallback>
                <p:oleObj name="Equation" r:id="rId9" imgW="35532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1598" y="4259570"/>
                        <a:ext cx="684212" cy="271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347185"/>
              </p:ext>
            </p:extLst>
          </p:nvPr>
        </p:nvGraphicFramePr>
        <p:xfrm>
          <a:off x="5722938" y="4222750"/>
          <a:ext cx="831850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10" name="Equation" r:id="rId11" imgW="431640" imgH="177480" progId="Equation.DSMT4">
                  <p:embed/>
                </p:oleObj>
              </mc:Choice>
              <mc:Fallback>
                <p:oleObj name="Equation" r:id="rId11" imgW="43164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2938" y="4222750"/>
                        <a:ext cx="831850" cy="34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416711" y="4797152"/>
            <a:ext cx="7555273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600" b="1" dirty="0" smtClean="0"/>
              <a:t>系统应该是因果稳定系统，故极点应该在单位圆内</a:t>
            </a:r>
            <a:endParaRPr lang="zh-CN" altLang="en-US" sz="2600" b="1" dirty="0"/>
          </a:p>
        </p:txBody>
      </p:sp>
      <p:graphicFrame>
        <p:nvGraphicFramePr>
          <p:cNvPr id="1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449067"/>
              </p:ext>
            </p:extLst>
          </p:nvPr>
        </p:nvGraphicFramePr>
        <p:xfrm>
          <a:off x="7966387" y="4846523"/>
          <a:ext cx="758825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11" name="Equation" r:id="rId13" imgW="393480" imgH="203040" progId="Equation.DSMT4">
                  <p:embed/>
                </p:oleObj>
              </mc:Choice>
              <mc:Fallback>
                <p:oleObj name="Equation" r:id="rId13" imgW="3934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6387" y="4846523"/>
                        <a:ext cx="758825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483083" y="5444379"/>
            <a:ext cx="85472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600" b="1" dirty="0" smtClean="0"/>
              <a:t>如果</a:t>
            </a:r>
            <a:endParaRPr lang="zh-CN" altLang="en-US" sz="2600" b="1" dirty="0"/>
          </a:p>
        </p:txBody>
      </p:sp>
      <p:graphicFrame>
        <p:nvGraphicFramePr>
          <p:cNvPr id="1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5076333"/>
              </p:ext>
            </p:extLst>
          </p:nvPr>
        </p:nvGraphicFramePr>
        <p:xfrm>
          <a:off x="1547664" y="5576812"/>
          <a:ext cx="685800" cy="34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12" name="Equation" r:id="rId15" imgW="355320" imgH="177480" progId="Equation.DSMT4">
                  <p:embed/>
                </p:oleObj>
              </mc:Choice>
              <mc:Fallback>
                <p:oleObj name="Equation" r:id="rId15" imgW="3553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5576812"/>
                        <a:ext cx="685800" cy="344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2786866" y="5459902"/>
            <a:ext cx="4204997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600" b="1" dirty="0" smtClean="0"/>
              <a:t>要使得系统为全通系统，则</a:t>
            </a:r>
            <a:endParaRPr lang="zh-CN" altLang="en-US" sz="2600" b="1" dirty="0"/>
          </a:p>
        </p:txBody>
      </p:sp>
      <p:graphicFrame>
        <p:nvGraphicFramePr>
          <p:cNvPr id="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409811"/>
              </p:ext>
            </p:extLst>
          </p:nvPr>
        </p:nvGraphicFramePr>
        <p:xfrm>
          <a:off x="7164288" y="5533879"/>
          <a:ext cx="661987" cy="34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13" name="Equation" r:id="rId17" imgW="342720" imgH="177480" progId="Equation.DSMT4">
                  <p:embed/>
                </p:oleObj>
              </mc:Choice>
              <mc:Fallback>
                <p:oleObj name="Equation" r:id="rId17" imgW="3427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288" y="5533879"/>
                        <a:ext cx="661987" cy="344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471676" y="6032871"/>
            <a:ext cx="3366627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600" b="1" dirty="0" smtClean="0"/>
              <a:t>但题目要求         ，故</a:t>
            </a:r>
            <a:endParaRPr lang="zh-CN" altLang="en-US" sz="2600" b="1" dirty="0"/>
          </a:p>
        </p:txBody>
      </p:sp>
      <p:graphicFrame>
        <p:nvGraphicFramePr>
          <p:cNvPr id="2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4685644"/>
              </p:ext>
            </p:extLst>
          </p:nvPr>
        </p:nvGraphicFramePr>
        <p:xfrm>
          <a:off x="3707904" y="6106848"/>
          <a:ext cx="685800" cy="34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14" name="Equation" r:id="rId19" imgW="355320" imgH="177480" progId="Equation.DSMT4">
                  <p:embed/>
                </p:oleObj>
              </mc:Choice>
              <mc:Fallback>
                <p:oleObj name="Equation" r:id="rId19" imgW="3553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4" y="6106848"/>
                        <a:ext cx="685800" cy="344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4990962"/>
              </p:ext>
            </p:extLst>
          </p:nvPr>
        </p:nvGraphicFramePr>
        <p:xfrm>
          <a:off x="2251721" y="6106848"/>
          <a:ext cx="684213" cy="34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15" name="Equation" r:id="rId21" imgW="355320" imgH="177480" progId="Equation.DSMT4">
                  <p:embed/>
                </p:oleObj>
              </mc:Choice>
              <mc:Fallback>
                <p:oleObj name="Equation" r:id="rId21" imgW="3553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1721" y="6106848"/>
                        <a:ext cx="684213" cy="344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057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7610744"/>
              </p:ext>
            </p:extLst>
          </p:nvPr>
        </p:nvGraphicFramePr>
        <p:xfrm>
          <a:off x="2004248" y="548680"/>
          <a:ext cx="2052637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46" name="Equation" r:id="rId3" imgW="1066680" imgH="419040" progId="Equation.DSMT4">
                  <p:embed/>
                </p:oleObj>
              </mc:Choice>
              <mc:Fallback>
                <p:oleObj name="Equation" r:id="rId3" imgW="106668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4248" y="548680"/>
                        <a:ext cx="2052637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483083" y="1628800"/>
            <a:ext cx="7220246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600" b="1" dirty="0" smtClean="0"/>
              <a:t>全通系统，极点与零点关于单位圆镜像对称，故</a:t>
            </a:r>
            <a:endParaRPr lang="zh-CN" altLang="en-US" sz="2600" b="1" dirty="0"/>
          </a:p>
        </p:txBody>
      </p:sp>
      <p:graphicFrame>
        <p:nvGraphicFramePr>
          <p:cNvPr id="1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1515127"/>
              </p:ext>
            </p:extLst>
          </p:nvPr>
        </p:nvGraphicFramePr>
        <p:xfrm>
          <a:off x="2267744" y="2267714"/>
          <a:ext cx="4410075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47" name="Equation" r:id="rId5" imgW="2286000" imgH="444240" progId="Equation.DSMT4">
                  <p:embed/>
                </p:oleObj>
              </mc:Choice>
              <mc:Fallback>
                <p:oleObj name="Equation" r:id="rId5" imgW="228600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2267714"/>
                        <a:ext cx="4410075" cy="862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471676" y="3356992"/>
            <a:ext cx="789030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600" b="1" dirty="0" smtClean="0"/>
              <a:t>系统应该是因果稳定系统，故差分方程系数均为实数</a:t>
            </a:r>
            <a:endParaRPr lang="zh-CN" altLang="en-US" sz="2600" b="1" dirty="0"/>
          </a:p>
        </p:txBody>
      </p:sp>
      <p:graphicFrame>
        <p:nvGraphicFramePr>
          <p:cNvPr id="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0406031"/>
              </p:ext>
            </p:extLst>
          </p:nvPr>
        </p:nvGraphicFramePr>
        <p:xfrm>
          <a:off x="2706688" y="4076700"/>
          <a:ext cx="928687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48" name="Equation" r:id="rId7" imgW="482400" imgH="393480" progId="Equation.DSMT4">
                  <p:embed/>
                </p:oleObj>
              </mc:Choice>
              <mc:Fallback>
                <p:oleObj name="Equation" r:id="rId7" imgW="4824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6688" y="4076700"/>
                        <a:ext cx="928687" cy="763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350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16711" y="128246"/>
            <a:ext cx="8352928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zh-CN" sz="2600" b="1" dirty="0">
                <a:latin typeface="Times New Roman" pitchFamily="18" charset="0"/>
                <a:cs typeface="Times New Roman" pitchFamily="18" charset="0"/>
              </a:rPr>
              <a:t>6.2   </a:t>
            </a:r>
            <a:r>
              <a:rPr lang="zh-CN" altLang="en-US" sz="2600" b="1" dirty="0">
                <a:latin typeface="Times New Roman" pitchFamily="18" charset="0"/>
                <a:cs typeface="Times New Roman" pitchFamily="18" charset="0"/>
              </a:rPr>
              <a:t>给出下列三个二阶系统，哪一个是最小相位系统？最大相位系统</a:t>
            </a:r>
            <a:r>
              <a:rPr lang="zh-CN" altLang="en-US" sz="2600" b="1">
                <a:latin typeface="Times New Roman" pitchFamily="18" charset="0"/>
                <a:cs typeface="Times New Roman" pitchFamily="18" charset="0"/>
              </a:rPr>
              <a:t>？混合系统？画</a:t>
            </a:r>
            <a:r>
              <a:rPr lang="zh-CN" altLang="en-US" sz="2600" b="1" dirty="0">
                <a:latin typeface="Times New Roman" pitchFamily="18" charset="0"/>
                <a:cs typeface="Times New Roman" pitchFamily="18" charset="0"/>
              </a:rPr>
              <a:t>出三个系统的零极点图</a:t>
            </a:r>
            <a:endParaRPr lang="zh-CN" altLang="en-US" sz="2600" b="1" dirty="0"/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extLst/>
          </p:nvPr>
        </p:nvGraphicFramePr>
        <p:xfrm>
          <a:off x="827584" y="1124744"/>
          <a:ext cx="4008437" cy="2462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61" name="Equation" r:id="rId3" imgW="2082600" imgH="1269720" progId="Equation.DSMT4">
                  <p:embed/>
                </p:oleObj>
              </mc:Choice>
              <mc:Fallback>
                <p:oleObj name="Equation" r:id="rId3" imgW="2082600" imgH="1269720" progId="Equation.DSMT4">
                  <p:embed/>
                  <p:pic>
                    <p:nvPicPr>
                      <p:cNvPr id="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124744"/>
                        <a:ext cx="4008437" cy="2462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5614499" y="2044549"/>
            <a:ext cx="1189749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600" b="1" dirty="0"/>
              <a:t>其中，</a:t>
            </a:r>
          </a:p>
        </p:txBody>
      </p:sp>
      <p:graphicFrame>
        <p:nvGraphicFramePr>
          <p:cNvPr id="11" name="Object 3"/>
          <p:cNvGraphicFramePr>
            <a:graphicFrameLocks noChangeAspect="1"/>
          </p:cNvGraphicFramePr>
          <p:nvPr>
            <p:extLst/>
          </p:nvPr>
        </p:nvGraphicFramePr>
        <p:xfrm>
          <a:off x="6804248" y="2132856"/>
          <a:ext cx="207645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62" name="Equation" r:id="rId5" imgW="1079280" imgH="203040" progId="Equation.DSMT4">
                  <p:embed/>
                </p:oleObj>
              </mc:Choice>
              <mc:Fallback>
                <p:oleObj name="Equation" r:id="rId5" imgW="1079280" imgH="203040" progId="Equation.DSMT4">
                  <p:embed/>
                  <p:pic>
                    <p:nvPicPr>
                      <p:cNvPr id="1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248" y="2132856"/>
                        <a:ext cx="207645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416711" y="3861048"/>
            <a:ext cx="7220246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600" b="1" dirty="0"/>
              <a:t>解：三个系统的极点相等，零点</a:t>
            </a:r>
            <a:r>
              <a:rPr lang="zh-CN" altLang="en-US" sz="2600" b="1" dirty="0" smtClean="0"/>
              <a:t>不一样。极点：</a:t>
            </a:r>
            <a:endParaRPr lang="zh-CN" altLang="en-US" sz="2600" b="1" dirty="0"/>
          </a:p>
        </p:txBody>
      </p:sp>
      <p:graphicFrame>
        <p:nvGraphicFramePr>
          <p:cNvPr id="23" name="Object 3"/>
          <p:cNvGraphicFramePr>
            <a:graphicFrameLocks noChangeAspect="1"/>
          </p:cNvGraphicFramePr>
          <p:nvPr>
            <p:extLst/>
          </p:nvPr>
        </p:nvGraphicFramePr>
        <p:xfrm>
          <a:off x="899592" y="4468219"/>
          <a:ext cx="5816600" cy="172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63" name="Equation" r:id="rId7" imgW="3022560" imgH="888840" progId="Equation.DSMT4">
                  <p:embed/>
                </p:oleObj>
              </mc:Choice>
              <mc:Fallback>
                <p:oleObj name="Equation" r:id="rId7" imgW="3022560" imgH="888840" progId="Equation.DSMT4">
                  <p:embed/>
                  <p:pic>
                    <p:nvPicPr>
                      <p:cNvPr id="2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4468219"/>
                        <a:ext cx="5816600" cy="172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7031296" y="6165304"/>
            <a:ext cx="1524776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600" b="1" dirty="0"/>
              <a:t>单位圆内</a:t>
            </a:r>
          </a:p>
        </p:txBody>
      </p:sp>
    </p:spTree>
    <p:extLst>
      <p:ext uri="{BB962C8B-B14F-4D97-AF65-F5344CB8AC3E}">
        <p14:creationId xmlns:p14="http://schemas.microsoft.com/office/powerpoint/2010/main" val="2075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3"/>
          <p:cNvGraphicFramePr>
            <a:graphicFrameLocks noChangeAspect="1"/>
          </p:cNvGraphicFramePr>
          <p:nvPr>
            <p:extLst/>
          </p:nvPr>
        </p:nvGraphicFramePr>
        <p:xfrm>
          <a:off x="395536" y="234859"/>
          <a:ext cx="3984625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88" name="Equation" r:id="rId3" imgW="2070000" imgH="419040" progId="Equation.DSMT4">
                  <p:embed/>
                </p:oleObj>
              </mc:Choice>
              <mc:Fallback>
                <p:oleObj name="Equation" r:id="rId3" imgW="2070000" imgH="419040" progId="Equation.DSMT4">
                  <p:embed/>
                  <p:pic>
                    <p:nvPicPr>
                      <p:cNvPr id="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234859"/>
                        <a:ext cx="3984625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539552" y="1540823"/>
            <a:ext cx="820891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600" b="1" dirty="0"/>
              <a:t>均在单位圆外，故：系统是最大相位系统</a:t>
            </a:r>
          </a:p>
        </p:txBody>
      </p:sp>
      <p:graphicFrame>
        <p:nvGraphicFramePr>
          <p:cNvPr id="11" name="Object 3"/>
          <p:cNvGraphicFramePr>
            <a:graphicFrameLocks noChangeAspect="1"/>
          </p:cNvGraphicFramePr>
          <p:nvPr>
            <p:extLst/>
          </p:nvPr>
        </p:nvGraphicFramePr>
        <p:xfrm>
          <a:off x="5964238" y="419100"/>
          <a:ext cx="2955925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89" name="Equation" r:id="rId5" imgW="1536480" imgH="393480" progId="Equation.DSMT4">
                  <p:embed/>
                </p:oleObj>
              </mc:Choice>
              <mc:Fallback>
                <p:oleObj name="Equation" r:id="rId5" imgW="1536480" imgH="393480" progId="Equation.DSMT4">
                  <p:embed/>
                  <p:pic>
                    <p:nvPicPr>
                      <p:cNvPr id="1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4238" y="419100"/>
                        <a:ext cx="2955925" cy="763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4427984" y="555216"/>
            <a:ext cx="1524776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600" b="1" dirty="0"/>
              <a:t>零点为：</a:t>
            </a:r>
          </a:p>
        </p:txBody>
      </p:sp>
      <p:graphicFrame>
        <p:nvGraphicFramePr>
          <p:cNvPr id="10" name="Object 3"/>
          <p:cNvGraphicFramePr>
            <a:graphicFrameLocks noChangeAspect="1"/>
          </p:cNvGraphicFramePr>
          <p:nvPr>
            <p:extLst/>
          </p:nvPr>
        </p:nvGraphicFramePr>
        <p:xfrm>
          <a:off x="179512" y="2420888"/>
          <a:ext cx="4008437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90" name="Equation" r:id="rId7" imgW="2082600" imgH="419040" progId="Equation.DSMT4">
                  <p:embed/>
                </p:oleObj>
              </mc:Choice>
              <mc:Fallback>
                <p:oleObj name="Equation" r:id="rId7" imgW="2082600" imgH="419040" progId="Equation.DSMT4">
                  <p:embed/>
                  <p:pic>
                    <p:nvPicPr>
                      <p:cNvPr id="1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2420888"/>
                        <a:ext cx="4008437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>
            <p:extLst/>
          </p:nvPr>
        </p:nvGraphicFramePr>
        <p:xfrm>
          <a:off x="107504" y="4725144"/>
          <a:ext cx="4008438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91" name="Equation" r:id="rId9" imgW="2082600" imgH="419040" progId="Equation.DSMT4">
                  <p:embed/>
                </p:oleObj>
              </mc:Choice>
              <mc:Fallback>
                <p:oleObj name="Equation" r:id="rId9" imgW="2082600" imgH="419040" progId="Equation.DSMT4">
                  <p:embed/>
                  <p:pic>
                    <p:nvPicPr>
                      <p:cNvPr id="1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4725144"/>
                        <a:ext cx="4008438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3"/>
          <p:cNvGraphicFramePr>
            <a:graphicFrameLocks noChangeAspect="1"/>
          </p:cNvGraphicFramePr>
          <p:nvPr>
            <p:extLst/>
          </p:nvPr>
        </p:nvGraphicFramePr>
        <p:xfrm>
          <a:off x="5830888" y="2652713"/>
          <a:ext cx="3127375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92" name="Equation" r:id="rId11" imgW="1625400" imgH="228600" progId="Equation.DSMT4">
                  <p:embed/>
                </p:oleObj>
              </mc:Choice>
              <mc:Fallback>
                <p:oleObj name="Equation" r:id="rId11" imgW="1625400" imgH="228600" progId="Equation.DSMT4">
                  <p:embed/>
                  <p:pic>
                    <p:nvPicPr>
                      <p:cNvPr id="1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0888" y="2652713"/>
                        <a:ext cx="3127375" cy="442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4379689" y="2628990"/>
            <a:ext cx="1524776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600" b="1" dirty="0"/>
              <a:t>零点为：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420711" y="3501008"/>
            <a:ext cx="820891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600" b="1" dirty="0"/>
              <a:t>均在单位圆内，故：系统是最小相位系统</a:t>
            </a:r>
          </a:p>
        </p:txBody>
      </p:sp>
      <p:graphicFrame>
        <p:nvGraphicFramePr>
          <p:cNvPr id="18" name="Object 3"/>
          <p:cNvGraphicFramePr>
            <a:graphicFrameLocks noChangeAspect="1"/>
          </p:cNvGraphicFramePr>
          <p:nvPr>
            <p:extLst/>
          </p:nvPr>
        </p:nvGraphicFramePr>
        <p:xfrm>
          <a:off x="5768975" y="4708525"/>
          <a:ext cx="3198813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93" name="Equation" r:id="rId13" imgW="1663560" imgH="393480" progId="Equation.DSMT4">
                  <p:embed/>
                </p:oleObj>
              </mc:Choice>
              <mc:Fallback>
                <p:oleObj name="Equation" r:id="rId13" imgW="1663560" imgH="393480" progId="Equation.DSMT4">
                  <p:embed/>
                  <p:pic>
                    <p:nvPicPr>
                      <p:cNvPr id="1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8975" y="4708525"/>
                        <a:ext cx="3198813" cy="763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4352204" y="4844916"/>
            <a:ext cx="1524776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600" b="1" dirty="0"/>
              <a:t>零点为：</a:t>
            </a:r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323528" y="5805264"/>
            <a:ext cx="820891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600" b="1" dirty="0"/>
              <a:t>一个单位圆内，一个单位圆外，故：系统是混合系统</a:t>
            </a:r>
          </a:p>
        </p:txBody>
      </p:sp>
    </p:spTree>
    <p:extLst>
      <p:ext uri="{BB962C8B-B14F-4D97-AF65-F5344CB8AC3E}">
        <p14:creationId xmlns:p14="http://schemas.microsoft.com/office/powerpoint/2010/main" val="296127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箭头连接符 4"/>
          <p:cNvCxnSpPr/>
          <p:nvPr/>
        </p:nvCxnSpPr>
        <p:spPr>
          <a:xfrm>
            <a:off x="336600" y="1702246"/>
            <a:ext cx="374441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 flipV="1">
            <a:off x="2352824" y="334094"/>
            <a:ext cx="0" cy="288032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1632744" y="1054174"/>
            <a:ext cx="1440160" cy="13681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2496840" y="1055427"/>
            <a:ext cx="28803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zh-CN" sz="2600" b="1" dirty="0"/>
              <a:t>x</a:t>
            </a:r>
            <a:endParaRPr lang="zh-CN" altLang="en-US" sz="2600" b="1" dirty="0"/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2496840" y="1769901"/>
            <a:ext cx="28803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zh-CN" sz="2600" b="1" dirty="0"/>
              <a:t>x</a:t>
            </a:r>
            <a:endParaRPr lang="zh-CN" altLang="en-US" sz="2600" b="1" dirty="0"/>
          </a:p>
        </p:txBody>
      </p:sp>
      <p:sp>
        <p:nvSpPr>
          <p:cNvPr id="15" name="椭圆 14"/>
          <p:cNvSpPr/>
          <p:nvPr/>
        </p:nvSpPr>
        <p:spPr>
          <a:xfrm>
            <a:off x="624632" y="1631813"/>
            <a:ext cx="144016" cy="144016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203848" y="1625885"/>
            <a:ext cx="144016" cy="144016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7" name="对象 16"/>
          <p:cNvGraphicFramePr>
            <a:graphicFrameLocks noChangeAspect="1"/>
          </p:cNvGraphicFramePr>
          <p:nvPr>
            <p:extLst/>
          </p:nvPr>
        </p:nvGraphicFramePr>
        <p:xfrm>
          <a:off x="4225032" y="1479996"/>
          <a:ext cx="1270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12" name="Equation" r:id="rId3" imgW="660240" imgH="228600" progId="Equation.DSMT4">
                  <p:embed/>
                </p:oleObj>
              </mc:Choice>
              <mc:Fallback>
                <p:oleObj name="Equation" r:id="rId3" imgW="660240" imgH="228600" progId="Equation.DSMT4">
                  <p:embed/>
                  <p:pic>
                    <p:nvPicPr>
                      <p:cNvPr id="17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5032" y="1479996"/>
                        <a:ext cx="12700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>
            <p:extLst/>
          </p:nvPr>
        </p:nvGraphicFramePr>
        <p:xfrm>
          <a:off x="2517899" y="190351"/>
          <a:ext cx="146526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13" name="Equation" r:id="rId5" imgW="761760" imgH="228600" progId="Equation.DSMT4">
                  <p:embed/>
                </p:oleObj>
              </mc:Choice>
              <mc:Fallback>
                <p:oleObj name="Equation" r:id="rId5" imgW="761760" imgH="228600" progId="Equation.DSMT4">
                  <p:embed/>
                  <p:pic>
                    <p:nvPicPr>
                      <p:cNvPr id="18" name="对象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7899" y="190351"/>
                        <a:ext cx="1465263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直接箭头连接符 20"/>
          <p:cNvCxnSpPr/>
          <p:nvPr/>
        </p:nvCxnSpPr>
        <p:spPr>
          <a:xfrm>
            <a:off x="3959746" y="3667794"/>
            <a:ext cx="374441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/>
        </p:nvCxnSpPr>
        <p:spPr>
          <a:xfrm flipV="1">
            <a:off x="5975970" y="2299642"/>
            <a:ext cx="0" cy="288032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5255890" y="3019722"/>
            <a:ext cx="1440160" cy="13681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6119986" y="3020975"/>
            <a:ext cx="28803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zh-CN" sz="2600" b="1" dirty="0"/>
              <a:t>x</a:t>
            </a:r>
            <a:endParaRPr lang="zh-CN" altLang="en-US" sz="2600" b="1" dirty="0"/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6119986" y="3735449"/>
            <a:ext cx="28803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zh-CN" sz="2600" b="1" dirty="0"/>
              <a:t>x</a:t>
            </a:r>
            <a:endParaRPr lang="zh-CN" altLang="en-US" sz="2600" b="1" dirty="0"/>
          </a:p>
        </p:txBody>
      </p:sp>
      <p:sp>
        <p:nvSpPr>
          <p:cNvPr id="26" name="椭圆 25"/>
          <p:cNvSpPr/>
          <p:nvPr/>
        </p:nvSpPr>
        <p:spPr>
          <a:xfrm>
            <a:off x="5543922" y="3597361"/>
            <a:ext cx="144016" cy="144016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6421092" y="3597361"/>
            <a:ext cx="144016" cy="144016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8" name="对象 27"/>
          <p:cNvGraphicFramePr>
            <a:graphicFrameLocks noChangeAspect="1"/>
          </p:cNvGraphicFramePr>
          <p:nvPr>
            <p:extLst/>
          </p:nvPr>
        </p:nvGraphicFramePr>
        <p:xfrm>
          <a:off x="7824788" y="3446283"/>
          <a:ext cx="1319212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14" name="Equation" r:id="rId7" imgW="685800" imgH="228600" progId="Equation.DSMT4">
                  <p:embed/>
                </p:oleObj>
              </mc:Choice>
              <mc:Fallback>
                <p:oleObj name="Equation" r:id="rId7" imgW="685800" imgH="228600" progId="Equation.DSMT4">
                  <p:embed/>
                  <p:pic>
                    <p:nvPicPr>
                      <p:cNvPr id="28" name="对象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4788" y="3446283"/>
                        <a:ext cx="1319212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/>
          <p:cNvGraphicFramePr>
            <a:graphicFrameLocks noChangeAspect="1"/>
          </p:cNvGraphicFramePr>
          <p:nvPr>
            <p:extLst/>
          </p:nvPr>
        </p:nvGraphicFramePr>
        <p:xfrm>
          <a:off x="6129338" y="2155645"/>
          <a:ext cx="1489075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15" name="Equation" r:id="rId9" imgW="774360" imgH="228600" progId="Equation.DSMT4">
                  <p:embed/>
                </p:oleObj>
              </mc:Choice>
              <mc:Fallback>
                <p:oleObj name="Equation" r:id="rId9" imgW="774360" imgH="228600" progId="Equation.DSMT4">
                  <p:embed/>
                  <p:pic>
                    <p:nvPicPr>
                      <p:cNvPr id="29" name="对象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9338" y="2155645"/>
                        <a:ext cx="1489075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1" name="直接箭头连接符 30"/>
          <p:cNvCxnSpPr/>
          <p:nvPr/>
        </p:nvCxnSpPr>
        <p:spPr>
          <a:xfrm>
            <a:off x="48249" y="5340362"/>
            <a:ext cx="374441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 flipV="1">
            <a:off x="2064473" y="3972210"/>
            <a:ext cx="0" cy="288032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>
            <a:off x="1344393" y="4692290"/>
            <a:ext cx="1440160" cy="13681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Rectangle 5"/>
          <p:cNvSpPr>
            <a:spLocks noChangeArrowheads="1"/>
          </p:cNvSpPr>
          <p:nvPr/>
        </p:nvSpPr>
        <p:spPr bwMode="auto">
          <a:xfrm>
            <a:off x="2208489" y="4693543"/>
            <a:ext cx="28803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zh-CN" sz="2600" b="1" dirty="0"/>
              <a:t>x</a:t>
            </a:r>
            <a:endParaRPr lang="zh-CN" altLang="en-US" sz="2600" b="1" dirty="0"/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2208489" y="5408017"/>
            <a:ext cx="28803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zh-CN" sz="2600" b="1" dirty="0"/>
              <a:t>x</a:t>
            </a:r>
            <a:endParaRPr lang="zh-CN" altLang="en-US" sz="2600" b="1" dirty="0"/>
          </a:p>
        </p:txBody>
      </p:sp>
      <p:sp>
        <p:nvSpPr>
          <p:cNvPr id="36" name="椭圆 35"/>
          <p:cNvSpPr/>
          <p:nvPr/>
        </p:nvSpPr>
        <p:spPr>
          <a:xfrm>
            <a:off x="1601646" y="5264001"/>
            <a:ext cx="144016" cy="144016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2949029" y="5264001"/>
            <a:ext cx="144016" cy="144016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8" name="对象 37"/>
          <p:cNvGraphicFramePr>
            <a:graphicFrameLocks noChangeAspect="1"/>
          </p:cNvGraphicFramePr>
          <p:nvPr>
            <p:extLst/>
          </p:nvPr>
        </p:nvGraphicFramePr>
        <p:xfrm>
          <a:off x="3925888" y="5118100"/>
          <a:ext cx="1293812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16" name="Equation" r:id="rId11" imgW="672840" imgH="228600" progId="Equation.DSMT4">
                  <p:embed/>
                </p:oleObj>
              </mc:Choice>
              <mc:Fallback>
                <p:oleObj name="Equation" r:id="rId11" imgW="672840" imgH="228600" progId="Equation.DSMT4">
                  <p:embed/>
                  <p:pic>
                    <p:nvPicPr>
                      <p:cNvPr id="38" name="对象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5888" y="5118100"/>
                        <a:ext cx="1293812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对象 38"/>
          <p:cNvGraphicFramePr>
            <a:graphicFrameLocks noChangeAspect="1"/>
          </p:cNvGraphicFramePr>
          <p:nvPr>
            <p:extLst/>
          </p:nvPr>
        </p:nvGraphicFramePr>
        <p:xfrm>
          <a:off x="2216150" y="3829050"/>
          <a:ext cx="149066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17" name="Equation" r:id="rId13" imgW="774360" imgH="228600" progId="Equation.DSMT4">
                  <p:embed/>
                </p:oleObj>
              </mc:Choice>
              <mc:Fallback>
                <p:oleObj name="Equation" r:id="rId13" imgW="774360" imgH="228600" progId="Equation.DSMT4">
                  <p:embed/>
                  <p:pic>
                    <p:nvPicPr>
                      <p:cNvPr id="39" name="对象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6150" y="3829050"/>
                        <a:ext cx="1490663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0100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251520" y="328301"/>
            <a:ext cx="8714773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zh-CN" sz="2600" b="1" dirty="0" smtClean="0">
                <a:latin typeface="Times New Roman" pitchFamily="18" charset="0"/>
                <a:cs typeface="Times New Roman" pitchFamily="18" charset="0"/>
              </a:rPr>
              <a:t>6.10   </a:t>
            </a:r>
            <a:r>
              <a:rPr lang="zh-CN" altLang="en-US" sz="2600" b="1" dirty="0" smtClean="0">
                <a:latin typeface="Times New Roman" pitchFamily="18" charset="0"/>
                <a:cs typeface="Times New Roman" pitchFamily="18" charset="0"/>
              </a:rPr>
              <a:t>用冲激响应不变法将</a:t>
            </a:r>
            <a:r>
              <a:rPr lang="en-US" altLang="zh-CN" sz="2600" b="1" dirty="0" smtClean="0">
                <a:latin typeface="Times New Roman" pitchFamily="18" charset="0"/>
                <a:cs typeface="Times New Roman" pitchFamily="18" charset="0"/>
              </a:rPr>
              <a:t>Ha(s)</a:t>
            </a:r>
            <a:r>
              <a:rPr lang="zh-CN" altLang="en-US" sz="2600" b="1" dirty="0" smtClean="0">
                <a:latin typeface="Times New Roman" pitchFamily="18" charset="0"/>
                <a:cs typeface="Times New Roman" pitchFamily="18" charset="0"/>
              </a:rPr>
              <a:t>变换为</a:t>
            </a:r>
            <a:r>
              <a:rPr lang="en-US" altLang="zh-CN" sz="2600" b="1" dirty="0" smtClean="0">
                <a:latin typeface="Times New Roman" pitchFamily="18" charset="0"/>
                <a:cs typeface="Times New Roman" pitchFamily="18" charset="0"/>
              </a:rPr>
              <a:t>H(z)</a:t>
            </a:r>
            <a:r>
              <a:rPr lang="zh-CN" altLang="en-US" sz="2600" b="1" dirty="0" smtClean="0">
                <a:latin typeface="Times New Roman" pitchFamily="18" charset="0"/>
                <a:cs typeface="Times New Roman" pitchFamily="18" charset="0"/>
              </a:rPr>
              <a:t>，抽样周期为</a:t>
            </a:r>
            <a:r>
              <a:rPr lang="en-US" altLang="zh-CN" sz="2600" b="1" dirty="0" smtClean="0">
                <a:latin typeface="Times New Roman" pitchFamily="18" charset="0"/>
                <a:cs typeface="Times New Roman" pitchFamily="18" charset="0"/>
              </a:rPr>
              <a:t>T</a:t>
            </a:r>
            <a:endParaRPr lang="zh-CN" altLang="en-US" sz="2600" b="1" dirty="0"/>
          </a:p>
        </p:txBody>
      </p:sp>
      <p:sp>
        <p:nvSpPr>
          <p:cNvPr id="72" name="Rectangle 5"/>
          <p:cNvSpPr>
            <a:spLocks noChangeArrowheads="1"/>
          </p:cNvSpPr>
          <p:nvPr/>
        </p:nvSpPr>
        <p:spPr bwMode="auto">
          <a:xfrm>
            <a:off x="251520" y="1842127"/>
            <a:ext cx="219483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600" b="1" dirty="0" smtClean="0">
                <a:latin typeface="Times New Roman" pitchFamily="18" charset="0"/>
                <a:cs typeface="Times New Roman" pitchFamily="18" charset="0"/>
              </a:rPr>
              <a:t>解：因式分解</a:t>
            </a:r>
            <a:endParaRPr lang="zh-CN" altLang="en-US" sz="2600" b="1" dirty="0"/>
          </a:p>
        </p:txBody>
      </p:sp>
      <p:graphicFrame>
        <p:nvGraphicFramePr>
          <p:cNvPr id="7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7895424"/>
              </p:ext>
            </p:extLst>
          </p:nvPr>
        </p:nvGraphicFramePr>
        <p:xfrm>
          <a:off x="2398713" y="796925"/>
          <a:ext cx="2541587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70" name="Equation" r:id="rId3" imgW="1320480" imgH="419040" progId="Equation.DSMT4">
                  <p:embed/>
                </p:oleObj>
              </mc:Choice>
              <mc:Fallback>
                <p:oleObj name="Equation" r:id="rId3" imgW="132048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8713" y="796925"/>
                        <a:ext cx="2541587" cy="811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710527"/>
              </p:ext>
            </p:extLst>
          </p:nvPr>
        </p:nvGraphicFramePr>
        <p:xfrm>
          <a:off x="1261440" y="2708920"/>
          <a:ext cx="5865813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71" name="Equation" r:id="rId5" imgW="3047760" imgH="457200" progId="Equation.DSMT4">
                  <p:embed/>
                </p:oleObj>
              </mc:Choice>
              <mc:Fallback>
                <p:oleObj name="Equation" r:id="rId5" imgW="304776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1440" y="2708920"/>
                        <a:ext cx="5865813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4598705"/>
              </p:ext>
            </p:extLst>
          </p:nvPr>
        </p:nvGraphicFramePr>
        <p:xfrm>
          <a:off x="1187450" y="3956050"/>
          <a:ext cx="5033963" cy="182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72" name="Equation" r:id="rId7" imgW="2616120" imgH="939600" progId="Equation.DSMT4">
                  <p:embed/>
                </p:oleObj>
              </mc:Choice>
              <mc:Fallback>
                <p:oleObj name="Equation" r:id="rId7" imgW="2616120" imgH="939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3956050"/>
                        <a:ext cx="5033963" cy="182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429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7743</TotalTime>
  <Words>216</Words>
  <Application>Microsoft Office PowerPoint</Application>
  <PresentationFormat>全屏显示(4:3)</PresentationFormat>
  <Paragraphs>30</Paragraphs>
  <Slides>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14" baseType="lpstr">
      <vt:lpstr>宋体</vt:lpstr>
      <vt:lpstr>Arial</vt:lpstr>
      <vt:lpstr>Calibri</vt:lpstr>
      <vt:lpstr>Times New Roman</vt:lpstr>
      <vt:lpstr>Office 主题​​</vt:lpstr>
      <vt:lpstr>Equation</vt:lpstr>
      <vt:lpstr>MathType 5.0 Equation</vt:lpstr>
      <vt:lpstr>第十六次作业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第一次作业</dc:title>
  <dc:creator>shhu</dc:creator>
  <cp:lastModifiedBy>hu</cp:lastModifiedBy>
  <cp:revision>100</cp:revision>
  <dcterms:created xsi:type="dcterms:W3CDTF">2014-09-24T02:09:33Z</dcterms:created>
  <dcterms:modified xsi:type="dcterms:W3CDTF">2023-11-27T01:39:16Z</dcterms:modified>
</cp:coreProperties>
</file>