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63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25" autoAdjust="0"/>
    <p:restoredTop sz="94660"/>
  </p:normalViewPr>
  <p:slideViewPr>
    <p:cSldViewPr>
      <p:cViewPr varScale="1">
        <p:scale>
          <a:sx n="125" d="100"/>
          <a:sy n="125" d="100"/>
        </p:scale>
        <p:origin x="21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4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oleObject" Target="../embeddings/oleObject10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8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image" Target="../media/image6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8.bin"/><Relationship Id="rId23" Type="http://schemas.openxmlformats.org/officeDocument/2006/relationships/image" Target="../media/image9.wmf"/><Relationship Id="rId10" Type="http://schemas.openxmlformats.org/officeDocument/2006/relationships/image" Target="../media/image4.wmf"/><Relationship Id="rId19" Type="http://schemas.openxmlformats.org/officeDocument/2006/relationships/image" Target="../media/image7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18.bin"/><Relationship Id="rId18" Type="http://schemas.openxmlformats.org/officeDocument/2006/relationships/oleObject" Target="../embeddings/oleObject22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2.wmf"/><Relationship Id="rId17" Type="http://schemas.openxmlformats.org/officeDocument/2006/relationships/image" Target="../media/image13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20.bin"/><Relationship Id="rId10" Type="http://schemas.openxmlformats.org/officeDocument/2006/relationships/image" Target="../media/image3.wmf"/><Relationship Id="rId19" Type="http://schemas.openxmlformats.org/officeDocument/2006/relationships/image" Target="../media/image14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6.bin"/><Relationship Id="rId14" Type="http://schemas.openxmlformats.org/officeDocument/2006/relationships/oleObject" Target="../embeddings/oleObject1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第十四次作业</a:t>
            </a:r>
            <a:endParaRPr lang="zh-CN" altLang="en-US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987824" y="2564904"/>
            <a:ext cx="4316025" cy="178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5.5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6.2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16711" y="328300"/>
            <a:ext cx="835292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5.2   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已知</a:t>
            </a:r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FIR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滤波器的单位冲激响应为</a:t>
            </a:r>
            <a:endParaRPr lang="zh-CN" altLang="en-US" sz="2600" b="1" dirty="0"/>
          </a:p>
        </p:txBody>
      </p:sp>
      <p:sp>
        <p:nvSpPr>
          <p:cNvPr id="72" name="Rectangle 5"/>
          <p:cNvSpPr>
            <a:spLocks noChangeArrowheads="1"/>
          </p:cNvSpPr>
          <p:nvPr/>
        </p:nvSpPr>
        <p:spPr bwMode="auto">
          <a:xfrm>
            <a:off x="393273" y="2348881"/>
            <a:ext cx="528061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解：求</a:t>
            </a:r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h(n)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的</a:t>
            </a:r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变换，得到系统函数</a:t>
            </a:r>
            <a:endParaRPr lang="en-US" altLang="zh-CN" sz="2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Rectangle 2"/>
          <p:cNvSpPr>
            <a:spLocks noChangeArrowheads="1"/>
          </p:cNvSpPr>
          <p:nvPr/>
        </p:nvSpPr>
        <p:spPr bwMode="auto">
          <a:xfrm>
            <a:off x="416711" y="1603904"/>
            <a:ext cx="8549582" cy="558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 smtClean="0"/>
              <a:t>写出其系统函数</a:t>
            </a:r>
            <a:r>
              <a:rPr lang="en-US" altLang="zh-CN" sz="2600" b="1" dirty="0" smtClean="0"/>
              <a:t>H(z)</a:t>
            </a:r>
            <a:r>
              <a:rPr lang="zh-CN" altLang="en-US" sz="2600" b="1" dirty="0" smtClean="0"/>
              <a:t>，并画出级联型结构实现</a:t>
            </a:r>
            <a:endParaRPr lang="zh-CN" altLang="en-US" sz="2600" b="1" dirty="0"/>
          </a:p>
        </p:txBody>
      </p:sp>
      <p:graphicFrame>
        <p:nvGraphicFramePr>
          <p:cNvPr id="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3677948"/>
              </p:ext>
            </p:extLst>
          </p:nvPr>
        </p:nvGraphicFramePr>
        <p:xfrm>
          <a:off x="423737" y="980728"/>
          <a:ext cx="8016876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14" name="Equation" r:id="rId3" imgW="4165560" imgH="203040" progId="Equation.DSMT4">
                  <p:embed/>
                </p:oleObj>
              </mc:Choice>
              <mc:Fallback>
                <p:oleObj name="Equation" r:id="rId3" imgW="4165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737" y="980728"/>
                        <a:ext cx="8016876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036116"/>
              </p:ext>
            </p:extLst>
          </p:nvPr>
        </p:nvGraphicFramePr>
        <p:xfrm>
          <a:off x="1419506" y="2996952"/>
          <a:ext cx="5907729" cy="1105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15" name="Equation" r:id="rId5" imgW="2869920" imgH="533160" progId="Equation.DSMT4">
                  <p:embed/>
                </p:oleObj>
              </mc:Choice>
              <mc:Fallback>
                <p:oleObj name="Equation" r:id="rId5" imgW="286992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506" y="2996952"/>
                        <a:ext cx="5907729" cy="11054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2"/>
          <p:cNvSpPr>
            <a:spLocks noChangeShapeType="1"/>
          </p:cNvSpPr>
          <p:nvPr/>
        </p:nvSpPr>
        <p:spPr bwMode="auto">
          <a:xfrm>
            <a:off x="3141150" y="4564226"/>
            <a:ext cx="18716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899824"/>
              </p:ext>
            </p:extLst>
          </p:nvPr>
        </p:nvGraphicFramePr>
        <p:xfrm>
          <a:off x="7941765" y="4238555"/>
          <a:ext cx="839788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16" name="公式" r:id="rId7" imgW="317225" imgH="203024" progId="Equation.3">
                  <p:embed/>
                </p:oleObj>
              </mc:Choice>
              <mc:Fallback>
                <p:oleObj name="公式" r:id="rId7" imgW="317225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1765" y="4238555"/>
                        <a:ext cx="839788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2709350" y="4564226"/>
            <a:ext cx="863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1845750" y="4564226"/>
            <a:ext cx="863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>
            <a:off x="2061650" y="4564226"/>
            <a:ext cx="2889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658359"/>
              </p:ext>
            </p:extLst>
          </p:nvPr>
        </p:nvGraphicFramePr>
        <p:xfrm>
          <a:off x="539552" y="4238555"/>
          <a:ext cx="839788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17" name="公式" r:id="rId9" imgW="317225" imgH="203024" progId="Equation.3">
                  <p:embed/>
                </p:oleObj>
              </mc:Choice>
              <mc:Fallback>
                <p:oleObj name="公式" r:id="rId9" imgW="317225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238555"/>
                        <a:ext cx="839788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771512"/>
              </p:ext>
            </p:extLst>
          </p:nvPr>
        </p:nvGraphicFramePr>
        <p:xfrm>
          <a:off x="2133088" y="4788063"/>
          <a:ext cx="5048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18" name="公式" r:id="rId11" imgW="215713" imgH="190335" progId="Equation.3">
                  <p:embed/>
                </p:oleObj>
              </mc:Choice>
              <mc:Fallback>
                <p:oleObj name="公式" r:id="rId11" imgW="215713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088" y="4788063"/>
                        <a:ext cx="504825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Oval 11"/>
          <p:cNvSpPr>
            <a:spLocks noChangeArrowheads="1"/>
          </p:cNvSpPr>
          <p:nvPr/>
        </p:nvSpPr>
        <p:spPr bwMode="auto">
          <a:xfrm>
            <a:off x="2661725" y="4527713"/>
            <a:ext cx="71438" cy="7143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Oval 12"/>
          <p:cNvSpPr>
            <a:spLocks noChangeArrowheads="1"/>
          </p:cNvSpPr>
          <p:nvPr/>
        </p:nvSpPr>
        <p:spPr bwMode="auto">
          <a:xfrm>
            <a:off x="4109525" y="4535651"/>
            <a:ext cx="71438" cy="7143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2709350" y="4564226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>
            <a:off x="4149213" y="4564226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>
            <a:off x="2709350" y="6508913"/>
            <a:ext cx="1439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>
            <a:off x="2709350" y="5572288"/>
            <a:ext cx="1439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>
            <a:off x="4149213" y="6004088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2709350" y="4924588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>
            <a:off x="2709350" y="6004088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20"/>
          <p:cNvSpPr>
            <a:spLocks noChangeShapeType="1"/>
          </p:cNvSpPr>
          <p:nvPr/>
        </p:nvSpPr>
        <p:spPr bwMode="auto">
          <a:xfrm>
            <a:off x="4149213" y="4996026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>
            <a:off x="3212588" y="6508913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Line 22"/>
          <p:cNvSpPr>
            <a:spLocks noChangeShapeType="1"/>
          </p:cNvSpPr>
          <p:nvPr/>
        </p:nvSpPr>
        <p:spPr bwMode="auto">
          <a:xfrm>
            <a:off x="3212588" y="5572288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2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211854"/>
              </p:ext>
            </p:extLst>
          </p:nvPr>
        </p:nvGraphicFramePr>
        <p:xfrm>
          <a:off x="2204525" y="5796126"/>
          <a:ext cx="5048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19" name="公式" r:id="rId13" imgW="215713" imgH="190335" progId="Equation.3">
                  <p:embed/>
                </p:oleObj>
              </mc:Choice>
              <mc:Fallback>
                <p:oleObj name="公式" r:id="rId13" imgW="215713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4525" y="5796126"/>
                        <a:ext cx="504825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Line 27"/>
          <p:cNvSpPr>
            <a:spLocks noChangeShapeType="1"/>
          </p:cNvSpPr>
          <p:nvPr/>
        </p:nvSpPr>
        <p:spPr bwMode="auto">
          <a:xfrm>
            <a:off x="5012813" y="4564226"/>
            <a:ext cx="863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4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880577"/>
              </p:ext>
            </p:extLst>
          </p:nvPr>
        </p:nvGraphicFramePr>
        <p:xfrm>
          <a:off x="4436550" y="4788063"/>
          <a:ext cx="5048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20" name="公式" r:id="rId14" imgW="215713" imgH="190335" progId="Equation.3">
                  <p:embed/>
                </p:oleObj>
              </mc:Choice>
              <mc:Fallback>
                <p:oleObj name="公式" r:id="rId14" imgW="215713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6550" y="4788063"/>
                        <a:ext cx="504825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4965188" y="4527713"/>
            <a:ext cx="71438" cy="7143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Oval 30"/>
          <p:cNvSpPr>
            <a:spLocks noChangeArrowheads="1"/>
          </p:cNvSpPr>
          <p:nvPr/>
        </p:nvSpPr>
        <p:spPr bwMode="auto">
          <a:xfrm>
            <a:off x="6424902" y="4517956"/>
            <a:ext cx="71438" cy="7143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31"/>
          <p:cNvSpPr>
            <a:spLocks noChangeShapeType="1"/>
          </p:cNvSpPr>
          <p:nvPr/>
        </p:nvSpPr>
        <p:spPr bwMode="auto">
          <a:xfrm>
            <a:off x="5012813" y="4564226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" name="Line 32"/>
          <p:cNvSpPr>
            <a:spLocks noChangeShapeType="1"/>
          </p:cNvSpPr>
          <p:nvPr/>
        </p:nvSpPr>
        <p:spPr bwMode="auto">
          <a:xfrm>
            <a:off x="6452675" y="4564226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5012813" y="6508913"/>
            <a:ext cx="1439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" name="Line 34"/>
          <p:cNvSpPr>
            <a:spLocks noChangeShapeType="1"/>
          </p:cNvSpPr>
          <p:nvPr/>
        </p:nvSpPr>
        <p:spPr bwMode="auto">
          <a:xfrm>
            <a:off x="5012813" y="5572288"/>
            <a:ext cx="1439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Line 35"/>
          <p:cNvSpPr>
            <a:spLocks noChangeShapeType="1"/>
          </p:cNvSpPr>
          <p:nvPr/>
        </p:nvSpPr>
        <p:spPr bwMode="auto">
          <a:xfrm>
            <a:off x="6452675" y="6004088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36"/>
          <p:cNvSpPr>
            <a:spLocks noChangeShapeType="1"/>
          </p:cNvSpPr>
          <p:nvPr/>
        </p:nvSpPr>
        <p:spPr bwMode="auto">
          <a:xfrm>
            <a:off x="5012813" y="4924588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Line 37"/>
          <p:cNvSpPr>
            <a:spLocks noChangeShapeType="1"/>
          </p:cNvSpPr>
          <p:nvPr/>
        </p:nvSpPr>
        <p:spPr bwMode="auto">
          <a:xfrm>
            <a:off x="5012813" y="6004088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Line 38"/>
          <p:cNvSpPr>
            <a:spLocks noChangeShapeType="1"/>
          </p:cNvSpPr>
          <p:nvPr/>
        </p:nvSpPr>
        <p:spPr bwMode="auto">
          <a:xfrm>
            <a:off x="6452675" y="4996026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39"/>
          <p:cNvSpPr>
            <a:spLocks noChangeShapeType="1"/>
          </p:cNvSpPr>
          <p:nvPr/>
        </p:nvSpPr>
        <p:spPr bwMode="auto">
          <a:xfrm>
            <a:off x="5516050" y="6508913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Line 40"/>
          <p:cNvSpPr>
            <a:spLocks noChangeShapeType="1"/>
          </p:cNvSpPr>
          <p:nvPr/>
        </p:nvSpPr>
        <p:spPr bwMode="auto">
          <a:xfrm>
            <a:off x="5516050" y="5572288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47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294851"/>
              </p:ext>
            </p:extLst>
          </p:nvPr>
        </p:nvGraphicFramePr>
        <p:xfrm>
          <a:off x="4507988" y="5796126"/>
          <a:ext cx="5048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21" name="公式" r:id="rId15" imgW="215713" imgH="190335" progId="Equation.3">
                  <p:embed/>
                </p:oleObj>
              </mc:Choice>
              <mc:Fallback>
                <p:oleObj name="公式" r:id="rId15" imgW="215713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7988" y="5796126"/>
                        <a:ext cx="504825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Line 62"/>
          <p:cNvSpPr>
            <a:spLocks noChangeShapeType="1"/>
          </p:cNvSpPr>
          <p:nvPr/>
        </p:nvSpPr>
        <p:spPr bwMode="auto">
          <a:xfrm>
            <a:off x="4436550" y="4564226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63"/>
          <p:cNvSpPr>
            <a:spLocks noChangeShapeType="1"/>
          </p:cNvSpPr>
          <p:nvPr/>
        </p:nvSpPr>
        <p:spPr bwMode="auto">
          <a:xfrm>
            <a:off x="6849226" y="4562173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" name="Line 64"/>
          <p:cNvSpPr>
            <a:spLocks noChangeShapeType="1"/>
          </p:cNvSpPr>
          <p:nvPr/>
        </p:nvSpPr>
        <p:spPr bwMode="auto">
          <a:xfrm>
            <a:off x="5012813" y="4564226"/>
            <a:ext cx="1439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Line 66"/>
          <p:cNvSpPr>
            <a:spLocks noChangeShapeType="1"/>
          </p:cNvSpPr>
          <p:nvPr/>
        </p:nvSpPr>
        <p:spPr bwMode="auto">
          <a:xfrm>
            <a:off x="6456122" y="4561379"/>
            <a:ext cx="896341" cy="79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Oval 72"/>
          <p:cNvSpPr>
            <a:spLocks noChangeArrowheads="1"/>
          </p:cNvSpPr>
          <p:nvPr/>
        </p:nvSpPr>
        <p:spPr bwMode="auto">
          <a:xfrm>
            <a:off x="1701288" y="4524538"/>
            <a:ext cx="139700" cy="1206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Oval 73"/>
          <p:cNvSpPr>
            <a:spLocks noChangeArrowheads="1"/>
          </p:cNvSpPr>
          <p:nvPr/>
        </p:nvSpPr>
        <p:spPr bwMode="auto">
          <a:xfrm>
            <a:off x="7352463" y="4489148"/>
            <a:ext cx="139700" cy="12065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8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804149"/>
              </p:ext>
            </p:extLst>
          </p:nvPr>
        </p:nvGraphicFramePr>
        <p:xfrm>
          <a:off x="3256433" y="5140488"/>
          <a:ext cx="465138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22" name="Equation" r:id="rId16" imgW="241200" imgH="177480" progId="Equation.DSMT4">
                  <p:embed/>
                </p:oleObj>
              </mc:Choice>
              <mc:Fallback>
                <p:oleObj name="Equation" r:id="rId16" imgW="2412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6433" y="5140488"/>
                        <a:ext cx="465138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391441"/>
              </p:ext>
            </p:extLst>
          </p:nvPr>
        </p:nvGraphicFramePr>
        <p:xfrm>
          <a:off x="3279775" y="6111875"/>
          <a:ext cx="4397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23" name="Equation" r:id="rId18" imgW="228600" imgH="177480" progId="Equation.DSMT4">
                  <p:embed/>
                </p:oleObj>
              </mc:Choice>
              <mc:Fallback>
                <p:oleObj name="Equation" r:id="rId18" imgW="2286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9775" y="6111875"/>
                        <a:ext cx="439738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970708"/>
              </p:ext>
            </p:extLst>
          </p:nvPr>
        </p:nvGraphicFramePr>
        <p:xfrm>
          <a:off x="5513388" y="5140325"/>
          <a:ext cx="439737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24" name="Equation" r:id="rId20" imgW="228600" imgH="177480" progId="Equation.DSMT4">
                  <p:embed/>
                </p:oleObj>
              </mc:Choice>
              <mc:Fallback>
                <p:oleObj name="Equation" r:id="rId20" imgW="2286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388" y="5140325"/>
                        <a:ext cx="439737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0426493"/>
              </p:ext>
            </p:extLst>
          </p:nvPr>
        </p:nvGraphicFramePr>
        <p:xfrm>
          <a:off x="5502275" y="6048375"/>
          <a:ext cx="46355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25" name="Equation" r:id="rId22" imgW="241200" imgH="177480" progId="Equation.DSMT4">
                  <p:embed/>
                </p:oleObj>
              </mc:Choice>
              <mc:Fallback>
                <p:oleObj name="Equation" r:id="rId22" imgW="2412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2275" y="6048375"/>
                        <a:ext cx="46355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479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16711" y="328300"/>
            <a:ext cx="835292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5.5   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设某</a:t>
            </a:r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FIR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数字滤波器的系统函数为</a:t>
            </a:r>
            <a:endParaRPr lang="zh-CN" altLang="en-US" sz="2600" b="1" dirty="0"/>
          </a:p>
        </p:txBody>
      </p:sp>
      <p:sp>
        <p:nvSpPr>
          <p:cNvPr id="72" name="Rectangle 5"/>
          <p:cNvSpPr>
            <a:spLocks noChangeArrowheads="1"/>
          </p:cNvSpPr>
          <p:nvPr/>
        </p:nvSpPr>
        <p:spPr bwMode="auto">
          <a:xfrm>
            <a:off x="416711" y="2204864"/>
            <a:ext cx="51139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解：</a:t>
            </a:r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FIR</a:t>
            </a:r>
            <a:r>
              <a:rPr lang="zh-CN" altLang="en-US" sz="2600" b="1" dirty="0" smtClean="0">
                <a:latin typeface="Times New Roman" pitchFamily="18" charset="0"/>
                <a:cs typeface="Times New Roman" pitchFamily="18" charset="0"/>
              </a:rPr>
              <a:t>滤波器的单位脉冲响应为</a:t>
            </a:r>
            <a:endParaRPr lang="zh-CN" altLang="en-US" sz="2600" b="1" dirty="0"/>
          </a:p>
        </p:txBody>
      </p:sp>
      <p:sp>
        <p:nvSpPr>
          <p:cNvPr id="73" name="Rectangle 2"/>
          <p:cNvSpPr>
            <a:spLocks noChangeArrowheads="1"/>
          </p:cNvSpPr>
          <p:nvPr/>
        </p:nvSpPr>
        <p:spPr bwMode="auto">
          <a:xfrm>
            <a:off x="566692" y="1412776"/>
            <a:ext cx="5301452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 smtClean="0"/>
              <a:t>试画出此滤波器的线性相位结构</a:t>
            </a:r>
            <a:endParaRPr lang="zh-CN" altLang="en-US" sz="2600" b="1" dirty="0"/>
          </a:p>
        </p:txBody>
      </p:sp>
      <p:graphicFrame>
        <p:nvGraphicFramePr>
          <p:cNvPr id="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31484"/>
              </p:ext>
            </p:extLst>
          </p:nvPr>
        </p:nvGraphicFramePr>
        <p:xfrm>
          <a:off x="1415834" y="820743"/>
          <a:ext cx="4398963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10" name="Equation" r:id="rId3" imgW="2286000" imgH="393480" progId="Equation.DSMT4">
                  <p:embed/>
                </p:oleObj>
              </mc:Choice>
              <mc:Fallback>
                <p:oleObj name="Equation" r:id="rId3" imgW="22860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5834" y="820743"/>
                        <a:ext cx="4398963" cy="76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64971"/>
              </p:ext>
            </p:extLst>
          </p:nvPr>
        </p:nvGraphicFramePr>
        <p:xfrm>
          <a:off x="899592" y="2697307"/>
          <a:ext cx="694055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11" name="Equation" r:id="rId5" imgW="3606480" imgH="393480" progId="Equation.DSMT4">
                  <p:embed/>
                </p:oleObj>
              </mc:Choice>
              <mc:Fallback>
                <p:oleObj name="Equation" r:id="rId5" imgW="36064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697307"/>
                        <a:ext cx="6940550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23528" y="3429000"/>
            <a:ext cx="518282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600" b="1" dirty="0" smtClean="0"/>
              <a:t>满足偶对称条件，</a:t>
            </a:r>
            <a:r>
              <a:rPr lang="en-US" altLang="zh-CN" sz="2600" b="1" dirty="0" smtClean="0"/>
              <a:t>N-1=4</a:t>
            </a:r>
            <a:r>
              <a:rPr lang="zh-CN" altLang="en-US" sz="2600" b="1" dirty="0" smtClean="0"/>
              <a:t>，</a:t>
            </a:r>
            <a:r>
              <a:rPr lang="en-US" altLang="zh-CN" sz="2600" b="1" dirty="0" smtClean="0"/>
              <a:t>N=5</a:t>
            </a:r>
            <a:r>
              <a:rPr lang="zh-CN" altLang="en-US" sz="2600" b="1" dirty="0" smtClean="0"/>
              <a:t>。</a:t>
            </a:r>
            <a:endParaRPr lang="zh-CN" altLang="en-US" sz="2600" b="1" dirty="0"/>
          </a:p>
        </p:txBody>
      </p:sp>
      <p:grpSp>
        <p:nvGrpSpPr>
          <p:cNvPr id="2" name="组合 1"/>
          <p:cNvGrpSpPr/>
          <p:nvPr/>
        </p:nvGrpSpPr>
        <p:grpSpPr>
          <a:xfrm>
            <a:off x="2890308" y="4098564"/>
            <a:ext cx="5187078" cy="2477383"/>
            <a:chOff x="2890308" y="4098564"/>
            <a:chExt cx="5187078" cy="2477383"/>
          </a:xfrm>
        </p:grpSpPr>
        <p:sp>
          <p:nvSpPr>
            <p:cNvPr id="108" name="Line 10"/>
            <p:cNvSpPr>
              <a:spLocks noChangeShapeType="1"/>
            </p:cNvSpPr>
            <p:nvPr/>
          </p:nvSpPr>
          <p:spPr bwMode="auto">
            <a:xfrm>
              <a:off x="3566657" y="4254137"/>
              <a:ext cx="80607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" name="Line 11"/>
            <p:cNvSpPr>
              <a:spLocks noChangeShapeType="1"/>
            </p:cNvSpPr>
            <p:nvPr/>
          </p:nvSpPr>
          <p:spPr bwMode="auto">
            <a:xfrm>
              <a:off x="4372735" y="4254137"/>
              <a:ext cx="80607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" name="Line 12"/>
            <p:cNvSpPr>
              <a:spLocks noChangeShapeType="1"/>
            </p:cNvSpPr>
            <p:nvPr/>
          </p:nvSpPr>
          <p:spPr bwMode="auto">
            <a:xfrm>
              <a:off x="5178813" y="4254137"/>
              <a:ext cx="80607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" name="Line 14"/>
            <p:cNvSpPr>
              <a:spLocks noChangeShapeType="1"/>
            </p:cNvSpPr>
            <p:nvPr/>
          </p:nvSpPr>
          <p:spPr bwMode="auto">
            <a:xfrm>
              <a:off x="5923636" y="4254137"/>
              <a:ext cx="70504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" name="Oval 15"/>
            <p:cNvSpPr>
              <a:spLocks noChangeArrowheads="1"/>
            </p:cNvSpPr>
            <p:nvPr/>
          </p:nvSpPr>
          <p:spPr bwMode="auto">
            <a:xfrm>
              <a:off x="3522245" y="4229386"/>
              <a:ext cx="49964" cy="5303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" name="Oval 18"/>
            <p:cNvSpPr>
              <a:spLocks noChangeArrowheads="1"/>
            </p:cNvSpPr>
            <p:nvPr/>
          </p:nvSpPr>
          <p:spPr bwMode="auto">
            <a:xfrm>
              <a:off x="5393749" y="4221725"/>
              <a:ext cx="49964" cy="5303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" name="Oval 19"/>
            <p:cNvSpPr>
              <a:spLocks noChangeArrowheads="1"/>
            </p:cNvSpPr>
            <p:nvPr/>
          </p:nvSpPr>
          <p:spPr bwMode="auto">
            <a:xfrm>
              <a:off x="4372735" y="4235280"/>
              <a:ext cx="49964" cy="5303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" name="Line 20"/>
            <p:cNvSpPr>
              <a:spLocks noChangeShapeType="1"/>
            </p:cNvSpPr>
            <p:nvPr/>
          </p:nvSpPr>
          <p:spPr bwMode="auto">
            <a:xfrm>
              <a:off x="4422698" y="5536436"/>
              <a:ext cx="80607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" name="Line 21"/>
            <p:cNvSpPr>
              <a:spLocks noChangeShapeType="1"/>
            </p:cNvSpPr>
            <p:nvPr/>
          </p:nvSpPr>
          <p:spPr bwMode="auto">
            <a:xfrm>
              <a:off x="5228776" y="5536436"/>
              <a:ext cx="80607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" name="Line 23"/>
            <p:cNvSpPr>
              <a:spLocks noChangeShapeType="1"/>
            </p:cNvSpPr>
            <p:nvPr/>
          </p:nvSpPr>
          <p:spPr bwMode="auto">
            <a:xfrm>
              <a:off x="5973599" y="5536436"/>
              <a:ext cx="65507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" name="Oval 26"/>
            <p:cNvSpPr>
              <a:spLocks noChangeArrowheads="1"/>
            </p:cNvSpPr>
            <p:nvPr/>
          </p:nvSpPr>
          <p:spPr bwMode="auto">
            <a:xfrm>
              <a:off x="5443713" y="5504025"/>
              <a:ext cx="49964" cy="5303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" name="Oval 27"/>
            <p:cNvSpPr>
              <a:spLocks noChangeArrowheads="1"/>
            </p:cNvSpPr>
            <p:nvPr/>
          </p:nvSpPr>
          <p:spPr bwMode="auto">
            <a:xfrm>
              <a:off x="4422698" y="5517579"/>
              <a:ext cx="49964" cy="5303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" name="Line 28"/>
            <p:cNvSpPr>
              <a:spLocks noChangeShapeType="1"/>
            </p:cNvSpPr>
            <p:nvPr/>
          </p:nvSpPr>
          <p:spPr bwMode="auto">
            <a:xfrm flipV="1">
              <a:off x="4096270" y="6445124"/>
              <a:ext cx="778321" cy="11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" name="Line 29"/>
            <p:cNvSpPr>
              <a:spLocks noChangeShapeType="1"/>
            </p:cNvSpPr>
            <p:nvPr/>
          </p:nvSpPr>
          <p:spPr bwMode="auto">
            <a:xfrm>
              <a:off x="4874591" y="6445124"/>
              <a:ext cx="80607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" name="Line 31"/>
            <p:cNvSpPr>
              <a:spLocks noChangeShapeType="1"/>
            </p:cNvSpPr>
            <p:nvPr/>
          </p:nvSpPr>
          <p:spPr bwMode="auto">
            <a:xfrm>
              <a:off x="5621635" y="6445124"/>
              <a:ext cx="10070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" name="Oval 34"/>
            <p:cNvSpPr>
              <a:spLocks noChangeArrowheads="1"/>
            </p:cNvSpPr>
            <p:nvPr/>
          </p:nvSpPr>
          <p:spPr bwMode="auto">
            <a:xfrm>
              <a:off x="5089527" y="6412712"/>
              <a:ext cx="49964" cy="5303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" name="Oval 37"/>
            <p:cNvSpPr>
              <a:spLocks noChangeArrowheads="1"/>
            </p:cNvSpPr>
            <p:nvPr/>
          </p:nvSpPr>
          <p:spPr bwMode="auto">
            <a:xfrm>
              <a:off x="5090637" y="4862875"/>
              <a:ext cx="49964" cy="5303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" name="Oval 38"/>
            <p:cNvSpPr>
              <a:spLocks noChangeArrowheads="1"/>
            </p:cNvSpPr>
            <p:nvPr/>
          </p:nvSpPr>
          <p:spPr bwMode="auto">
            <a:xfrm>
              <a:off x="4069623" y="4876429"/>
              <a:ext cx="49964" cy="5303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" name="Line 39"/>
            <p:cNvSpPr>
              <a:spLocks noChangeShapeType="1"/>
            </p:cNvSpPr>
            <p:nvPr/>
          </p:nvSpPr>
          <p:spPr bwMode="auto">
            <a:xfrm flipH="1">
              <a:off x="4097381" y="4263566"/>
              <a:ext cx="302002" cy="6411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7" name="Line 40"/>
            <p:cNvSpPr>
              <a:spLocks noChangeShapeType="1"/>
            </p:cNvSpPr>
            <p:nvPr/>
          </p:nvSpPr>
          <p:spPr bwMode="auto">
            <a:xfrm>
              <a:off x="4097381" y="4895287"/>
              <a:ext cx="351965" cy="6411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" name="Line 41"/>
            <p:cNvSpPr>
              <a:spLocks noChangeShapeType="1"/>
            </p:cNvSpPr>
            <p:nvPr/>
          </p:nvSpPr>
          <p:spPr bwMode="auto">
            <a:xfrm flipH="1">
              <a:off x="5107292" y="4250011"/>
              <a:ext cx="302002" cy="6411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" name="Line 42"/>
            <p:cNvSpPr>
              <a:spLocks noChangeShapeType="1"/>
            </p:cNvSpPr>
            <p:nvPr/>
          </p:nvSpPr>
          <p:spPr bwMode="auto">
            <a:xfrm>
              <a:off x="5107292" y="4881732"/>
              <a:ext cx="351965" cy="6411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" name="Oval 47"/>
            <p:cNvSpPr>
              <a:spLocks noChangeArrowheads="1"/>
            </p:cNvSpPr>
            <p:nvPr/>
          </p:nvSpPr>
          <p:spPr bwMode="auto">
            <a:xfrm>
              <a:off x="6590926" y="5508150"/>
              <a:ext cx="49964" cy="5303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" name="Oval 48"/>
            <p:cNvSpPr>
              <a:spLocks noChangeArrowheads="1"/>
            </p:cNvSpPr>
            <p:nvPr/>
          </p:nvSpPr>
          <p:spPr bwMode="auto">
            <a:xfrm>
              <a:off x="6604250" y="6418017"/>
              <a:ext cx="49964" cy="53037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" name="Line 49"/>
            <p:cNvSpPr>
              <a:spLocks noChangeShapeType="1"/>
            </p:cNvSpPr>
            <p:nvPr/>
          </p:nvSpPr>
          <p:spPr bwMode="auto">
            <a:xfrm>
              <a:off x="6628676" y="4254137"/>
              <a:ext cx="0" cy="21909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" name="Line 54"/>
            <p:cNvSpPr>
              <a:spLocks noChangeShapeType="1"/>
            </p:cNvSpPr>
            <p:nvPr/>
          </p:nvSpPr>
          <p:spPr bwMode="auto">
            <a:xfrm>
              <a:off x="5120616" y="4895875"/>
              <a:ext cx="0" cy="15498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4" name="Line 55"/>
            <p:cNvSpPr>
              <a:spLocks noChangeShapeType="1"/>
            </p:cNvSpPr>
            <p:nvPr/>
          </p:nvSpPr>
          <p:spPr bwMode="auto">
            <a:xfrm>
              <a:off x="5121726" y="5894135"/>
              <a:ext cx="0" cy="2133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5" name="Line 56"/>
            <p:cNvSpPr>
              <a:spLocks noChangeShapeType="1"/>
            </p:cNvSpPr>
            <p:nvPr/>
          </p:nvSpPr>
          <p:spPr bwMode="auto">
            <a:xfrm>
              <a:off x="4092939" y="4908251"/>
              <a:ext cx="0" cy="15356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" name="Line 57"/>
            <p:cNvSpPr>
              <a:spLocks noChangeShapeType="1"/>
            </p:cNvSpPr>
            <p:nvPr/>
          </p:nvSpPr>
          <p:spPr bwMode="auto">
            <a:xfrm>
              <a:off x="4092939" y="5851118"/>
              <a:ext cx="0" cy="2133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7" name="Oval 58"/>
            <p:cNvSpPr>
              <a:spLocks noChangeArrowheads="1"/>
            </p:cNvSpPr>
            <p:nvPr/>
          </p:nvSpPr>
          <p:spPr bwMode="auto">
            <a:xfrm>
              <a:off x="7325945" y="6415660"/>
              <a:ext cx="49964" cy="5303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8" name="Line 59"/>
            <p:cNvSpPr>
              <a:spLocks noChangeShapeType="1"/>
            </p:cNvSpPr>
            <p:nvPr/>
          </p:nvSpPr>
          <p:spPr bwMode="auto">
            <a:xfrm>
              <a:off x="6628676" y="6445124"/>
              <a:ext cx="70504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9" name="Line 60"/>
            <p:cNvSpPr>
              <a:spLocks noChangeShapeType="1"/>
            </p:cNvSpPr>
            <p:nvPr/>
          </p:nvSpPr>
          <p:spPr bwMode="auto">
            <a:xfrm flipH="1">
              <a:off x="5210550" y="4472763"/>
              <a:ext cx="95486" cy="196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0" name="Line 61"/>
            <p:cNvSpPr>
              <a:spLocks noChangeShapeType="1"/>
            </p:cNvSpPr>
            <p:nvPr/>
          </p:nvSpPr>
          <p:spPr bwMode="auto">
            <a:xfrm flipH="1">
              <a:off x="4210631" y="4462746"/>
              <a:ext cx="95486" cy="196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1" name="Line 64"/>
            <p:cNvSpPr>
              <a:spLocks noChangeShapeType="1"/>
            </p:cNvSpPr>
            <p:nvPr/>
          </p:nvSpPr>
          <p:spPr bwMode="auto">
            <a:xfrm flipH="1" flipV="1">
              <a:off x="5263844" y="5164592"/>
              <a:ext cx="83273" cy="155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2" name="Line 66"/>
            <p:cNvSpPr>
              <a:spLocks noChangeShapeType="1"/>
            </p:cNvSpPr>
            <p:nvPr/>
          </p:nvSpPr>
          <p:spPr bwMode="auto">
            <a:xfrm flipH="1" flipV="1">
              <a:off x="4271697" y="5215861"/>
              <a:ext cx="83273" cy="1555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" name="Line 72"/>
            <p:cNvSpPr>
              <a:spLocks noChangeShapeType="1"/>
            </p:cNvSpPr>
            <p:nvPr/>
          </p:nvSpPr>
          <p:spPr bwMode="auto">
            <a:xfrm>
              <a:off x="5782816" y="4263566"/>
              <a:ext cx="202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4" name="Line 73"/>
            <p:cNvSpPr>
              <a:spLocks noChangeShapeType="1"/>
            </p:cNvSpPr>
            <p:nvPr/>
          </p:nvSpPr>
          <p:spPr bwMode="auto">
            <a:xfrm>
              <a:off x="4674737" y="4254137"/>
              <a:ext cx="202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5" name="Line 74"/>
            <p:cNvSpPr>
              <a:spLocks noChangeShapeType="1"/>
            </p:cNvSpPr>
            <p:nvPr/>
          </p:nvSpPr>
          <p:spPr bwMode="auto">
            <a:xfrm>
              <a:off x="3868659" y="4254137"/>
              <a:ext cx="202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6" name="Line 75"/>
            <p:cNvSpPr>
              <a:spLocks noChangeShapeType="1"/>
            </p:cNvSpPr>
            <p:nvPr/>
          </p:nvSpPr>
          <p:spPr bwMode="auto">
            <a:xfrm>
              <a:off x="4372735" y="6445124"/>
              <a:ext cx="202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7" name="Line 76"/>
            <p:cNvSpPr>
              <a:spLocks noChangeShapeType="1"/>
            </p:cNvSpPr>
            <p:nvPr/>
          </p:nvSpPr>
          <p:spPr bwMode="auto">
            <a:xfrm flipH="1">
              <a:off x="4724700" y="5536436"/>
              <a:ext cx="15100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8" name="Line 77"/>
            <p:cNvSpPr>
              <a:spLocks noChangeShapeType="1"/>
            </p:cNvSpPr>
            <p:nvPr/>
          </p:nvSpPr>
          <p:spPr bwMode="auto">
            <a:xfrm flipH="1">
              <a:off x="5909390" y="5526212"/>
              <a:ext cx="15100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9" name="Line 78"/>
            <p:cNvSpPr>
              <a:spLocks noChangeShapeType="1"/>
            </p:cNvSpPr>
            <p:nvPr/>
          </p:nvSpPr>
          <p:spPr bwMode="auto">
            <a:xfrm>
              <a:off x="5393749" y="6436284"/>
              <a:ext cx="202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0" name="Line 81"/>
            <p:cNvSpPr>
              <a:spLocks noChangeShapeType="1"/>
            </p:cNvSpPr>
            <p:nvPr/>
          </p:nvSpPr>
          <p:spPr bwMode="auto">
            <a:xfrm>
              <a:off x="6930678" y="6445124"/>
              <a:ext cx="202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" name="Line 82"/>
            <p:cNvSpPr>
              <a:spLocks noChangeShapeType="1"/>
            </p:cNvSpPr>
            <p:nvPr/>
          </p:nvSpPr>
          <p:spPr bwMode="auto">
            <a:xfrm>
              <a:off x="6628676" y="5857011"/>
              <a:ext cx="0" cy="2133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2" name="Line 83"/>
            <p:cNvSpPr>
              <a:spLocks noChangeShapeType="1"/>
            </p:cNvSpPr>
            <p:nvPr/>
          </p:nvSpPr>
          <p:spPr bwMode="auto">
            <a:xfrm>
              <a:off x="6628676" y="4788035"/>
              <a:ext cx="0" cy="2133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53" name="Object 8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8225889"/>
                </p:ext>
              </p:extLst>
            </p:nvPr>
          </p:nvGraphicFramePr>
          <p:xfrm>
            <a:off x="2890308" y="4098564"/>
            <a:ext cx="453002" cy="32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112" name="公式" r:id="rId7" imgW="317225" imgH="203024" progId="Equation.3">
                    <p:embed/>
                  </p:oleObj>
                </mc:Choice>
                <mc:Fallback>
                  <p:oleObj name="公式" r:id="rId7" imgW="317225" imgH="20302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0308" y="4098564"/>
                          <a:ext cx="453002" cy="320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" name="Object 8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71000585"/>
                </p:ext>
              </p:extLst>
            </p:nvPr>
          </p:nvGraphicFramePr>
          <p:xfrm>
            <a:off x="7624384" y="6255372"/>
            <a:ext cx="453002" cy="320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113" name="公式" r:id="rId9" imgW="317225" imgH="203024" progId="Equation.3">
                    <p:embed/>
                  </p:oleObj>
                </mc:Choice>
                <mc:Fallback>
                  <p:oleObj name="公式" r:id="rId9" imgW="317225" imgH="20302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4384" y="6255372"/>
                          <a:ext cx="453002" cy="320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5" name="Object 9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0987164"/>
                </p:ext>
              </p:extLst>
            </p:nvPr>
          </p:nvGraphicFramePr>
          <p:xfrm>
            <a:off x="5727668" y="4283012"/>
            <a:ext cx="397487" cy="38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114" name="公式" r:id="rId11" imgW="215713" imgH="190335" progId="Equation.3">
                    <p:embed/>
                  </p:oleObj>
                </mc:Choice>
                <mc:Fallback>
                  <p:oleObj name="公式" r:id="rId11" imgW="215713" imgH="19033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7668" y="4283012"/>
                          <a:ext cx="397487" cy="38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6" name="Object 9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3198592"/>
                </p:ext>
              </p:extLst>
            </p:nvPr>
          </p:nvGraphicFramePr>
          <p:xfrm>
            <a:off x="5774855" y="5673029"/>
            <a:ext cx="397487" cy="38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115" name="公式" r:id="rId13" imgW="215713" imgH="190335" progId="Equation.3">
                    <p:embed/>
                  </p:oleObj>
                </mc:Choice>
                <mc:Fallback>
                  <p:oleObj name="公式" r:id="rId13" imgW="215713" imgH="19033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74855" y="5673029"/>
                          <a:ext cx="397487" cy="38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7" name="Object 9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5533835"/>
                </p:ext>
              </p:extLst>
            </p:nvPr>
          </p:nvGraphicFramePr>
          <p:xfrm>
            <a:off x="4465618" y="5582845"/>
            <a:ext cx="397487" cy="38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116" name="公式" r:id="rId14" imgW="215713" imgH="190335" progId="Equation.3">
                    <p:embed/>
                  </p:oleObj>
                </mc:Choice>
                <mc:Fallback>
                  <p:oleObj name="公式" r:id="rId14" imgW="215713" imgH="19033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5618" y="5582845"/>
                          <a:ext cx="397487" cy="38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8" name="Object 9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88908310"/>
                </p:ext>
              </p:extLst>
            </p:nvPr>
          </p:nvGraphicFramePr>
          <p:xfrm>
            <a:off x="4515156" y="4282033"/>
            <a:ext cx="397487" cy="386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117" name="公式" r:id="rId15" imgW="215713" imgH="190335" progId="Equation.3">
                    <p:embed/>
                  </p:oleObj>
                </mc:Choice>
                <mc:Fallback>
                  <p:oleObj name="公式" r:id="rId15" imgW="215713" imgH="19033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5156" y="4282033"/>
                          <a:ext cx="397487" cy="386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" name="对象 1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5343422"/>
                </p:ext>
              </p:extLst>
            </p:nvPr>
          </p:nvGraphicFramePr>
          <p:xfrm>
            <a:off x="5201999" y="5965806"/>
            <a:ext cx="328612" cy="255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118" name="Equation" r:id="rId16" imgW="241200" imgH="177480" progId="Equation.DSMT4">
                    <p:embed/>
                  </p:oleObj>
                </mc:Choice>
                <mc:Fallback>
                  <p:oleObj name="Equation" r:id="rId16" imgW="24120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01999" y="5965806"/>
                          <a:ext cx="328612" cy="2555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1" name="对象 1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68829991"/>
                </p:ext>
              </p:extLst>
            </p:nvPr>
          </p:nvGraphicFramePr>
          <p:xfrm>
            <a:off x="4160838" y="5965825"/>
            <a:ext cx="328612" cy="255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119" name="Equation" r:id="rId18" imgW="241200" imgH="177480" progId="Equation.DSMT4">
                    <p:embed/>
                  </p:oleObj>
                </mc:Choice>
                <mc:Fallback>
                  <p:oleObj name="Equation" r:id="rId18" imgW="24120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60838" y="5965825"/>
                          <a:ext cx="328612" cy="2555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54940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10665</TotalTime>
  <Words>78</Words>
  <Application>Microsoft Office PowerPoint</Application>
  <PresentationFormat>全屏显示(4:3)</PresentationFormat>
  <Paragraphs>9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宋体</vt:lpstr>
      <vt:lpstr>Arial</vt:lpstr>
      <vt:lpstr>Calibri</vt:lpstr>
      <vt:lpstr>Times New Roman</vt:lpstr>
      <vt:lpstr>Office 主题​​</vt:lpstr>
      <vt:lpstr>Equation</vt:lpstr>
      <vt:lpstr>公式</vt:lpstr>
      <vt:lpstr>第十四次作业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95</cp:revision>
  <dcterms:created xsi:type="dcterms:W3CDTF">2014-09-24T02:09:33Z</dcterms:created>
  <dcterms:modified xsi:type="dcterms:W3CDTF">2023-11-20T02:06:03Z</dcterms:modified>
</cp:coreProperties>
</file>