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9942513" cy="676116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3.wmf"/><Relationship Id="rId18" Type="http://schemas.openxmlformats.org/officeDocument/2006/relationships/image" Target="../media/image18.wmf"/><Relationship Id="rId3" Type="http://schemas.openxmlformats.org/officeDocument/2006/relationships/image" Target="../media/image3.wmf"/><Relationship Id="rId21" Type="http://schemas.openxmlformats.org/officeDocument/2006/relationships/image" Target="../media/image21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17" Type="http://schemas.openxmlformats.org/officeDocument/2006/relationships/image" Target="../media/image17.wmf"/><Relationship Id="rId2" Type="http://schemas.openxmlformats.org/officeDocument/2006/relationships/image" Target="../media/image2.wmf"/><Relationship Id="rId16" Type="http://schemas.openxmlformats.org/officeDocument/2006/relationships/image" Target="../media/image16.wmf"/><Relationship Id="rId20" Type="http://schemas.openxmlformats.org/officeDocument/2006/relationships/image" Target="../media/image20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5" Type="http://schemas.openxmlformats.org/officeDocument/2006/relationships/image" Target="../media/image15.wmf"/><Relationship Id="rId10" Type="http://schemas.openxmlformats.org/officeDocument/2006/relationships/image" Target="../media/image10.wmf"/><Relationship Id="rId19" Type="http://schemas.openxmlformats.org/officeDocument/2006/relationships/image" Target="../media/image19.wmf"/><Relationship Id="rId4" Type="http://schemas.openxmlformats.org/officeDocument/2006/relationships/image" Target="../media/image4.wmf"/><Relationship Id="rId9" Type="http://schemas.openxmlformats.org/officeDocument/2006/relationships/image" Target="../media/image9.wmf"/><Relationship Id="rId14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3179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1726E-2E9A-4BFC-810D-89F89836E4A5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3179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DD113-17B0-459F-934C-2A0A3212E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240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31790" y="0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11735-C58B-4897-9F7D-96FDBA0FDFB7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279775" y="506413"/>
            <a:ext cx="3382963" cy="2536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4252" y="3211553"/>
            <a:ext cx="7954010" cy="304252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21932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31790" y="6421932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C6C59-363D-4900-BB34-0DB9AC6289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38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1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56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9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0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54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9673B-347F-4545-86F6-EC237C6BD723}" type="datetimeFigureOut">
              <a:rPr lang="zh-CN" altLang="en-US" smtClean="0"/>
              <a:t>2023/11/6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F00E-0559-4CD0-9103-698E34A60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4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7.bin"/><Relationship Id="rId18" Type="http://schemas.openxmlformats.org/officeDocument/2006/relationships/image" Target="../media/image7.wmf"/><Relationship Id="rId26" Type="http://schemas.openxmlformats.org/officeDocument/2006/relationships/image" Target="../media/image11.wmf"/><Relationship Id="rId39" Type="http://schemas.openxmlformats.org/officeDocument/2006/relationships/oleObject" Target="../embeddings/oleObject20.bin"/><Relationship Id="rId21" Type="http://schemas.openxmlformats.org/officeDocument/2006/relationships/oleObject" Target="../embeddings/oleObject11.bin"/><Relationship Id="rId34" Type="http://schemas.openxmlformats.org/officeDocument/2006/relationships/image" Target="../media/image15.wmf"/><Relationship Id="rId42" Type="http://schemas.openxmlformats.org/officeDocument/2006/relationships/image" Target="../media/image19.wmf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.wmf"/><Relationship Id="rId29" Type="http://schemas.openxmlformats.org/officeDocument/2006/relationships/oleObject" Target="../embeddings/oleObject15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6.bin"/><Relationship Id="rId24" Type="http://schemas.openxmlformats.org/officeDocument/2006/relationships/image" Target="../media/image10.wmf"/><Relationship Id="rId32" Type="http://schemas.openxmlformats.org/officeDocument/2006/relationships/image" Target="../media/image14.wmf"/><Relationship Id="rId37" Type="http://schemas.openxmlformats.org/officeDocument/2006/relationships/oleObject" Target="../embeddings/oleObject19.bin"/><Relationship Id="rId40" Type="http://schemas.openxmlformats.org/officeDocument/2006/relationships/image" Target="../media/image18.wmf"/><Relationship Id="rId45" Type="http://schemas.openxmlformats.org/officeDocument/2006/relationships/oleObject" Target="../embeddings/oleObject23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8.bin"/><Relationship Id="rId23" Type="http://schemas.openxmlformats.org/officeDocument/2006/relationships/oleObject" Target="../embeddings/oleObject12.bin"/><Relationship Id="rId28" Type="http://schemas.openxmlformats.org/officeDocument/2006/relationships/image" Target="../media/image12.wmf"/><Relationship Id="rId36" Type="http://schemas.openxmlformats.org/officeDocument/2006/relationships/image" Target="../media/image16.wmf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0.bin"/><Relationship Id="rId31" Type="http://schemas.openxmlformats.org/officeDocument/2006/relationships/oleObject" Target="../embeddings/oleObject16.bin"/><Relationship Id="rId44" Type="http://schemas.openxmlformats.org/officeDocument/2006/relationships/image" Target="../media/image20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5.wmf"/><Relationship Id="rId22" Type="http://schemas.openxmlformats.org/officeDocument/2006/relationships/image" Target="../media/image9.wmf"/><Relationship Id="rId27" Type="http://schemas.openxmlformats.org/officeDocument/2006/relationships/oleObject" Target="../embeddings/oleObject14.bin"/><Relationship Id="rId30" Type="http://schemas.openxmlformats.org/officeDocument/2006/relationships/image" Target="../media/image13.wmf"/><Relationship Id="rId35" Type="http://schemas.openxmlformats.org/officeDocument/2006/relationships/oleObject" Target="../embeddings/oleObject18.bin"/><Relationship Id="rId43" Type="http://schemas.openxmlformats.org/officeDocument/2006/relationships/oleObject" Target="../embeddings/oleObject22.bin"/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12" Type="http://schemas.openxmlformats.org/officeDocument/2006/relationships/image" Target="../media/image4.wmf"/><Relationship Id="rId17" Type="http://schemas.openxmlformats.org/officeDocument/2006/relationships/oleObject" Target="../embeddings/oleObject9.bin"/><Relationship Id="rId25" Type="http://schemas.openxmlformats.org/officeDocument/2006/relationships/oleObject" Target="../embeddings/oleObject13.bin"/><Relationship Id="rId33" Type="http://schemas.openxmlformats.org/officeDocument/2006/relationships/oleObject" Target="../embeddings/oleObject17.bin"/><Relationship Id="rId38" Type="http://schemas.openxmlformats.org/officeDocument/2006/relationships/image" Target="../media/image17.wmf"/><Relationship Id="rId46" Type="http://schemas.openxmlformats.org/officeDocument/2006/relationships/image" Target="../media/image21.wmf"/><Relationship Id="rId20" Type="http://schemas.openxmlformats.org/officeDocument/2006/relationships/image" Target="../media/image8.wmf"/><Relationship Id="rId41" Type="http://schemas.openxmlformats.org/officeDocument/2006/relationships/oleObject" Target="../embeddings/oleObject2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第十一次作业</a:t>
            </a:r>
            <a:endParaRPr lang="zh-CN" altLang="en-US" dirty="0"/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3419872" y="2490432"/>
            <a:ext cx="4316025" cy="178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3.18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3.19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89374" y="332656"/>
            <a:ext cx="7821282" cy="113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3.18. 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频谱分析的模拟信号以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8kHz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被抽样，计算了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512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个抽样的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DFT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，试确定频谱抽样之间的频率间隔。</a:t>
            </a:r>
            <a:endParaRPr lang="zh-CN" altLang="en-US" sz="2400" b="1" dirty="0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79512" y="1721317"/>
            <a:ext cx="6062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CN" altLang="en-US" sz="2400" b="1" dirty="0">
                <a:latin typeface="Times New Roman" pitchFamily="18" charset="0"/>
                <a:cs typeface="Times New Roman" pitchFamily="18" charset="0"/>
              </a:rPr>
              <a:t>解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：实际上就是求频谱分析的最小分辨率。</a:t>
            </a:r>
            <a:endParaRPr lang="zh-CN" altLang="en-US" sz="2400" b="1" dirty="0"/>
          </a:p>
        </p:txBody>
      </p:sp>
      <p:sp>
        <p:nvSpPr>
          <p:cNvPr id="90" name="Rectangle 5"/>
          <p:cNvSpPr>
            <a:spLocks noChangeArrowheads="1"/>
          </p:cNvSpPr>
          <p:nvPr/>
        </p:nvSpPr>
        <p:spPr bwMode="auto">
          <a:xfrm>
            <a:off x="555013" y="4909913"/>
            <a:ext cx="84385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zh-CN" altLang="en-US" sz="2400" b="1" dirty="0"/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474061"/>
              </p:ext>
            </p:extLst>
          </p:nvPr>
        </p:nvGraphicFramePr>
        <p:xfrm>
          <a:off x="1115616" y="5746575"/>
          <a:ext cx="659288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41" name="Equation" r:id="rId3" imgW="2590560" imgH="393480" progId="Equation.DSMT4">
                  <p:embed/>
                </p:oleObj>
              </mc:Choice>
              <mc:Fallback>
                <p:oleObj name="Equation" r:id="rId3" imgW="25905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5746575"/>
                        <a:ext cx="6592888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69"/>
          <p:cNvGrpSpPr>
            <a:grpSpLocks/>
          </p:cNvGrpSpPr>
          <p:nvPr/>
        </p:nvGrpSpPr>
        <p:grpSpPr bwMode="auto">
          <a:xfrm>
            <a:off x="1710603" y="2655194"/>
            <a:ext cx="5402913" cy="3091381"/>
            <a:chOff x="480" y="672"/>
            <a:chExt cx="4881" cy="3185"/>
          </a:xfrm>
        </p:grpSpPr>
        <p:sp>
          <p:nvSpPr>
            <p:cNvPr id="17" name="Line 4"/>
            <p:cNvSpPr>
              <a:spLocks noChangeShapeType="1"/>
            </p:cNvSpPr>
            <p:nvPr/>
          </p:nvSpPr>
          <p:spPr bwMode="auto">
            <a:xfrm>
              <a:off x="528" y="1152"/>
              <a:ext cx="44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8" name="Line 5"/>
            <p:cNvSpPr>
              <a:spLocks noChangeShapeType="1"/>
            </p:cNvSpPr>
            <p:nvPr/>
          </p:nvSpPr>
          <p:spPr bwMode="auto">
            <a:xfrm>
              <a:off x="528" y="1872"/>
              <a:ext cx="44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9" name="Line 6"/>
            <p:cNvSpPr>
              <a:spLocks noChangeShapeType="1"/>
            </p:cNvSpPr>
            <p:nvPr/>
          </p:nvSpPr>
          <p:spPr bwMode="auto">
            <a:xfrm>
              <a:off x="528" y="2640"/>
              <a:ext cx="44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1" name="Line 8"/>
            <p:cNvSpPr>
              <a:spLocks noChangeShapeType="1"/>
            </p:cNvSpPr>
            <p:nvPr/>
          </p:nvSpPr>
          <p:spPr bwMode="auto">
            <a:xfrm>
              <a:off x="2517" y="3521"/>
              <a:ext cx="2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2" name="Line 9"/>
            <p:cNvSpPr>
              <a:spLocks noChangeShapeType="1"/>
            </p:cNvSpPr>
            <p:nvPr/>
          </p:nvSpPr>
          <p:spPr bwMode="auto">
            <a:xfrm>
              <a:off x="2592" y="1008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3" name="Line 10"/>
            <p:cNvSpPr>
              <a:spLocks noChangeShapeType="1"/>
            </p:cNvSpPr>
            <p:nvPr/>
          </p:nvSpPr>
          <p:spPr bwMode="auto">
            <a:xfrm>
              <a:off x="3552" y="1008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4" name="Line 11"/>
            <p:cNvSpPr>
              <a:spLocks noChangeShapeType="1"/>
            </p:cNvSpPr>
            <p:nvPr/>
          </p:nvSpPr>
          <p:spPr bwMode="auto">
            <a:xfrm>
              <a:off x="4512" y="1008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5" name="Line 12"/>
            <p:cNvSpPr>
              <a:spLocks noChangeShapeType="1"/>
            </p:cNvSpPr>
            <p:nvPr/>
          </p:nvSpPr>
          <p:spPr bwMode="auto">
            <a:xfrm>
              <a:off x="1632" y="1008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6" name="Line 13"/>
            <p:cNvSpPr>
              <a:spLocks noChangeShapeType="1"/>
            </p:cNvSpPr>
            <p:nvPr/>
          </p:nvSpPr>
          <p:spPr bwMode="auto">
            <a:xfrm>
              <a:off x="672" y="1008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>
              <a:off x="2592" y="1728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8" name="Line 15"/>
            <p:cNvSpPr>
              <a:spLocks noChangeShapeType="1"/>
            </p:cNvSpPr>
            <p:nvPr/>
          </p:nvSpPr>
          <p:spPr bwMode="auto">
            <a:xfrm>
              <a:off x="2592" y="2496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>
              <a:off x="2565" y="3377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3552" y="2496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31" name="Line 19"/>
            <p:cNvSpPr>
              <a:spLocks noChangeShapeType="1"/>
            </p:cNvSpPr>
            <p:nvPr/>
          </p:nvSpPr>
          <p:spPr bwMode="auto">
            <a:xfrm>
              <a:off x="3552" y="1728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32" name="Line 21"/>
            <p:cNvSpPr>
              <a:spLocks noChangeShapeType="1"/>
            </p:cNvSpPr>
            <p:nvPr/>
          </p:nvSpPr>
          <p:spPr bwMode="auto">
            <a:xfrm>
              <a:off x="3525" y="3377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33" name="Line 22"/>
            <p:cNvSpPr>
              <a:spLocks noChangeShapeType="1"/>
            </p:cNvSpPr>
            <p:nvPr/>
          </p:nvSpPr>
          <p:spPr bwMode="auto">
            <a:xfrm>
              <a:off x="1632" y="1728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34" name="Line 23"/>
            <p:cNvSpPr>
              <a:spLocks noChangeShapeType="1"/>
            </p:cNvSpPr>
            <p:nvPr/>
          </p:nvSpPr>
          <p:spPr bwMode="auto">
            <a:xfrm>
              <a:off x="1632" y="2496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3285" y="3377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36" name="Line 26"/>
            <p:cNvSpPr>
              <a:spLocks noChangeShapeType="1"/>
            </p:cNvSpPr>
            <p:nvPr/>
          </p:nvSpPr>
          <p:spPr bwMode="auto">
            <a:xfrm>
              <a:off x="672" y="1728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37" name="Line 27"/>
            <p:cNvSpPr>
              <a:spLocks noChangeShapeType="1"/>
            </p:cNvSpPr>
            <p:nvPr/>
          </p:nvSpPr>
          <p:spPr bwMode="auto">
            <a:xfrm>
              <a:off x="672" y="2496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38" name="Line 29"/>
            <p:cNvSpPr>
              <a:spLocks noChangeShapeType="1"/>
            </p:cNvSpPr>
            <p:nvPr/>
          </p:nvSpPr>
          <p:spPr bwMode="auto">
            <a:xfrm>
              <a:off x="3765" y="3377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39" name="Line 30"/>
            <p:cNvSpPr>
              <a:spLocks noChangeShapeType="1"/>
            </p:cNvSpPr>
            <p:nvPr/>
          </p:nvSpPr>
          <p:spPr bwMode="auto">
            <a:xfrm>
              <a:off x="4512" y="1728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40" name="Line 31"/>
            <p:cNvSpPr>
              <a:spLocks noChangeShapeType="1"/>
            </p:cNvSpPr>
            <p:nvPr/>
          </p:nvSpPr>
          <p:spPr bwMode="auto">
            <a:xfrm>
              <a:off x="4512" y="2496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41" name="Line 33"/>
            <p:cNvSpPr>
              <a:spLocks noChangeShapeType="1"/>
            </p:cNvSpPr>
            <p:nvPr/>
          </p:nvSpPr>
          <p:spPr bwMode="auto">
            <a:xfrm>
              <a:off x="4485" y="3377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42" name="Object 34"/>
            <p:cNvGraphicFramePr>
              <a:graphicFrameLocks noChangeAspect="1"/>
            </p:cNvGraphicFramePr>
            <p:nvPr/>
          </p:nvGraphicFramePr>
          <p:xfrm>
            <a:off x="2469" y="3137"/>
            <a:ext cx="167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42" name="Equation" r:id="rId5" imgW="126720" imgH="177480" progId="Equation.DSMT4">
                    <p:embed/>
                  </p:oleObj>
                </mc:Choice>
                <mc:Fallback>
                  <p:oleObj name="Equation" r:id="rId5" imgW="1267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69" y="3137"/>
                          <a:ext cx="167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Object 36"/>
            <p:cNvGraphicFramePr>
              <a:graphicFrameLocks noChangeAspect="1"/>
            </p:cNvGraphicFramePr>
            <p:nvPr/>
          </p:nvGraphicFramePr>
          <p:xfrm>
            <a:off x="2496" y="2256"/>
            <a:ext cx="167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43" name="Equation" r:id="rId7" imgW="126720" imgH="177480" progId="Equation.DSMT4">
                    <p:embed/>
                  </p:oleObj>
                </mc:Choice>
                <mc:Fallback>
                  <p:oleObj name="Equation" r:id="rId7" imgW="1267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2256"/>
                          <a:ext cx="167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Object 37"/>
            <p:cNvGraphicFramePr>
              <a:graphicFrameLocks noChangeAspect="1"/>
            </p:cNvGraphicFramePr>
            <p:nvPr/>
          </p:nvGraphicFramePr>
          <p:xfrm>
            <a:off x="2496" y="1440"/>
            <a:ext cx="167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44" name="Equation" r:id="rId9" imgW="126720" imgH="177480" progId="Equation.DSMT4">
                    <p:embed/>
                  </p:oleObj>
                </mc:Choice>
                <mc:Fallback>
                  <p:oleObj name="Equation" r:id="rId9" imgW="1267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1440"/>
                          <a:ext cx="167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38"/>
            <p:cNvGraphicFramePr>
              <a:graphicFrameLocks noChangeAspect="1"/>
            </p:cNvGraphicFramePr>
            <p:nvPr/>
          </p:nvGraphicFramePr>
          <p:xfrm>
            <a:off x="2517" y="754"/>
            <a:ext cx="167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45" name="Equation" r:id="rId10" imgW="126720" imgH="177480" progId="Equation.DSMT4">
                    <p:embed/>
                  </p:oleObj>
                </mc:Choice>
                <mc:Fallback>
                  <p:oleObj name="Equation" r:id="rId10" imgW="1267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754"/>
                          <a:ext cx="167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39"/>
            <p:cNvGraphicFramePr>
              <a:graphicFrameLocks noChangeAspect="1"/>
            </p:cNvGraphicFramePr>
            <p:nvPr/>
          </p:nvGraphicFramePr>
          <p:xfrm>
            <a:off x="5136" y="960"/>
            <a:ext cx="225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46" name="Equation" r:id="rId11" imgW="152280" imgH="203040" progId="Equation.DSMT4">
                    <p:embed/>
                  </p:oleObj>
                </mc:Choice>
                <mc:Fallback>
                  <p:oleObj name="Equation" r:id="rId11" imgW="15228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36" y="960"/>
                          <a:ext cx="225" cy="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40"/>
            <p:cNvGraphicFramePr>
              <a:graphicFrameLocks noChangeAspect="1"/>
            </p:cNvGraphicFramePr>
            <p:nvPr/>
          </p:nvGraphicFramePr>
          <p:xfrm>
            <a:off x="489" y="672"/>
            <a:ext cx="375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47" name="Equation" r:id="rId13" imgW="253800" imgH="228600" progId="Equation.DSMT4">
                    <p:embed/>
                  </p:oleObj>
                </mc:Choice>
                <mc:Fallback>
                  <p:oleObj name="Equation" r:id="rId13" imgW="2538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" y="672"/>
                          <a:ext cx="375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41"/>
            <p:cNvGraphicFramePr>
              <a:graphicFrameLocks noChangeAspect="1"/>
            </p:cNvGraphicFramePr>
            <p:nvPr/>
          </p:nvGraphicFramePr>
          <p:xfrm>
            <a:off x="1317" y="672"/>
            <a:ext cx="638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48" name="Equation" r:id="rId15" imgW="431640" imgH="228600" progId="Equation.DSMT4">
                    <p:embed/>
                  </p:oleObj>
                </mc:Choice>
                <mc:Fallback>
                  <p:oleObj name="Equation" r:id="rId15" imgW="43164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7" y="672"/>
                          <a:ext cx="638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42"/>
            <p:cNvGraphicFramePr>
              <a:graphicFrameLocks noChangeAspect="1"/>
            </p:cNvGraphicFramePr>
            <p:nvPr/>
          </p:nvGraphicFramePr>
          <p:xfrm>
            <a:off x="3264" y="720"/>
            <a:ext cx="488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49" name="Equation" r:id="rId17" imgW="330120" imgH="228600" progId="Equation.DSMT4">
                    <p:embed/>
                  </p:oleObj>
                </mc:Choice>
                <mc:Fallback>
                  <p:oleObj name="Equation" r:id="rId17" imgW="33012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4" y="720"/>
                          <a:ext cx="488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43"/>
            <p:cNvGraphicFramePr>
              <a:graphicFrameLocks noChangeAspect="1"/>
            </p:cNvGraphicFramePr>
            <p:nvPr/>
          </p:nvGraphicFramePr>
          <p:xfrm>
            <a:off x="4416" y="720"/>
            <a:ext cx="244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50" name="Equation" r:id="rId19" imgW="164880" imgH="228600" progId="Equation.DSMT4">
                    <p:embed/>
                  </p:oleObj>
                </mc:Choice>
                <mc:Fallback>
                  <p:oleObj name="Equation" r:id="rId19" imgW="1648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6" y="720"/>
                          <a:ext cx="244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44"/>
            <p:cNvGraphicFramePr>
              <a:graphicFrameLocks noChangeAspect="1"/>
            </p:cNvGraphicFramePr>
            <p:nvPr/>
          </p:nvGraphicFramePr>
          <p:xfrm>
            <a:off x="5079" y="1660"/>
            <a:ext cx="244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51" name="Equation" r:id="rId21" imgW="164880" imgH="164880" progId="Equation.DSMT4">
                    <p:embed/>
                  </p:oleObj>
                </mc:Choice>
                <mc:Fallback>
                  <p:oleObj name="Equation" r:id="rId21" imgW="164880" imgH="1648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9" y="1660"/>
                          <a:ext cx="244" cy="2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45"/>
            <p:cNvGraphicFramePr>
              <a:graphicFrameLocks noChangeAspect="1"/>
            </p:cNvGraphicFramePr>
            <p:nvPr/>
          </p:nvGraphicFramePr>
          <p:xfrm>
            <a:off x="480" y="1440"/>
            <a:ext cx="432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52" name="Equation" r:id="rId23" imgW="291960" imgH="228600" progId="Equation.DSMT4">
                    <p:embed/>
                  </p:oleObj>
                </mc:Choice>
                <mc:Fallback>
                  <p:oleObj name="Equation" r:id="rId23" imgW="29196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1440"/>
                          <a:ext cx="432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46"/>
            <p:cNvGraphicFramePr>
              <a:graphicFrameLocks noChangeAspect="1"/>
            </p:cNvGraphicFramePr>
            <p:nvPr/>
          </p:nvGraphicFramePr>
          <p:xfrm>
            <a:off x="1296" y="1440"/>
            <a:ext cx="713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53" name="Equation" r:id="rId25" imgW="482400" imgH="228600" progId="Equation.DSMT4">
                    <p:embed/>
                  </p:oleObj>
                </mc:Choice>
                <mc:Fallback>
                  <p:oleObj name="Equation" r:id="rId25" imgW="4824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1440"/>
                          <a:ext cx="713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47"/>
            <p:cNvGraphicFramePr>
              <a:graphicFrameLocks noChangeAspect="1"/>
            </p:cNvGraphicFramePr>
            <p:nvPr/>
          </p:nvGraphicFramePr>
          <p:xfrm>
            <a:off x="3284" y="1440"/>
            <a:ext cx="544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54" name="Equation" r:id="rId27" imgW="368280" imgH="228600" progId="Equation.DSMT4">
                    <p:embed/>
                  </p:oleObj>
                </mc:Choice>
                <mc:Fallback>
                  <p:oleObj name="Equation" r:id="rId27" imgW="3682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4" y="1440"/>
                          <a:ext cx="544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48"/>
            <p:cNvGraphicFramePr>
              <a:graphicFrameLocks noChangeAspect="1"/>
            </p:cNvGraphicFramePr>
            <p:nvPr/>
          </p:nvGraphicFramePr>
          <p:xfrm>
            <a:off x="4368" y="1440"/>
            <a:ext cx="300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55" name="Equation" r:id="rId29" imgW="203040" imgH="228600" progId="Equation.DSMT4">
                    <p:embed/>
                  </p:oleObj>
                </mc:Choice>
                <mc:Fallback>
                  <p:oleObj name="Equation" r:id="rId29" imgW="20304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8" y="1440"/>
                          <a:ext cx="300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49"/>
            <p:cNvGraphicFramePr>
              <a:graphicFrameLocks noChangeAspect="1"/>
            </p:cNvGraphicFramePr>
            <p:nvPr/>
          </p:nvGraphicFramePr>
          <p:xfrm>
            <a:off x="5115" y="2447"/>
            <a:ext cx="225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56" name="Equation" r:id="rId31" imgW="152280" imgH="139680" progId="Equation.DSMT4">
                    <p:embed/>
                  </p:oleObj>
                </mc:Choice>
                <mc:Fallback>
                  <p:oleObj name="Equation" r:id="rId31" imgW="152280" imgH="1396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5" y="2447"/>
                          <a:ext cx="225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50"/>
            <p:cNvGraphicFramePr>
              <a:graphicFrameLocks noChangeAspect="1"/>
            </p:cNvGraphicFramePr>
            <p:nvPr/>
          </p:nvGraphicFramePr>
          <p:xfrm>
            <a:off x="480" y="2208"/>
            <a:ext cx="450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57" name="Equation" r:id="rId33" imgW="304560" imgH="177480" progId="Equation.DSMT4">
                    <p:embed/>
                  </p:oleObj>
                </mc:Choice>
                <mc:Fallback>
                  <p:oleObj name="Equation" r:id="rId33" imgW="30456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2208"/>
                          <a:ext cx="450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51"/>
            <p:cNvGraphicFramePr>
              <a:graphicFrameLocks noChangeAspect="1"/>
            </p:cNvGraphicFramePr>
            <p:nvPr/>
          </p:nvGraphicFramePr>
          <p:xfrm>
            <a:off x="1392" y="2256"/>
            <a:ext cx="338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58" name="Equation" r:id="rId35" imgW="228600" imgH="139680" progId="Equation.DSMT4">
                    <p:embed/>
                  </p:oleObj>
                </mc:Choice>
                <mc:Fallback>
                  <p:oleObj name="Equation" r:id="rId35" imgW="228600" imgH="1396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256"/>
                          <a:ext cx="338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52"/>
            <p:cNvGraphicFramePr>
              <a:graphicFrameLocks noChangeAspect="1"/>
            </p:cNvGraphicFramePr>
            <p:nvPr/>
          </p:nvGraphicFramePr>
          <p:xfrm>
            <a:off x="3404" y="2273"/>
            <a:ext cx="206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59" name="Equation" r:id="rId37" imgW="139680" imgH="139680" progId="Equation.DSMT4">
                    <p:embed/>
                  </p:oleObj>
                </mc:Choice>
                <mc:Fallback>
                  <p:oleObj name="Equation" r:id="rId37" imgW="139680" imgH="1396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4" y="2273"/>
                          <a:ext cx="206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bject 53"/>
            <p:cNvGraphicFramePr>
              <a:graphicFrameLocks noChangeAspect="1"/>
            </p:cNvGraphicFramePr>
            <p:nvPr/>
          </p:nvGraphicFramePr>
          <p:xfrm>
            <a:off x="4368" y="2208"/>
            <a:ext cx="319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60" name="Equation" r:id="rId39" imgW="215640" imgH="177480" progId="Equation.DSMT4">
                    <p:embed/>
                  </p:oleObj>
                </mc:Choice>
                <mc:Fallback>
                  <p:oleObj name="Equation" r:id="rId39" imgW="21564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0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8" y="2208"/>
                          <a:ext cx="319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Object 59"/>
            <p:cNvGraphicFramePr>
              <a:graphicFrameLocks noChangeAspect="1"/>
            </p:cNvGraphicFramePr>
            <p:nvPr/>
          </p:nvGraphicFramePr>
          <p:xfrm>
            <a:off x="5061" y="3329"/>
            <a:ext cx="188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61" name="Equation" r:id="rId41" imgW="126720" imgH="177480" progId="Equation.DSMT4">
                    <p:embed/>
                  </p:oleObj>
                </mc:Choice>
                <mc:Fallback>
                  <p:oleObj name="Equation" r:id="rId41" imgW="1267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61" y="3329"/>
                          <a:ext cx="188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2805" y="3377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005" y="3377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3045" y="3377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4245" y="3377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66" name="Object 64"/>
            <p:cNvGraphicFramePr>
              <a:graphicFrameLocks noChangeAspect="1"/>
            </p:cNvGraphicFramePr>
            <p:nvPr/>
          </p:nvGraphicFramePr>
          <p:xfrm>
            <a:off x="1797" y="3089"/>
            <a:ext cx="507" cy="5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62" name="Equation" r:id="rId43" imgW="342720" imgH="393480" progId="Equation.DSMT4">
                    <p:embed/>
                  </p:oleObj>
                </mc:Choice>
                <mc:Fallback>
                  <p:oleObj name="Equation" r:id="rId43" imgW="342720" imgH="393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7" y="3089"/>
                          <a:ext cx="507" cy="5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7" name="Arc 65"/>
            <p:cNvSpPr>
              <a:spLocks/>
            </p:cNvSpPr>
            <p:nvPr/>
          </p:nvSpPr>
          <p:spPr bwMode="auto">
            <a:xfrm>
              <a:off x="2085" y="3089"/>
              <a:ext cx="864" cy="2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graphicFrame>
          <p:nvGraphicFramePr>
            <p:cNvPr id="68" name="Object 67"/>
            <p:cNvGraphicFramePr>
              <a:graphicFrameLocks noChangeAspect="1"/>
            </p:cNvGraphicFramePr>
            <p:nvPr/>
          </p:nvGraphicFramePr>
          <p:xfrm>
            <a:off x="4133" y="3585"/>
            <a:ext cx="54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963" name="Equation" r:id="rId45" imgW="355320" imgH="177480" progId="Equation.DSMT4">
                    <p:embed/>
                  </p:oleObj>
                </mc:Choice>
                <mc:Fallback>
                  <p:oleObj name="Equation" r:id="rId45" imgW="3553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6">
                          <a:lum bright="-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3" y="3585"/>
                          <a:ext cx="544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4202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68313" y="476250"/>
            <a:ext cx="8280400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</a:pPr>
            <a:r>
              <a:rPr kumimoji="1" lang="en-US" altLang="zh-CN" sz="2400" b="1" dirty="0" smtClean="0">
                <a:latin typeface="Times New Roman" pitchFamily="18" charset="0"/>
              </a:rPr>
              <a:t>3.19  </a:t>
            </a:r>
            <a:r>
              <a:rPr kumimoji="1" lang="zh-CN" altLang="en-US" sz="2400" b="1" dirty="0" smtClean="0">
                <a:latin typeface="Times New Roman" pitchFamily="18" charset="0"/>
              </a:rPr>
              <a:t>  设有一频谱分析的信号处理器，抽样点数必须为</a:t>
            </a:r>
            <a:r>
              <a:rPr kumimoji="1" lang="en-US" altLang="zh-CN" sz="2400" b="1" dirty="0" smtClean="0">
                <a:latin typeface="Times New Roman" pitchFamily="18" charset="0"/>
              </a:rPr>
              <a:t>2</a:t>
            </a:r>
          </a:p>
          <a:p>
            <a:pPr algn="just">
              <a:lnSpc>
                <a:spcPct val="120000"/>
              </a:lnSpc>
            </a:pPr>
            <a:r>
              <a:rPr kumimoji="1" lang="zh-CN" altLang="en-US" sz="2400" b="1" dirty="0" smtClean="0">
                <a:latin typeface="Times New Roman" pitchFamily="18" charset="0"/>
              </a:rPr>
              <a:t>的整数幂，假定没有采用任何特殊数据处理措施，要求频率分辨率               ，如果采用抽样时间间隔为 </a:t>
            </a:r>
            <a:r>
              <a:rPr kumimoji="1" lang="en-US" altLang="zh-CN" sz="2400" b="1" dirty="0" smtClean="0">
                <a:latin typeface="Times New Roman" pitchFamily="18" charset="0"/>
              </a:rPr>
              <a:t>0.1ms</a:t>
            </a:r>
            <a:r>
              <a:rPr kumimoji="1" lang="zh-CN" altLang="en-US" sz="2400" b="1" dirty="0" smtClean="0">
                <a:latin typeface="Times New Roman" pitchFamily="18" charset="0"/>
              </a:rPr>
              <a:t>。</a:t>
            </a:r>
            <a:endParaRPr kumimoji="1" lang="zh-CN" altLang="en-US" sz="2400" b="1" dirty="0">
              <a:latin typeface="Times New Roman" pitchFamily="18" charset="0"/>
            </a:endParaRP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30955"/>
              </p:ext>
            </p:extLst>
          </p:nvPr>
        </p:nvGraphicFramePr>
        <p:xfrm>
          <a:off x="1547664" y="1440187"/>
          <a:ext cx="973138" cy="380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0" name="Equation" r:id="rId3" imgW="482400" imgH="177480" progId="Equation.DSMT4">
                  <p:embed/>
                </p:oleObj>
              </mc:Choice>
              <mc:Fallback>
                <p:oleObj name="Equation" r:id="rId3" imgW="4824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1440187"/>
                        <a:ext cx="973138" cy="3804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80501" y="1950743"/>
            <a:ext cx="828040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2400" b="1" dirty="0">
                <a:latin typeface="Times New Roman" pitchFamily="18" charset="0"/>
              </a:rPr>
              <a:t>试确定以下参数：</a:t>
            </a:r>
          </a:p>
          <a:p>
            <a:pPr>
              <a:lnSpc>
                <a:spcPct val="120000"/>
              </a:lnSpc>
            </a:pPr>
            <a:r>
              <a:rPr kumimoji="1" lang="zh-CN" altLang="en-US" sz="2400" b="1" dirty="0">
                <a:latin typeface="Times New Roman" pitchFamily="18" charset="0"/>
              </a:rPr>
              <a:t> </a:t>
            </a:r>
            <a:r>
              <a:rPr kumimoji="1" lang="zh-CN" altLang="en-US" sz="2400" b="1" dirty="0" smtClean="0">
                <a:latin typeface="Times New Roman" pitchFamily="18" charset="0"/>
              </a:rPr>
              <a:t>（</a:t>
            </a:r>
            <a:r>
              <a:rPr kumimoji="1" lang="en-US" altLang="zh-CN" sz="2400" b="1" dirty="0" smtClean="0">
                <a:latin typeface="Times New Roman" pitchFamily="18" charset="0"/>
              </a:rPr>
              <a:t>1</a:t>
            </a:r>
            <a:r>
              <a:rPr kumimoji="1" lang="zh-CN" altLang="en-US" sz="2400" b="1" dirty="0" smtClean="0">
                <a:latin typeface="Times New Roman" pitchFamily="18" charset="0"/>
              </a:rPr>
              <a:t>）</a:t>
            </a:r>
            <a:r>
              <a:rPr kumimoji="1" lang="zh-CN" altLang="en-US" sz="2400" b="1" dirty="0">
                <a:latin typeface="Times New Roman" pitchFamily="18" charset="0"/>
              </a:rPr>
              <a:t>最小记录长度</a:t>
            </a:r>
          </a:p>
          <a:p>
            <a:pPr>
              <a:lnSpc>
                <a:spcPct val="120000"/>
              </a:lnSpc>
            </a:pPr>
            <a:r>
              <a:rPr kumimoji="1" lang="zh-CN" altLang="en-US" sz="2400" b="1" dirty="0">
                <a:latin typeface="Times New Roman" pitchFamily="18" charset="0"/>
              </a:rPr>
              <a:t> </a:t>
            </a:r>
            <a:r>
              <a:rPr kumimoji="1" lang="zh-CN" altLang="en-US" sz="2400" b="1" dirty="0" smtClean="0">
                <a:latin typeface="Times New Roman" pitchFamily="18" charset="0"/>
              </a:rPr>
              <a:t>（</a:t>
            </a:r>
            <a:r>
              <a:rPr kumimoji="1" lang="en-US" altLang="zh-CN" sz="2400" b="1" dirty="0" smtClean="0">
                <a:latin typeface="Times New Roman" pitchFamily="18" charset="0"/>
              </a:rPr>
              <a:t>2</a:t>
            </a:r>
            <a:r>
              <a:rPr kumimoji="1" lang="zh-CN" altLang="en-US" sz="2400" b="1" dirty="0" smtClean="0">
                <a:latin typeface="Times New Roman" pitchFamily="18" charset="0"/>
              </a:rPr>
              <a:t>）所允许处理的信号的最高频率</a:t>
            </a:r>
            <a:endParaRPr kumimoji="1" lang="en-US" altLang="zh-CN" sz="2400" b="1" dirty="0" smtClean="0">
              <a:latin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2400" b="1" dirty="0" smtClean="0">
                <a:latin typeface="Times New Roman" pitchFamily="18" charset="0"/>
              </a:rPr>
              <a:t> </a:t>
            </a:r>
            <a:r>
              <a:rPr kumimoji="1" lang="zh-CN" altLang="en-US" sz="2400" b="1" dirty="0" smtClean="0">
                <a:latin typeface="Times New Roman" pitchFamily="18" charset="0"/>
              </a:rPr>
              <a:t>（</a:t>
            </a:r>
            <a:r>
              <a:rPr kumimoji="1" lang="en-US" altLang="zh-CN" sz="2400" b="1" dirty="0" smtClean="0">
                <a:latin typeface="Times New Roman" pitchFamily="18" charset="0"/>
              </a:rPr>
              <a:t>3</a:t>
            </a:r>
            <a:r>
              <a:rPr kumimoji="1" lang="zh-CN" altLang="en-US" sz="2400" b="1" dirty="0" smtClean="0">
                <a:latin typeface="Times New Roman" pitchFamily="18" charset="0"/>
              </a:rPr>
              <a:t>）</a:t>
            </a:r>
            <a:r>
              <a:rPr kumimoji="1" lang="zh-CN" altLang="en-US" sz="2400" b="1" dirty="0">
                <a:latin typeface="Times New Roman" pitchFamily="18" charset="0"/>
              </a:rPr>
              <a:t>在一个记录中最少点数</a:t>
            </a:r>
            <a:r>
              <a:rPr kumimoji="1" lang="en-US" altLang="zh-CN" sz="2400" b="1" dirty="0">
                <a:latin typeface="Times New Roman" pitchFamily="18" charset="0"/>
              </a:rPr>
              <a:t>N     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38857" y="4338800"/>
            <a:ext cx="28813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400" b="1">
                <a:latin typeface="Times New Roman" pitchFamily="18" charset="0"/>
              </a:rPr>
              <a:t>解</a:t>
            </a:r>
            <a:r>
              <a:rPr kumimoji="1" lang="zh-CN" altLang="en-US" sz="2400" b="1">
                <a:latin typeface="Times New Roman" pitchFamily="18" charset="0"/>
                <a:sym typeface="Wingdings" pitchFamily="2" charset="2"/>
              </a:rPr>
              <a:t>：</a:t>
            </a:r>
            <a:endParaRPr kumimoji="1" lang="zh-CN" altLang="en-US" sz="2400" b="1">
              <a:latin typeface="Times New Roman" pitchFamily="18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115616" y="4364463"/>
            <a:ext cx="64094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latin typeface="Times New Roman" pitchFamily="18" charset="0"/>
              </a:rPr>
              <a:t> </a:t>
            </a:r>
            <a:r>
              <a:rPr kumimoji="1" lang="zh-CN" altLang="en-US" sz="2400" b="1" dirty="0" smtClean="0">
                <a:latin typeface="Times New Roman" pitchFamily="18" charset="0"/>
              </a:rPr>
              <a:t>（</a:t>
            </a:r>
            <a:r>
              <a:rPr kumimoji="1" lang="en-US" altLang="zh-CN" sz="2400" b="1" dirty="0" smtClean="0">
                <a:latin typeface="Times New Roman" pitchFamily="18" charset="0"/>
              </a:rPr>
              <a:t>1</a:t>
            </a:r>
            <a:r>
              <a:rPr kumimoji="1" lang="zh-CN" altLang="en-US" sz="2400" b="1" dirty="0" smtClean="0">
                <a:latin typeface="Times New Roman" pitchFamily="18" charset="0"/>
              </a:rPr>
              <a:t>）</a:t>
            </a:r>
            <a:r>
              <a:rPr kumimoji="1" lang="zh-CN" altLang="en-US" sz="2400" b="1" dirty="0">
                <a:latin typeface="Times New Roman" pitchFamily="18" charset="0"/>
              </a:rPr>
              <a:t>由分辨力的要求确定最小记录长度     </a:t>
            </a:r>
          </a:p>
        </p:txBody>
      </p:sp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373487"/>
              </p:ext>
            </p:extLst>
          </p:nvPr>
        </p:nvGraphicFramePr>
        <p:xfrm>
          <a:off x="2644453" y="5000753"/>
          <a:ext cx="2232248" cy="9155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1" name="Equation" r:id="rId5" imgW="1117440" imgH="431640" progId="Equation.DSMT4">
                  <p:embed/>
                </p:oleObj>
              </mc:Choice>
              <mc:Fallback>
                <p:oleObj name="Equation" r:id="rId5" imgW="111744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2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453" y="5000753"/>
                        <a:ext cx="2232248" cy="9155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动作按钮: 前进或下一项 1">
            <a:hlinkClick r:id="" action="ppaction://hlinkshowjump?jump=nextslide" highlightClick="1"/>
          </p:cNvPr>
          <p:cNvSpPr/>
          <p:nvPr/>
        </p:nvSpPr>
        <p:spPr>
          <a:xfrm>
            <a:off x="7596336" y="2852936"/>
            <a:ext cx="576064" cy="36004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11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202481" y="188640"/>
            <a:ext cx="74175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2400" b="1" dirty="0" smtClean="0">
                <a:latin typeface="Times New Roman" pitchFamily="18" charset="0"/>
              </a:rPr>
              <a:t>（</a:t>
            </a:r>
            <a:r>
              <a:rPr kumimoji="1" lang="en-US" altLang="zh-CN" sz="2400" b="1" dirty="0" smtClean="0">
                <a:latin typeface="Times New Roman" pitchFamily="18" charset="0"/>
              </a:rPr>
              <a:t>2</a:t>
            </a:r>
            <a:r>
              <a:rPr kumimoji="1" lang="zh-CN" altLang="en-US" sz="2400" b="1" dirty="0" smtClean="0">
                <a:latin typeface="Times New Roman" pitchFamily="18" charset="0"/>
              </a:rPr>
              <a:t>）</a:t>
            </a:r>
            <a:r>
              <a:rPr kumimoji="1" lang="zh-CN" altLang="en-US" sz="2400" b="1" dirty="0">
                <a:latin typeface="Times New Roman" pitchFamily="18" charset="0"/>
              </a:rPr>
              <a:t>由信号</a:t>
            </a:r>
            <a:r>
              <a:rPr kumimoji="1" lang="zh-CN" altLang="en-US" sz="2400" b="1" dirty="0" smtClean="0">
                <a:latin typeface="Times New Roman" pitchFamily="18" charset="0"/>
              </a:rPr>
              <a:t>的抽样时间间隔确定最高频率</a:t>
            </a:r>
            <a:endParaRPr kumimoji="1" lang="zh-CN" altLang="en-US" sz="2400" b="1" dirty="0">
              <a:latin typeface="Times New Roman" pitchFamily="18" charset="0"/>
            </a:endParaRPr>
          </a:p>
        </p:txBody>
      </p:sp>
      <p:graphicFrame>
        <p:nvGraphicFramePr>
          <p:cNvPr id="348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964594"/>
              </p:ext>
            </p:extLst>
          </p:nvPr>
        </p:nvGraphicFramePr>
        <p:xfrm>
          <a:off x="1763688" y="836712"/>
          <a:ext cx="4032448" cy="912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4" name="Equation" r:id="rId3" imgW="1841400" imgH="393480" progId="Equation.DSMT4">
                  <p:embed/>
                </p:oleObj>
              </mc:Choice>
              <mc:Fallback>
                <p:oleObj name="Equation" r:id="rId3" imgW="18414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6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836712"/>
                        <a:ext cx="4032448" cy="9121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893180"/>
              </p:ext>
            </p:extLst>
          </p:nvPr>
        </p:nvGraphicFramePr>
        <p:xfrm>
          <a:off x="1825048" y="2988228"/>
          <a:ext cx="3228975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5" name="Equation" r:id="rId5" imgW="1562040" imgH="457200" progId="Equation.DSMT4">
                  <p:embed/>
                </p:oleObj>
              </mc:Choice>
              <mc:Fallback>
                <p:oleObj name="Equation" r:id="rId5" imgW="156204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56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048" y="2988228"/>
                        <a:ext cx="3228975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193021"/>
              </p:ext>
            </p:extLst>
          </p:nvPr>
        </p:nvGraphicFramePr>
        <p:xfrm>
          <a:off x="1922572" y="5465993"/>
          <a:ext cx="2808312" cy="480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6" name="Equation" r:id="rId7" imgW="1257120" imgH="203040" progId="Equation.DSMT4">
                  <p:embed/>
                </p:oleObj>
              </mc:Choice>
              <mc:Fallback>
                <p:oleObj name="Equation" r:id="rId7" imgW="12571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5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572" y="5465993"/>
                        <a:ext cx="2808312" cy="4803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62517" y="2276872"/>
            <a:ext cx="6985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en-US" altLang="zh-CN" sz="2400" b="1" dirty="0" smtClean="0">
                <a:latin typeface="Times New Roman" pitchFamily="18" charset="0"/>
              </a:rPr>
              <a:t> </a:t>
            </a:r>
            <a:r>
              <a:rPr kumimoji="1" lang="zh-CN" altLang="en-US" sz="2400" b="1" dirty="0" smtClean="0">
                <a:latin typeface="Times New Roman" pitchFamily="18" charset="0"/>
              </a:rPr>
              <a:t>（</a:t>
            </a:r>
            <a:r>
              <a:rPr kumimoji="1" lang="en-US" altLang="zh-CN" sz="2400" b="1" dirty="0" smtClean="0">
                <a:latin typeface="Times New Roman" pitchFamily="18" charset="0"/>
              </a:rPr>
              <a:t>3</a:t>
            </a:r>
            <a:r>
              <a:rPr kumimoji="1" lang="zh-CN" altLang="en-US" sz="2400" b="1" dirty="0" smtClean="0">
                <a:latin typeface="Times New Roman" pitchFamily="18" charset="0"/>
              </a:rPr>
              <a:t>）</a:t>
            </a:r>
            <a:r>
              <a:rPr kumimoji="1" lang="zh-CN" altLang="en-US" sz="2400" b="1" dirty="0">
                <a:latin typeface="Times New Roman" pitchFamily="18" charset="0"/>
              </a:rPr>
              <a:t>最小记录点数应满足：</a:t>
            </a:r>
          </a:p>
        </p:txBody>
      </p:sp>
      <p:grpSp>
        <p:nvGrpSpPr>
          <p:cNvPr id="15" name="Group 8"/>
          <p:cNvGrpSpPr>
            <a:grpSpLocks/>
          </p:cNvGrpSpPr>
          <p:nvPr/>
        </p:nvGrpSpPr>
        <p:grpSpPr bwMode="auto">
          <a:xfrm>
            <a:off x="262948" y="4155556"/>
            <a:ext cx="5310783" cy="811056"/>
            <a:chOff x="204" y="1797"/>
            <a:chExt cx="3818" cy="672"/>
          </a:xfrm>
        </p:grpSpPr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204" y="1842"/>
              <a:ext cx="90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en-US" sz="2400" b="1">
                  <a:latin typeface="Times New Roman" pitchFamily="18" charset="0"/>
                </a:rPr>
                <a:t>或：</a:t>
              </a:r>
            </a:p>
          </p:txBody>
        </p:sp>
        <p:graphicFrame>
          <p:nvGraphicFramePr>
            <p:cNvPr id="1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16050667"/>
                </p:ext>
              </p:extLst>
            </p:nvPr>
          </p:nvGraphicFramePr>
          <p:xfrm>
            <a:off x="1407" y="1797"/>
            <a:ext cx="2615" cy="6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9897" name="Equation" r:id="rId9" imgW="1625400" imgH="393480" progId="Equation.DSMT4">
                    <p:embed/>
                  </p:oleObj>
                </mc:Choice>
                <mc:Fallback>
                  <p:oleObj name="Equation" r:id="rId9" imgW="1625400" imgH="393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lum bright="-56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7" y="1797"/>
                          <a:ext cx="2615" cy="6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403674" y="5379172"/>
            <a:ext cx="14414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2400" b="1" dirty="0">
                <a:latin typeface="Times New Roman" pitchFamily="18" charset="0"/>
              </a:rPr>
              <a:t>取：</a:t>
            </a:r>
          </a:p>
        </p:txBody>
      </p:sp>
      <p:sp>
        <p:nvSpPr>
          <p:cNvPr id="2" name="动作按钮: 后退或前一项 1">
            <a:hlinkClick r:id="" action="ppaction://hlinkshowjump?jump=previousslide" highlightClick="1"/>
          </p:cNvPr>
          <p:cNvSpPr/>
          <p:nvPr/>
        </p:nvSpPr>
        <p:spPr>
          <a:xfrm>
            <a:off x="8028384" y="2204864"/>
            <a:ext cx="504056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40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14" grpId="0"/>
      <p:bldP spid="1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7646</TotalTime>
  <Words>155</Words>
  <Application>Microsoft Office PowerPoint</Application>
  <PresentationFormat>全屏显示(4:3)</PresentationFormat>
  <Paragraphs>16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等线</vt:lpstr>
      <vt:lpstr>宋体</vt:lpstr>
      <vt:lpstr>Arial</vt:lpstr>
      <vt:lpstr>Calibri</vt:lpstr>
      <vt:lpstr>Times New Roman</vt:lpstr>
      <vt:lpstr>Wingdings</vt:lpstr>
      <vt:lpstr>Office 主题​​</vt:lpstr>
      <vt:lpstr>Equation</vt:lpstr>
      <vt:lpstr>第十一次作业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第一次作业</dc:title>
  <dc:creator>shhu</dc:creator>
  <cp:lastModifiedBy>hu</cp:lastModifiedBy>
  <cp:revision>84</cp:revision>
  <cp:lastPrinted>2022-11-02T09:22:12Z</cp:lastPrinted>
  <dcterms:created xsi:type="dcterms:W3CDTF">2014-09-24T02:09:33Z</dcterms:created>
  <dcterms:modified xsi:type="dcterms:W3CDTF">2023-11-06T02:02:19Z</dcterms:modified>
</cp:coreProperties>
</file>