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3"/>
  </p:notesMasterIdLst>
  <p:sldIdLst>
    <p:sldId id="307" r:id="rId2"/>
    <p:sldId id="308" r:id="rId3"/>
    <p:sldId id="309" r:id="rId4"/>
    <p:sldId id="310" r:id="rId5"/>
    <p:sldId id="311" r:id="rId6"/>
    <p:sldId id="312" r:id="rId7"/>
    <p:sldId id="330" r:id="rId8"/>
    <p:sldId id="327" r:id="rId9"/>
    <p:sldId id="331" r:id="rId10"/>
    <p:sldId id="329" r:id="rId11"/>
    <p:sldId id="316" r:id="rId12"/>
    <p:sldId id="317" r:id="rId13"/>
    <p:sldId id="318" r:id="rId14"/>
    <p:sldId id="319" r:id="rId15"/>
    <p:sldId id="332" r:id="rId16"/>
    <p:sldId id="333" r:id="rId17"/>
    <p:sldId id="320" r:id="rId18"/>
    <p:sldId id="321" r:id="rId19"/>
    <p:sldId id="322" r:id="rId20"/>
    <p:sldId id="323" r:id="rId21"/>
    <p:sldId id="334" r:id="rId22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282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58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AC04189-21D8-4E23-B2BA-C5EC64316F2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896951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E7C6CE02-D7A3-4B6E-8AFC-401ADE5700A2}" type="slidenum">
              <a:rPr lang="en-US" altLang="zh-CN"/>
              <a:pPr eaLnBrk="1" hangingPunct="1">
                <a:spcBef>
                  <a:spcPct val="0"/>
                </a:spcBef>
              </a:pPr>
              <a:t>1</a:t>
            </a:fld>
            <a:endParaRPr lang="en-US" altLang="zh-CN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13057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D9B1ADA8-E767-4CBD-A747-E4636D288D48}" type="slidenum">
              <a:rPr lang="en-US" altLang="zh-CN"/>
              <a:pPr eaLnBrk="1" hangingPunct="1">
                <a:spcBef>
                  <a:spcPct val="0"/>
                </a:spcBef>
              </a:pPr>
              <a:t>2</a:t>
            </a:fld>
            <a:endParaRPr lang="en-US" altLang="zh-CN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173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EDDBB6DF-6C3C-48C6-B57C-448E3BA2BB5A}" type="slidenum">
              <a:rPr lang="en-US" altLang="zh-CN"/>
              <a:pPr eaLnBrk="1" hangingPunct="1">
                <a:spcBef>
                  <a:spcPct val="0"/>
                </a:spcBef>
              </a:pPr>
              <a:t>3</a:t>
            </a:fld>
            <a:endParaRPr lang="en-US" altLang="zh-CN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2617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0BE3707C-06F1-4A53-940D-48FB52FBFBA3}" type="slidenum">
              <a:rPr lang="en-US" altLang="zh-CN"/>
              <a:pPr eaLnBrk="1" hangingPunct="1">
                <a:spcBef>
                  <a:spcPct val="0"/>
                </a:spcBef>
              </a:pPr>
              <a:t>4</a:t>
            </a:fld>
            <a:endParaRPr lang="en-US" altLang="zh-CN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1074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1E263A6D-1CAD-4E17-ABB1-4375CEBFFB4B}" type="slidenum">
              <a:rPr lang="en-US" altLang="zh-CN"/>
              <a:pPr eaLnBrk="1" hangingPunct="1">
                <a:spcBef>
                  <a:spcPct val="0"/>
                </a:spcBef>
              </a:pPr>
              <a:t>5</a:t>
            </a:fld>
            <a:endParaRPr lang="en-US" altLang="zh-CN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58524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7A49E0BE-0EC6-4929-9D0A-D8044CE57869}" type="slidenum">
              <a:rPr lang="en-US" altLang="zh-CN"/>
              <a:pPr eaLnBrk="1" hangingPunct="1">
                <a:spcBef>
                  <a:spcPct val="0"/>
                </a:spcBef>
              </a:pPr>
              <a:t>6</a:t>
            </a:fld>
            <a:endParaRPr lang="en-US" altLang="zh-CN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5686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D076D21D-EAF3-4DF9-B1B5-4CD7C66692E0}" type="slidenum">
              <a:rPr lang="en-US" altLang="zh-CN"/>
              <a:pPr eaLnBrk="1" hangingPunct="1">
                <a:spcBef>
                  <a:spcPct val="0"/>
                </a:spcBef>
              </a:pPr>
              <a:t>10</a:t>
            </a:fld>
            <a:endParaRPr lang="en-US" altLang="zh-CN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76391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AFA8C28D-691A-4F0B-9798-820108A5682E}" type="slidenum">
              <a:rPr lang="en-US" altLang="zh-CN"/>
              <a:pPr eaLnBrk="1" hangingPunct="1">
                <a:spcBef>
                  <a:spcPct val="0"/>
                </a:spcBef>
              </a:pPr>
              <a:t>11</a:t>
            </a:fld>
            <a:endParaRPr lang="en-US" altLang="zh-CN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14251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453CC8CF-EBC1-4336-B198-FB2C37B3E234}" type="slidenum">
              <a:rPr lang="en-US" altLang="zh-CN"/>
              <a:pPr eaLnBrk="1" hangingPunct="1">
                <a:spcBef>
                  <a:spcPct val="0"/>
                </a:spcBef>
              </a:pPr>
              <a:t>12</a:t>
            </a:fld>
            <a:endParaRPr lang="en-US" altLang="zh-CN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5020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5C13BF84-4ED4-46BB-A711-6AD0AB6FFDF2}" type="slidenum">
              <a:rPr lang="en-US" altLang="zh-CN"/>
              <a:pPr eaLnBrk="1" hangingPunct="1">
                <a:spcBef>
                  <a:spcPct val="0"/>
                </a:spcBef>
              </a:pPr>
              <a:t>13</a:t>
            </a:fld>
            <a:endParaRPr lang="en-US" altLang="zh-CN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7186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83CF4130-C882-4696-A5FD-83B556735B82}" type="slidenum">
              <a:rPr lang="en-US" altLang="zh-CN"/>
              <a:pPr eaLnBrk="1" hangingPunct="1">
                <a:spcBef>
                  <a:spcPct val="0"/>
                </a:spcBef>
              </a:pPr>
              <a:t>14</a:t>
            </a:fld>
            <a:endParaRPr lang="en-US" altLang="zh-CN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8655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11E1D16E-9C9E-421A-8D68-B74FD258EE97}" type="slidenum">
              <a:rPr lang="en-US" altLang="zh-CN"/>
              <a:pPr eaLnBrk="1" hangingPunct="1">
                <a:spcBef>
                  <a:spcPct val="0"/>
                </a:spcBef>
              </a:pPr>
              <a:t>17</a:t>
            </a:fld>
            <a:endParaRPr lang="en-US" altLang="zh-CN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6211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27632767-F5A3-4F4C-845C-09448F9FBEAD}" type="slidenum">
              <a:rPr lang="en-US" altLang="zh-CN"/>
              <a:pPr eaLnBrk="1" hangingPunct="1">
                <a:spcBef>
                  <a:spcPct val="0"/>
                </a:spcBef>
              </a:pPr>
              <a:t>18</a:t>
            </a:fld>
            <a:endParaRPr lang="en-US" altLang="zh-CN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0759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867778C3-A055-4A1F-ACE2-359C6738D407}" type="slidenum">
              <a:rPr lang="en-US" altLang="zh-CN"/>
              <a:pPr eaLnBrk="1" hangingPunct="1">
                <a:spcBef>
                  <a:spcPct val="0"/>
                </a:spcBef>
              </a:pPr>
              <a:t>19</a:t>
            </a:fld>
            <a:endParaRPr lang="en-US" altLang="zh-CN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4096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3905E0BB-AD84-4FE8-BF20-96783F9F330F}" type="slidenum">
              <a:rPr lang="en-US" altLang="zh-CN"/>
              <a:pPr eaLnBrk="1" hangingPunct="1">
                <a:spcBef>
                  <a:spcPct val="0"/>
                </a:spcBef>
              </a:pPr>
              <a:t>20</a:t>
            </a:fld>
            <a:endParaRPr lang="en-US" altLang="zh-CN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422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9" y="2640"/>
                <a:ext cx="335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 smtClean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12801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单击此处编辑母版标题样式</a:t>
            </a:r>
          </a:p>
        </p:txBody>
      </p:sp>
      <p:sp>
        <p:nvSpPr>
          <p:cNvPr id="12801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zh-CN" altLang="en-US" noProof="0" smtClean="0"/>
              <a:t>单击此处编辑母版副标题样式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rgbClr val="1C1C1C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rgbClr val="1C1C1C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rgbClr val="1C1C1C"/>
                </a:solidFill>
                <a:latin typeface="Arial" panose="020B0604020202020204" pitchFamily="34" charset="0"/>
              </a:defRPr>
            </a:lvl1pPr>
          </a:lstStyle>
          <a:p>
            <a:fld id="{B28BFDDF-2A5F-4411-B5FA-A5F151DA06D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20160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9FE817AE-F5A5-4AC5-A729-B2A80283DF3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39977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51F5BD9F-882D-412F-A0CF-9966E2FFB3A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74568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DEF08243-6447-41E4-9C81-198E948B1E3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16970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DE42350B-FD99-40E1-8415-7CFD18F98BA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67126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E06AABA4-5F0F-4E4E-8EF2-4675F280FDD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89529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CFD4FD46-540E-46A3-837D-AFF1197DC13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47048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74DD2385-9671-41A0-AEA6-6E439F2EEF7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3025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CB454172-08A8-4921-A7D2-6E1CC4AD2E3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37538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E10A9FDF-C701-4165-B2E3-B13500CDE70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04201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784196A7-DC74-4825-A860-E88AFBD4598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817736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标题和文本在内容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77724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2688" y="4151313"/>
            <a:ext cx="77724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1CC82304-9F33-4ED3-B98E-CFE2468EF25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75708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>
              <a:solidFill>
                <a:srgbClr val="000000"/>
              </a:solidFill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>
              <a:solidFill>
                <a:srgbClr val="000000"/>
              </a:solidFill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>
              <a:solidFill>
                <a:srgbClr val="000000"/>
              </a:solidFill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2698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2698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2698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ahoma" panose="020B0604030504040204" pitchFamily="34" charset="0"/>
              </a:defRPr>
            </a:lvl1pPr>
          </a:lstStyle>
          <a:p>
            <a:fld id="{1369EFB3-79D3-4DDD-8F2A-AA4C06D00DB6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2.bin"/><Relationship Id="rId12" Type="http://schemas.openxmlformats.org/officeDocument/2006/relationships/image" Target="../media/image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11" Type="http://schemas.openxmlformats.org/officeDocument/2006/relationships/oleObject" Target="../embeddings/oleObject4.bin"/><Relationship Id="rId5" Type="http://schemas.openxmlformats.org/officeDocument/2006/relationships/oleObject" Target="../embeddings/oleObject1.bin"/><Relationship Id="rId10" Type="http://schemas.openxmlformats.org/officeDocument/2006/relationships/image" Target="../media/image6.wmf"/><Relationship Id="rId4" Type="http://schemas.openxmlformats.org/officeDocument/2006/relationships/image" Target="../media/image8.png"/><Relationship Id="rId9" Type="http://schemas.openxmlformats.org/officeDocument/2006/relationships/oleObject" Target="../embeddings/oleObject3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5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6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4000" smtClean="0"/>
              <a:t>第六章 语音识别</a:t>
            </a:r>
            <a:r>
              <a:rPr lang="en-US" altLang="zh-CN" sz="4000" smtClean="0"/>
              <a:t>-</a:t>
            </a:r>
            <a:r>
              <a:rPr lang="zh-CN" altLang="en-US" sz="4000" smtClean="0"/>
              <a:t>隐马尔可夫模型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概述</a:t>
            </a:r>
          </a:p>
          <a:p>
            <a:pPr eaLnBrk="1" hangingPunct="1"/>
            <a:r>
              <a:rPr lang="zh-CN" altLang="en-US" smtClean="0"/>
              <a:t>模型引入</a:t>
            </a:r>
          </a:p>
          <a:p>
            <a:pPr eaLnBrk="1" hangingPunct="1"/>
            <a:r>
              <a:rPr lang="zh-CN" altLang="en-US" smtClean="0"/>
              <a:t>模型定义</a:t>
            </a:r>
          </a:p>
          <a:p>
            <a:pPr eaLnBrk="1" hangingPunct="1"/>
            <a:r>
              <a:rPr lang="zh-CN" altLang="en-US" smtClean="0"/>
              <a:t>基本问题</a:t>
            </a:r>
          </a:p>
          <a:p>
            <a:pPr eaLnBrk="1" hangingPunct="1"/>
            <a:r>
              <a:rPr lang="zh-CN" altLang="en-US" smtClean="0"/>
              <a:t>实际问题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114800" y="2971800"/>
            <a:ext cx="6412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dirty="0" smtClean="0"/>
              <a:t> 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4000" smtClean="0"/>
              <a:t>第六章 语音识别</a:t>
            </a:r>
            <a:r>
              <a:rPr lang="en-US" altLang="zh-CN" sz="4000" smtClean="0"/>
              <a:t>-</a:t>
            </a:r>
            <a:r>
              <a:rPr lang="zh-CN" altLang="en-US" sz="4000" smtClean="0"/>
              <a:t>隐马尔可夫模型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概述</a:t>
            </a:r>
          </a:p>
          <a:p>
            <a:pPr eaLnBrk="1" hangingPunct="1"/>
            <a:r>
              <a:rPr lang="zh-CN" altLang="en-US" smtClean="0">
                <a:solidFill>
                  <a:srgbClr val="C0C0C0"/>
                </a:solidFill>
              </a:rPr>
              <a:t>模型引入</a:t>
            </a:r>
          </a:p>
          <a:p>
            <a:pPr eaLnBrk="1" hangingPunct="1"/>
            <a:r>
              <a:rPr lang="zh-CN" altLang="en-US" smtClean="0">
                <a:solidFill>
                  <a:srgbClr val="C0C0C0"/>
                </a:solidFill>
              </a:rPr>
              <a:t>模型定义</a:t>
            </a:r>
          </a:p>
          <a:p>
            <a:pPr eaLnBrk="1" hangingPunct="1"/>
            <a:r>
              <a:rPr lang="zh-CN" altLang="en-US" smtClean="0">
                <a:solidFill>
                  <a:srgbClr val="C0C0C0"/>
                </a:solidFill>
              </a:rPr>
              <a:t>基本问题</a:t>
            </a:r>
          </a:p>
          <a:p>
            <a:pPr eaLnBrk="1" hangingPunct="1"/>
            <a:r>
              <a:rPr lang="zh-CN" altLang="en-US" smtClean="0">
                <a:solidFill>
                  <a:srgbClr val="C0C0C0"/>
                </a:solidFill>
              </a:rPr>
              <a:t>实际问题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概述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sz="2000" dirty="0" smtClean="0"/>
              <a:t>HMM</a:t>
            </a:r>
            <a:r>
              <a:rPr lang="zh-CN" altLang="en-US" sz="2000" dirty="0" smtClean="0"/>
              <a:t>（</a:t>
            </a:r>
            <a:r>
              <a:rPr lang="en-US" altLang="zh-CN" sz="2000" dirty="0" smtClean="0"/>
              <a:t>Hidden Markov Model</a:t>
            </a:r>
            <a:r>
              <a:rPr lang="zh-CN" altLang="en-US" sz="2000" dirty="0" smtClean="0"/>
              <a:t>），统计模型</a:t>
            </a:r>
          </a:p>
          <a:p>
            <a:pPr lvl="1" eaLnBrk="1" hangingPunct="1"/>
            <a:r>
              <a:rPr lang="en-US" altLang="zh-CN" sz="1800" dirty="0" smtClean="0"/>
              <a:t>Markov Chain</a:t>
            </a:r>
            <a:r>
              <a:rPr lang="zh-CN" altLang="en-US" sz="1800" dirty="0" smtClean="0"/>
              <a:t>，</a:t>
            </a:r>
            <a:r>
              <a:rPr lang="en-US" altLang="zh-CN" sz="1800" dirty="0" smtClean="0"/>
              <a:t>100</a:t>
            </a:r>
            <a:r>
              <a:rPr lang="zh-CN" altLang="en-US" sz="1800" dirty="0" smtClean="0"/>
              <a:t>年前</a:t>
            </a:r>
          </a:p>
          <a:p>
            <a:pPr lvl="1" eaLnBrk="1" hangingPunct="1"/>
            <a:r>
              <a:rPr lang="en-US" altLang="zh-CN" sz="1800" dirty="0" smtClean="0"/>
              <a:t>HMM</a:t>
            </a:r>
            <a:r>
              <a:rPr lang="zh-CN" altLang="en-US" sz="1800" dirty="0" smtClean="0"/>
              <a:t>，</a:t>
            </a:r>
            <a:r>
              <a:rPr lang="en-US" altLang="zh-CN" sz="1800" dirty="0" smtClean="0"/>
              <a:t>60~70</a:t>
            </a:r>
            <a:r>
              <a:rPr lang="zh-CN" altLang="en-US" sz="1800" dirty="0" smtClean="0"/>
              <a:t>年代，</a:t>
            </a:r>
            <a:r>
              <a:rPr lang="en-US" altLang="zh-CN" sz="1800" dirty="0" smtClean="0"/>
              <a:t>Baum</a:t>
            </a:r>
            <a:r>
              <a:rPr lang="zh-CN" altLang="en-US" sz="1800" dirty="0" smtClean="0"/>
              <a:t>，数学基础</a:t>
            </a:r>
          </a:p>
          <a:p>
            <a:pPr lvl="1" eaLnBrk="1" hangingPunct="1"/>
            <a:r>
              <a:rPr lang="en-US" altLang="zh-CN" sz="1800" dirty="0" smtClean="0"/>
              <a:t>For Speech Recognition, 70</a:t>
            </a:r>
            <a:r>
              <a:rPr lang="zh-CN" altLang="en-US" sz="1800" dirty="0" smtClean="0"/>
              <a:t>年代，</a:t>
            </a:r>
            <a:r>
              <a:rPr lang="en-US" altLang="zh-CN" sz="1800" dirty="0" smtClean="0"/>
              <a:t>Baker (CMU), </a:t>
            </a:r>
            <a:r>
              <a:rPr lang="en-US" altLang="zh-CN" sz="1800" dirty="0" err="1" smtClean="0"/>
              <a:t>Jelinek</a:t>
            </a:r>
            <a:r>
              <a:rPr lang="en-US" altLang="zh-CN" sz="1800" dirty="0" smtClean="0"/>
              <a:t> (IBM)</a:t>
            </a:r>
          </a:p>
          <a:p>
            <a:pPr lvl="1" eaLnBrk="1" hangingPunct="1"/>
            <a:r>
              <a:rPr lang="en-US" altLang="zh-CN" sz="1800" dirty="0" smtClean="0"/>
              <a:t>Widespread, 80</a:t>
            </a:r>
            <a:r>
              <a:rPr lang="zh-CN" altLang="en-US" sz="1800" dirty="0" smtClean="0"/>
              <a:t>年代中，</a:t>
            </a:r>
            <a:r>
              <a:rPr lang="en-US" altLang="zh-CN" sz="1800" dirty="0" err="1" smtClean="0"/>
              <a:t>Rabiner</a:t>
            </a:r>
            <a:r>
              <a:rPr lang="en-US" altLang="zh-CN" sz="1800" dirty="0" smtClean="0"/>
              <a:t> (Bell Lab.)</a:t>
            </a:r>
          </a:p>
          <a:p>
            <a:pPr eaLnBrk="1" hangingPunct="1"/>
            <a:r>
              <a:rPr lang="zh-CN" altLang="en-US" sz="2000" dirty="0" smtClean="0">
                <a:solidFill>
                  <a:schemeClr val="accent3">
                    <a:lumMod val="50000"/>
                  </a:schemeClr>
                </a:solidFill>
              </a:rPr>
              <a:t>主流技术、技术基础</a:t>
            </a:r>
          </a:p>
          <a:p>
            <a:pPr lvl="1" eaLnBrk="1" hangingPunct="1"/>
            <a:r>
              <a:rPr lang="en-US" altLang="zh-CN" sz="1800" dirty="0" smtClean="0"/>
              <a:t>Time Alignment: </a:t>
            </a:r>
            <a:r>
              <a:rPr lang="zh-CN" altLang="en-US" sz="1800" dirty="0" smtClean="0"/>
              <a:t>语音信号的时变性</a:t>
            </a:r>
          </a:p>
          <a:p>
            <a:pPr lvl="1" eaLnBrk="1" hangingPunct="1"/>
            <a:r>
              <a:rPr lang="en-US" altLang="zh-CN" sz="1800" dirty="0" smtClean="0"/>
              <a:t>Data-Driven Method: </a:t>
            </a:r>
            <a:r>
              <a:rPr lang="zh-CN" altLang="en-US" sz="1800" dirty="0" smtClean="0"/>
              <a:t>语音特征的多样性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4000" smtClean="0"/>
              <a:t>第六章 语音识别</a:t>
            </a:r>
            <a:r>
              <a:rPr lang="en-US" altLang="zh-CN" sz="4000" smtClean="0"/>
              <a:t>-</a:t>
            </a:r>
            <a:r>
              <a:rPr lang="zh-CN" altLang="en-US" sz="4000" smtClean="0"/>
              <a:t>隐马尔可夫模型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>
                <a:solidFill>
                  <a:srgbClr val="C0C0C0"/>
                </a:solidFill>
              </a:rPr>
              <a:t>概述</a:t>
            </a:r>
          </a:p>
          <a:p>
            <a:pPr eaLnBrk="1" hangingPunct="1"/>
            <a:r>
              <a:rPr lang="zh-CN" altLang="en-US" smtClean="0"/>
              <a:t>模型引入</a:t>
            </a:r>
          </a:p>
          <a:p>
            <a:pPr eaLnBrk="1" hangingPunct="1"/>
            <a:r>
              <a:rPr lang="zh-CN" altLang="en-US" smtClean="0">
                <a:solidFill>
                  <a:srgbClr val="C0C0C0"/>
                </a:solidFill>
              </a:rPr>
              <a:t>模型定义</a:t>
            </a:r>
          </a:p>
          <a:p>
            <a:pPr eaLnBrk="1" hangingPunct="1"/>
            <a:r>
              <a:rPr lang="zh-CN" altLang="en-US" smtClean="0">
                <a:solidFill>
                  <a:srgbClr val="C0C0C0"/>
                </a:solidFill>
              </a:rPr>
              <a:t>基本问题</a:t>
            </a:r>
          </a:p>
          <a:p>
            <a:pPr eaLnBrk="1" hangingPunct="1"/>
            <a:r>
              <a:rPr lang="zh-CN" altLang="en-US" smtClean="0">
                <a:solidFill>
                  <a:srgbClr val="C0C0C0"/>
                </a:solidFill>
              </a:rPr>
              <a:t>实际问题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模型引入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4868863"/>
            <a:ext cx="4038600" cy="1257300"/>
          </a:xfrm>
        </p:spPr>
        <p:txBody>
          <a:bodyPr/>
          <a:lstStyle/>
          <a:p>
            <a:pPr eaLnBrk="1" hangingPunct="1"/>
            <a:r>
              <a:rPr lang="zh-CN" altLang="en-US" sz="2000" smtClean="0"/>
              <a:t>问题</a:t>
            </a:r>
          </a:p>
          <a:p>
            <a:pPr lvl="1" eaLnBrk="1" hangingPunct="1"/>
            <a:r>
              <a:rPr lang="zh-CN" altLang="en-US" sz="1800" smtClean="0"/>
              <a:t>信号的时变性</a:t>
            </a:r>
          </a:p>
          <a:p>
            <a:pPr lvl="1" eaLnBrk="1" hangingPunct="1"/>
            <a:r>
              <a:rPr lang="zh-CN" altLang="en-US" sz="1800" smtClean="0"/>
              <a:t>特征的多样性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4868863"/>
            <a:ext cx="4038600" cy="1257300"/>
          </a:xfrm>
        </p:spPr>
        <p:txBody>
          <a:bodyPr/>
          <a:lstStyle/>
          <a:p>
            <a:pPr eaLnBrk="1" hangingPunct="1"/>
            <a:r>
              <a:rPr lang="zh-CN" altLang="en-US" sz="2000" smtClean="0"/>
              <a:t>对策</a:t>
            </a:r>
          </a:p>
          <a:p>
            <a:pPr lvl="1" eaLnBrk="1" hangingPunct="1"/>
            <a:r>
              <a:rPr lang="zh-CN" altLang="en-US" sz="1800" smtClean="0"/>
              <a:t>动态模型</a:t>
            </a:r>
          </a:p>
          <a:p>
            <a:pPr lvl="1" eaLnBrk="1" hangingPunct="1"/>
            <a:r>
              <a:rPr lang="zh-CN" altLang="en-US" sz="1800" smtClean="0"/>
              <a:t>涵盖多样性变化</a:t>
            </a:r>
          </a:p>
        </p:txBody>
      </p:sp>
      <p:pic>
        <p:nvPicPr>
          <p:cNvPr id="18437" name="Picture 5"/>
          <p:cNvPicPr>
            <a:picLocks noGrp="1" noChangeAspect="1" noChangeArrowheads="1"/>
          </p:cNvPicPr>
          <p:nvPr>
            <p:ph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557338"/>
            <a:ext cx="9144000" cy="3240087"/>
          </a:xfrm>
          <a:noFill/>
        </p:spPr>
      </p:pic>
      <p:grpSp>
        <p:nvGrpSpPr>
          <p:cNvPr id="18439" name="Group 7"/>
          <p:cNvGrpSpPr>
            <a:grpSpLocks/>
          </p:cNvGrpSpPr>
          <p:nvPr/>
        </p:nvGrpSpPr>
        <p:grpSpPr bwMode="auto">
          <a:xfrm>
            <a:off x="663575" y="1917700"/>
            <a:ext cx="8012113" cy="2663825"/>
            <a:chOff x="418" y="1253"/>
            <a:chExt cx="5047" cy="2721"/>
          </a:xfrm>
        </p:grpSpPr>
        <p:sp>
          <p:nvSpPr>
            <p:cNvPr id="18440" name="Line 8"/>
            <p:cNvSpPr>
              <a:spLocks noChangeShapeType="1"/>
            </p:cNvSpPr>
            <p:nvPr/>
          </p:nvSpPr>
          <p:spPr bwMode="auto">
            <a:xfrm>
              <a:off x="476" y="1253"/>
              <a:ext cx="0" cy="272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1" name="Line 9"/>
            <p:cNvSpPr>
              <a:spLocks noChangeShapeType="1"/>
            </p:cNvSpPr>
            <p:nvPr/>
          </p:nvSpPr>
          <p:spPr bwMode="auto">
            <a:xfrm>
              <a:off x="748" y="1253"/>
              <a:ext cx="0" cy="272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2" name="Line 10"/>
            <p:cNvSpPr>
              <a:spLocks noChangeShapeType="1"/>
            </p:cNvSpPr>
            <p:nvPr/>
          </p:nvSpPr>
          <p:spPr bwMode="auto">
            <a:xfrm>
              <a:off x="2835" y="1253"/>
              <a:ext cx="0" cy="272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3" name="Line 11"/>
            <p:cNvSpPr>
              <a:spLocks noChangeShapeType="1"/>
            </p:cNvSpPr>
            <p:nvPr/>
          </p:nvSpPr>
          <p:spPr bwMode="auto">
            <a:xfrm>
              <a:off x="3334" y="1253"/>
              <a:ext cx="0" cy="272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4" name="Line 12"/>
            <p:cNvSpPr>
              <a:spLocks noChangeShapeType="1"/>
            </p:cNvSpPr>
            <p:nvPr/>
          </p:nvSpPr>
          <p:spPr bwMode="auto">
            <a:xfrm>
              <a:off x="3606" y="1253"/>
              <a:ext cx="0" cy="272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5" name="Line 13"/>
            <p:cNvSpPr>
              <a:spLocks noChangeShapeType="1"/>
            </p:cNvSpPr>
            <p:nvPr/>
          </p:nvSpPr>
          <p:spPr bwMode="auto">
            <a:xfrm>
              <a:off x="4014" y="1253"/>
              <a:ext cx="0" cy="272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6" name="Line 14"/>
            <p:cNvSpPr>
              <a:spLocks noChangeShapeType="1"/>
            </p:cNvSpPr>
            <p:nvPr/>
          </p:nvSpPr>
          <p:spPr bwMode="auto">
            <a:xfrm>
              <a:off x="4422" y="1253"/>
              <a:ext cx="0" cy="272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7" name="Line 15"/>
            <p:cNvSpPr>
              <a:spLocks noChangeShapeType="1"/>
            </p:cNvSpPr>
            <p:nvPr/>
          </p:nvSpPr>
          <p:spPr bwMode="auto">
            <a:xfrm>
              <a:off x="4740" y="1253"/>
              <a:ext cx="0" cy="272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8" name="Line 16"/>
            <p:cNvSpPr>
              <a:spLocks noChangeShapeType="1"/>
            </p:cNvSpPr>
            <p:nvPr/>
          </p:nvSpPr>
          <p:spPr bwMode="auto">
            <a:xfrm>
              <a:off x="5057" y="1253"/>
              <a:ext cx="0" cy="272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9" name="Line 17"/>
            <p:cNvSpPr>
              <a:spLocks noChangeShapeType="1"/>
            </p:cNvSpPr>
            <p:nvPr/>
          </p:nvSpPr>
          <p:spPr bwMode="auto">
            <a:xfrm>
              <a:off x="5465" y="1253"/>
              <a:ext cx="0" cy="272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0" name="Line 18"/>
            <p:cNvSpPr>
              <a:spLocks noChangeShapeType="1"/>
            </p:cNvSpPr>
            <p:nvPr/>
          </p:nvSpPr>
          <p:spPr bwMode="auto">
            <a:xfrm>
              <a:off x="1292" y="1253"/>
              <a:ext cx="0" cy="272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1" name="Line 19"/>
            <p:cNvSpPr>
              <a:spLocks noChangeShapeType="1"/>
            </p:cNvSpPr>
            <p:nvPr/>
          </p:nvSpPr>
          <p:spPr bwMode="auto">
            <a:xfrm>
              <a:off x="1746" y="1253"/>
              <a:ext cx="0" cy="272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2" name="Line 20"/>
            <p:cNvSpPr>
              <a:spLocks noChangeShapeType="1"/>
            </p:cNvSpPr>
            <p:nvPr/>
          </p:nvSpPr>
          <p:spPr bwMode="auto">
            <a:xfrm>
              <a:off x="2064" y="1253"/>
              <a:ext cx="0" cy="272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3" name="Line 21"/>
            <p:cNvSpPr>
              <a:spLocks noChangeShapeType="1"/>
            </p:cNvSpPr>
            <p:nvPr/>
          </p:nvSpPr>
          <p:spPr bwMode="auto">
            <a:xfrm>
              <a:off x="2653" y="1253"/>
              <a:ext cx="0" cy="272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4" name="Text Box 22"/>
            <p:cNvSpPr txBox="1">
              <a:spLocks noChangeArrowheads="1"/>
            </p:cNvSpPr>
            <p:nvPr/>
          </p:nvSpPr>
          <p:spPr bwMode="auto">
            <a:xfrm>
              <a:off x="418" y="1645"/>
              <a:ext cx="4891" cy="4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 b="1">
                  <a:solidFill>
                    <a:srgbClr val="FF3300"/>
                  </a:solidFill>
                  <a:latin typeface="Arial" panose="020B0604020202020204" pitchFamily="34" charset="0"/>
                </a:rPr>
                <a:t>一  九　  九     九   年           十      二 月    三    十   一  号</a:t>
              </a:r>
            </a:p>
          </p:txBody>
        </p:sp>
      </p:grpSp>
      <p:pic>
        <p:nvPicPr>
          <p:cNvPr id="2" name="zhcn_misc_tengys_01_000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332" y="1895063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4000" smtClean="0"/>
              <a:t>动态模型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000" dirty="0" smtClean="0"/>
              <a:t>形成过程</a:t>
            </a:r>
          </a:p>
          <a:p>
            <a:pPr lvl="1" eaLnBrk="1" hangingPunct="1"/>
            <a:r>
              <a:rPr lang="zh-CN" altLang="en-US" sz="1800" dirty="0" smtClean="0"/>
              <a:t>连续语音</a:t>
            </a:r>
            <a:r>
              <a:rPr lang="zh-CN" altLang="en-US" sz="1800" dirty="0"/>
              <a:t>划分为</a:t>
            </a:r>
            <a:r>
              <a:rPr lang="zh-CN" altLang="en-US" sz="1800" dirty="0" smtClean="0"/>
              <a:t>为识别单元</a:t>
            </a:r>
            <a:r>
              <a:rPr lang="en-US" altLang="zh-CN" sz="1800" dirty="0" smtClean="0"/>
              <a:t>—</a:t>
            </a:r>
            <a:r>
              <a:rPr lang="zh-CN" altLang="en-US" sz="1800" dirty="0" smtClean="0"/>
              <a:t>音段序列</a:t>
            </a:r>
          </a:p>
          <a:p>
            <a:pPr lvl="1" eaLnBrk="1" hangingPunct="1"/>
            <a:r>
              <a:rPr lang="zh-CN" altLang="en-US" sz="1800" dirty="0" smtClean="0"/>
              <a:t>每个音段采用一组数量有限的状态加以刻画</a:t>
            </a:r>
          </a:p>
          <a:p>
            <a:pPr lvl="1" eaLnBrk="1" hangingPunct="1"/>
            <a:r>
              <a:rPr lang="zh-CN" altLang="en-US" sz="1800" dirty="0" smtClean="0"/>
              <a:t>状态的变化反应语音的变化</a:t>
            </a:r>
            <a:endParaRPr lang="zh-CN" altLang="en-US" sz="1800" dirty="0" smtClean="0"/>
          </a:p>
          <a:p>
            <a:pPr lvl="1" eaLnBrk="1" hangingPunct="1"/>
            <a:r>
              <a:rPr lang="zh-CN" altLang="en-US" sz="1800" dirty="0" smtClean="0"/>
              <a:t>各时刻所处状态依概率而存在</a:t>
            </a:r>
            <a:r>
              <a:rPr lang="en-US" altLang="zh-CN" sz="1800" dirty="0" smtClean="0"/>
              <a:t>/</a:t>
            </a:r>
            <a:r>
              <a:rPr lang="zh-CN" altLang="en-US" sz="1800" dirty="0" smtClean="0"/>
              <a:t>跳转</a:t>
            </a:r>
          </a:p>
          <a:p>
            <a:pPr lvl="1" eaLnBrk="1" hangingPunct="1"/>
            <a:endParaRPr lang="zh-CN" altLang="en-US" sz="1800" dirty="0" smtClean="0"/>
          </a:p>
          <a:p>
            <a:pPr lvl="1" eaLnBrk="1" hangingPunct="1"/>
            <a:endParaRPr lang="zh-CN" altLang="en-US" sz="1800" dirty="0" smtClean="0"/>
          </a:p>
          <a:p>
            <a:pPr eaLnBrk="1" hangingPunct="1"/>
            <a:endParaRPr lang="zh-CN" altLang="en-US" sz="2000" dirty="0" smtClean="0"/>
          </a:p>
          <a:p>
            <a:pPr eaLnBrk="1" hangingPunct="1"/>
            <a:endParaRPr lang="en-US" altLang="zh-CN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smtClean="0"/>
          </a:p>
        </p:txBody>
      </p:sp>
      <p:grpSp>
        <p:nvGrpSpPr>
          <p:cNvPr id="20483" name="组合 17"/>
          <p:cNvGrpSpPr>
            <a:grpSpLocks/>
          </p:cNvGrpSpPr>
          <p:nvPr/>
        </p:nvGrpSpPr>
        <p:grpSpPr bwMode="auto">
          <a:xfrm>
            <a:off x="5491163" y="3546475"/>
            <a:ext cx="3473450" cy="1035050"/>
            <a:chOff x="1023938" y="3429000"/>
            <a:chExt cx="3473450" cy="1035050"/>
          </a:xfrm>
        </p:grpSpPr>
        <p:sp>
          <p:nvSpPr>
            <p:cNvPr id="20485" name="Oval 4"/>
            <p:cNvSpPr>
              <a:spLocks noChangeArrowheads="1"/>
            </p:cNvSpPr>
            <p:nvPr/>
          </p:nvSpPr>
          <p:spPr bwMode="auto">
            <a:xfrm>
              <a:off x="1619250" y="3789363"/>
              <a:ext cx="288925" cy="28733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20486" name="Oval 5"/>
            <p:cNvSpPr>
              <a:spLocks noChangeArrowheads="1"/>
            </p:cNvSpPr>
            <p:nvPr/>
          </p:nvSpPr>
          <p:spPr bwMode="auto">
            <a:xfrm>
              <a:off x="2411413" y="3789363"/>
              <a:ext cx="288925" cy="28733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20487" name="Oval 6"/>
            <p:cNvSpPr>
              <a:spLocks noChangeArrowheads="1"/>
            </p:cNvSpPr>
            <p:nvPr/>
          </p:nvSpPr>
          <p:spPr bwMode="auto">
            <a:xfrm>
              <a:off x="3203575" y="3789363"/>
              <a:ext cx="288925" cy="28733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20488" name="Line 7"/>
            <p:cNvSpPr>
              <a:spLocks noChangeShapeType="1"/>
            </p:cNvSpPr>
            <p:nvPr/>
          </p:nvSpPr>
          <p:spPr bwMode="auto">
            <a:xfrm>
              <a:off x="1116013" y="3933825"/>
              <a:ext cx="5032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89" name="Line 8"/>
            <p:cNvSpPr>
              <a:spLocks noChangeShapeType="1"/>
            </p:cNvSpPr>
            <p:nvPr/>
          </p:nvSpPr>
          <p:spPr bwMode="auto">
            <a:xfrm>
              <a:off x="2700338" y="3933825"/>
              <a:ext cx="5032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0" name="Line 9"/>
            <p:cNvSpPr>
              <a:spLocks noChangeShapeType="1"/>
            </p:cNvSpPr>
            <p:nvPr/>
          </p:nvSpPr>
          <p:spPr bwMode="auto">
            <a:xfrm>
              <a:off x="1908175" y="3933825"/>
              <a:ext cx="5032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1" name="Line 10"/>
            <p:cNvSpPr>
              <a:spLocks noChangeShapeType="1"/>
            </p:cNvSpPr>
            <p:nvPr/>
          </p:nvSpPr>
          <p:spPr bwMode="auto">
            <a:xfrm>
              <a:off x="3492500" y="3933825"/>
              <a:ext cx="5032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2" name="Freeform 11"/>
            <p:cNvSpPr>
              <a:spLocks/>
            </p:cNvSpPr>
            <p:nvPr/>
          </p:nvSpPr>
          <p:spPr bwMode="auto">
            <a:xfrm>
              <a:off x="2328863" y="3429000"/>
              <a:ext cx="454025" cy="360363"/>
            </a:xfrm>
            <a:custGeom>
              <a:avLst/>
              <a:gdLst>
                <a:gd name="T0" fmla="*/ 246975313 w 286"/>
                <a:gd name="T1" fmla="*/ 572077056 h 227"/>
                <a:gd name="T2" fmla="*/ 17641888 w 286"/>
                <a:gd name="T3" fmla="*/ 229335331 h 227"/>
                <a:gd name="T4" fmla="*/ 360383138 w 286"/>
                <a:gd name="T5" fmla="*/ 0 h 227"/>
                <a:gd name="T6" fmla="*/ 703124388 w 286"/>
                <a:gd name="T7" fmla="*/ 229335331 h 227"/>
                <a:gd name="T8" fmla="*/ 473789375 w 286"/>
                <a:gd name="T9" fmla="*/ 572077056 h 2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6" h="227">
                  <a:moveTo>
                    <a:pt x="98" y="227"/>
                  </a:moveTo>
                  <a:cubicBezTo>
                    <a:pt x="49" y="178"/>
                    <a:pt x="0" y="129"/>
                    <a:pt x="7" y="91"/>
                  </a:cubicBezTo>
                  <a:cubicBezTo>
                    <a:pt x="14" y="53"/>
                    <a:pt x="98" y="0"/>
                    <a:pt x="143" y="0"/>
                  </a:cubicBezTo>
                  <a:cubicBezTo>
                    <a:pt x="188" y="0"/>
                    <a:pt x="272" y="53"/>
                    <a:pt x="279" y="91"/>
                  </a:cubicBezTo>
                  <a:cubicBezTo>
                    <a:pt x="286" y="129"/>
                    <a:pt x="237" y="178"/>
                    <a:pt x="188" y="2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3" name="Freeform 12"/>
            <p:cNvSpPr>
              <a:spLocks/>
            </p:cNvSpPr>
            <p:nvPr/>
          </p:nvSpPr>
          <p:spPr bwMode="auto">
            <a:xfrm>
              <a:off x="1525588" y="3429000"/>
              <a:ext cx="454025" cy="360363"/>
            </a:xfrm>
            <a:custGeom>
              <a:avLst/>
              <a:gdLst>
                <a:gd name="T0" fmla="*/ 246975313 w 286"/>
                <a:gd name="T1" fmla="*/ 572077056 h 227"/>
                <a:gd name="T2" fmla="*/ 17641888 w 286"/>
                <a:gd name="T3" fmla="*/ 229335331 h 227"/>
                <a:gd name="T4" fmla="*/ 360383138 w 286"/>
                <a:gd name="T5" fmla="*/ 0 h 227"/>
                <a:gd name="T6" fmla="*/ 703124388 w 286"/>
                <a:gd name="T7" fmla="*/ 229335331 h 227"/>
                <a:gd name="T8" fmla="*/ 473789375 w 286"/>
                <a:gd name="T9" fmla="*/ 572077056 h 2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6" h="227">
                  <a:moveTo>
                    <a:pt x="98" y="227"/>
                  </a:moveTo>
                  <a:cubicBezTo>
                    <a:pt x="49" y="178"/>
                    <a:pt x="0" y="129"/>
                    <a:pt x="7" y="91"/>
                  </a:cubicBezTo>
                  <a:cubicBezTo>
                    <a:pt x="14" y="53"/>
                    <a:pt x="98" y="0"/>
                    <a:pt x="143" y="0"/>
                  </a:cubicBezTo>
                  <a:cubicBezTo>
                    <a:pt x="188" y="0"/>
                    <a:pt x="272" y="53"/>
                    <a:pt x="279" y="91"/>
                  </a:cubicBezTo>
                  <a:cubicBezTo>
                    <a:pt x="286" y="129"/>
                    <a:pt x="237" y="178"/>
                    <a:pt x="188" y="2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4" name="Freeform 13"/>
            <p:cNvSpPr>
              <a:spLocks/>
            </p:cNvSpPr>
            <p:nvPr/>
          </p:nvSpPr>
          <p:spPr bwMode="auto">
            <a:xfrm>
              <a:off x="3109913" y="3429000"/>
              <a:ext cx="454025" cy="360363"/>
            </a:xfrm>
            <a:custGeom>
              <a:avLst/>
              <a:gdLst>
                <a:gd name="T0" fmla="*/ 246975313 w 286"/>
                <a:gd name="T1" fmla="*/ 572077056 h 227"/>
                <a:gd name="T2" fmla="*/ 17641888 w 286"/>
                <a:gd name="T3" fmla="*/ 229335331 h 227"/>
                <a:gd name="T4" fmla="*/ 360383138 w 286"/>
                <a:gd name="T5" fmla="*/ 0 h 227"/>
                <a:gd name="T6" fmla="*/ 703124388 w 286"/>
                <a:gd name="T7" fmla="*/ 229335331 h 227"/>
                <a:gd name="T8" fmla="*/ 473789375 w 286"/>
                <a:gd name="T9" fmla="*/ 572077056 h 2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6" h="227">
                  <a:moveTo>
                    <a:pt x="98" y="227"/>
                  </a:moveTo>
                  <a:cubicBezTo>
                    <a:pt x="49" y="178"/>
                    <a:pt x="0" y="129"/>
                    <a:pt x="7" y="91"/>
                  </a:cubicBezTo>
                  <a:cubicBezTo>
                    <a:pt x="14" y="53"/>
                    <a:pt x="98" y="0"/>
                    <a:pt x="143" y="0"/>
                  </a:cubicBezTo>
                  <a:cubicBezTo>
                    <a:pt x="188" y="0"/>
                    <a:pt x="272" y="53"/>
                    <a:pt x="279" y="91"/>
                  </a:cubicBezTo>
                  <a:cubicBezTo>
                    <a:pt x="286" y="129"/>
                    <a:pt x="237" y="178"/>
                    <a:pt x="188" y="2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5" name="Text Box 14"/>
            <p:cNvSpPr txBox="1">
              <a:spLocks noChangeArrowheads="1"/>
            </p:cNvSpPr>
            <p:nvPr/>
          </p:nvSpPr>
          <p:spPr bwMode="auto">
            <a:xfrm>
              <a:off x="1023938" y="4097338"/>
              <a:ext cx="34734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1800">
                  <a:latin typeface="Arial" panose="020B0604020202020204" pitchFamily="34" charset="0"/>
                </a:rPr>
                <a:t>三状态自左到右无跳转</a:t>
              </a:r>
              <a:r>
                <a:rPr lang="en-US" altLang="zh-CN" sz="1800">
                  <a:latin typeface="Arial" panose="020B0604020202020204" pitchFamily="34" charset="0"/>
                </a:rPr>
                <a:t>HMM</a:t>
              </a:r>
              <a:r>
                <a:rPr lang="zh-CN" altLang="en-US" sz="1800">
                  <a:latin typeface="Arial" panose="020B0604020202020204" pitchFamily="34" charset="0"/>
                </a:rPr>
                <a:t>模型</a:t>
              </a:r>
            </a:p>
          </p:txBody>
        </p:sp>
      </p:grp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03" b="10316"/>
          <a:stretch>
            <a:fillRect/>
          </a:stretch>
        </p:blipFill>
        <p:spPr bwMode="auto">
          <a:xfrm>
            <a:off x="0" y="44450"/>
            <a:ext cx="9144000" cy="336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smtClean="0"/>
          </a:p>
        </p:txBody>
      </p:sp>
      <p:grpSp>
        <p:nvGrpSpPr>
          <p:cNvPr id="21507" name="组合 17"/>
          <p:cNvGrpSpPr>
            <a:grpSpLocks/>
          </p:cNvGrpSpPr>
          <p:nvPr/>
        </p:nvGrpSpPr>
        <p:grpSpPr bwMode="auto">
          <a:xfrm>
            <a:off x="5491163" y="3546475"/>
            <a:ext cx="3473450" cy="1035050"/>
            <a:chOff x="1023938" y="3429000"/>
            <a:chExt cx="3473450" cy="1035050"/>
          </a:xfrm>
        </p:grpSpPr>
        <p:sp>
          <p:nvSpPr>
            <p:cNvPr id="21545" name="Oval 4"/>
            <p:cNvSpPr>
              <a:spLocks noChangeArrowheads="1"/>
            </p:cNvSpPr>
            <p:nvPr/>
          </p:nvSpPr>
          <p:spPr bwMode="auto">
            <a:xfrm>
              <a:off x="1619250" y="3789363"/>
              <a:ext cx="288925" cy="28733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21546" name="Oval 5"/>
            <p:cNvSpPr>
              <a:spLocks noChangeArrowheads="1"/>
            </p:cNvSpPr>
            <p:nvPr/>
          </p:nvSpPr>
          <p:spPr bwMode="auto">
            <a:xfrm>
              <a:off x="2411413" y="3789363"/>
              <a:ext cx="288925" cy="28733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21547" name="Oval 6"/>
            <p:cNvSpPr>
              <a:spLocks noChangeArrowheads="1"/>
            </p:cNvSpPr>
            <p:nvPr/>
          </p:nvSpPr>
          <p:spPr bwMode="auto">
            <a:xfrm>
              <a:off x="3203575" y="3789363"/>
              <a:ext cx="288925" cy="28733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21548" name="Line 7"/>
            <p:cNvSpPr>
              <a:spLocks noChangeShapeType="1"/>
            </p:cNvSpPr>
            <p:nvPr/>
          </p:nvSpPr>
          <p:spPr bwMode="auto">
            <a:xfrm>
              <a:off x="1116013" y="3933825"/>
              <a:ext cx="5032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49" name="Line 8"/>
            <p:cNvSpPr>
              <a:spLocks noChangeShapeType="1"/>
            </p:cNvSpPr>
            <p:nvPr/>
          </p:nvSpPr>
          <p:spPr bwMode="auto">
            <a:xfrm>
              <a:off x="2700338" y="3933825"/>
              <a:ext cx="5032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50" name="Line 9"/>
            <p:cNvSpPr>
              <a:spLocks noChangeShapeType="1"/>
            </p:cNvSpPr>
            <p:nvPr/>
          </p:nvSpPr>
          <p:spPr bwMode="auto">
            <a:xfrm>
              <a:off x="1908175" y="3933825"/>
              <a:ext cx="5032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51" name="Line 10"/>
            <p:cNvSpPr>
              <a:spLocks noChangeShapeType="1"/>
            </p:cNvSpPr>
            <p:nvPr/>
          </p:nvSpPr>
          <p:spPr bwMode="auto">
            <a:xfrm>
              <a:off x="3492500" y="3933825"/>
              <a:ext cx="5032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52" name="Freeform 11"/>
            <p:cNvSpPr>
              <a:spLocks/>
            </p:cNvSpPr>
            <p:nvPr/>
          </p:nvSpPr>
          <p:spPr bwMode="auto">
            <a:xfrm>
              <a:off x="2328863" y="3429000"/>
              <a:ext cx="454025" cy="360363"/>
            </a:xfrm>
            <a:custGeom>
              <a:avLst/>
              <a:gdLst>
                <a:gd name="T0" fmla="*/ 246975313 w 286"/>
                <a:gd name="T1" fmla="*/ 572077056 h 227"/>
                <a:gd name="T2" fmla="*/ 17641888 w 286"/>
                <a:gd name="T3" fmla="*/ 229335331 h 227"/>
                <a:gd name="T4" fmla="*/ 360383138 w 286"/>
                <a:gd name="T5" fmla="*/ 0 h 227"/>
                <a:gd name="T6" fmla="*/ 703124388 w 286"/>
                <a:gd name="T7" fmla="*/ 229335331 h 227"/>
                <a:gd name="T8" fmla="*/ 473789375 w 286"/>
                <a:gd name="T9" fmla="*/ 572077056 h 2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6" h="227">
                  <a:moveTo>
                    <a:pt x="98" y="227"/>
                  </a:moveTo>
                  <a:cubicBezTo>
                    <a:pt x="49" y="178"/>
                    <a:pt x="0" y="129"/>
                    <a:pt x="7" y="91"/>
                  </a:cubicBezTo>
                  <a:cubicBezTo>
                    <a:pt x="14" y="53"/>
                    <a:pt x="98" y="0"/>
                    <a:pt x="143" y="0"/>
                  </a:cubicBezTo>
                  <a:cubicBezTo>
                    <a:pt x="188" y="0"/>
                    <a:pt x="272" y="53"/>
                    <a:pt x="279" y="91"/>
                  </a:cubicBezTo>
                  <a:cubicBezTo>
                    <a:pt x="286" y="129"/>
                    <a:pt x="237" y="178"/>
                    <a:pt x="188" y="2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53" name="Freeform 12"/>
            <p:cNvSpPr>
              <a:spLocks/>
            </p:cNvSpPr>
            <p:nvPr/>
          </p:nvSpPr>
          <p:spPr bwMode="auto">
            <a:xfrm>
              <a:off x="1525588" y="3429000"/>
              <a:ext cx="454025" cy="360363"/>
            </a:xfrm>
            <a:custGeom>
              <a:avLst/>
              <a:gdLst>
                <a:gd name="T0" fmla="*/ 246975313 w 286"/>
                <a:gd name="T1" fmla="*/ 572077056 h 227"/>
                <a:gd name="T2" fmla="*/ 17641888 w 286"/>
                <a:gd name="T3" fmla="*/ 229335331 h 227"/>
                <a:gd name="T4" fmla="*/ 360383138 w 286"/>
                <a:gd name="T5" fmla="*/ 0 h 227"/>
                <a:gd name="T6" fmla="*/ 703124388 w 286"/>
                <a:gd name="T7" fmla="*/ 229335331 h 227"/>
                <a:gd name="T8" fmla="*/ 473789375 w 286"/>
                <a:gd name="T9" fmla="*/ 572077056 h 2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6" h="227">
                  <a:moveTo>
                    <a:pt x="98" y="227"/>
                  </a:moveTo>
                  <a:cubicBezTo>
                    <a:pt x="49" y="178"/>
                    <a:pt x="0" y="129"/>
                    <a:pt x="7" y="91"/>
                  </a:cubicBezTo>
                  <a:cubicBezTo>
                    <a:pt x="14" y="53"/>
                    <a:pt x="98" y="0"/>
                    <a:pt x="143" y="0"/>
                  </a:cubicBezTo>
                  <a:cubicBezTo>
                    <a:pt x="188" y="0"/>
                    <a:pt x="272" y="53"/>
                    <a:pt x="279" y="91"/>
                  </a:cubicBezTo>
                  <a:cubicBezTo>
                    <a:pt x="286" y="129"/>
                    <a:pt x="237" y="178"/>
                    <a:pt x="188" y="2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54" name="Freeform 13"/>
            <p:cNvSpPr>
              <a:spLocks/>
            </p:cNvSpPr>
            <p:nvPr/>
          </p:nvSpPr>
          <p:spPr bwMode="auto">
            <a:xfrm>
              <a:off x="3109913" y="3429000"/>
              <a:ext cx="454025" cy="360363"/>
            </a:xfrm>
            <a:custGeom>
              <a:avLst/>
              <a:gdLst>
                <a:gd name="T0" fmla="*/ 246975313 w 286"/>
                <a:gd name="T1" fmla="*/ 572077056 h 227"/>
                <a:gd name="T2" fmla="*/ 17641888 w 286"/>
                <a:gd name="T3" fmla="*/ 229335331 h 227"/>
                <a:gd name="T4" fmla="*/ 360383138 w 286"/>
                <a:gd name="T5" fmla="*/ 0 h 227"/>
                <a:gd name="T6" fmla="*/ 703124388 w 286"/>
                <a:gd name="T7" fmla="*/ 229335331 h 227"/>
                <a:gd name="T8" fmla="*/ 473789375 w 286"/>
                <a:gd name="T9" fmla="*/ 572077056 h 2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6" h="227">
                  <a:moveTo>
                    <a:pt x="98" y="227"/>
                  </a:moveTo>
                  <a:cubicBezTo>
                    <a:pt x="49" y="178"/>
                    <a:pt x="0" y="129"/>
                    <a:pt x="7" y="91"/>
                  </a:cubicBezTo>
                  <a:cubicBezTo>
                    <a:pt x="14" y="53"/>
                    <a:pt x="98" y="0"/>
                    <a:pt x="143" y="0"/>
                  </a:cubicBezTo>
                  <a:cubicBezTo>
                    <a:pt x="188" y="0"/>
                    <a:pt x="272" y="53"/>
                    <a:pt x="279" y="91"/>
                  </a:cubicBezTo>
                  <a:cubicBezTo>
                    <a:pt x="286" y="129"/>
                    <a:pt x="237" y="178"/>
                    <a:pt x="188" y="2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55" name="Text Box 14"/>
            <p:cNvSpPr txBox="1">
              <a:spLocks noChangeArrowheads="1"/>
            </p:cNvSpPr>
            <p:nvPr/>
          </p:nvSpPr>
          <p:spPr bwMode="auto">
            <a:xfrm>
              <a:off x="1023938" y="4097338"/>
              <a:ext cx="34734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1800">
                  <a:latin typeface="Arial" panose="020B0604020202020204" pitchFamily="34" charset="0"/>
                </a:rPr>
                <a:t>三状态自左到右无跳转</a:t>
              </a:r>
              <a:r>
                <a:rPr lang="en-US" altLang="zh-CN" sz="1800">
                  <a:latin typeface="Arial" panose="020B0604020202020204" pitchFamily="34" charset="0"/>
                </a:rPr>
                <a:t>HMM</a:t>
              </a:r>
              <a:r>
                <a:rPr lang="zh-CN" altLang="en-US" sz="1800">
                  <a:latin typeface="Arial" panose="020B0604020202020204" pitchFamily="34" charset="0"/>
                </a:rPr>
                <a:t>模型</a:t>
              </a:r>
            </a:p>
          </p:txBody>
        </p:sp>
      </p:grp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03" b="10316"/>
          <a:stretch>
            <a:fillRect/>
          </a:stretch>
        </p:blipFill>
        <p:spPr bwMode="auto">
          <a:xfrm>
            <a:off x="0" y="44450"/>
            <a:ext cx="9144000" cy="336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509" name="组合 2"/>
          <p:cNvGrpSpPr>
            <a:grpSpLocks/>
          </p:cNvGrpSpPr>
          <p:nvPr/>
        </p:nvGrpSpPr>
        <p:grpSpPr bwMode="auto">
          <a:xfrm>
            <a:off x="683844" y="3860800"/>
            <a:ext cx="5040682" cy="2141538"/>
            <a:chOff x="3924300" y="3717032"/>
            <a:chExt cx="5040313" cy="2141538"/>
          </a:xfrm>
        </p:grpSpPr>
        <p:sp>
          <p:nvSpPr>
            <p:cNvPr id="21510" name="Oval 15"/>
            <p:cNvSpPr>
              <a:spLocks noChangeArrowheads="1"/>
            </p:cNvSpPr>
            <p:nvPr/>
          </p:nvSpPr>
          <p:spPr bwMode="auto">
            <a:xfrm>
              <a:off x="5003800" y="4274245"/>
              <a:ext cx="288925" cy="28733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21511" name="Oval 16"/>
            <p:cNvSpPr>
              <a:spLocks noChangeArrowheads="1"/>
            </p:cNvSpPr>
            <p:nvPr/>
          </p:nvSpPr>
          <p:spPr bwMode="auto">
            <a:xfrm>
              <a:off x="5794375" y="4274245"/>
              <a:ext cx="288925" cy="28733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21512" name="Oval 17"/>
            <p:cNvSpPr>
              <a:spLocks noChangeArrowheads="1"/>
            </p:cNvSpPr>
            <p:nvPr/>
          </p:nvSpPr>
          <p:spPr bwMode="auto">
            <a:xfrm>
              <a:off x="6586538" y="4274245"/>
              <a:ext cx="288925" cy="28733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21513" name="Line 18"/>
            <p:cNvSpPr>
              <a:spLocks noChangeShapeType="1"/>
            </p:cNvSpPr>
            <p:nvPr/>
          </p:nvSpPr>
          <p:spPr bwMode="auto">
            <a:xfrm>
              <a:off x="4500563" y="4418707"/>
              <a:ext cx="5032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14" name="Oval 19"/>
            <p:cNvSpPr>
              <a:spLocks noChangeArrowheads="1"/>
            </p:cNvSpPr>
            <p:nvPr/>
          </p:nvSpPr>
          <p:spPr bwMode="auto">
            <a:xfrm>
              <a:off x="5795963" y="4923532"/>
              <a:ext cx="288925" cy="28733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21515" name="Oval 20"/>
            <p:cNvSpPr>
              <a:spLocks noChangeArrowheads="1"/>
            </p:cNvSpPr>
            <p:nvPr/>
          </p:nvSpPr>
          <p:spPr bwMode="auto">
            <a:xfrm>
              <a:off x="6586538" y="4923532"/>
              <a:ext cx="288925" cy="28733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21516" name="Oval 21"/>
            <p:cNvSpPr>
              <a:spLocks noChangeArrowheads="1"/>
            </p:cNvSpPr>
            <p:nvPr/>
          </p:nvSpPr>
          <p:spPr bwMode="auto">
            <a:xfrm>
              <a:off x="7378700" y="4923532"/>
              <a:ext cx="288925" cy="28733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21517" name="Line 22"/>
            <p:cNvSpPr>
              <a:spLocks noChangeShapeType="1"/>
            </p:cNvSpPr>
            <p:nvPr/>
          </p:nvSpPr>
          <p:spPr bwMode="auto">
            <a:xfrm>
              <a:off x="5291138" y="4418707"/>
              <a:ext cx="5032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18" name="Oval 23"/>
            <p:cNvSpPr>
              <a:spLocks noChangeArrowheads="1"/>
            </p:cNvSpPr>
            <p:nvPr/>
          </p:nvSpPr>
          <p:spPr bwMode="auto">
            <a:xfrm>
              <a:off x="6588125" y="5571232"/>
              <a:ext cx="288925" cy="28733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21519" name="Oval 24"/>
            <p:cNvSpPr>
              <a:spLocks noChangeArrowheads="1"/>
            </p:cNvSpPr>
            <p:nvPr/>
          </p:nvSpPr>
          <p:spPr bwMode="auto">
            <a:xfrm>
              <a:off x="7378700" y="5571232"/>
              <a:ext cx="288925" cy="28733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21520" name="Oval 25"/>
            <p:cNvSpPr>
              <a:spLocks noChangeArrowheads="1"/>
            </p:cNvSpPr>
            <p:nvPr/>
          </p:nvSpPr>
          <p:spPr bwMode="auto">
            <a:xfrm>
              <a:off x="8170863" y="5571232"/>
              <a:ext cx="288925" cy="28733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21521" name="Line 26"/>
            <p:cNvSpPr>
              <a:spLocks noChangeShapeType="1"/>
            </p:cNvSpPr>
            <p:nvPr/>
          </p:nvSpPr>
          <p:spPr bwMode="auto">
            <a:xfrm>
              <a:off x="6083300" y="4418707"/>
              <a:ext cx="5032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2" name="Line 27"/>
            <p:cNvSpPr>
              <a:spLocks noChangeShapeType="1"/>
            </p:cNvSpPr>
            <p:nvPr/>
          </p:nvSpPr>
          <p:spPr bwMode="auto">
            <a:xfrm>
              <a:off x="6084888" y="5066407"/>
              <a:ext cx="5032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3" name="Line 28"/>
            <p:cNvSpPr>
              <a:spLocks noChangeShapeType="1"/>
            </p:cNvSpPr>
            <p:nvPr/>
          </p:nvSpPr>
          <p:spPr bwMode="auto">
            <a:xfrm>
              <a:off x="6877050" y="5066407"/>
              <a:ext cx="5032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4" name="Line 29"/>
            <p:cNvSpPr>
              <a:spLocks noChangeShapeType="1"/>
            </p:cNvSpPr>
            <p:nvPr/>
          </p:nvSpPr>
          <p:spPr bwMode="auto">
            <a:xfrm>
              <a:off x="6877050" y="5714107"/>
              <a:ext cx="5032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5" name="Line 30"/>
            <p:cNvSpPr>
              <a:spLocks noChangeShapeType="1"/>
            </p:cNvSpPr>
            <p:nvPr/>
          </p:nvSpPr>
          <p:spPr bwMode="auto">
            <a:xfrm>
              <a:off x="7670800" y="5714107"/>
              <a:ext cx="5032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6" name="Line 31"/>
            <p:cNvSpPr>
              <a:spLocks noChangeShapeType="1"/>
            </p:cNvSpPr>
            <p:nvPr/>
          </p:nvSpPr>
          <p:spPr bwMode="auto">
            <a:xfrm>
              <a:off x="5219700" y="4561582"/>
              <a:ext cx="576263" cy="4333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7" name="Line 32"/>
            <p:cNvSpPr>
              <a:spLocks noChangeShapeType="1"/>
            </p:cNvSpPr>
            <p:nvPr/>
          </p:nvSpPr>
          <p:spPr bwMode="auto">
            <a:xfrm>
              <a:off x="6011863" y="5209282"/>
              <a:ext cx="576262" cy="4333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8" name="Line 33"/>
            <p:cNvSpPr>
              <a:spLocks noChangeShapeType="1"/>
            </p:cNvSpPr>
            <p:nvPr/>
          </p:nvSpPr>
          <p:spPr bwMode="auto">
            <a:xfrm>
              <a:off x="6804025" y="5210870"/>
              <a:ext cx="576263" cy="4333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9" name="Line 34"/>
            <p:cNvSpPr>
              <a:spLocks noChangeShapeType="1"/>
            </p:cNvSpPr>
            <p:nvPr/>
          </p:nvSpPr>
          <p:spPr bwMode="auto">
            <a:xfrm>
              <a:off x="7596188" y="5209282"/>
              <a:ext cx="576262" cy="4333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30" name="Line 35"/>
            <p:cNvSpPr>
              <a:spLocks noChangeShapeType="1"/>
            </p:cNvSpPr>
            <p:nvPr/>
          </p:nvSpPr>
          <p:spPr bwMode="auto">
            <a:xfrm>
              <a:off x="6011863" y="4561582"/>
              <a:ext cx="576262" cy="4333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31" name="Line 36"/>
            <p:cNvSpPr>
              <a:spLocks noChangeShapeType="1"/>
            </p:cNvSpPr>
            <p:nvPr/>
          </p:nvSpPr>
          <p:spPr bwMode="auto">
            <a:xfrm>
              <a:off x="6804025" y="4561582"/>
              <a:ext cx="576263" cy="4333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32" name="Line 37"/>
            <p:cNvSpPr>
              <a:spLocks noChangeShapeType="1"/>
            </p:cNvSpPr>
            <p:nvPr/>
          </p:nvSpPr>
          <p:spPr bwMode="auto">
            <a:xfrm>
              <a:off x="8461375" y="5714107"/>
              <a:ext cx="5032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33" name="Rectangle 38"/>
            <p:cNvSpPr>
              <a:spLocks noChangeArrowheads="1"/>
            </p:cNvSpPr>
            <p:nvPr/>
          </p:nvSpPr>
          <p:spPr bwMode="auto">
            <a:xfrm>
              <a:off x="5075238" y="3769420"/>
              <a:ext cx="144462" cy="2889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1534" name="Rectangle 39"/>
            <p:cNvSpPr>
              <a:spLocks noChangeArrowheads="1"/>
            </p:cNvSpPr>
            <p:nvPr/>
          </p:nvSpPr>
          <p:spPr bwMode="auto">
            <a:xfrm>
              <a:off x="5867400" y="3769420"/>
              <a:ext cx="144463" cy="2889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1535" name="Rectangle 40"/>
            <p:cNvSpPr>
              <a:spLocks noChangeArrowheads="1"/>
            </p:cNvSpPr>
            <p:nvPr/>
          </p:nvSpPr>
          <p:spPr bwMode="auto">
            <a:xfrm>
              <a:off x="6659563" y="3769420"/>
              <a:ext cx="144462" cy="2889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1536" name="Rectangle 41"/>
            <p:cNvSpPr>
              <a:spLocks noChangeArrowheads="1"/>
            </p:cNvSpPr>
            <p:nvPr/>
          </p:nvSpPr>
          <p:spPr bwMode="auto">
            <a:xfrm>
              <a:off x="7451725" y="3769420"/>
              <a:ext cx="144463" cy="2889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1537" name="Rectangle 42"/>
            <p:cNvSpPr>
              <a:spLocks noChangeArrowheads="1"/>
            </p:cNvSpPr>
            <p:nvPr/>
          </p:nvSpPr>
          <p:spPr bwMode="auto">
            <a:xfrm>
              <a:off x="8172450" y="3769420"/>
              <a:ext cx="144463" cy="2889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1538" name="Text Box 43"/>
            <p:cNvSpPr txBox="1">
              <a:spLocks noChangeArrowheads="1"/>
            </p:cNvSpPr>
            <p:nvPr/>
          </p:nvSpPr>
          <p:spPr bwMode="auto">
            <a:xfrm>
              <a:off x="4984750" y="3717032"/>
              <a:ext cx="39786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o</a:t>
              </a:r>
              <a:r>
                <a:rPr lang="en-US" altLang="zh-CN" sz="1800" baseline="-25000"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21539" name="Text Box 44"/>
            <p:cNvSpPr txBox="1">
              <a:spLocks noChangeArrowheads="1"/>
            </p:cNvSpPr>
            <p:nvPr/>
          </p:nvSpPr>
          <p:spPr bwMode="auto">
            <a:xfrm>
              <a:off x="5775325" y="3717032"/>
              <a:ext cx="39786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o</a:t>
              </a:r>
              <a:r>
                <a:rPr lang="en-US" altLang="zh-CN" sz="1800" baseline="-25000"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21540" name="Text Box 45"/>
            <p:cNvSpPr txBox="1">
              <a:spLocks noChangeArrowheads="1"/>
            </p:cNvSpPr>
            <p:nvPr/>
          </p:nvSpPr>
          <p:spPr bwMode="auto">
            <a:xfrm>
              <a:off x="7380288" y="3717032"/>
              <a:ext cx="39786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o</a:t>
              </a:r>
              <a:r>
                <a:rPr lang="en-US" altLang="zh-CN" sz="1800" baseline="-25000">
                  <a:latin typeface="Arial" panose="020B0604020202020204" pitchFamily="34" charset="0"/>
                </a:rPr>
                <a:t>4</a:t>
              </a:r>
            </a:p>
          </p:txBody>
        </p:sp>
        <p:sp>
          <p:nvSpPr>
            <p:cNvPr id="21541" name="Text Box 46"/>
            <p:cNvSpPr txBox="1">
              <a:spLocks noChangeArrowheads="1"/>
            </p:cNvSpPr>
            <p:nvPr/>
          </p:nvSpPr>
          <p:spPr bwMode="auto">
            <a:xfrm>
              <a:off x="8101013" y="3717032"/>
              <a:ext cx="39786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o</a:t>
              </a:r>
              <a:r>
                <a:rPr lang="en-US" altLang="zh-CN" sz="1800" baseline="-25000">
                  <a:latin typeface="Arial" panose="020B0604020202020204" pitchFamily="34" charset="0"/>
                </a:rPr>
                <a:t>5</a:t>
              </a:r>
            </a:p>
          </p:txBody>
        </p:sp>
        <p:sp>
          <p:nvSpPr>
            <p:cNvPr id="21542" name="Text Box 47"/>
            <p:cNvSpPr txBox="1">
              <a:spLocks noChangeArrowheads="1"/>
            </p:cNvSpPr>
            <p:nvPr/>
          </p:nvSpPr>
          <p:spPr bwMode="auto">
            <a:xfrm>
              <a:off x="6588125" y="3717032"/>
              <a:ext cx="39786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o</a:t>
              </a:r>
              <a:r>
                <a:rPr lang="en-US" altLang="zh-CN" sz="1800" baseline="-25000"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21544" name="Text Box 49"/>
            <p:cNvSpPr txBox="1">
              <a:spLocks noChangeArrowheads="1"/>
            </p:cNvSpPr>
            <p:nvPr/>
          </p:nvSpPr>
          <p:spPr bwMode="auto">
            <a:xfrm>
              <a:off x="3924300" y="4574455"/>
              <a:ext cx="13271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1800">
                  <a:latin typeface="Arial" panose="020B0604020202020204" pitchFamily="34" charset="0"/>
                </a:rPr>
                <a:t>状态过程：</a:t>
              </a:r>
            </a:p>
          </p:txBody>
        </p:sp>
      </p:grpSp>
      <p:sp>
        <p:nvSpPr>
          <p:cNvPr id="52" name="Text Box 48"/>
          <p:cNvSpPr txBox="1">
            <a:spLocks noChangeArrowheads="1"/>
          </p:cNvSpPr>
          <p:nvPr/>
        </p:nvSpPr>
        <p:spPr bwMode="auto">
          <a:xfrm>
            <a:off x="467544" y="3906838"/>
            <a:ext cx="151836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dirty="0" smtClean="0">
                <a:latin typeface="Arial" panose="020B0604020202020204" pitchFamily="34" charset="0"/>
              </a:rPr>
              <a:t>特征向量</a:t>
            </a:r>
            <a:r>
              <a:rPr lang="en-US" altLang="zh-CN" sz="1800" dirty="0" smtClean="0">
                <a:latin typeface="Arial" panose="020B0604020202020204" pitchFamily="34" charset="0"/>
              </a:rPr>
              <a:t>O</a:t>
            </a:r>
            <a:r>
              <a:rPr lang="zh-CN" altLang="en-US" sz="1800" dirty="0" smtClean="0">
                <a:latin typeface="Arial" panose="020B0604020202020204" pitchFamily="34" charset="0"/>
              </a:rPr>
              <a:t>：</a:t>
            </a:r>
            <a:endParaRPr lang="zh-CN" altLang="en-US" sz="18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smtClean="0"/>
          </a:p>
        </p:txBody>
      </p:sp>
      <p:grpSp>
        <p:nvGrpSpPr>
          <p:cNvPr id="22531" name="组合 17"/>
          <p:cNvGrpSpPr>
            <a:grpSpLocks/>
          </p:cNvGrpSpPr>
          <p:nvPr/>
        </p:nvGrpSpPr>
        <p:grpSpPr bwMode="auto">
          <a:xfrm>
            <a:off x="5491163" y="3546475"/>
            <a:ext cx="3473450" cy="1035050"/>
            <a:chOff x="1023938" y="3429000"/>
            <a:chExt cx="3473450" cy="1035050"/>
          </a:xfrm>
        </p:grpSpPr>
        <p:sp>
          <p:nvSpPr>
            <p:cNvPr id="22570" name="Oval 4"/>
            <p:cNvSpPr>
              <a:spLocks noChangeArrowheads="1"/>
            </p:cNvSpPr>
            <p:nvPr/>
          </p:nvSpPr>
          <p:spPr bwMode="auto">
            <a:xfrm>
              <a:off x="1619250" y="3789363"/>
              <a:ext cx="288925" cy="28733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22571" name="Oval 5"/>
            <p:cNvSpPr>
              <a:spLocks noChangeArrowheads="1"/>
            </p:cNvSpPr>
            <p:nvPr/>
          </p:nvSpPr>
          <p:spPr bwMode="auto">
            <a:xfrm>
              <a:off x="2411413" y="3789363"/>
              <a:ext cx="288925" cy="28733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22572" name="Oval 6"/>
            <p:cNvSpPr>
              <a:spLocks noChangeArrowheads="1"/>
            </p:cNvSpPr>
            <p:nvPr/>
          </p:nvSpPr>
          <p:spPr bwMode="auto">
            <a:xfrm>
              <a:off x="3203575" y="3789363"/>
              <a:ext cx="288925" cy="28733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22573" name="Line 7"/>
            <p:cNvSpPr>
              <a:spLocks noChangeShapeType="1"/>
            </p:cNvSpPr>
            <p:nvPr/>
          </p:nvSpPr>
          <p:spPr bwMode="auto">
            <a:xfrm>
              <a:off x="1116013" y="3933825"/>
              <a:ext cx="5032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74" name="Line 8"/>
            <p:cNvSpPr>
              <a:spLocks noChangeShapeType="1"/>
            </p:cNvSpPr>
            <p:nvPr/>
          </p:nvSpPr>
          <p:spPr bwMode="auto">
            <a:xfrm>
              <a:off x="2700338" y="3933825"/>
              <a:ext cx="5032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75" name="Line 9"/>
            <p:cNvSpPr>
              <a:spLocks noChangeShapeType="1"/>
            </p:cNvSpPr>
            <p:nvPr/>
          </p:nvSpPr>
          <p:spPr bwMode="auto">
            <a:xfrm>
              <a:off x="1908175" y="3933825"/>
              <a:ext cx="5032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76" name="Line 10"/>
            <p:cNvSpPr>
              <a:spLocks noChangeShapeType="1"/>
            </p:cNvSpPr>
            <p:nvPr/>
          </p:nvSpPr>
          <p:spPr bwMode="auto">
            <a:xfrm>
              <a:off x="3492500" y="3933825"/>
              <a:ext cx="5032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77" name="Freeform 11"/>
            <p:cNvSpPr>
              <a:spLocks/>
            </p:cNvSpPr>
            <p:nvPr/>
          </p:nvSpPr>
          <p:spPr bwMode="auto">
            <a:xfrm>
              <a:off x="2328863" y="3429000"/>
              <a:ext cx="454025" cy="360363"/>
            </a:xfrm>
            <a:custGeom>
              <a:avLst/>
              <a:gdLst>
                <a:gd name="T0" fmla="*/ 246975313 w 286"/>
                <a:gd name="T1" fmla="*/ 572077056 h 227"/>
                <a:gd name="T2" fmla="*/ 17641888 w 286"/>
                <a:gd name="T3" fmla="*/ 229335331 h 227"/>
                <a:gd name="T4" fmla="*/ 360383138 w 286"/>
                <a:gd name="T5" fmla="*/ 0 h 227"/>
                <a:gd name="T6" fmla="*/ 703124388 w 286"/>
                <a:gd name="T7" fmla="*/ 229335331 h 227"/>
                <a:gd name="T8" fmla="*/ 473789375 w 286"/>
                <a:gd name="T9" fmla="*/ 572077056 h 2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6" h="227">
                  <a:moveTo>
                    <a:pt x="98" y="227"/>
                  </a:moveTo>
                  <a:cubicBezTo>
                    <a:pt x="49" y="178"/>
                    <a:pt x="0" y="129"/>
                    <a:pt x="7" y="91"/>
                  </a:cubicBezTo>
                  <a:cubicBezTo>
                    <a:pt x="14" y="53"/>
                    <a:pt x="98" y="0"/>
                    <a:pt x="143" y="0"/>
                  </a:cubicBezTo>
                  <a:cubicBezTo>
                    <a:pt x="188" y="0"/>
                    <a:pt x="272" y="53"/>
                    <a:pt x="279" y="91"/>
                  </a:cubicBezTo>
                  <a:cubicBezTo>
                    <a:pt x="286" y="129"/>
                    <a:pt x="237" y="178"/>
                    <a:pt x="188" y="2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78" name="Freeform 12"/>
            <p:cNvSpPr>
              <a:spLocks/>
            </p:cNvSpPr>
            <p:nvPr/>
          </p:nvSpPr>
          <p:spPr bwMode="auto">
            <a:xfrm>
              <a:off x="1525588" y="3429000"/>
              <a:ext cx="454025" cy="360363"/>
            </a:xfrm>
            <a:custGeom>
              <a:avLst/>
              <a:gdLst>
                <a:gd name="T0" fmla="*/ 246975313 w 286"/>
                <a:gd name="T1" fmla="*/ 572077056 h 227"/>
                <a:gd name="T2" fmla="*/ 17641888 w 286"/>
                <a:gd name="T3" fmla="*/ 229335331 h 227"/>
                <a:gd name="T4" fmla="*/ 360383138 w 286"/>
                <a:gd name="T5" fmla="*/ 0 h 227"/>
                <a:gd name="T6" fmla="*/ 703124388 w 286"/>
                <a:gd name="T7" fmla="*/ 229335331 h 227"/>
                <a:gd name="T8" fmla="*/ 473789375 w 286"/>
                <a:gd name="T9" fmla="*/ 572077056 h 2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6" h="227">
                  <a:moveTo>
                    <a:pt x="98" y="227"/>
                  </a:moveTo>
                  <a:cubicBezTo>
                    <a:pt x="49" y="178"/>
                    <a:pt x="0" y="129"/>
                    <a:pt x="7" y="91"/>
                  </a:cubicBezTo>
                  <a:cubicBezTo>
                    <a:pt x="14" y="53"/>
                    <a:pt x="98" y="0"/>
                    <a:pt x="143" y="0"/>
                  </a:cubicBezTo>
                  <a:cubicBezTo>
                    <a:pt x="188" y="0"/>
                    <a:pt x="272" y="53"/>
                    <a:pt x="279" y="91"/>
                  </a:cubicBezTo>
                  <a:cubicBezTo>
                    <a:pt x="286" y="129"/>
                    <a:pt x="237" y="178"/>
                    <a:pt x="188" y="2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79" name="Freeform 13"/>
            <p:cNvSpPr>
              <a:spLocks/>
            </p:cNvSpPr>
            <p:nvPr/>
          </p:nvSpPr>
          <p:spPr bwMode="auto">
            <a:xfrm>
              <a:off x="3109913" y="3429000"/>
              <a:ext cx="454025" cy="360363"/>
            </a:xfrm>
            <a:custGeom>
              <a:avLst/>
              <a:gdLst>
                <a:gd name="T0" fmla="*/ 246975313 w 286"/>
                <a:gd name="T1" fmla="*/ 572077056 h 227"/>
                <a:gd name="T2" fmla="*/ 17641888 w 286"/>
                <a:gd name="T3" fmla="*/ 229335331 h 227"/>
                <a:gd name="T4" fmla="*/ 360383138 w 286"/>
                <a:gd name="T5" fmla="*/ 0 h 227"/>
                <a:gd name="T6" fmla="*/ 703124388 w 286"/>
                <a:gd name="T7" fmla="*/ 229335331 h 227"/>
                <a:gd name="T8" fmla="*/ 473789375 w 286"/>
                <a:gd name="T9" fmla="*/ 572077056 h 2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6" h="227">
                  <a:moveTo>
                    <a:pt x="98" y="227"/>
                  </a:moveTo>
                  <a:cubicBezTo>
                    <a:pt x="49" y="178"/>
                    <a:pt x="0" y="129"/>
                    <a:pt x="7" y="91"/>
                  </a:cubicBezTo>
                  <a:cubicBezTo>
                    <a:pt x="14" y="53"/>
                    <a:pt x="98" y="0"/>
                    <a:pt x="143" y="0"/>
                  </a:cubicBezTo>
                  <a:cubicBezTo>
                    <a:pt x="188" y="0"/>
                    <a:pt x="272" y="53"/>
                    <a:pt x="279" y="91"/>
                  </a:cubicBezTo>
                  <a:cubicBezTo>
                    <a:pt x="286" y="129"/>
                    <a:pt x="237" y="178"/>
                    <a:pt x="188" y="2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80" name="Text Box 14"/>
            <p:cNvSpPr txBox="1">
              <a:spLocks noChangeArrowheads="1"/>
            </p:cNvSpPr>
            <p:nvPr/>
          </p:nvSpPr>
          <p:spPr bwMode="auto">
            <a:xfrm>
              <a:off x="1023938" y="4097338"/>
              <a:ext cx="34734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1800">
                  <a:latin typeface="Arial" panose="020B0604020202020204" pitchFamily="34" charset="0"/>
                </a:rPr>
                <a:t>三状态自左到右无跳转</a:t>
              </a:r>
              <a:r>
                <a:rPr lang="en-US" altLang="zh-CN" sz="1800">
                  <a:latin typeface="Arial" panose="020B0604020202020204" pitchFamily="34" charset="0"/>
                </a:rPr>
                <a:t>HMM</a:t>
              </a:r>
              <a:r>
                <a:rPr lang="zh-CN" altLang="en-US" sz="1800">
                  <a:latin typeface="Arial" panose="020B0604020202020204" pitchFamily="34" charset="0"/>
                </a:rPr>
                <a:t>模型</a:t>
              </a:r>
            </a:p>
          </p:txBody>
        </p:sp>
      </p:grp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03" b="10316"/>
          <a:stretch>
            <a:fillRect/>
          </a:stretch>
        </p:blipFill>
        <p:spPr bwMode="auto">
          <a:xfrm>
            <a:off x="0" y="44450"/>
            <a:ext cx="9144000" cy="336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533" name="组合 2"/>
          <p:cNvGrpSpPr>
            <a:grpSpLocks/>
          </p:cNvGrpSpPr>
          <p:nvPr/>
        </p:nvGrpSpPr>
        <p:grpSpPr bwMode="auto">
          <a:xfrm>
            <a:off x="467544" y="3860800"/>
            <a:ext cx="5256981" cy="2141538"/>
            <a:chOff x="3708016" y="3717032"/>
            <a:chExt cx="5256597" cy="2141538"/>
          </a:xfrm>
        </p:grpSpPr>
        <p:sp>
          <p:nvSpPr>
            <p:cNvPr id="22535" name="Oval 15"/>
            <p:cNvSpPr>
              <a:spLocks noChangeArrowheads="1"/>
            </p:cNvSpPr>
            <p:nvPr/>
          </p:nvSpPr>
          <p:spPr bwMode="auto">
            <a:xfrm>
              <a:off x="5003800" y="4274245"/>
              <a:ext cx="288925" cy="28733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22536" name="Oval 16"/>
            <p:cNvSpPr>
              <a:spLocks noChangeArrowheads="1"/>
            </p:cNvSpPr>
            <p:nvPr/>
          </p:nvSpPr>
          <p:spPr bwMode="auto">
            <a:xfrm>
              <a:off x="5794375" y="4274245"/>
              <a:ext cx="288925" cy="28733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22537" name="Oval 17"/>
            <p:cNvSpPr>
              <a:spLocks noChangeArrowheads="1"/>
            </p:cNvSpPr>
            <p:nvPr/>
          </p:nvSpPr>
          <p:spPr bwMode="auto">
            <a:xfrm>
              <a:off x="6586538" y="4274245"/>
              <a:ext cx="288925" cy="28733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22538" name="Line 18"/>
            <p:cNvSpPr>
              <a:spLocks noChangeShapeType="1"/>
            </p:cNvSpPr>
            <p:nvPr/>
          </p:nvSpPr>
          <p:spPr bwMode="auto">
            <a:xfrm>
              <a:off x="4500563" y="4418707"/>
              <a:ext cx="5032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39" name="Oval 19"/>
            <p:cNvSpPr>
              <a:spLocks noChangeArrowheads="1"/>
            </p:cNvSpPr>
            <p:nvPr/>
          </p:nvSpPr>
          <p:spPr bwMode="auto">
            <a:xfrm>
              <a:off x="5795963" y="4923532"/>
              <a:ext cx="288925" cy="28733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22540" name="Oval 20"/>
            <p:cNvSpPr>
              <a:spLocks noChangeArrowheads="1"/>
            </p:cNvSpPr>
            <p:nvPr/>
          </p:nvSpPr>
          <p:spPr bwMode="auto">
            <a:xfrm>
              <a:off x="6586538" y="4923532"/>
              <a:ext cx="288925" cy="28733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22541" name="Oval 21"/>
            <p:cNvSpPr>
              <a:spLocks noChangeArrowheads="1"/>
            </p:cNvSpPr>
            <p:nvPr/>
          </p:nvSpPr>
          <p:spPr bwMode="auto">
            <a:xfrm>
              <a:off x="7378700" y="4923532"/>
              <a:ext cx="288925" cy="28733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22542" name="Line 22"/>
            <p:cNvSpPr>
              <a:spLocks noChangeShapeType="1"/>
            </p:cNvSpPr>
            <p:nvPr/>
          </p:nvSpPr>
          <p:spPr bwMode="auto">
            <a:xfrm>
              <a:off x="5291138" y="4418707"/>
              <a:ext cx="5032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43" name="Oval 23"/>
            <p:cNvSpPr>
              <a:spLocks noChangeArrowheads="1"/>
            </p:cNvSpPr>
            <p:nvPr/>
          </p:nvSpPr>
          <p:spPr bwMode="auto">
            <a:xfrm>
              <a:off x="6588125" y="5571232"/>
              <a:ext cx="288925" cy="28733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22544" name="Oval 24"/>
            <p:cNvSpPr>
              <a:spLocks noChangeArrowheads="1"/>
            </p:cNvSpPr>
            <p:nvPr/>
          </p:nvSpPr>
          <p:spPr bwMode="auto">
            <a:xfrm>
              <a:off x="7378700" y="5571232"/>
              <a:ext cx="288925" cy="28733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22545" name="Oval 25"/>
            <p:cNvSpPr>
              <a:spLocks noChangeArrowheads="1"/>
            </p:cNvSpPr>
            <p:nvPr/>
          </p:nvSpPr>
          <p:spPr bwMode="auto">
            <a:xfrm>
              <a:off x="8170863" y="5571232"/>
              <a:ext cx="288925" cy="28733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22546" name="Line 26"/>
            <p:cNvSpPr>
              <a:spLocks noChangeShapeType="1"/>
            </p:cNvSpPr>
            <p:nvPr/>
          </p:nvSpPr>
          <p:spPr bwMode="auto">
            <a:xfrm>
              <a:off x="6083300" y="4418707"/>
              <a:ext cx="5032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47" name="Line 27"/>
            <p:cNvSpPr>
              <a:spLocks noChangeShapeType="1"/>
            </p:cNvSpPr>
            <p:nvPr/>
          </p:nvSpPr>
          <p:spPr bwMode="auto">
            <a:xfrm>
              <a:off x="6084888" y="5066407"/>
              <a:ext cx="5032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48" name="Line 28"/>
            <p:cNvSpPr>
              <a:spLocks noChangeShapeType="1"/>
            </p:cNvSpPr>
            <p:nvPr/>
          </p:nvSpPr>
          <p:spPr bwMode="auto">
            <a:xfrm>
              <a:off x="6877050" y="5066407"/>
              <a:ext cx="5032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49" name="Line 29"/>
            <p:cNvSpPr>
              <a:spLocks noChangeShapeType="1"/>
            </p:cNvSpPr>
            <p:nvPr/>
          </p:nvSpPr>
          <p:spPr bwMode="auto">
            <a:xfrm>
              <a:off x="6877050" y="5714107"/>
              <a:ext cx="5032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0" name="Line 30"/>
            <p:cNvSpPr>
              <a:spLocks noChangeShapeType="1"/>
            </p:cNvSpPr>
            <p:nvPr/>
          </p:nvSpPr>
          <p:spPr bwMode="auto">
            <a:xfrm>
              <a:off x="7670800" y="5714107"/>
              <a:ext cx="5032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1" name="Line 31"/>
            <p:cNvSpPr>
              <a:spLocks noChangeShapeType="1"/>
            </p:cNvSpPr>
            <p:nvPr/>
          </p:nvSpPr>
          <p:spPr bwMode="auto">
            <a:xfrm>
              <a:off x="5219700" y="4561582"/>
              <a:ext cx="576263" cy="4333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2" name="Line 32"/>
            <p:cNvSpPr>
              <a:spLocks noChangeShapeType="1"/>
            </p:cNvSpPr>
            <p:nvPr/>
          </p:nvSpPr>
          <p:spPr bwMode="auto">
            <a:xfrm>
              <a:off x="6011863" y="5209282"/>
              <a:ext cx="576262" cy="4333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3" name="Line 33"/>
            <p:cNvSpPr>
              <a:spLocks noChangeShapeType="1"/>
            </p:cNvSpPr>
            <p:nvPr/>
          </p:nvSpPr>
          <p:spPr bwMode="auto">
            <a:xfrm>
              <a:off x="6804025" y="5210870"/>
              <a:ext cx="576263" cy="4333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4" name="Line 34"/>
            <p:cNvSpPr>
              <a:spLocks noChangeShapeType="1"/>
            </p:cNvSpPr>
            <p:nvPr/>
          </p:nvSpPr>
          <p:spPr bwMode="auto">
            <a:xfrm>
              <a:off x="7596188" y="5209282"/>
              <a:ext cx="576262" cy="4333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5" name="Line 35"/>
            <p:cNvSpPr>
              <a:spLocks noChangeShapeType="1"/>
            </p:cNvSpPr>
            <p:nvPr/>
          </p:nvSpPr>
          <p:spPr bwMode="auto">
            <a:xfrm>
              <a:off x="6011863" y="4561582"/>
              <a:ext cx="576262" cy="4333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6" name="Line 36"/>
            <p:cNvSpPr>
              <a:spLocks noChangeShapeType="1"/>
            </p:cNvSpPr>
            <p:nvPr/>
          </p:nvSpPr>
          <p:spPr bwMode="auto">
            <a:xfrm>
              <a:off x="6804025" y="4561582"/>
              <a:ext cx="576263" cy="4333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7" name="Line 37"/>
            <p:cNvSpPr>
              <a:spLocks noChangeShapeType="1"/>
            </p:cNvSpPr>
            <p:nvPr/>
          </p:nvSpPr>
          <p:spPr bwMode="auto">
            <a:xfrm>
              <a:off x="8461375" y="5714107"/>
              <a:ext cx="5032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8" name="Rectangle 38"/>
            <p:cNvSpPr>
              <a:spLocks noChangeArrowheads="1"/>
            </p:cNvSpPr>
            <p:nvPr/>
          </p:nvSpPr>
          <p:spPr bwMode="auto">
            <a:xfrm>
              <a:off x="5075238" y="3769420"/>
              <a:ext cx="144462" cy="2889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2559" name="Rectangle 39"/>
            <p:cNvSpPr>
              <a:spLocks noChangeArrowheads="1"/>
            </p:cNvSpPr>
            <p:nvPr/>
          </p:nvSpPr>
          <p:spPr bwMode="auto">
            <a:xfrm>
              <a:off x="5867400" y="3769420"/>
              <a:ext cx="144463" cy="2889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2560" name="Rectangle 40"/>
            <p:cNvSpPr>
              <a:spLocks noChangeArrowheads="1"/>
            </p:cNvSpPr>
            <p:nvPr/>
          </p:nvSpPr>
          <p:spPr bwMode="auto">
            <a:xfrm>
              <a:off x="6659563" y="3769420"/>
              <a:ext cx="144462" cy="2889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2561" name="Rectangle 41"/>
            <p:cNvSpPr>
              <a:spLocks noChangeArrowheads="1"/>
            </p:cNvSpPr>
            <p:nvPr/>
          </p:nvSpPr>
          <p:spPr bwMode="auto">
            <a:xfrm>
              <a:off x="7451725" y="3769420"/>
              <a:ext cx="144463" cy="2889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2562" name="Rectangle 42"/>
            <p:cNvSpPr>
              <a:spLocks noChangeArrowheads="1"/>
            </p:cNvSpPr>
            <p:nvPr/>
          </p:nvSpPr>
          <p:spPr bwMode="auto">
            <a:xfrm>
              <a:off x="8172450" y="3769420"/>
              <a:ext cx="144463" cy="2889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2563" name="Text Box 43"/>
            <p:cNvSpPr txBox="1">
              <a:spLocks noChangeArrowheads="1"/>
            </p:cNvSpPr>
            <p:nvPr/>
          </p:nvSpPr>
          <p:spPr bwMode="auto">
            <a:xfrm>
              <a:off x="4984750" y="3717032"/>
              <a:ext cx="39786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o</a:t>
              </a:r>
              <a:r>
                <a:rPr lang="en-US" altLang="zh-CN" sz="1800" baseline="-25000"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22564" name="Text Box 44"/>
            <p:cNvSpPr txBox="1">
              <a:spLocks noChangeArrowheads="1"/>
            </p:cNvSpPr>
            <p:nvPr/>
          </p:nvSpPr>
          <p:spPr bwMode="auto">
            <a:xfrm>
              <a:off x="5775325" y="3717032"/>
              <a:ext cx="39786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o</a:t>
              </a:r>
              <a:r>
                <a:rPr lang="en-US" altLang="zh-CN" sz="1800" baseline="-25000"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22565" name="Text Box 45"/>
            <p:cNvSpPr txBox="1">
              <a:spLocks noChangeArrowheads="1"/>
            </p:cNvSpPr>
            <p:nvPr/>
          </p:nvSpPr>
          <p:spPr bwMode="auto">
            <a:xfrm>
              <a:off x="7380288" y="3717032"/>
              <a:ext cx="39786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o</a:t>
              </a:r>
              <a:r>
                <a:rPr lang="en-US" altLang="zh-CN" sz="1800" baseline="-25000">
                  <a:latin typeface="Arial" panose="020B0604020202020204" pitchFamily="34" charset="0"/>
                </a:rPr>
                <a:t>4</a:t>
              </a:r>
            </a:p>
          </p:txBody>
        </p:sp>
        <p:sp>
          <p:nvSpPr>
            <p:cNvPr id="22566" name="Text Box 46"/>
            <p:cNvSpPr txBox="1">
              <a:spLocks noChangeArrowheads="1"/>
            </p:cNvSpPr>
            <p:nvPr/>
          </p:nvSpPr>
          <p:spPr bwMode="auto">
            <a:xfrm>
              <a:off x="8101013" y="3717032"/>
              <a:ext cx="39786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o</a:t>
              </a:r>
              <a:r>
                <a:rPr lang="en-US" altLang="zh-CN" sz="1800" baseline="-25000">
                  <a:latin typeface="Arial" panose="020B0604020202020204" pitchFamily="34" charset="0"/>
                </a:rPr>
                <a:t>5</a:t>
              </a:r>
            </a:p>
          </p:txBody>
        </p:sp>
        <p:sp>
          <p:nvSpPr>
            <p:cNvPr id="22567" name="Text Box 47"/>
            <p:cNvSpPr txBox="1">
              <a:spLocks noChangeArrowheads="1"/>
            </p:cNvSpPr>
            <p:nvPr/>
          </p:nvSpPr>
          <p:spPr bwMode="auto">
            <a:xfrm>
              <a:off x="6588125" y="3717032"/>
              <a:ext cx="39786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o</a:t>
              </a:r>
              <a:r>
                <a:rPr lang="en-US" altLang="zh-CN" sz="1800" baseline="-25000"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22568" name="Text Box 48"/>
            <p:cNvSpPr txBox="1">
              <a:spLocks noChangeArrowheads="1"/>
            </p:cNvSpPr>
            <p:nvPr/>
          </p:nvSpPr>
          <p:spPr bwMode="auto">
            <a:xfrm>
              <a:off x="3708016" y="3763070"/>
              <a:ext cx="1518253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1800" dirty="0" smtClean="0">
                  <a:latin typeface="Arial" panose="020B0604020202020204" pitchFamily="34" charset="0"/>
                </a:rPr>
                <a:t>特征向量</a:t>
              </a:r>
              <a:r>
                <a:rPr lang="en-US" altLang="zh-CN" sz="1800" dirty="0" smtClean="0">
                  <a:latin typeface="Arial" panose="020B0604020202020204" pitchFamily="34" charset="0"/>
                </a:rPr>
                <a:t>O</a:t>
              </a:r>
              <a:r>
                <a:rPr lang="zh-CN" altLang="en-US" sz="1800" dirty="0" smtClean="0">
                  <a:latin typeface="Arial" panose="020B0604020202020204" pitchFamily="34" charset="0"/>
                </a:rPr>
                <a:t>：</a:t>
              </a:r>
              <a:endParaRPr lang="zh-CN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22569" name="Text Box 49"/>
            <p:cNvSpPr txBox="1">
              <a:spLocks noChangeArrowheads="1"/>
            </p:cNvSpPr>
            <p:nvPr/>
          </p:nvSpPr>
          <p:spPr bwMode="auto">
            <a:xfrm>
              <a:off x="3924300" y="4574455"/>
              <a:ext cx="13271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1800">
                  <a:latin typeface="Arial" panose="020B0604020202020204" pitchFamily="34" charset="0"/>
                </a:rPr>
                <a:t>状态过程：</a:t>
              </a:r>
            </a:p>
          </p:txBody>
        </p:sp>
      </p:grpSp>
      <p:sp>
        <p:nvSpPr>
          <p:cNvPr id="22534" name="Text Box 50"/>
          <p:cNvSpPr txBox="1">
            <a:spLocks noChangeArrowheads="1"/>
          </p:cNvSpPr>
          <p:nvPr/>
        </p:nvSpPr>
        <p:spPr bwMode="auto">
          <a:xfrm>
            <a:off x="467544" y="5876925"/>
            <a:ext cx="8604250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dirty="0" smtClean="0">
                <a:latin typeface="Arial" panose="020B0604020202020204" pitchFamily="34" charset="0"/>
              </a:rPr>
              <a:t>可能</a:t>
            </a:r>
            <a:r>
              <a:rPr lang="zh-CN" altLang="en-US" sz="1800" dirty="0">
                <a:latin typeface="Arial" panose="020B0604020202020204" pitchFamily="34" charset="0"/>
              </a:rPr>
              <a:t>的状态</a:t>
            </a:r>
            <a:r>
              <a:rPr lang="zh-CN" altLang="en-US" sz="1800" dirty="0" smtClean="0">
                <a:latin typeface="Arial" panose="020B0604020202020204" pitchFamily="34" charset="0"/>
              </a:rPr>
              <a:t>序列</a:t>
            </a:r>
            <a:r>
              <a:rPr lang="en-US" altLang="zh-CN" sz="1800" dirty="0">
                <a:latin typeface="Arial" panose="020B0604020202020204" pitchFamily="34" charset="0"/>
              </a:rPr>
              <a:t>X</a:t>
            </a:r>
            <a:r>
              <a:rPr lang="en-US" altLang="zh-CN" sz="1800" dirty="0" smtClean="0">
                <a:latin typeface="Arial" panose="020B0604020202020204" pitchFamily="34" charset="0"/>
              </a:rPr>
              <a:t>:</a:t>
            </a:r>
            <a:endParaRPr lang="zh-CN" altLang="en-US" sz="1800" dirty="0">
              <a:latin typeface="Arial" panose="020B0604020202020204" pitchFamily="34" charset="0"/>
            </a:endParaRPr>
          </a:p>
          <a:p>
            <a:pPr lv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Arial" panose="020B0604020202020204" pitchFamily="34" charset="0"/>
              </a:rPr>
              <a:t>s1,s1,s1,s2,s3;  s1,s1,s2,s2,s3;  s1,s1,s2,s3,s3;</a:t>
            </a:r>
          </a:p>
          <a:p>
            <a:pPr lv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Arial" panose="020B0604020202020204" pitchFamily="34" charset="0"/>
              </a:rPr>
              <a:t>s1,s2,s2,s2,s3;  s1,s2,s2,s3,s3;  s1,s2,s3,s3,s3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4000" smtClean="0"/>
              <a:t>动态模型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2000" dirty="0" smtClean="0"/>
              <a:t>形成过程</a:t>
            </a:r>
          </a:p>
          <a:p>
            <a:pPr lvl="1" eaLnBrk="1" hangingPunct="1">
              <a:defRPr/>
            </a:pPr>
            <a:r>
              <a:rPr lang="zh-CN" altLang="en-US" sz="1800" dirty="0" smtClean="0"/>
              <a:t>连续语音切分为识别单元</a:t>
            </a:r>
            <a:r>
              <a:rPr lang="en-US" altLang="zh-CN" sz="1800" dirty="0" smtClean="0"/>
              <a:t>—</a:t>
            </a:r>
            <a:r>
              <a:rPr lang="zh-CN" altLang="en-US" sz="1800" dirty="0" smtClean="0"/>
              <a:t>音段</a:t>
            </a:r>
          </a:p>
          <a:p>
            <a:pPr lvl="1" eaLnBrk="1" hangingPunct="1">
              <a:defRPr/>
            </a:pPr>
            <a:r>
              <a:rPr lang="zh-CN" altLang="en-US" sz="1800" dirty="0" smtClean="0"/>
              <a:t>每个音段采用一组数量有限的状态加以刻画</a:t>
            </a:r>
          </a:p>
          <a:p>
            <a:pPr lvl="1" eaLnBrk="1" hangingPunct="1">
              <a:defRPr/>
            </a:pPr>
            <a:r>
              <a:rPr lang="zh-CN" altLang="en-US" sz="1800" dirty="0" smtClean="0"/>
              <a:t>状态的变化</a:t>
            </a:r>
            <a:r>
              <a:rPr lang="zh-CN" altLang="en-US" sz="1800" dirty="0" smtClean="0"/>
              <a:t>反应语音</a:t>
            </a:r>
            <a:r>
              <a:rPr lang="zh-CN" altLang="en-US" sz="1800" dirty="0" smtClean="0"/>
              <a:t>的变化</a:t>
            </a:r>
            <a:endParaRPr lang="en-US" altLang="zh-CN" sz="1800" dirty="0" smtClean="0"/>
          </a:p>
          <a:p>
            <a:pPr lvl="1" eaLnBrk="1" hangingPunct="1">
              <a:defRPr/>
            </a:pPr>
            <a:r>
              <a:rPr lang="zh-CN" altLang="en-US" sz="1800" dirty="0" smtClean="0"/>
              <a:t>各时刻所处状态依概率而存在</a:t>
            </a:r>
            <a:r>
              <a:rPr lang="en-US" altLang="zh-CN" sz="1800" dirty="0" smtClean="0"/>
              <a:t>/</a:t>
            </a:r>
            <a:r>
              <a:rPr lang="zh-CN" altLang="en-US" sz="1800" dirty="0" smtClean="0"/>
              <a:t>跳转</a:t>
            </a:r>
          </a:p>
          <a:p>
            <a:pPr eaLnBrk="1" hangingPunct="1">
              <a:defRPr/>
            </a:pPr>
            <a:r>
              <a:rPr lang="zh-CN" altLang="en-US" sz="2000" dirty="0" smtClean="0"/>
              <a:t>自左到右无跳转</a:t>
            </a:r>
            <a:r>
              <a:rPr lang="en-US" altLang="zh-CN" sz="2000" dirty="0" smtClean="0"/>
              <a:t>HMM</a:t>
            </a:r>
            <a:r>
              <a:rPr lang="zh-CN" altLang="en-US" sz="2000" dirty="0" smtClean="0"/>
              <a:t>模型</a:t>
            </a:r>
          </a:p>
          <a:p>
            <a:pPr lvl="1" eaLnBrk="1" hangingPunct="1">
              <a:defRPr/>
            </a:pPr>
            <a:r>
              <a:rPr lang="zh-CN" altLang="en-US" sz="1800" dirty="0" smtClean="0"/>
              <a:t>转移概率矩阵</a:t>
            </a:r>
            <a:r>
              <a:rPr lang="en-US" altLang="zh-CN" sz="1800" dirty="0" smtClean="0"/>
              <a:t>A=[</a:t>
            </a:r>
            <a:r>
              <a:rPr lang="en-US" altLang="zh-CN" sz="1800" dirty="0" err="1" smtClean="0"/>
              <a:t>a</a:t>
            </a:r>
            <a:r>
              <a:rPr lang="en-US" altLang="zh-CN" sz="1800" baseline="-25000" dirty="0" err="1" smtClean="0"/>
              <a:t>ij</a:t>
            </a:r>
            <a:r>
              <a:rPr lang="en-US" altLang="zh-CN" sz="1800" dirty="0" smtClean="0"/>
              <a:t>], i+1&gt;=j&gt;=</a:t>
            </a:r>
            <a:r>
              <a:rPr lang="en-US" altLang="zh-CN" sz="1800" dirty="0" err="1" smtClean="0"/>
              <a:t>i</a:t>
            </a:r>
            <a:endParaRPr lang="en-US" altLang="zh-CN" sz="1800" dirty="0" smtClean="0"/>
          </a:p>
          <a:p>
            <a:pPr lvl="1" eaLnBrk="1" hangingPunct="1">
              <a:defRPr/>
            </a:pPr>
            <a:r>
              <a:rPr lang="zh-CN" altLang="en-US" sz="1800" dirty="0" smtClean="0"/>
              <a:t>观察概率矩阵</a:t>
            </a:r>
            <a:r>
              <a:rPr lang="en-US" altLang="zh-CN" sz="1800" dirty="0" smtClean="0"/>
              <a:t>B=[b</a:t>
            </a:r>
            <a:r>
              <a:rPr lang="en-US" altLang="zh-CN" sz="1800" baseline="-25000" dirty="0" smtClean="0"/>
              <a:t>i</a:t>
            </a:r>
            <a:r>
              <a:rPr lang="en-US" altLang="zh-CN" sz="1800" dirty="0" smtClean="0"/>
              <a:t>(</a:t>
            </a:r>
            <a:r>
              <a:rPr lang="en-US" altLang="zh-CN" sz="1800" dirty="0" err="1" smtClean="0"/>
              <a:t>o</a:t>
            </a:r>
            <a:r>
              <a:rPr lang="en-US" altLang="zh-CN" sz="1800" baseline="-25000" dirty="0" err="1" smtClean="0"/>
              <a:t>t</a:t>
            </a:r>
            <a:r>
              <a:rPr lang="en-US" altLang="zh-CN" sz="1800" dirty="0" smtClean="0"/>
              <a:t>)]</a:t>
            </a:r>
          </a:p>
          <a:p>
            <a:pPr eaLnBrk="1" hangingPunct="1">
              <a:defRPr/>
            </a:pPr>
            <a:r>
              <a:rPr lang="en-US" altLang="zh-CN" sz="2200" dirty="0" smtClean="0"/>
              <a:t>HMM</a:t>
            </a:r>
            <a:r>
              <a:rPr lang="zh-CN" altLang="en-US" sz="2200" dirty="0" smtClean="0"/>
              <a:t>（</a:t>
            </a:r>
            <a:r>
              <a:rPr lang="en-US" altLang="zh-CN" sz="2200" dirty="0" smtClean="0"/>
              <a:t>Hidden Markov Model</a:t>
            </a:r>
            <a:r>
              <a:rPr lang="zh-CN" altLang="en-US" sz="2200" dirty="0" smtClean="0"/>
              <a:t>）</a:t>
            </a:r>
            <a:endParaRPr lang="en-US" altLang="zh-CN" sz="2200" dirty="0" smtClean="0"/>
          </a:p>
          <a:p>
            <a:pPr lvl="1" eaLnBrk="1" hangingPunct="1">
              <a:defRPr/>
            </a:pPr>
            <a:r>
              <a:rPr lang="en-US" altLang="zh-CN" sz="1800" dirty="0" smtClean="0"/>
              <a:t>Hidden</a:t>
            </a:r>
            <a:r>
              <a:rPr lang="zh-CN" altLang="en-US" sz="1800" dirty="0" smtClean="0"/>
              <a:t>：状态</a:t>
            </a:r>
            <a:r>
              <a:rPr lang="en-US" altLang="zh-CN" sz="1800" dirty="0" smtClean="0"/>
              <a:t>state</a:t>
            </a:r>
            <a:r>
              <a:rPr lang="zh-CN" altLang="en-US" sz="1800" dirty="0" smtClean="0"/>
              <a:t>为一抽象对象，</a:t>
            </a:r>
            <a:r>
              <a:rPr lang="zh-CN" altLang="en-US" sz="1800" dirty="0" smtClean="0"/>
              <a:t>不可直接观察</a:t>
            </a:r>
            <a:endParaRPr lang="en-US" altLang="zh-CN" sz="1800" dirty="0" smtClean="0"/>
          </a:p>
          <a:p>
            <a:pPr marL="457200" lvl="1" indent="0" eaLnBrk="1" hangingPunct="1">
              <a:buFont typeface="Wingdings" panose="05000000000000000000" pitchFamily="2" charset="2"/>
              <a:buNone/>
              <a:defRPr/>
            </a:pPr>
            <a:endParaRPr lang="en-US" altLang="zh-CN" sz="1800" dirty="0" smtClean="0"/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zh-CN" altLang="en-US" sz="2200" dirty="0" smtClean="0"/>
          </a:p>
          <a:p>
            <a:pPr lvl="1" eaLnBrk="1" hangingPunct="1">
              <a:defRPr/>
            </a:pPr>
            <a:endParaRPr lang="zh-CN" altLang="en-US" sz="1800" dirty="0" smtClean="0"/>
          </a:p>
          <a:p>
            <a:pPr lvl="1" eaLnBrk="1" hangingPunct="1">
              <a:defRPr/>
            </a:pPr>
            <a:endParaRPr lang="zh-CN" altLang="en-US" sz="1800" dirty="0" smtClean="0"/>
          </a:p>
          <a:p>
            <a:pPr eaLnBrk="1" hangingPunct="1">
              <a:defRPr/>
            </a:pPr>
            <a:endParaRPr lang="zh-CN" altLang="en-US" sz="2000" dirty="0" smtClean="0"/>
          </a:p>
          <a:p>
            <a:pPr eaLnBrk="1" hangingPunct="1">
              <a:defRPr/>
            </a:pPr>
            <a:endParaRPr lang="en-US" altLang="zh-CN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问题的解决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000" dirty="0" smtClean="0"/>
              <a:t>短时平稳性</a:t>
            </a:r>
          </a:p>
          <a:p>
            <a:pPr lvl="1" eaLnBrk="1" hangingPunct="1"/>
            <a:r>
              <a:rPr lang="zh-CN" altLang="en-US" sz="1800" dirty="0" smtClean="0"/>
              <a:t>每个状态对应于特征的平稳段</a:t>
            </a:r>
          </a:p>
          <a:p>
            <a:pPr eaLnBrk="1" hangingPunct="1"/>
            <a:r>
              <a:rPr lang="zh-CN" altLang="en-US" sz="2000" dirty="0" smtClean="0"/>
              <a:t>信号的时变性</a:t>
            </a:r>
          </a:p>
          <a:p>
            <a:pPr lvl="1" eaLnBrk="1" hangingPunct="1"/>
            <a:r>
              <a:rPr lang="zh-CN" altLang="en-US" sz="1800" dirty="0" smtClean="0"/>
              <a:t>状态间的变化，反映特征的变化</a:t>
            </a:r>
            <a:endParaRPr lang="en-US" altLang="zh-CN" sz="1800" dirty="0" smtClean="0"/>
          </a:p>
          <a:p>
            <a:pPr lvl="1" eaLnBrk="1" hangingPunct="1"/>
            <a:r>
              <a:rPr lang="zh-CN" altLang="en-US" sz="1800" dirty="0" smtClean="0"/>
              <a:t>通过调整各个模型中在每个状态的驻留次数（时间），实现模型与信号之间的时间对齐</a:t>
            </a:r>
          </a:p>
          <a:p>
            <a:pPr eaLnBrk="1" hangingPunct="1"/>
            <a:r>
              <a:rPr lang="zh-CN" altLang="en-US" sz="2000" dirty="0" smtClean="0"/>
              <a:t>特征的多样性</a:t>
            </a:r>
          </a:p>
          <a:p>
            <a:pPr lvl="1" eaLnBrk="1" hangingPunct="1"/>
            <a:r>
              <a:rPr lang="zh-CN" altLang="en-US" sz="1800" dirty="0"/>
              <a:t>搜集</a:t>
            </a:r>
            <a:r>
              <a:rPr lang="zh-CN" altLang="en-US" sz="1800" dirty="0" smtClean="0"/>
              <a:t>训练</a:t>
            </a:r>
            <a:r>
              <a:rPr lang="zh-CN" altLang="en-US" sz="1800" dirty="0" smtClean="0"/>
              <a:t>数据，覆盖音段特征的变化，进而用于模型训练</a:t>
            </a:r>
            <a:endParaRPr lang="en-US" altLang="zh-CN" sz="1800" dirty="0" smtClean="0"/>
          </a:p>
          <a:p>
            <a:pPr lvl="1" eaLnBrk="1" hangingPunct="1"/>
            <a:r>
              <a:rPr lang="zh-CN" altLang="en-US" sz="1800" dirty="0" smtClean="0"/>
              <a:t>模型中，状态所对应的特征统计分布，反映了特征的多样性</a:t>
            </a:r>
          </a:p>
          <a:p>
            <a:pPr eaLnBrk="1" hangingPunct="1"/>
            <a:r>
              <a:rPr lang="zh-CN" altLang="en-US" sz="2000" dirty="0" smtClean="0"/>
              <a:t>对应于两个随机过程</a:t>
            </a:r>
          </a:p>
          <a:p>
            <a:pPr lvl="1" eaLnBrk="1" hangingPunct="1"/>
            <a:r>
              <a:rPr lang="zh-CN" altLang="en-US" sz="1800" dirty="0" smtClean="0"/>
              <a:t>观察概率矩阵</a:t>
            </a:r>
            <a:r>
              <a:rPr lang="en-US" altLang="zh-CN" sz="1800" dirty="0" smtClean="0"/>
              <a:t>B</a:t>
            </a:r>
            <a:r>
              <a:rPr lang="zh-CN" altLang="en-US" sz="1800" dirty="0" smtClean="0"/>
              <a:t>：状态与</a:t>
            </a:r>
            <a:r>
              <a:rPr lang="zh-CN" altLang="en-US" sz="1800" dirty="0" smtClean="0"/>
              <a:t>特征间</a:t>
            </a:r>
            <a:r>
              <a:rPr lang="zh-CN" altLang="en-US" sz="1800" dirty="0" smtClean="0"/>
              <a:t>的统计关系</a:t>
            </a:r>
          </a:p>
          <a:p>
            <a:pPr lvl="1" eaLnBrk="1" hangingPunct="1"/>
            <a:r>
              <a:rPr lang="zh-CN" altLang="en-US" sz="1800" dirty="0" smtClean="0"/>
              <a:t>状态转移矩阵</a:t>
            </a:r>
            <a:r>
              <a:rPr lang="en-US" altLang="zh-CN" sz="1800" dirty="0" smtClean="0"/>
              <a:t>A</a:t>
            </a:r>
            <a:r>
              <a:rPr lang="zh-CN" altLang="en-US" sz="1800" dirty="0" smtClean="0"/>
              <a:t>：状态转移统计描述平稳段间的如何转移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4000" smtClean="0"/>
              <a:t>第六章 语音识别</a:t>
            </a:r>
            <a:r>
              <a:rPr lang="en-US" altLang="zh-CN" sz="4000" smtClean="0"/>
              <a:t>-</a:t>
            </a:r>
            <a:r>
              <a:rPr lang="zh-CN" altLang="en-US" sz="4000" smtClean="0"/>
              <a:t>隐马尔可夫模型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>
                <a:solidFill>
                  <a:srgbClr val="C0C0C0"/>
                </a:solidFill>
              </a:rPr>
              <a:t>概述</a:t>
            </a:r>
          </a:p>
          <a:p>
            <a:pPr eaLnBrk="1" hangingPunct="1"/>
            <a:r>
              <a:rPr lang="zh-CN" altLang="en-US" smtClean="0">
                <a:solidFill>
                  <a:srgbClr val="C0C0C0"/>
                </a:solidFill>
              </a:rPr>
              <a:t>模型引入</a:t>
            </a:r>
          </a:p>
          <a:p>
            <a:pPr eaLnBrk="1" hangingPunct="1"/>
            <a:r>
              <a:rPr lang="zh-CN" altLang="en-US" smtClean="0"/>
              <a:t>模型定义</a:t>
            </a:r>
          </a:p>
          <a:p>
            <a:pPr eaLnBrk="1" hangingPunct="1"/>
            <a:r>
              <a:rPr lang="zh-CN" altLang="en-US" smtClean="0">
                <a:solidFill>
                  <a:srgbClr val="C0C0C0"/>
                </a:solidFill>
              </a:rPr>
              <a:t>基本问题</a:t>
            </a:r>
          </a:p>
          <a:p>
            <a:pPr eaLnBrk="1" hangingPunct="1"/>
            <a:r>
              <a:rPr lang="zh-CN" altLang="en-US" smtClean="0">
                <a:solidFill>
                  <a:srgbClr val="C0C0C0"/>
                </a:solidFill>
              </a:rPr>
              <a:t>实际问题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模型定义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627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eaLnBrk="1" hangingPunct="1"/>
                <a:r>
                  <a:rPr lang="zh-CN" altLang="en-US" sz="2000" dirty="0" smtClean="0"/>
                  <a:t>模型包含</a:t>
                </a:r>
                <a:r>
                  <a:rPr lang="en-US" altLang="zh-CN" sz="2000" dirty="0" smtClean="0"/>
                  <a:t>L</a:t>
                </a:r>
                <a:r>
                  <a:rPr lang="zh-CN" altLang="en-US" sz="2000" dirty="0" smtClean="0"/>
                  <a:t>个有限状态</a:t>
                </a:r>
                <a:r>
                  <a:rPr lang="en-US" altLang="zh-CN" sz="2000" dirty="0" err="1" smtClean="0"/>
                  <a:t>S</a:t>
                </a:r>
                <a:r>
                  <a:rPr lang="en-US" altLang="zh-CN" sz="2000" baseline="-25000" dirty="0" err="1" smtClean="0"/>
                  <a:t>j</a:t>
                </a:r>
                <a:r>
                  <a:rPr lang="zh-CN" altLang="en-US" sz="2000" dirty="0" smtClean="0"/>
                  <a:t>构成状态集；在时刻</a:t>
                </a:r>
                <a:r>
                  <a:rPr lang="en-US" altLang="zh-CN" sz="2000" dirty="0" smtClean="0"/>
                  <a:t>t</a:t>
                </a:r>
                <a:r>
                  <a:rPr lang="zh-CN" altLang="en-US" sz="2000" dirty="0" smtClean="0"/>
                  <a:t>，</a:t>
                </a:r>
                <a:r>
                  <a:rPr lang="zh-CN" altLang="en-US" sz="2000" dirty="0"/>
                  <a:t>模型</a:t>
                </a:r>
                <a:r>
                  <a:rPr lang="zh-CN" altLang="en-US" sz="2000" dirty="0" smtClean="0"/>
                  <a:t>输出观察</a:t>
                </a:r>
                <a:r>
                  <a:rPr lang="en-US" altLang="zh-CN" sz="2000" dirty="0" smtClean="0"/>
                  <a:t>(</a:t>
                </a:r>
                <a:r>
                  <a:rPr lang="zh-CN" altLang="en-US" sz="2000" dirty="0" smtClean="0"/>
                  <a:t>声学特征</a:t>
                </a:r>
                <a:r>
                  <a:rPr lang="en-US" altLang="zh-CN" sz="2000" dirty="0" smtClean="0"/>
                  <a:t>)</a:t>
                </a:r>
                <a:r>
                  <a:rPr lang="zh-CN" altLang="en-US" sz="2000" dirty="0" smtClean="0"/>
                  <a:t>向量为</a:t>
                </a:r>
                <a:r>
                  <a:rPr lang="en-US" altLang="zh-CN" sz="2000" dirty="0" err="1" smtClean="0"/>
                  <a:t>o</a:t>
                </a:r>
                <a:r>
                  <a:rPr lang="en-US" altLang="zh-CN" sz="2000" baseline="-25000" dirty="0" err="1" smtClean="0"/>
                  <a:t>t</a:t>
                </a:r>
                <a:r>
                  <a:rPr lang="zh-CN" altLang="en-US" sz="2000" dirty="0" smtClean="0"/>
                  <a:t>，所处状态为</a:t>
                </a:r>
                <a:r>
                  <a:rPr lang="en-US" altLang="zh-CN" sz="2000" dirty="0" err="1" smtClean="0"/>
                  <a:t>x</a:t>
                </a:r>
                <a:r>
                  <a:rPr lang="en-US" altLang="zh-CN" sz="2000" baseline="-25000" dirty="0" err="1" smtClean="0"/>
                  <a:t>t</a:t>
                </a:r>
                <a:r>
                  <a:rPr lang="zh-CN" altLang="en-US" sz="2000" dirty="0" smtClean="0"/>
                  <a:t>。由三个参数构成：</a:t>
                </a:r>
              </a:p>
              <a:p>
                <a:pPr lvl="1" eaLnBrk="1" hangingPunct="1"/>
                <a:r>
                  <a:rPr lang="zh-CN" altLang="en-US" sz="1800" dirty="0" smtClean="0"/>
                  <a:t>初始状态概率向量</a:t>
                </a:r>
              </a:p>
              <a:p>
                <a:pPr lvl="1" eaLnBrk="1" hangingPunct="1"/>
                <a:endParaRPr lang="zh-CN" altLang="en-US" sz="1800" dirty="0" smtClean="0"/>
              </a:p>
              <a:p>
                <a:pPr lvl="1" eaLnBrk="1" hangingPunct="1"/>
                <a:endParaRPr lang="zh-CN" altLang="en-US" sz="1800" dirty="0" smtClean="0"/>
              </a:p>
              <a:p>
                <a:pPr lvl="1" eaLnBrk="1" hangingPunct="1"/>
                <a:r>
                  <a:rPr lang="zh-CN" altLang="en-US" sz="1800" dirty="0" smtClean="0"/>
                  <a:t>状态转移概率矩阵</a:t>
                </a:r>
                <a:r>
                  <a:rPr lang="en-US" altLang="zh-CN" sz="1800" dirty="0" smtClean="0"/>
                  <a:t>A</a:t>
                </a:r>
              </a:p>
              <a:p>
                <a:pPr lvl="1" eaLnBrk="1" hangingPunct="1"/>
                <a:endParaRPr lang="en-US" altLang="zh-CN" sz="1800" b="0" dirty="0" smtClean="0"/>
              </a:p>
              <a:p>
                <a:pPr lvl="1" eaLnBrk="1" hangingPunct="1"/>
                <a:endParaRPr lang="en-US" altLang="zh-CN" sz="1800" dirty="0" smtClean="0"/>
              </a:p>
              <a:p>
                <a:pPr lvl="1" eaLnBrk="1" hangingPunct="1"/>
                <a:r>
                  <a:rPr lang="zh-CN" altLang="en-US" sz="1800" dirty="0" smtClean="0"/>
                  <a:t>观察概率矩阵</a:t>
                </a:r>
                <a:r>
                  <a:rPr lang="en-US" altLang="zh-CN" sz="1800" dirty="0" smtClean="0"/>
                  <a:t>B</a:t>
                </a:r>
                <a14:m>
                  <m:oMath xmlns:m="http://schemas.openxmlformats.org/officeDocument/2006/math">
                    <m:r>
                      <a:rPr lang="en-US" altLang="zh-CN" sz="1800" b="0" i="0" smtClean="0">
                        <a:latin typeface="Cambria Math" panose="02040503050406030204" pitchFamily="18" charset="0"/>
                      </a:rPr>
                      <m:t>              </m:t>
                    </m:r>
                    <m:r>
                      <a:rPr lang="en-US" altLang="zh-CN" sz="18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CN" sz="18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altLang="zh-CN" sz="1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800" i="1">
                                    <a:latin typeface="Cambria Math" panose="02040503050406030204" pitchFamily="18" charset="0"/>
                                  </a:rPr>
                                  <m:t>𝑜</m:t>
                                </m:r>
                              </m:e>
                              <m:sub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endParaRPr lang="en-US" altLang="zh-CN" sz="1800" dirty="0" smtClean="0"/>
              </a:p>
              <a:p>
                <a:pPr marL="457200" lvl="1" indent="0" eaLnBrk="1" hangingPunct="1">
                  <a:buNone/>
                </a:pPr>
                <a:r>
                  <a:rPr lang="en-US" altLang="zh-CN" sz="1800" b="0" dirty="0" smtClean="0"/>
                  <a:t>                    </a:t>
                </a:r>
                <a14:m>
                  <m:oMath xmlns:m="http://schemas.openxmlformats.org/officeDocument/2006/math"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                     </m:t>
                    </m:r>
                    <m:sSub>
                      <m:sSubPr>
                        <m:ctrlPr>
                          <a:rPr lang="en-US" altLang="zh-CN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CN" sz="1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altLang="zh-CN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00" i="1">
                                <a:latin typeface="Cambria Math" panose="02040503050406030204" pitchFamily="18" charset="0"/>
                              </a:rPr>
                              <m:t>𝑜</m:t>
                            </m:r>
                          </m:e>
                          <m:sub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altLang="zh-CN" sz="180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altLang="zh-CN" sz="1800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00" i="1">
                                <a:latin typeface="Cambria Math" panose="02040503050406030204" pitchFamily="18" charset="0"/>
                              </a:rPr>
                              <m:t>𝑜</m:t>
                            </m:r>
                          </m:e>
                          <m:sub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altLang="zh-CN" sz="1800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00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altLang="zh-CN" sz="1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sz="1800" dirty="0" smtClean="0"/>
              </a:p>
              <a:p>
                <a:pPr marL="457200" lvl="1" indent="0" eaLnBrk="1" hangingPunct="1">
                  <a:buNone/>
                </a:pPr>
                <a:endParaRPr lang="en-US" altLang="zh-CN" sz="1400" dirty="0" smtClean="0"/>
              </a:p>
              <a:p>
                <a:pPr eaLnBrk="1" hangingPunct="1"/>
                <a:r>
                  <a:rPr lang="en-US" altLang="zh-CN" sz="2000" dirty="0" smtClean="0"/>
                  <a:t>HMM</a:t>
                </a:r>
                <a:r>
                  <a:rPr lang="zh-CN" altLang="en-US" sz="2000" dirty="0" smtClean="0"/>
                  <a:t>模型   构成</a:t>
                </a:r>
              </a:p>
            </p:txBody>
          </p:sp>
        </mc:Choice>
        <mc:Fallback xmlns="">
          <p:sp>
            <p:nvSpPr>
              <p:cNvPr id="2662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 rotWithShape="0">
                <a:blip r:embed="rId4"/>
                <a:stretch>
                  <a:fillRect t="-103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662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5021360"/>
              </p:ext>
            </p:extLst>
          </p:nvPr>
        </p:nvGraphicFramePr>
        <p:xfrm>
          <a:off x="3997325" y="2690813"/>
          <a:ext cx="1919288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11" name="公式" r:id="rId5" imgW="1307880" imgH="482400" progId="Equation.3">
                  <p:embed/>
                </p:oleObj>
              </mc:Choice>
              <mc:Fallback>
                <p:oleObj name="公式" r:id="rId5" imgW="1307880" imgH="482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7325" y="2690813"/>
                        <a:ext cx="1919288" cy="708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3524414"/>
              </p:ext>
            </p:extLst>
          </p:nvPr>
        </p:nvGraphicFramePr>
        <p:xfrm>
          <a:off x="4162425" y="3713163"/>
          <a:ext cx="3197225" cy="795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12" name="公式" r:id="rId7" imgW="2044440" imgH="507960" progId="Equation.3">
                  <p:embed/>
                </p:oleObj>
              </mc:Choice>
              <mc:Fallback>
                <p:oleObj name="公式" r:id="rId7" imgW="2044440" imgH="50796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2425" y="3713163"/>
                        <a:ext cx="3197225" cy="795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3350944"/>
              </p:ext>
            </p:extLst>
          </p:nvPr>
        </p:nvGraphicFramePr>
        <p:xfrm>
          <a:off x="4165079" y="5650830"/>
          <a:ext cx="1343025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13" name="公式" r:id="rId9" imgW="914400" imgH="203200" progId="Equation.3">
                  <p:embed/>
                </p:oleObj>
              </mc:Choice>
              <mc:Fallback>
                <p:oleObj name="公式" r:id="rId9" imgW="914400" imgH="2032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5079" y="5650830"/>
                        <a:ext cx="1343025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4693799"/>
              </p:ext>
            </p:extLst>
          </p:nvPr>
        </p:nvGraphicFramePr>
        <p:xfrm>
          <a:off x="2709441" y="5661248"/>
          <a:ext cx="206375" cy="260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14" name="公式" r:id="rId11" imgW="139579" imgH="177646" progId="Equation.3">
                  <p:embed/>
                </p:oleObj>
              </mc:Choice>
              <mc:Fallback>
                <p:oleObj name="公式" r:id="rId11" imgW="139579" imgH="177646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9441" y="5661248"/>
                        <a:ext cx="206375" cy="260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HMM</a:t>
            </a:r>
            <a:r>
              <a:rPr lang="zh-CN" altLang="en-US" smtClean="0"/>
              <a:t>对信号的分析过程</a:t>
            </a:r>
          </a:p>
        </p:txBody>
      </p:sp>
      <p:graphicFrame>
        <p:nvGraphicFramePr>
          <p:cNvPr id="27651" name="Object 3"/>
          <p:cNvGraphicFramePr>
            <a:graphicFrameLocks noGrp="1" noChangeAspect="1"/>
          </p:cNvGraphicFramePr>
          <p:nvPr>
            <p:ph type="body" idx="1"/>
            <p:extLst>
              <p:ext uri="{D42A27DB-BD31-4B8C-83A1-F6EECF244321}">
                <p14:modId xmlns:p14="http://schemas.microsoft.com/office/powerpoint/2010/main" val="3620524068"/>
              </p:ext>
            </p:extLst>
          </p:nvPr>
        </p:nvGraphicFramePr>
        <p:xfrm>
          <a:off x="1098549" y="2233613"/>
          <a:ext cx="7021505" cy="30675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1" name="公式" r:id="rId4" imgW="3720960" imgH="1625400" progId="Equation.3">
                  <p:embed/>
                </p:oleObj>
              </mc:Choice>
              <mc:Fallback>
                <p:oleObj name="公式" r:id="rId4" imgW="3720960" imgH="16254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8549" y="2233613"/>
                        <a:ext cx="7021505" cy="30675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smtClean="0"/>
          </a:p>
        </p:txBody>
      </p:sp>
      <p:grpSp>
        <p:nvGrpSpPr>
          <p:cNvPr id="28675" name="组合 17"/>
          <p:cNvGrpSpPr>
            <a:grpSpLocks/>
          </p:cNvGrpSpPr>
          <p:nvPr/>
        </p:nvGrpSpPr>
        <p:grpSpPr bwMode="auto">
          <a:xfrm>
            <a:off x="5491163" y="3546475"/>
            <a:ext cx="3473450" cy="1035050"/>
            <a:chOff x="1023938" y="3429000"/>
            <a:chExt cx="3473450" cy="1035050"/>
          </a:xfrm>
        </p:grpSpPr>
        <p:sp>
          <p:nvSpPr>
            <p:cNvPr id="28714" name="Oval 4"/>
            <p:cNvSpPr>
              <a:spLocks noChangeArrowheads="1"/>
            </p:cNvSpPr>
            <p:nvPr/>
          </p:nvSpPr>
          <p:spPr bwMode="auto">
            <a:xfrm>
              <a:off x="1619250" y="3789363"/>
              <a:ext cx="288925" cy="28733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28715" name="Oval 5"/>
            <p:cNvSpPr>
              <a:spLocks noChangeArrowheads="1"/>
            </p:cNvSpPr>
            <p:nvPr/>
          </p:nvSpPr>
          <p:spPr bwMode="auto">
            <a:xfrm>
              <a:off x="2411413" y="3789363"/>
              <a:ext cx="288925" cy="28733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28716" name="Oval 6"/>
            <p:cNvSpPr>
              <a:spLocks noChangeArrowheads="1"/>
            </p:cNvSpPr>
            <p:nvPr/>
          </p:nvSpPr>
          <p:spPr bwMode="auto">
            <a:xfrm>
              <a:off x="3203575" y="3789363"/>
              <a:ext cx="288925" cy="28733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28717" name="Line 7"/>
            <p:cNvSpPr>
              <a:spLocks noChangeShapeType="1"/>
            </p:cNvSpPr>
            <p:nvPr/>
          </p:nvSpPr>
          <p:spPr bwMode="auto">
            <a:xfrm>
              <a:off x="1116013" y="3933825"/>
              <a:ext cx="5032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18" name="Line 8"/>
            <p:cNvSpPr>
              <a:spLocks noChangeShapeType="1"/>
            </p:cNvSpPr>
            <p:nvPr/>
          </p:nvSpPr>
          <p:spPr bwMode="auto">
            <a:xfrm>
              <a:off x="2700338" y="3933825"/>
              <a:ext cx="5032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19" name="Line 9"/>
            <p:cNvSpPr>
              <a:spLocks noChangeShapeType="1"/>
            </p:cNvSpPr>
            <p:nvPr/>
          </p:nvSpPr>
          <p:spPr bwMode="auto">
            <a:xfrm>
              <a:off x="1908175" y="3933825"/>
              <a:ext cx="5032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20" name="Line 10"/>
            <p:cNvSpPr>
              <a:spLocks noChangeShapeType="1"/>
            </p:cNvSpPr>
            <p:nvPr/>
          </p:nvSpPr>
          <p:spPr bwMode="auto">
            <a:xfrm>
              <a:off x="3492500" y="3933825"/>
              <a:ext cx="5032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21" name="Freeform 11"/>
            <p:cNvSpPr>
              <a:spLocks/>
            </p:cNvSpPr>
            <p:nvPr/>
          </p:nvSpPr>
          <p:spPr bwMode="auto">
            <a:xfrm>
              <a:off x="2328863" y="3429000"/>
              <a:ext cx="454025" cy="360363"/>
            </a:xfrm>
            <a:custGeom>
              <a:avLst/>
              <a:gdLst>
                <a:gd name="T0" fmla="*/ 246975313 w 286"/>
                <a:gd name="T1" fmla="*/ 572077056 h 227"/>
                <a:gd name="T2" fmla="*/ 17641888 w 286"/>
                <a:gd name="T3" fmla="*/ 229335331 h 227"/>
                <a:gd name="T4" fmla="*/ 360383138 w 286"/>
                <a:gd name="T5" fmla="*/ 0 h 227"/>
                <a:gd name="T6" fmla="*/ 703124388 w 286"/>
                <a:gd name="T7" fmla="*/ 229335331 h 227"/>
                <a:gd name="T8" fmla="*/ 473789375 w 286"/>
                <a:gd name="T9" fmla="*/ 572077056 h 2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6" h="227">
                  <a:moveTo>
                    <a:pt x="98" y="227"/>
                  </a:moveTo>
                  <a:cubicBezTo>
                    <a:pt x="49" y="178"/>
                    <a:pt x="0" y="129"/>
                    <a:pt x="7" y="91"/>
                  </a:cubicBezTo>
                  <a:cubicBezTo>
                    <a:pt x="14" y="53"/>
                    <a:pt x="98" y="0"/>
                    <a:pt x="143" y="0"/>
                  </a:cubicBezTo>
                  <a:cubicBezTo>
                    <a:pt x="188" y="0"/>
                    <a:pt x="272" y="53"/>
                    <a:pt x="279" y="91"/>
                  </a:cubicBezTo>
                  <a:cubicBezTo>
                    <a:pt x="286" y="129"/>
                    <a:pt x="237" y="178"/>
                    <a:pt x="188" y="2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22" name="Freeform 12"/>
            <p:cNvSpPr>
              <a:spLocks/>
            </p:cNvSpPr>
            <p:nvPr/>
          </p:nvSpPr>
          <p:spPr bwMode="auto">
            <a:xfrm>
              <a:off x="1525588" y="3429000"/>
              <a:ext cx="454025" cy="360363"/>
            </a:xfrm>
            <a:custGeom>
              <a:avLst/>
              <a:gdLst>
                <a:gd name="T0" fmla="*/ 246975313 w 286"/>
                <a:gd name="T1" fmla="*/ 572077056 h 227"/>
                <a:gd name="T2" fmla="*/ 17641888 w 286"/>
                <a:gd name="T3" fmla="*/ 229335331 h 227"/>
                <a:gd name="T4" fmla="*/ 360383138 w 286"/>
                <a:gd name="T5" fmla="*/ 0 h 227"/>
                <a:gd name="T6" fmla="*/ 703124388 w 286"/>
                <a:gd name="T7" fmla="*/ 229335331 h 227"/>
                <a:gd name="T8" fmla="*/ 473789375 w 286"/>
                <a:gd name="T9" fmla="*/ 572077056 h 2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6" h="227">
                  <a:moveTo>
                    <a:pt x="98" y="227"/>
                  </a:moveTo>
                  <a:cubicBezTo>
                    <a:pt x="49" y="178"/>
                    <a:pt x="0" y="129"/>
                    <a:pt x="7" y="91"/>
                  </a:cubicBezTo>
                  <a:cubicBezTo>
                    <a:pt x="14" y="53"/>
                    <a:pt x="98" y="0"/>
                    <a:pt x="143" y="0"/>
                  </a:cubicBezTo>
                  <a:cubicBezTo>
                    <a:pt x="188" y="0"/>
                    <a:pt x="272" y="53"/>
                    <a:pt x="279" y="91"/>
                  </a:cubicBezTo>
                  <a:cubicBezTo>
                    <a:pt x="286" y="129"/>
                    <a:pt x="237" y="178"/>
                    <a:pt x="188" y="2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23" name="Freeform 13"/>
            <p:cNvSpPr>
              <a:spLocks/>
            </p:cNvSpPr>
            <p:nvPr/>
          </p:nvSpPr>
          <p:spPr bwMode="auto">
            <a:xfrm>
              <a:off x="3109913" y="3429000"/>
              <a:ext cx="454025" cy="360363"/>
            </a:xfrm>
            <a:custGeom>
              <a:avLst/>
              <a:gdLst>
                <a:gd name="T0" fmla="*/ 246975313 w 286"/>
                <a:gd name="T1" fmla="*/ 572077056 h 227"/>
                <a:gd name="T2" fmla="*/ 17641888 w 286"/>
                <a:gd name="T3" fmla="*/ 229335331 h 227"/>
                <a:gd name="T4" fmla="*/ 360383138 w 286"/>
                <a:gd name="T5" fmla="*/ 0 h 227"/>
                <a:gd name="T6" fmla="*/ 703124388 w 286"/>
                <a:gd name="T7" fmla="*/ 229335331 h 227"/>
                <a:gd name="T8" fmla="*/ 473789375 w 286"/>
                <a:gd name="T9" fmla="*/ 572077056 h 2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6" h="227">
                  <a:moveTo>
                    <a:pt x="98" y="227"/>
                  </a:moveTo>
                  <a:cubicBezTo>
                    <a:pt x="49" y="178"/>
                    <a:pt x="0" y="129"/>
                    <a:pt x="7" y="91"/>
                  </a:cubicBezTo>
                  <a:cubicBezTo>
                    <a:pt x="14" y="53"/>
                    <a:pt x="98" y="0"/>
                    <a:pt x="143" y="0"/>
                  </a:cubicBezTo>
                  <a:cubicBezTo>
                    <a:pt x="188" y="0"/>
                    <a:pt x="272" y="53"/>
                    <a:pt x="279" y="91"/>
                  </a:cubicBezTo>
                  <a:cubicBezTo>
                    <a:pt x="286" y="129"/>
                    <a:pt x="237" y="178"/>
                    <a:pt x="188" y="2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24" name="Text Box 14"/>
            <p:cNvSpPr txBox="1">
              <a:spLocks noChangeArrowheads="1"/>
            </p:cNvSpPr>
            <p:nvPr/>
          </p:nvSpPr>
          <p:spPr bwMode="auto">
            <a:xfrm>
              <a:off x="1023938" y="4097338"/>
              <a:ext cx="34734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1800">
                  <a:latin typeface="Arial" panose="020B0604020202020204" pitchFamily="34" charset="0"/>
                </a:rPr>
                <a:t>三状态自左到右无跳转</a:t>
              </a:r>
              <a:r>
                <a:rPr lang="en-US" altLang="zh-CN" sz="1800">
                  <a:latin typeface="Arial" panose="020B0604020202020204" pitchFamily="34" charset="0"/>
                </a:rPr>
                <a:t>HMM</a:t>
              </a:r>
              <a:r>
                <a:rPr lang="zh-CN" altLang="en-US" sz="1800">
                  <a:latin typeface="Arial" panose="020B0604020202020204" pitchFamily="34" charset="0"/>
                </a:rPr>
                <a:t>模型</a:t>
              </a:r>
            </a:p>
          </p:txBody>
        </p:sp>
      </p:grpSp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03" b="10316"/>
          <a:stretch>
            <a:fillRect/>
          </a:stretch>
        </p:blipFill>
        <p:spPr bwMode="auto">
          <a:xfrm>
            <a:off x="0" y="44450"/>
            <a:ext cx="9144000" cy="336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677" name="组合 2"/>
          <p:cNvGrpSpPr>
            <a:grpSpLocks/>
          </p:cNvGrpSpPr>
          <p:nvPr/>
        </p:nvGrpSpPr>
        <p:grpSpPr bwMode="auto">
          <a:xfrm>
            <a:off x="652463" y="3860800"/>
            <a:ext cx="5072062" cy="2141538"/>
            <a:chOff x="3892922" y="3717032"/>
            <a:chExt cx="5071691" cy="2141538"/>
          </a:xfrm>
        </p:grpSpPr>
        <p:sp>
          <p:nvSpPr>
            <p:cNvPr id="17" name="Oval 15"/>
            <p:cNvSpPr>
              <a:spLocks noChangeArrowheads="1"/>
            </p:cNvSpPr>
            <p:nvPr/>
          </p:nvSpPr>
          <p:spPr bwMode="auto">
            <a:xfrm>
              <a:off x="5003800" y="4274245"/>
              <a:ext cx="288925" cy="28733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zh-CN" dirty="0" smtClean="0">
                  <a:ln>
                    <a:solidFill>
                      <a:srgbClr val="FF0000"/>
                    </a:solidFill>
                  </a:ln>
                </a:rPr>
                <a:t>1</a:t>
              </a:r>
            </a:p>
          </p:txBody>
        </p:sp>
        <p:sp>
          <p:nvSpPr>
            <p:cNvPr id="28680" name="Oval 16"/>
            <p:cNvSpPr>
              <a:spLocks noChangeArrowheads="1"/>
            </p:cNvSpPr>
            <p:nvPr/>
          </p:nvSpPr>
          <p:spPr bwMode="auto">
            <a:xfrm>
              <a:off x="5794375" y="4274245"/>
              <a:ext cx="288925" cy="28733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28681" name="Oval 17"/>
            <p:cNvSpPr>
              <a:spLocks noChangeArrowheads="1"/>
            </p:cNvSpPr>
            <p:nvPr/>
          </p:nvSpPr>
          <p:spPr bwMode="auto">
            <a:xfrm>
              <a:off x="6586538" y="4274245"/>
              <a:ext cx="288925" cy="28733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28682" name="Line 18"/>
            <p:cNvSpPr>
              <a:spLocks noChangeShapeType="1"/>
            </p:cNvSpPr>
            <p:nvPr/>
          </p:nvSpPr>
          <p:spPr bwMode="auto">
            <a:xfrm>
              <a:off x="4500563" y="4418707"/>
              <a:ext cx="503237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Oval 19"/>
            <p:cNvSpPr>
              <a:spLocks noChangeArrowheads="1"/>
            </p:cNvSpPr>
            <p:nvPr/>
          </p:nvSpPr>
          <p:spPr bwMode="auto">
            <a:xfrm>
              <a:off x="5795963" y="4923532"/>
              <a:ext cx="288925" cy="28733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zh-CN" dirty="0" smtClean="0">
                  <a:ln>
                    <a:solidFill>
                      <a:srgbClr val="FF0000"/>
                    </a:solidFill>
                  </a:ln>
                </a:rPr>
                <a:t>2</a:t>
              </a:r>
            </a:p>
          </p:txBody>
        </p:sp>
        <p:sp>
          <p:nvSpPr>
            <p:cNvPr id="34" name="Oval 20"/>
            <p:cNvSpPr>
              <a:spLocks noChangeArrowheads="1"/>
            </p:cNvSpPr>
            <p:nvPr/>
          </p:nvSpPr>
          <p:spPr bwMode="auto">
            <a:xfrm>
              <a:off x="6586538" y="4923532"/>
              <a:ext cx="288925" cy="28733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zh-CN" dirty="0" smtClean="0">
                  <a:ln>
                    <a:solidFill>
                      <a:srgbClr val="FF0000"/>
                    </a:solidFill>
                  </a:ln>
                </a:rPr>
                <a:t>2</a:t>
              </a:r>
            </a:p>
          </p:txBody>
        </p:sp>
        <p:sp>
          <p:nvSpPr>
            <p:cNvPr id="35" name="Oval 21"/>
            <p:cNvSpPr>
              <a:spLocks noChangeArrowheads="1"/>
            </p:cNvSpPr>
            <p:nvPr/>
          </p:nvSpPr>
          <p:spPr bwMode="auto">
            <a:xfrm>
              <a:off x="7378700" y="4923532"/>
              <a:ext cx="288925" cy="28733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zh-CN" dirty="0" smtClean="0">
                  <a:ln>
                    <a:solidFill>
                      <a:srgbClr val="FF0000"/>
                    </a:solidFill>
                  </a:ln>
                </a:rPr>
                <a:t>2</a:t>
              </a:r>
            </a:p>
          </p:txBody>
        </p:sp>
        <p:sp>
          <p:nvSpPr>
            <p:cNvPr id="28686" name="Line 22"/>
            <p:cNvSpPr>
              <a:spLocks noChangeShapeType="1"/>
            </p:cNvSpPr>
            <p:nvPr/>
          </p:nvSpPr>
          <p:spPr bwMode="auto">
            <a:xfrm>
              <a:off x="5291138" y="4418707"/>
              <a:ext cx="5032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87" name="Oval 23"/>
            <p:cNvSpPr>
              <a:spLocks noChangeArrowheads="1"/>
            </p:cNvSpPr>
            <p:nvPr/>
          </p:nvSpPr>
          <p:spPr bwMode="auto">
            <a:xfrm>
              <a:off x="6588125" y="5571232"/>
              <a:ext cx="288925" cy="28733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28688" name="Oval 24"/>
            <p:cNvSpPr>
              <a:spLocks noChangeArrowheads="1"/>
            </p:cNvSpPr>
            <p:nvPr/>
          </p:nvSpPr>
          <p:spPr bwMode="auto">
            <a:xfrm>
              <a:off x="7378700" y="5571232"/>
              <a:ext cx="288925" cy="28733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39" name="Oval 25"/>
            <p:cNvSpPr>
              <a:spLocks noChangeArrowheads="1"/>
            </p:cNvSpPr>
            <p:nvPr/>
          </p:nvSpPr>
          <p:spPr bwMode="auto">
            <a:xfrm>
              <a:off x="8170863" y="5571232"/>
              <a:ext cx="288925" cy="28733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zh-CN" dirty="0" smtClean="0">
                  <a:ln>
                    <a:solidFill>
                      <a:srgbClr val="FF0000"/>
                    </a:solidFill>
                  </a:ln>
                </a:rPr>
                <a:t>3</a:t>
              </a:r>
            </a:p>
          </p:txBody>
        </p:sp>
        <p:sp>
          <p:nvSpPr>
            <p:cNvPr id="28690" name="Line 26"/>
            <p:cNvSpPr>
              <a:spLocks noChangeShapeType="1"/>
            </p:cNvSpPr>
            <p:nvPr/>
          </p:nvSpPr>
          <p:spPr bwMode="auto">
            <a:xfrm>
              <a:off x="6083300" y="4418707"/>
              <a:ext cx="5032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91" name="Line 27"/>
            <p:cNvSpPr>
              <a:spLocks noChangeShapeType="1"/>
            </p:cNvSpPr>
            <p:nvPr/>
          </p:nvSpPr>
          <p:spPr bwMode="auto">
            <a:xfrm>
              <a:off x="6084888" y="5066407"/>
              <a:ext cx="503237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92" name="Line 28"/>
            <p:cNvSpPr>
              <a:spLocks noChangeShapeType="1"/>
            </p:cNvSpPr>
            <p:nvPr/>
          </p:nvSpPr>
          <p:spPr bwMode="auto">
            <a:xfrm>
              <a:off x="6877050" y="5066407"/>
              <a:ext cx="50323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93" name="Line 29"/>
            <p:cNvSpPr>
              <a:spLocks noChangeShapeType="1"/>
            </p:cNvSpPr>
            <p:nvPr/>
          </p:nvSpPr>
          <p:spPr bwMode="auto">
            <a:xfrm>
              <a:off x="6877050" y="5714107"/>
              <a:ext cx="5032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94" name="Line 30"/>
            <p:cNvSpPr>
              <a:spLocks noChangeShapeType="1"/>
            </p:cNvSpPr>
            <p:nvPr/>
          </p:nvSpPr>
          <p:spPr bwMode="auto">
            <a:xfrm>
              <a:off x="7670800" y="5714107"/>
              <a:ext cx="5032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95" name="Line 31"/>
            <p:cNvSpPr>
              <a:spLocks noChangeShapeType="1"/>
            </p:cNvSpPr>
            <p:nvPr/>
          </p:nvSpPr>
          <p:spPr bwMode="auto">
            <a:xfrm>
              <a:off x="5219700" y="4561582"/>
              <a:ext cx="576263" cy="43338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96" name="Line 32"/>
            <p:cNvSpPr>
              <a:spLocks noChangeShapeType="1"/>
            </p:cNvSpPr>
            <p:nvPr/>
          </p:nvSpPr>
          <p:spPr bwMode="auto">
            <a:xfrm>
              <a:off x="6011863" y="5209282"/>
              <a:ext cx="576262" cy="4333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97" name="Line 33"/>
            <p:cNvSpPr>
              <a:spLocks noChangeShapeType="1"/>
            </p:cNvSpPr>
            <p:nvPr/>
          </p:nvSpPr>
          <p:spPr bwMode="auto">
            <a:xfrm>
              <a:off x="6804025" y="5210870"/>
              <a:ext cx="576263" cy="4333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98" name="Line 34"/>
            <p:cNvSpPr>
              <a:spLocks noChangeShapeType="1"/>
            </p:cNvSpPr>
            <p:nvPr/>
          </p:nvSpPr>
          <p:spPr bwMode="auto">
            <a:xfrm>
              <a:off x="7596188" y="5209282"/>
              <a:ext cx="576262" cy="43338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99" name="Line 35"/>
            <p:cNvSpPr>
              <a:spLocks noChangeShapeType="1"/>
            </p:cNvSpPr>
            <p:nvPr/>
          </p:nvSpPr>
          <p:spPr bwMode="auto">
            <a:xfrm>
              <a:off x="6011863" y="4561582"/>
              <a:ext cx="576262" cy="4333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00" name="Line 36"/>
            <p:cNvSpPr>
              <a:spLocks noChangeShapeType="1"/>
            </p:cNvSpPr>
            <p:nvPr/>
          </p:nvSpPr>
          <p:spPr bwMode="auto">
            <a:xfrm>
              <a:off x="6804025" y="4561582"/>
              <a:ext cx="576263" cy="4333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01" name="Line 37"/>
            <p:cNvSpPr>
              <a:spLocks noChangeShapeType="1"/>
            </p:cNvSpPr>
            <p:nvPr/>
          </p:nvSpPr>
          <p:spPr bwMode="auto">
            <a:xfrm>
              <a:off x="8461375" y="5714107"/>
              <a:ext cx="50323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02" name="Rectangle 38"/>
            <p:cNvSpPr>
              <a:spLocks noChangeArrowheads="1"/>
            </p:cNvSpPr>
            <p:nvPr/>
          </p:nvSpPr>
          <p:spPr bwMode="auto">
            <a:xfrm>
              <a:off x="5075238" y="3769420"/>
              <a:ext cx="144462" cy="2889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8703" name="Rectangle 39"/>
            <p:cNvSpPr>
              <a:spLocks noChangeArrowheads="1"/>
            </p:cNvSpPr>
            <p:nvPr/>
          </p:nvSpPr>
          <p:spPr bwMode="auto">
            <a:xfrm>
              <a:off x="5867400" y="3769420"/>
              <a:ext cx="144463" cy="2889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8704" name="Rectangle 40"/>
            <p:cNvSpPr>
              <a:spLocks noChangeArrowheads="1"/>
            </p:cNvSpPr>
            <p:nvPr/>
          </p:nvSpPr>
          <p:spPr bwMode="auto">
            <a:xfrm>
              <a:off x="6659563" y="3769420"/>
              <a:ext cx="144462" cy="2889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8705" name="Rectangle 41"/>
            <p:cNvSpPr>
              <a:spLocks noChangeArrowheads="1"/>
            </p:cNvSpPr>
            <p:nvPr/>
          </p:nvSpPr>
          <p:spPr bwMode="auto">
            <a:xfrm>
              <a:off x="7451725" y="3769420"/>
              <a:ext cx="144463" cy="2889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8706" name="Rectangle 42"/>
            <p:cNvSpPr>
              <a:spLocks noChangeArrowheads="1"/>
            </p:cNvSpPr>
            <p:nvPr/>
          </p:nvSpPr>
          <p:spPr bwMode="auto">
            <a:xfrm>
              <a:off x="8172450" y="3769420"/>
              <a:ext cx="144463" cy="2889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8707" name="Text Box 43"/>
            <p:cNvSpPr txBox="1">
              <a:spLocks noChangeArrowheads="1"/>
            </p:cNvSpPr>
            <p:nvPr/>
          </p:nvSpPr>
          <p:spPr bwMode="auto">
            <a:xfrm>
              <a:off x="4984750" y="3717032"/>
              <a:ext cx="39786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o</a:t>
              </a:r>
              <a:r>
                <a:rPr lang="en-US" altLang="zh-CN" sz="1800" baseline="-25000"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28708" name="Text Box 44"/>
            <p:cNvSpPr txBox="1">
              <a:spLocks noChangeArrowheads="1"/>
            </p:cNvSpPr>
            <p:nvPr/>
          </p:nvSpPr>
          <p:spPr bwMode="auto">
            <a:xfrm>
              <a:off x="5775325" y="3717032"/>
              <a:ext cx="39786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o</a:t>
              </a:r>
              <a:r>
                <a:rPr lang="en-US" altLang="zh-CN" sz="1800" baseline="-25000"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28709" name="Text Box 45"/>
            <p:cNvSpPr txBox="1">
              <a:spLocks noChangeArrowheads="1"/>
            </p:cNvSpPr>
            <p:nvPr/>
          </p:nvSpPr>
          <p:spPr bwMode="auto">
            <a:xfrm>
              <a:off x="7380288" y="3717032"/>
              <a:ext cx="39786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o</a:t>
              </a:r>
              <a:r>
                <a:rPr lang="en-US" altLang="zh-CN" sz="1800" baseline="-25000">
                  <a:latin typeface="Arial" panose="020B0604020202020204" pitchFamily="34" charset="0"/>
                </a:rPr>
                <a:t>4</a:t>
              </a:r>
            </a:p>
          </p:txBody>
        </p:sp>
        <p:sp>
          <p:nvSpPr>
            <p:cNvPr id="28710" name="Text Box 46"/>
            <p:cNvSpPr txBox="1">
              <a:spLocks noChangeArrowheads="1"/>
            </p:cNvSpPr>
            <p:nvPr/>
          </p:nvSpPr>
          <p:spPr bwMode="auto">
            <a:xfrm>
              <a:off x="8101013" y="3717032"/>
              <a:ext cx="39786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o</a:t>
              </a:r>
              <a:r>
                <a:rPr lang="en-US" altLang="zh-CN" sz="1800" baseline="-25000">
                  <a:latin typeface="Arial" panose="020B0604020202020204" pitchFamily="34" charset="0"/>
                </a:rPr>
                <a:t>5</a:t>
              </a:r>
            </a:p>
          </p:txBody>
        </p:sp>
        <p:sp>
          <p:nvSpPr>
            <p:cNvPr id="28711" name="Text Box 47"/>
            <p:cNvSpPr txBox="1">
              <a:spLocks noChangeArrowheads="1"/>
            </p:cNvSpPr>
            <p:nvPr/>
          </p:nvSpPr>
          <p:spPr bwMode="auto">
            <a:xfrm>
              <a:off x="6588125" y="3717032"/>
              <a:ext cx="39786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o</a:t>
              </a:r>
              <a:r>
                <a:rPr lang="en-US" altLang="zh-CN" sz="1800" baseline="-25000"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28712" name="Text Box 48"/>
            <p:cNvSpPr txBox="1">
              <a:spLocks noChangeArrowheads="1"/>
            </p:cNvSpPr>
            <p:nvPr/>
          </p:nvSpPr>
          <p:spPr bwMode="auto">
            <a:xfrm>
              <a:off x="3892922" y="3763070"/>
              <a:ext cx="13271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1800" dirty="0" smtClean="0">
                  <a:latin typeface="Arial" panose="020B0604020202020204" pitchFamily="34" charset="0"/>
                </a:rPr>
                <a:t>特征向量：</a:t>
              </a:r>
              <a:endParaRPr lang="zh-CN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28713" name="Text Box 49"/>
            <p:cNvSpPr txBox="1">
              <a:spLocks noChangeArrowheads="1"/>
            </p:cNvSpPr>
            <p:nvPr/>
          </p:nvSpPr>
          <p:spPr bwMode="auto">
            <a:xfrm>
              <a:off x="3924300" y="4574455"/>
              <a:ext cx="13271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1800">
                  <a:latin typeface="Arial" panose="020B0604020202020204" pitchFamily="34" charset="0"/>
                </a:rPr>
                <a:t>状态过程：</a:t>
              </a:r>
            </a:p>
          </p:txBody>
        </p:sp>
      </p:grpSp>
      <p:sp>
        <p:nvSpPr>
          <p:cNvPr id="64" name="Text Box 50"/>
          <p:cNvSpPr txBox="1">
            <a:spLocks noChangeArrowheads="1"/>
          </p:cNvSpPr>
          <p:nvPr/>
        </p:nvSpPr>
        <p:spPr bwMode="auto">
          <a:xfrm>
            <a:off x="539551" y="5805264"/>
            <a:ext cx="545313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dirty="0" smtClean="0"/>
              <a:t>可能的状态序列</a:t>
            </a:r>
          </a:p>
          <a:p>
            <a:pPr lvl="1" eaLnBrk="1" hangingPunct="1">
              <a:defRPr/>
            </a:pPr>
            <a:r>
              <a:rPr lang="en-US" altLang="zh-CN" dirty="0" smtClean="0"/>
              <a:t>s1,s1,s1,s2,s3;  s1,s1,s2,s2,s3;  s1,s1,s2,s3,s3;</a:t>
            </a:r>
          </a:p>
          <a:p>
            <a:pPr lvl="1" eaLnBrk="1" hangingPunct="1">
              <a:defRPr/>
            </a:pPr>
            <a:r>
              <a:rPr lang="en-US" altLang="zh-CN" dirty="0" smtClean="0">
                <a:ln>
                  <a:solidFill>
                    <a:srgbClr val="FF0000"/>
                  </a:solidFill>
                </a:ln>
              </a:rPr>
              <a:t>s1,s2,s2,s2,s3</a:t>
            </a:r>
            <a:r>
              <a:rPr lang="en-US" altLang="zh-CN" dirty="0" smtClean="0"/>
              <a:t>;  s1,s2,s2,s3,s3;  s1,s2,s3,s3,s3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smtClean="0"/>
          </a:p>
        </p:txBody>
      </p:sp>
      <p:grpSp>
        <p:nvGrpSpPr>
          <p:cNvPr id="29699" name="组合 17"/>
          <p:cNvGrpSpPr>
            <a:grpSpLocks/>
          </p:cNvGrpSpPr>
          <p:nvPr/>
        </p:nvGrpSpPr>
        <p:grpSpPr bwMode="auto">
          <a:xfrm>
            <a:off x="5491163" y="3546475"/>
            <a:ext cx="3473450" cy="1035050"/>
            <a:chOff x="1023938" y="3429000"/>
            <a:chExt cx="3473450" cy="1035050"/>
          </a:xfrm>
        </p:grpSpPr>
        <p:sp>
          <p:nvSpPr>
            <p:cNvPr id="29739" name="Oval 4"/>
            <p:cNvSpPr>
              <a:spLocks noChangeArrowheads="1"/>
            </p:cNvSpPr>
            <p:nvPr/>
          </p:nvSpPr>
          <p:spPr bwMode="auto">
            <a:xfrm>
              <a:off x="1619250" y="3789363"/>
              <a:ext cx="288925" cy="28733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29740" name="Oval 5"/>
            <p:cNvSpPr>
              <a:spLocks noChangeArrowheads="1"/>
            </p:cNvSpPr>
            <p:nvPr/>
          </p:nvSpPr>
          <p:spPr bwMode="auto">
            <a:xfrm>
              <a:off x="2411413" y="3789363"/>
              <a:ext cx="288925" cy="28733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29741" name="Oval 6"/>
            <p:cNvSpPr>
              <a:spLocks noChangeArrowheads="1"/>
            </p:cNvSpPr>
            <p:nvPr/>
          </p:nvSpPr>
          <p:spPr bwMode="auto">
            <a:xfrm>
              <a:off x="3203575" y="3789363"/>
              <a:ext cx="288925" cy="28733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29742" name="Line 7"/>
            <p:cNvSpPr>
              <a:spLocks noChangeShapeType="1"/>
            </p:cNvSpPr>
            <p:nvPr/>
          </p:nvSpPr>
          <p:spPr bwMode="auto">
            <a:xfrm>
              <a:off x="1116013" y="3933825"/>
              <a:ext cx="5032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43" name="Line 8"/>
            <p:cNvSpPr>
              <a:spLocks noChangeShapeType="1"/>
            </p:cNvSpPr>
            <p:nvPr/>
          </p:nvSpPr>
          <p:spPr bwMode="auto">
            <a:xfrm>
              <a:off x="2700338" y="3933825"/>
              <a:ext cx="5032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44" name="Line 9"/>
            <p:cNvSpPr>
              <a:spLocks noChangeShapeType="1"/>
            </p:cNvSpPr>
            <p:nvPr/>
          </p:nvSpPr>
          <p:spPr bwMode="auto">
            <a:xfrm>
              <a:off x="1908175" y="3933825"/>
              <a:ext cx="5032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45" name="Line 10"/>
            <p:cNvSpPr>
              <a:spLocks noChangeShapeType="1"/>
            </p:cNvSpPr>
            <p:nvPr/>
          </p:nvSpPr>
          <p:spPr bwMode="auto">
            <a:xfrm>
              <a:off x="3492500" y="3933825"/>
              <a:ext cx="5032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46" name="Freeform 11"/>
            <p:cNvSpPr>
              <a:spLocks/>
            </p:cNvSpPr>
            <p:nvPr/>
          </p:nvSpPr>
          <p:spPr bwMode="auto">
            <a:xfrm>
              <a:off x="2328863" y="3429000"/>
              <a:ext cx="454025" cy="360363"/>
            </a:xfrm>
            <a:custGeom>
              <a:avLst/>
              <a:gdLst>
                <a:gd name="T0" fmla="*/ 246975313 w 286"/>
                <a:gd name="T1" fmla="*/ 572077056 h 227"/>
                <a:gd name="T2" fmla="*/ 17641888 w 286"/>
                <a:gd name="T3" fmla="*/ 229335331 h 227"/>
                <a:gd name="T4" fmla="*/ 360383138 w 286"/>
                <a:gd name="T5" fmla="*/ 0 h 227"/>
                <a:gd name="T6" fmla="*/ 703124388 w 286"/>
                <a:gd name="T7" fmla="*/ 229335331 h 227"/>
                <a:gd name="T8" fmla="*/ 473789375 w 286"/>
                <a:gd name="T9" fmla="*/ 572077056 h 2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6" h="227">
                  <a:moveTo>
                    <a:pt x="98" y="227"/>
                  </a:moveTo>
                  <a:cubicBezTo>
                    <a:pt x="49" y="178"/>
                    <a:pt x="0" y="129"/>
                    <a:pt x="7" y="91"/>
                  </a:cubicBezTo>
                  <a:cubicBezTo>
                    <a:pt x="14" y="53"/>
                    <a:pt x="98" y="0"/>
                    <a:pt x="143" y="0"/>
                  </a:cubicBezTo>
                  <a:cubicBezTo>
                    <a:pt x="188" y="0"/>
                    <a:pt x="272" y="53"/>
                    <a:pt x="279" y="91"/>
                  </a:cubicBezTo>
                  <a:cubicBezTo>
                    <a:pt x="286" y="129"/>
                    <a:pt x="237" y="178"/>
                    <a:pt x="188" y="2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47" name="Freeform 12"/>
            <p:cNvSpPr>
              <a:spLocks/>
            </p:cNvSpPr>
            <p:nvPr/>
          </p:nvSpPr>
          <p:spPr bwMode="auto">
            <a:xfrm>
              <a:off x="1525588" y="3429000"/>
              <a:ext cx="454025" cy="360363"/>
            </a:xfrm>
            <a:custGeom>
              <a:avLst/>
              <a:gdLst>
                <a:gd name="T0" fmla="*/ 246975313 w 286"/>
                <a:gd name="T1" fmla="*/ 572077056 h 227"/>
                <a:gd name="T2" fmla="*/ 17641888 w 286"/>
                <a:gd name="T3" fmla="*/ 229335331 h 227"/>
                <a:gd name="T4" fmla="*/ 360383138 w 286"/>
                <a:gd name="T5" fmla="*/ 0 h 227"/>
                <a:gd name="T6" fmla="*/ 703124388 w 286"/>
                <a:gd name="T7" fmla="*/ 229335331 h 227"/>
                <a:gd name="T8" fmla="*/ 473789375 w 286"/>
                <a:gd name="T9" fmla="*/ 572077056 h 2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6" h="227">
                  <a:moveTo>
                    <a:pt x="98" y="227"/>
                  </a:moveTo>
                  <a:cubicBezTo>
                    <a:pt x="49" y="178"/>
                    <a:pt x="0" y="129"/>
                    <a:pt x="7" y="91"/>
                  </a:cubicBezTo>
                  <a:cubicBezTo>
                    <a:pt x="14" y="53"/>
                    <a:pt x="98" y="0"/>
                    <a:pt x="143" y="0"/>
                  </a:cubicBezTo>
                  <a:cubicBezTo>
                    <a:pt x="188" y="0"/>
                    <a:pt x="272" y="53"/>
                    <a:pt x="279" y="91"/>
                  </a:cubicBezTo>
                  <a:cubicBezTo>
                    <a:pt x="286" y="129"/>
                    <a:pt x="237" y="178"/>
                    <a:pt x="188" y="2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48" name="Freeform 13"/>
            <p:cNvSpPr>
              <a:spLocks/>
            </p:cNvSpPr>
            <p:nvPr/>
          </p:nvSpPr>
          <p:spPr bwMode="auto">
            <a:xfrm>
              <a:off x="3109913" y="3429000"/>
              <a:ext cx="454025" cy="360363"/>
            </a:xfrm>
            <a:custGeom>
              <a:avLst/>
              <a:gdLst>
                <a:gd name="T0" fmla="*/ 246975313 w 286"/>
                <a:gd name="T1" fmla="*/ 572077056 h 227"/>
                <a:gd name="T2" fmla="*/ 17641888 w 286"/>
                <a:gd name="T3" fmla="*/ 229335331 h 227"/>
                <a:gd name="T4" fmla="*/ 360383138 w 286"/>
                <a:gd name="T5" fmla="*/ 0 h 227"/>
                <a:gd name="T6" fmla="*/ 703124388 w 286"/>
                <a:gd name="T7" fmla="*/ 229335331 h 227"/>
                <a:gd name="T8" fmla="*/ 473789375 w 286"/>
                <a:gd name="T9" fmla="*/ 572077056 h 2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6" h="227">
                  <a:moveTo>
                    <a:pt x="98" y="227"/>
                  </a:moveTo>
                  <a:cubicBezTo>
                    <a:pt x="49" y="178"/>
                    <a:pt x="0" y="129"/>
                    <a:pt x="7" y="91"/>
                  </a:cubicBezTo>
                  <a:cubicBezTo>
                    <a:pt x="14" y="53"/>
                    <a:pt x="98" y="0"/>
                    <a:pt x="143" y="0"/>
                  </a:cubicBezTo>
                  <a:cubicBezTo>
                    <a:pt x="188" y="0"/>
                    <a:pt x="272" y="53"/>
                    <a:pt x="279" y="91"/>
                  </a:cubicBezTo>
                  <a:cubicBezTo>
                    <a:pt x="286" y="129"/>
                    <a:pt x="237" y="178"/>
                    <a:pt x="188" y="2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49" name="Text Box 14"/>
            <p:cNvSpPr txBox="1">
              <a:spLocks noChangeArrowheads="1"/>
            </p:cNvSpPr>
            <p:nvPr/>
          </p:nvSpPr>
          <p:spPr bwMode="auto">
            <a:xfrm>
              <a:off x="1023938" y="4097338"/>
              <a:ext cx="34734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1800">
                  <a:latin typeface="Arial" panose="020B0604020202020204" pitchFamily="34" charset="0"/>
                </a:rPr>
                <a:t>三状态自左到右无跳转</a:t>
              </a:r>
              <a:r>
                <a:rPr lang="en-US" altLang="zh-CN" sz="1800">
                  <a:latin typeface="Arial" panose="020B0604020202020204" pitchFamily="34" charset="0"/>
                </a:rPr>
                <a:t>HMM</a:t>
              </a:r>
              <a:r>
                <a:rPr lang="zh-CN" altLang="en-US" sz="1800">
                  <a:latin typeface="Arial" panose="020B0604020202020204" pitchFamily="34" charset="0"/>
                </a:rPr>
                <a:t>模型</a:t>
              </a:r>
            </a:p>
          </p:txBody>
        </p:sp>
      </p:grp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03" b="10316"/>
          <a:stretch>
            <a:fillRect/>
          </a:stretch>
        </p:blipFill>
        <p:spPr bwMode="auto">
          <a:xfrm>
            <a:off x="0" y="44450"/>
            <a:ext cx="9144000" cy="336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701" name="组合 2"/>
          <p:cNvGrpSpPr>
            <a:grpSpLocks/>
          </p:cNvGrpSpPr>
          <p:nvPr/>
        </p:nvGrpSpPr>
        <p:grpSpPr bwMode="auto">
          <a:xfrm>
            <a:off x="652463" y="3860800"/>
            <a:ext cx="5072062" cy="2141538"/>
            <a:chOff x="3892922" y="3717032"/>
            <a:chExt cx="5071691" cy="2141538"/>
          </a:xfrm>
        </p:grpSpPr>
        <p:sp>
          <p:nvSpPr>
            <p:cNvPr id="17" name="Oval 15"/>
            <p:cNvSpPr>
              <a:spLocks noChangeArrowheads="1"/>
            </p:cNvSpPr>
            <p:nvPr/>
          </p:nvSpPr>
          <p:spPr bwMode="auto">
            <a:xfrm>
              <a:off x="5003800" y="4274245"/>
              <a:ext cx="288925" cy="28733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zh-CN" dirty="0" smtClean="0">
                  <a:ln>
                    <a:solidFill>
                      <a:srgbClr val="FF0000"/>
                    </a:solidFill>
                  </a:ln>
                </a:rPr>
                <a:t>1</a:t>
              </a:r>
            </a:p>
          </p:txBody>
        </p:sp>
        <p:sp>
          <p:nvSpPr>
            <p:cNvPr id="29705" name="Oval 16"/>
            <p:cNvSpPr>
              <a:spLocks noChangeArrowheads="1"/>
            </p:cNvSpPr>
            <p:nvPr/>
          </p:nvSpPr>
          <p:spPr bwMode="auto">
            <a:xfrm>
              <a:off x="5794375" y="4274245"/>
              <a:ext cx="288925" cy="28733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29706" name="Oval 17"/>
            <p:cNvSpPr>
              <a:spLocks noChangeArrowheads="1"/>
            </p:cNvSpPr>
            <p:nvPr/>
          </p:nvSpPr>
          <p:spPr bwMode="auto">
            <a:xfrm>
              <a:off x="6586538" y="4274245"/>
              <a:ext cx="288925" cy="28733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29707" name="Line 18"/>
            <p:cNvSpPr>
              <a:spLocks noChangeShapeType="1"/>
            </p:cNvSpPr>
            <p:nvPr/>
          </p:nvSpPr>
          <p:spPr bwMode="auto">
            <a:xfrm>
              <a:off x="4500563" y="4418707"/>
              <a:ext cx="503237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Oval 19"/>
            <p:cNvSpPr>
              <a:spLocks noChangeArrowheads="1"/>
            </p:cNvSpPr>
            <p:nvPr/>
          </p:nvSpPr>
          <p:spPr bwMode="auto">
            <a:xfrm>
              <a:off x="5795963" y="4923532"/>
              <a:ext cx="288925" cy="28733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zh-CN" dirty="0" smtClean="0">
                  <a:ln>
                    <a:solidFill>
                      <a:srgbClr val="FF0000"/>
                    </a:solidFill>
                  </a:ln>
                </a:rPr>
                <a:t>2</a:t>
              </a:r>
            </a:p>
          </p:txBody>
        </p:sp>
        <p:sp>
          <p:nvSpPr>
            <p:cNvPr id="34" name="Oval 20"/>
            <p:cNvSpPr>
              <a:spLocks noChangeArrowheads="1"/>
            </p:cNvSpPr>
            <p:nvPr/>
          </p:nvSpPr>
          <p:spPr bwMode="auto">
            <a:xfrm>
              <a:off x="6586538" y="4923532"/>
              <a:ext cx="288925" cy="28733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zh-CN" dirty="0" smtClean="0">
                  <a:ln>
                    <a:solidFill>
                      <a:srgbClr val="FF0000"/>
                    </a:solidFill>
                  </a:ln>
                </a:rPr>
                <a:t>2</a:t>
              </a:r>
            </a:p>
          </p:txBody>
        </p:sp>
        <p:sp>
          <p:nvSpPr>
            <p:cNvPr id="35" name="Oval 21"/>
            <p:cNvSpPr>
              <a:spLocks noChangeArrowheads="1"/>
            </p:cNvSpPr>
            <p:nvPr/>
          </p:nvSpPr>
          <p:spPr bwMode="auto">
            <a:xfrm>
              <a:off x="7378700" y="4923532"/>
              <a:ext cx="288925" cy="28733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zh-CN" dirty="0" smtClean="0">
                  <a:ln>
                    <a:solidFill>
                      <a:srgbClr val="FF0000"/>
                    </a:solidFill>
                  </a:ln>
                </a:rPr>
                <a:t>2</a:t>
              </a:r>
            </a:p>
          </p:txBody>
        </p:sp>
        <p:sp>
          <p:nvSpPr>
            <p:cNvPr id="29711" name="Line 22"/>
            <p:cNvSpPr>
              <a:spLocks noChangeShapeType="1"/>
            </p:cNvSpPr>
            <p:nvPr/>
          </p:nvSpPr>
          <p:spPr bwMode="auto">
            <a:xfrm>
              <a:off x="5291138" y="4418707"/>
              <a:ext cx="5032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2" name="Oval 23"/>
            <p:cNvSpPr>
              <a:spLocks noChangeArrowheads="1"/>
            </p:cNvSpPr>
            <p:nvPr/>
          </p:nvSpPr>
          <p:spPr bwMode="auto">
            <a:xfrm>
              <a:off x="6588125" y="5571232"/>
              <a:ext cx="288925" cy="28733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29713" name="Oval 24"/>
            <p:cNvSpPr>
              <a:spLocks noChangeArrowheads="1"/>
            </p:cNvSpPr>
            <p:nvPr/>
          </p:nvSpPr>
          <p:spPr bwMode="auto">
            <a:xfrm>
              <a:off x="7378700" y="5571232"/>
              <a:ext cx="288925" cy="28733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39" name="Oval 25"/>
            <p:cNvSpPr>
              <a:spLocks noChangeArrowheads="1"/>
            </p:cNvSpPr>
            <p:nvPr/>
          </p:nvSpPr>
          <p:spPr bwMode="auto">
            <a:xfrm>
              <a:off x="8170863" y="5571232"/>
              <a:ext cx="288925" cy="28733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zh-CN" dirty="0" smtClean="0">
                  <a:ln>
                    <a:solidFill>
                      <a:srgbClr val="FF0000"/>
                    </a:solidFill>
                  </a:ln>
                </a:rPr>
                <a:t>3</a:t>
              </a:r>
            </a:p>
          </p:txBody>
        </p:sp>
        <p:sp>
          <p:nvSpPr>
            <p:cNvPr id="29715" name="Line 26"/>
            <p:cNvSpPr>
              <a:spLocks noChangeShapeType="1"/>
            </p:cNvSpPr>
            <p:nvPr/>
          </p:nvSpPr>
          <p:spPr bwMode="auto">
            <a:xfrm>
              <a:off x="6083300" y="4418707"/>
              <a:ext cx="5032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6" name="Line 27"/>
            <p:cNvSpPr>
              <a:spLocks noChangeShapeType="1"/>
            </p:cNvSpPr>
            <p:nvPr/>
          </p:nvSpPr>
          <p:spPr bwMode="auto">
            <a:xfrm>
              <a:off x="6084888" y="5066407"/>
              <a:ext cx="503237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7" name="Line 28"/>
            <p:cNvSpPr>
              <a:spLocks noChangeShapeType="1"/>
            </p:cNvSpPr>
            <p:nvPr/>
          </p:nvSpPr>
          <p:spPr bwMode="auto">
            <a:xfrm>
              <a:off x="6877050" y="5066407"/>
              <a:ext cx="50323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8" name="Line 29"/>
            <p:cNvSpPr>
              <a:spLocks noChangeShapeType="1"/>
            </p:cNvSpPr>
            <p:nvPr/>
          </p:nvSpPr>
          <p:spPr bwMode="auto">
            <a:xfrm>
              <a:off x="6877050" y="5714107"/>
              <a:ext cx="5032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9" name="Line 30"/>
            <p:cNvSpPr>
              <a:spLocks noChangeShapeType="1"/>
            </p:cNvSpPr>
            <p:nvPr/>
          </p:nvSpPr>
          <p:spPr bwMode="auto">
            <a:xfrm>
              <a:off x="7670800" y="5714107"/>
              <a:ext cx="5032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0" name="Line 31"/>
            <p:cNvSpPr>
              <a:spLocks noChangeShapeType="1"/>
            </p:cNvSpPr>
            <p:nvPr/>
          </p:nvSpPr>
          <p:spPr bwMode="auto">
            <a:xfrm>
              <a:off x="5219700" y="4561582"/>
              <a:ext cx="576263" cy="43338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1" name="Line 32"/>
            <p:cNvSpPr>
              <a:spLocks noChangeShapeType="1"/>
            </p:cNvSpPr>
            <p:nvPr/>
          </p:nvSpPr>
          <p:spPr bwMode="auto">
            <a:xfrm>
              <a:off x="6011863" y="5209282"/>
              <a:ext cx="576262" cy="4333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2" name="Line 33"/>
            <p:cNvSpPr>
              <a:spLocks noChangeShapeType="1"/>
            </p:cNvSpPr>
            <p:nvPr/>
          </p:nvSpPr>
          <p:spPr bwMode="auto">
            <a:xfrm>
              <a:off x="6804025" y="5210870"/>
              <a:ext cx="576263" cy="4333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3" name="Line 34"/>
            <p:cNvSpPr>
              <a:spLocks noChangeShapeType="1"/>
            </p:cNvSpPr>
            <p:nvPr/>
          </p:nvSpPr>
          <p:spPr bwMode="auto">
            <a:xfrm>
              <a:off x="7596188" y="5209282"/>
              <a:ext cx="576262" cy="43338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4" name="Line 35"/>
            <p:cNvSpPr>
              <a:spLocks noChangeShapeType="1"/>
            </p:cNvSpPr>
            <p:nvPr/>
          </p:nvSpPr>
          <p:spPr bwMode="auto">
            <a:xfrm>
              <a:off x="6011863" y="4561582"/>
              <a:ext cx="576262" cy="4333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5" name="Line 36"/>
            <p:cNvSpPr>
              <a:spLocks noChangeShapeType="1"/>
            </p:cNvSpPr>
            <p:nvPr/>
          </p:nvSpPr>
          <p:spPr bwMode="auto">
            <a:xfrm>
              <a:off x="6804025" y="4561582"/>
              <a:ext cx="576263" cy="4333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6" name="Line 37"/>
            <p:cNvSpPr>
              <a:spLocks noChangeShapeType="1"/>
            </p:cNvSpPr>
            <p:nvPr/>
          </p:nvSpPr>
          <p:spPr bwMode="auto">
            <a:xfrm>
              <a:off x="8461375" y="5714107"/>
              <a:ext cx="50323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7" name="Rectangle 38"/>
            <p:cNvSpPr>
              <a:spLocks noChangeArrowheads="1"/>
            </p:cNvSpPr>
            <p:nvPr/>
          </p:nvSpPr>
          <p:spPr bwMode="auto">
            <a:xfrm>
              <a:off x="5075238" y="3769420"/>
              <a:ext cx="144462" cy="2889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9728" name="Rectangle 39"/>
            <p:cNvSpPr>
              <a:spLocks noChangeArrowheads="1"/>
            </p:cNvSpPr>
            <p:nvPr/>
          </p:nvSpPr>
          <p:spPr bwMode="auto">
            <a:xfrm>
              <a:off x="5867400" y="3769420"/>
              <a:ext cx="144463" cy="2889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9729" name="Rectangle 40"/>
            <p:cNvSpPr>
              <a:spLocks noChangeArrowheads="1"/>
            </p:cNvSpPr>
            <p:nvPr/>
          </p:nvSpPr>
          <p:spPr bwMode="auto">
            <a:xfrm>
              <a:off x="6659563" y="3769420"/>
              <a:ext cx="144462" cy="2889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9730" name="Rectangle 41"/>
            <p:cNvSpPr>
              <a:spLocks noChangeArrowheads="1"/>
            </p:cNvSpPr>
            <p:nvPr/>
          </p:nvSpPr>
          <p:spPr bwMode="auto">
            <a:xfrm>
              <a:off x="7451725" y="3769420"/>
              <a:ext cx="144463" cy="2889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9731" name="Rectangle 42"/>
            <p:cNvSpPr>
              <a:spLocks noChangeArrowheads="1"/>
            </p:cNvSpPr>
            <p:nvPr/>
          </p:nvSpPr>
          <p:spPr bwMode="auto">
            <a:xfrm>
              <a:off x="8172450" y="3769420"/>
              <a:ext cx="144463" cy="2889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9732" name="Text Box 43"/>
            <p:cNvSpPr txBox="1">
              <a:spLocks noChangeArrowheads="1"/>
            </p:cNvSpPr>
            <p:nvPr/>
          </p:nvSpPr>
          <p:spPr bwMode="auto">
            <a:xfrm>
              <a:off x="4984750" y="3717032"/>
              <a:ext cx="39786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o</a:t>
              </a:r>
              <a:r>
                <a:rPr lang="en-US" altLang="zh-CN" sz="1800" baseline="-25000"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29733" name="Text Box 44"/>
            <p:cNvSpPr txBox="1">
              <a:spLocks noChangeArrowheads="1"/>
            </p:cNvSpPr>
            <p:nvPr/>
          </p:nvSpPr>
          <p:spPr bwMode="auto">
            <a:xfrm>
              <a:off x="5775325" y="3717032"/>
              <a:ext cx="39786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o</a:t>
              </a:r>
              <a:r>
                <a:rPr lang="en-US" altLang="zh-CN" sz="1800" baseline="-25000"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29734" name="Text Box 45"/>
            <p:cNvSpPr txBox="1">
              <a:spLocks noChangeArrowheads="1"/>
            </p:cNvSpPr>
            <p:nvPr/>
          </p:nvSpPr>
          <p:spPr bwMode="auto">
            <a:xfrm>
              <a:off x="7380288" y="3717032"/>
              <a:ext cx="39786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o</a:t>
              </a:r>
              <a:r>
                <a:rPr lang="en-US" altLang="zh-CN" sz="1800" baseline="-25000">
                  <a:latin typeface="Arial" panose="020B0604020202020204" pitchFamily="34" charset="0"/>
                </a:rPr>
                <a:t>4</a:t>
              </a:r>
            </a:p>
          </p:txBody>
        </p:sp>
        <p:sp>
          <p:nvSpPr>
            <p:cNvPr id="29735" name="Text Box 46"/>
            <p:cNvSpPr txBox="1">
              <a:spLocks noChangeArrowheads="1"/>
            </p:cNvSpPr>
            <p:nvPr/>
          </p:nvSpPr>
          <p:spPr bwMode="auto">
            <a:xfrm>
              <a:off x="8101013" y="3717032"/>
              <a:ext cx="39786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o</a:t>
              </a:r>
              <a:r>
                <a:rPr lang="en-US" altLang="zh-CN" sz="1800" baseline="-25000">
                  <a:latin typeface="Arial" panose="020B0604020202020204" pitchFamily="34" charset="0"/>
                </a:rPr>
                <a:t>5</a:t>
              </a:r>
            </a:p>
          </p:txBody>
        </p:sp>
        <p:sp>
          <p:nvSpPr>
            <p:cNvPr id="29736" name="Text Box 47"/>
            <p:cNvSpPr txBox="1">
              <a:spLocks noChangeArrowheads="1"/>
            </p:cNvSpPr>
            <p:nvPr/>
          </p:nvSpPr>
          <p:spPr bwMode="auto">
            <a:xfrm>
              <a:off x="6588125" y="3717032"/>
              <a:ext cx="39786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o</a:t>
              </a:r>
              <a:r>
                <a:rPr lang="en-US" altLang="zh-CN" sz="1800" baseline="-25000"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29737" name="Text Box 48"/>
            <p:cNvSpPr txBox="1">
              <a:spLocks noChangeArrowheads="1"/>
            </p:cNvSpPr>
            <p:nvPr/>
          </p:nvSpPr>
          <p:spPr bwMode="auto">
            <a:xfrm>
              <a:off x="3892922" y="3763070"/>
              <a:ext cx="13271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1800" dirty="0" smtClean="0">
                  <a:latin typeface="Arial" panose="020B0604020202020204" pitchFamily="34" charset="0"/>
                </a:rPr>
                <a:t>特征向量：</a:t>
              </a:r>
              <a:endParaRPr lang="zh-CN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29738" name="Text Box 49"/>
            <p:cNvSpPr txBox="1">
              <a:spLocks noChangeArrowheads="1"/>
            </p:cNvSpPr>
            <p:nvPr/>
          </p:nvSpPr>
          <p:spPr bwMode="auto">
            <a:xfrm>
              <a:off x="3924300" y="4574455"/>
              <a:ext cx="13271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1800">
                  <a:latin typeface="Arial" panose="020B0604020202020204" pitchFamily="34" charset="0"/>
                </a:rPr>
                <a:t>状态过程：</a:t>
              </a:r>
            </a:p>
          </p:txBody>
        </p:sp>
      </p:grpSp>
      <p:sp>
        <p:nvSpPr>
          <p:cNvPr id="64" name="Text Box 50"/>
          <p:cNvSpPr txBox="1">
            <a:spLocks noChangeArrowheads="1"/>
          </p:cNvSpPr>
          <p:nvPr/>
        </p:nvSpPr>
        <p:spPr bwMode="auto">
          <a:xfrm>
            <a:off x="539551" y="5805264"/>
            <a:ext cx="545313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dirty="0" smtClean="0"/>
              <a:t>可能的状态序列</a:t>
            </a:r>
          </a:p>
          <a:p>
            <a:pPr lvl="1" eaLnBrk="1" hangingPunct="1">
              <a:defRPr/>
            </a:pPr>
            <a:r>
              <a:rPr lang="en-US" altLang="zh-CN" dirty="0" smtClean="0"/>
              <a:t>s1,s1,s1,s2,s3;  s1,s1,s2,s2,s3;  s1,s1,s2,s3,s3;</a:t>
            </a:r>
          </a:p>
          <a:p>
            <a:pPr lvl="1" eaLnBrk="1" hangingPunct="1">
              <a:defRPr/>
            </a:pPr>
            <a:r>
              <a:rPr lang="en-US" altLang="zh-CN" dirty="0" smtClean="0">
                <a:ln>
                  <a:solidFill>
                    <a:srgbClr val="FF0000"/>
                  </a:solidFill>
                </a:ln>
              </a:rPr>
              <a:t>s1,s2,s2,s2,s3</a:t>
            </a:r>
            <a:r>
              <a:rPr lang="en-US" altLang="zh-CN" dirty="0" smtClean="0"/>
              <a:t>;  s1,s2,s2,s3,s3;  s1,s2,s3,s3,s3</a:t>
            </a:r>
          </a:p>
        </p:txBody>
      </p:sp>
      <p:sp>
        <p:nvSpPr>
          <p:cNvPr id="5" name="线形标注 1(无边框) 4"/>
          <p:cNvSpPr/>
          <p:nvPr/>
        </p:nvSpPr>
        <p:spPr>
          <a:xfrm>
            <a:off x="6084168" y="5661248"/>
            <a:ext cx="2280172" cy="408806"/>
          </a:xfrm>
          <a:prstGeom prst="callout1">
            <a:avLst>
              <a:gd name="adj1" fmla="val 18750"/>
              <a:gd name="adj2" fmla="val -8333"/>
              <a:gd name="adj3" fmla="val 194159"/>
              <a:gd name="adj4" fmla="val -16681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dirty="0">
                <a:ln>
                  <a:solidFill>
                    <a:srgbClr val="FF0000"/>
                  </a:solidFill>
                </a:ln>
              </a:rPr>
              <a:t>只是一种可能的序列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4000" smtClean="0"/>
              <a:t>第六章 语音识别</a:t>
            </a:r>
            <a:r>
              <a:rPr lang="en-US" altLang="zh-CN" sz="4000" smtClean="0"/>
              <a:t>-</a:t>
            </a:r>
            <a:r>
              <a:rPr lang="zh-CN" altLang="en-US" sz="4000" smtClean="0"/>
              <a:t>隐马尔可夫模型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>
                <a:solidFill>
                  <a:srgbClr val="C0C0C0"/>
                </a:solidFill>
              </a:rPr>
              <a:t>概述</a:t>
            </a:r>
          </a:p>
          <a:p>
            <a:pPr eaLnBrk="1" hangingPunct="1"/>
            <a:r>
              <a:rPr lang="zh-CN" altLang="en-US" smtClean="0">
                <a:solidFill>
                  <a:srgbClr val="C0C0C0"/>
                </a:solidFill>
              </a:rPr>
              <a:t>模型引入</a:t>
            </a:r>
          </a:p>
          <a:p>
            <a:pPr eaLnBrk="1" hangingPunct="1"/>
            <a:r>
              <a:rPr lang="zh-CN" altLang="en-US" smtClean="0">
                <a:solidFill>
                  <a:srgbClr val="C0C0C0"/>
                </a:solidFill>
              </a:rPr>
              <a:t>模型定义</a:t>
            </a:r>
          </a:p>
          <a:p>
            <a:pPr eaLnBrk="1" hangingPunct="1"/>
            <a:r>
              <a:rPr lang="zh-CN" altLang="en-US" smtClean="0"/>
              <a:t>基本问题</a:t>
            </a:r>
          </a:p>
          <a:p>
            <a:pPr eaLnBrk="1" hangingPunct="1"/>
            <a:r>
              <a:rPr lang="zh-CN" altLang="en-US" smtClean="0">
                <a:solidFill>
                  <a:srgbClr val="C0C0C0"/>
                </a:solidFill>
              </a:rPr>
              <a:t>实际问题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基本问题</a:t>
            </a:r>
          </a:p>
        </p:txBody>
      </p:sp>
      <p:graphicFrame>
        <p:nvGraphicFramePr>
          <p:cNvPr id="31747" name="Object 3"/>
          <p:cNvGraphicFramePr>
            <a:graphicFrameLocks noGrp="1" noChangeAspect="1"/>
          </p:cNvGraphicFramePr>
          <p:nvPr>
            <p:ph type="body" idx="1"/>
          </p:nvPr>
        </p:nvGraphicFramePr>
        <p:xfrm>
          <a:off x="573088" y="2282825"/>
          <a:ext cx="7997825" cy="186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3" name="公式" r:id="rId4" imgW="5879880" imgH="1371600" progId="Equation.3">
                  <p:embed/>
                </p:oleObj>
              </mc:Choice>
              <mc:Fallback>
                <p:oleObj name="公式" r:id="rId4" imgW="5879880" imgH="1371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088" y="2282825"/>
                        <a:ext cx="7997825" cy="1865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4000" smtClean="0"/>
              <a:t>第六章 语音识别</a:t>
            </a:r>
            <a:r>
              <a:rPr lang="en-US" altLang="zh-CN" sz="4000" smtClean="0"/>
              <a:t>-</a:t>
            </a:r>
            <a:r>
              <a:rPr lang="zh-CN" altLang="en-US" sz="4000" smtClean="0"/>
              <a:t>隐马尔可夫模型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>
                <a:solidFill>
                  <a:srgbClr val="C0C0C0"/>
                </a:solidFill>
              </a:rPr>
              <a:t>概述</a:t>
            </a:r>
          </a:p>
          <a:p>
            <a:pPr eaLnBrk="1" hangingPunct="1"/>
            <a:r>
              <a:rPr lang="zh-CN" altLang="en-US" smtClean="0">
                <a:solidFill>
                  <a:srgbClr val="C0C0C0"/>
                </a:solidFill>
              </a:rPr>
              <a:t>模型引入</a:t>
            </a:r>
          </a:p>
          <a:p>
            <a:pPr eaLnBrk="1" hangingPunct="1"/>
            <a:r>
              <a:rPr lang="zh-CN" altLang="en-US" smtClean="0">
                <a:solidFill>
                  <a:srgbClr val="C0C0C0"/>
                </a:solidFill>
              </a:rPr>
              <a:t>模型定义</a:t>
            </a:r>
          </a:p>
          <a:p>
            <a:pPr eaLnBrk="1" hangingPunct="1"/>
            <a:r>
              <a:rPr lang="zh-CN" altLang="en-US" smtClean="0">
                <a:solidFill>
                  <a:srgbClr val="C0C0C0"/>
                </a:solidFill>
              </a:rPr>
              <a:t>基本问题</a:t>
            </a:r>
          </a:p>
          <a:p>
            <a:pPr eaLnBrk="1" hangingPunct="1"/>
            <a:r>
              <a:rPr lang="zh-CN" altLang="en-US" smtClean="0"/>
              <a:t>实际问题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实际问题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000" smtClean="0"/>
              <a:t>一个典型的系统</a:t>
            </a:r>
          </a:p>
          <a:p>
            <a:pPr eaLnBrk="1" hangingPunct="1"/>
            <a:endParaRPr lang="zh-CN" altLang="en-US" sz="2000" smtClean="0"/>
          </a:p>
          <a:p>
            <a:pPr eaLnBrk="1" hangingPunct="1"/>
            <a:endParaRPr lang="zh-CN" altLang="en-US" sz="2000" smtClean="0"/>
          </a:p>
          <a:p>
            <a:pPr eaLnBrk="1" hangingPunct="1"/>
            <a:endParaRPr lang="zh-CN" altLang="en-US" sz="2000" smtClean="0"/>
          </a:p>
          <a:p>
            <a:pPr eaLnBrk="1" hangingPunct="1"/>
            <a:endParaRPr lang="zh-CN" altLang="en-US" sz="2000" smtClean="0"/>
          </a:p>
          <a:p>
            <a:pPr eaLnBrk="1" hangingPunct="1"/>
            <a:endParaRPr lang="zh-CN" altLang="en-US" sz="2000" smtClean="0"/>
          </a:p>
          <a:p>
            <a:pPr eaLnBrk="1" hangingPunct="1"/>
            <a:endParaRPr lang="zh-CN" altLang="en-US" sz="2000" smtClean="0"/>
          </a:p>
          <a:p>
            <a:pPr eaLnBrk="1" hangingPunct="1"/>
            <a:r>
              <a:rPr lang="zh-CN" altLang="en-US" sz="2000" smtClean="0"/>
              <a:t>一个</a:t>
            </a:r>
            <a:r>
              <a:rPr lang="en-US" altLang="zh-CN" sz="2000" smtClean="0"/>
              <a:t>HMM</a:t>
            </a:r>
            <a:r>
              <a:rPr lang="zh-CN" altLang="en-US" sz="2000" smtClean="0"/>
              <a:t>模型对应于一个音子（</a:t>
            </a:r>
            <a:r>
              <a:rPr lang="en-US" altLang="zh-CN" sz="2000" smtClean="0"/>
              <a:t>phone</a:t>
            </a:r>
            <a:r>
              <a:rPr lang="zh-CN" altLang="en-US" sz="2000" smtClean="0"/>
              <a:t>）</a:t>
            </a:r>
          </a:p>
          <a:p>
            <a:pPr eaLnBrk="1" hangingPunct="1"/>
            <a:r>
              <a:rPr lang="zh-CN" altLang="en-US" sz="2000" smtClean="0"/>
              <a:t>自左到右无跳转</a:t>
            </a:r>
            <a:r>
              <a:rPr lang="en-US" altLang="zh-CN" sz="2000" smtClean="0"/>
              <a:t>HMM</a:t>
            </a:r>
            <a:r>
              <a:rPr lang="zh-CN" altLang="en-US" sz="2000" smtClean="0"/>
              <a:t>模型</a:t>
            </a:r>
          </a:p>
          <a:p>
            <a:pPr eaLnBrk="1" hangingPunct="1"/>
            <a:r>
              <a:rPr lang="en-US" altLang="zh-CN" sz="2000" smtClean="0"/>
              <a:t>B</a:t>
            </a:r>
            <a:r>
              <a:rPr lang="zh-CN" altLang="en-US" sz="2000" smtClean="0"/>
              <a:t>矩阵：</a:t>
            </a:r>
            <a:r>
              <a:rPr lang="en-US" altLang="zh-CN" sz="2000" smtClean="0"/>
              <a:t>GMM</a:t>
            </a:r>
            <a:r>
              <a:rPr lang="zh-CN" altLang="en-US" sz="2000" smtClean="0"/>
              <a:t>（</a:t>
            </a:r>
            <a:r>
              <a:rPr lang="en-US" altLang="zh-CN" sz="2000" smtClean="0"/>
              <a:t>Gaussian-Mixture-Model</a:t>
            </a:r>
            <a:r>
              <a:rPr lang="zh-CN" altLang="en-US" sz="2000" smtClean="0"/>
              <a:t>）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2411413" y="2709863"/>
            <a:ext cx="1079500" cy="503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>
                <a:latin typeface="Arial" panose="020B0604020202020204" pitchFamily="34" charset="0"/>
              </a:rPr>
              <a:t>特征分析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4138613" y="1773238"/>
            <a:ext cx="1079500" cy="503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>
                <a:latin typeface="Arial" panose="020B0604020202020204" pitchFamily="34" charset="0"/>
              </a:rPr>
              <a:t>语言模型</a:t>
            </a: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4140200" y="2709863"/>
            <a:ext cx="1079500" cy="503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>
                <a:latin typeface="Arial" panose="020B0604020202020204" pitchFamily="34" charset="0"/>
              </a:rPr>
              <a:t>最优搜索</a:t>
            </a: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4138613" y="3646488"/>
            <a:ext cx="1079500" cy="503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HMM</a:t>
            </a:r>
            <a:r>
              <a:rPr lang="zh-CN" altLang="en-US" sz="1800">
                <a:latin typeface="Arial" panose="020B0604020202020204" pitchFamily="34" charset="0"/>
              </a:rPr>
              <a:t>集合</a:t>
            </a:r>
          </a:p>
        </p:txBody>
      </p:sp>
      <p:sp>
        <p:nvSpPr>
          <p:cNvPr id="33800" name="Line 8"/>
          <p:cNvSpPr>
            <a:spLocks noChangeShapeType="1"/>
          </p:cNvSpPr>
          <p:nvPr/>
        </p:nvSpPr>
        <p:spPr bwMode="auto">
          <a:xfrm>
            <a:off x="1763713" y="2997200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1" name="Line 9"/>
          <p:cNvSpPr>
            <a:spLocks noChangeShapeType="1"/>
          </p:cNvSpPr>
          <p:nvPr/>
        </p:nvSpPr>
        <p:spPr bwMode="auto">
          <a:xfrm>
            <a:off x="3490913" y="2997200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2" name="Line 10"/>
          <p:cNvSpPr>
            <a:spLocks noChangeShapeType="1"/>
          </p:cNvSpPr>
          <p:nvPr/>
        </p:nvSpPr>
        <p:spPr bwMode="auto">
          <a:xfrm>
            <a:off x="5219700" y="2997200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3" name="Line 11"/>
          <p:cNvSpPr>
            <a:spLocks noChangeShapeType="1"/>
          </p:cNvSpPr>
          <p:nvPr/>
        </p:nvSpPr>
        <p:spPr bwMode="auto">
          <a:xfrm flipV="1">
            <a:off x="4643438" y="3213100"/>
            <a:ext cx="0" cy="4333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4" name="Line 12"/>
          <p:cNvSpPr>
            <a:spLocks noChangeShapeType="1"/>
          </p:cNvSpPr>
          <p:nvPr/>
        </p:nvSpPr>
        <p:spPr bwMode="auto">
          <a:xfrm>
            <a:off x="4643438" y="2278063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5" name="Text Box 13"/>
          <p:cNvSpPr txBox="1">
            <a:spLocks noChangeArrowheads="1"/>
          </p:cNvSpPr>
          <p:nvPr/>
        </p:nvSpPr>
        <p:spPr bwMode="auto">
          <a:xfrm>
            <a:off x="1042988" y="2641600"/>
            <a:ext cx="1098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>
                <a:latin typeface="Arial" panose="020B0604020202020204" pitchFamily="34" charset="0"/>
              </a:rPr>
              <a:t>语音输入</a:t>
            </a:r>
          </a:p>
        </p:txBody>
      </p:sp>
      <p:sp>
        <p:nvSpPr>
          <p:cNvPr id="33806" name="Text Box 14"/>
          <p:cNvSpPr txBox="1">
            <a:spLocks noChangeArrowheads="1"/>
          </p:cNvSpPr>
          <p:nvPr/>
        </p:nvSpPr>
        <p:spPr bwMode="auto">
          <a:xfrm>
            <a:off x="5703888" y="2630488"/>
            <a:ext cx="1108075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>
                <a:latin typeface="Arial" panose="020B0604020202020204" pitchFamily="34" charset="0"/>
              </a:rPr>
              <a:t>字词输出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思考</a:t>
            </a:r>
          </a:p>
        </p:txBody>
      </p:sp>
      <p:sp>
        <p:nvSpPr>
          <p:cNvPr id="3481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400" dirty="0" smtClean="0"/>
              <a:t>从语音</a:t>
            </a:r>
            <a:r>
              <a:rPr lang="zh-CN" altLang="en-US" sz="2400" dirty="0"/>
              <a:t>生成</a:t>
            </a:r>
            <a:r>
              <a:rPr lang="zh-CN" altLang="en-US" sz="2400" dirty="0" smtClean="0"/>
              <a:t>的角度，理解</a:t>
            </a:r>
            <a:r>
              <a:rPr lang="en-US" altLang="zh-CN" sz="2400" dirty="0" smtClean="0"/>
              <a:t>HMM</a:t>
            </a:r>
            <a:r>
              <a:rPr lang="zh-CN" altLang="en-US" sz="2400" dirty="0" smtClean="0"/>
              <a:t>中状态与声学特征变化间的关系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宋体"/>
        <a:cs typeface=""/>
      </a:majorFont>
      <a:minorFont>
        <a:latin typeface="Tahom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4752</TotalTime>
  <Words>764</Words>
  <Application>Microsoft Office PowerPoint</Application>
  <PresentationFormat>全屏显示(4:3)</PresentationFormat>
  <Paragraphs>231</Paragraphs>
  <Slides>21</Slides>
  <Notes>15</Notes>
  <HiddenSlides>0</HiddenSlides>
  <MMClips>1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8" baseType="lpstr">
      <vt:lpstr>宋体</vt:lpstr>
      <vt:lpstr>Arial</vt:lpstr>
      <vt:lpstr>Cambria Math</vt:lpstr>
      <vt:lpstr>Tahoma</vt:lpstr>
      <vt:lpstr>Wingdings</vt:lpstr>
      <vt:lpstr>Blends</vt:lpstr>
      <vt:lpstr>公式</vt:lpstr>
      <vt:lpstr>第六章 语音识别-隐马尔可夫模型</vt:lpstr>
      <vt:lpstr>第六章 语音识别-隐马尔可夫模型</vt:lpstr>
      <vt:lpstr>概述</vt:lpstr>
      <vt:lpstr>第六章 语音识别-隐马尔可夫模型</vt:lpstr>
      <vt:lpstr>模型引入</vt:lpstr>
      <vt:lpstr>动态模型</vt:lpstr>
      <vt:lpstr>PowerPoint 演示文稿</vt:lpstr>
      <vt:lpstr>PowerPoint 演示文稿</vt:lpstr>
      <vt:lpstr>PowerPoint 演示文稿</vt:lpstr>
      <vt:lpstr>动态模型</vt:lpstr>
      <vt:lpstr>问题的解决</vt:lpstr>
      <vt:lpstr>第六章 语音识别-隐马尔可夫模型</vt:lpstr>
      <vt:lpstr>模型定义</vt:lpstr>
      <vt:lpstr>HMM对信号的分析过程</vt:lpstr>
      <vt:lpstr>PowerPoint 演示文稿</vt:lpstr>
      <vt:lpstr>PowerPoint 演示文稿</vt:lpstr>
      <vt:lpstr>第六章 语音识别-隐马尔可夫模型</vt:lpstr>
      <vt:lpstr>基本问题</vt:lpstr>
      <vt:lpstr>第六章 语音识别-隐马尔可夫模型</vt:lpstr>
      <vt:lpstr>实际问题</vt:lpstr>
      <vt:lpstr>思考</vt:lpstr>
    </vt:vector>
  </TitlesOfParts>
  <Company>bit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第十三章 语音识别</dc:title>
  <dc:creator>zhuwb</dc:creator>
  <cp:lastModifiedBy>xiaoni</cp:lastModifiedBy>
  <cp:revision>56</cp:revision>
  <dcterms:created xsi:type="dcterms:W3CDTF">2005-12-05T02:56:28Z</dcterms:created>
  <dcterms:modified xsi:type="dcterms:W3CDTF">2023-11-14T14:14:37Z</dcterms:modified>
</cp:coreProperties>
</file>