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sldIdLst>
    <p:sldId id="256" r:id="rId2"/>
    <p:sldId id="259" r:id="rId3"/>
    <p:sldId id="261" r:id="rId4"/>
    <p:sldId id="263" r:id="rId5"/>
    <p:sldId id="267" r:id="rId6"/>
    <p:sldId id="265" r:id="rId7"/>
    <p:sldId id="292" r:id="rId8"/>
    <p:sldId id="268" r:id="rId9"/>
    <p:sldId id="271" r:id="rId10"/>
    <p:sldId id="272" r:id="rId11"/>
    <p:sldId id="269" r:id="rId12"/>
    <p:sldId id="294" r:id="rId13"/>
    <p:sldId id="293" r:id="rId14"/>
    <p:sldId id="278" r:id="rId15"/>
    <p:sldId id="279" r:id="rId16"/>
    <p:sldId id="285" r:id="rId17"/>
    <p:sldId id="300" r:id="rId18"/>
    <p:sldId id="295" r:id="rId19"/>
    <p:sldId id="296" r:id="rId20"/>
    <p:sldId id="297" r:id="rId21"/>
    <p:sldId id="299" r:id="rId22"/>
    <p:sldId id="298" r:id="rId2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17"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440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40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440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440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D1D4EA9F-37B8-44B7-A151-5B2353DA23F1}" type="slidenum">
              <a:rPr lang="en-US" altLang="zh-CN"/>
              <a:pPr/>
              <a:t>‹#›</a:t>
            </a:fld>
            <a:endParaRPr lang="en-US" altLang="zh-CN"/>
          </a:p>
        </p:txBody>
      </p:sp>
    </p:spTree>
    <p:extLst>
      <p:ext uri="{BB962C8B-B14F-4D97-AF65-F5344CB8AC3E}">
        <p14:creationId xmlns:p14="http://schemas.microsoft.com/office/powerpoint/2010/main" val="3046656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FDB70976-B88D-4643-89FB-CC96B0B1D836}" type="slidenum">
              <a:rPr lang="en-US" altLang="zh-CN"/>
              <a:pPr eaLnBrk="1" hangingPunct="1">
                <a:spcBef>
                  <a:spcPct val="0"/>
                </a:spcBef>
              </a:pPr>
              <a:t>1</a:t>
            </a:fld>
            <a:endParaRPr lang="en-US" altLang="zh-CN"/>
          </a:p>
        </p:txBody>
      </p:sp>
      <p:sp>
        <p:nvSpPr>
          <p:cNvPr id="25603" name="Rectangle 1026"/>
          <p:cNvSpPr>
            <a:spLocks noGrp="1" noRot="1" noChangeAspect="1" noChangeArrowheads="1" noTextEdit="1"/>
          </p:cNvSpPr>
          <p:nvPr>
            <p:ph type="sldImg"/>
          </p:nvPr>
        </p:nvSpPr>
        <p:spPr>
          <a:ln/>
        </p:spPr>
      </p:sp>
      <p:sp>
        <p:nvSpPr>
          <p:cNvPr id="25604" name="Rectangle 1027"/>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257855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BE0EF196-228C-47E0-B9B0-D5510B649201}" type="slidenum">
              <a:rPr lang="en-US" altLang="zh-CN"/>
              <a:pPr eaLnBrk="1" hangingPunct="1">
                <a:spcBef>
                  <a:spcPct val="0"/>
                </a:spcBef>
              </a:pPr>
              <a:t>2</a:t>
            </a:fld>
            <a:endParaRPr lang="en-US" altLang="zh-CN"/>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194630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55BA3F3-4D99-4F09-B687-1701D0DF0683}" type="slidenum">
              <a:rPr lang="en-US" altLang="zh-CN"/>
              <a:pPr eaLnBrk="1" hangingPunct="1">
                <a:spcBef>
                  <a:spcPct val="0"/>
                </a:spcBef>
              </a:pPr>
              <a:t>3</a:t>
            </a:fld>
            <a:endParaRPr lang="en-US" altLang="zh-CN"/>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029122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8C2ADA9B-E0B3-45DC-A780-B32CB7F40702}" type="slidenum">
              <a:rPr lang="en-US" altLang="zh-CN"/>
              <a:pPr eaLnBrk="1" hangingPunct="1">
                <a:spcBef>
                  <a:spcPct val="0"/>
                </a:spcBef>
              </a:pPr>
              <a:t>4</a:t>
            </a:fld>
            <a:endParaRPr lang="en-US" altLang="zh-CN"/>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474795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B92EABBF-7D64-4F8F-8F7D-FC70841E3F1B}" type="slidenum">
              <a:rPr lang="en-US" altLang="zh-CN"/>
              <a:pPr eaLnBrk="1" hangingPunct="1">
                <a:spcBef>
                  <a:spcPct val="0"/>
                </a:spcBef>
              </a:pPr>
              <a:t>5</a:t>
            </a:fld>
            <a:endParaRPr lang="en-US" altLang="zh-CN"/>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720404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3ED9E07-9F3E-4713-BC4D-F701B955C314}" type="slidenum">
              <a:rPr lang="en-US" altLang="zh-CN"/>
              <a:pPr eaLnBrk="1" hangingPunct="1">
                <a:spcBef>
                  <a:spcPct val="0"/>
                </a:spcBef>
              </a:pPr>
              <a:t>6</a:t>
            </a:fld>
            <a:endParaRPr lang="en-US" altLang="zh-CN"/>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060140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8362AECF-363A-4C46-9644-411914AB65C7}" type="slidenum">
              <a:rPr lang="en-US" altLang="zh-CN"/>
              <a:pPr eaLnBrk="1" hangingPunct="1">
                <a:spcBef>
                  <a:spcPct val="0"/>
                </a:spcBef>
              </a:pPr>
              <a:t>7</a:t>
            </a:fld>
            <a:endParaRPr lang="en-US" altLang="zh-CN"/>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1358629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DA24A576-372D-4258-B2FA-8DD867A1DF65}" type="slidenum">
              <a:rPr lang="en-US" altLang="zh-CN"/>
              <a:pPr eaLnBrk="1" hangingPunct="1">
                <a:spcBef>
                  <a:spcPct val="0"/>
                </a:spcBef>
              </a:pPr>
              <a:t>8</a:t>
            </a:fld>
            <a:endParaRPr lang="en-US" altLang="zh-CN"/>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1970537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F962398C-9728-4E48-8D9C-2EE9AA54F196}" type="slidenum">
              <a:rPr lang="en-US" altLang="zh-CN"/>
              <a:pPr eaLnBrk="1" hangingPunct="1">
                <a:spcBef>
                  <a:spcPct val="0"/>
                </a:spcBef>
              </a:pPr>
              <a:t>9</a:t>
            </a:fld>
            <a:endParaRPr lang="en-US" altLang="zh-CN"/>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1209516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EC27D40B-5BCD-4677-A45B-CFB275922100}" type="slidenum">
              <a:rPr lang="en-US" altLang="zh-CN"/>
              <a:pPr eaLnBrk="1" hangingPunct="1">
                <a:spcBef>
                  <a:spcPct val="0"/>
                </a:spcBef>
              </a:pPr>
              <a:t>10</a:t>
            </a:fld>
            <a:endParaRPr lang="en-US" altLang="zh-CN"/>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431695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53496BC1-3FE6-4CCE-9534-E1FB2132FBE7}" type="slidenum">
              <a:rPr lang="en-US" altLang="zh-CN"/>
              <a:pPr eaLnBrk="1" hangingPunct="1">
                <a:spcBef>
                  <a:spcPct val="0"/>
                </a:spcBef>
              </a:pPr>
              <a:t>11</a:t>
            </a:fld>
            <a:endParaRPr lang="en-US" altLang="zh-CN"/>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686014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CCB607B-A960-45E3-A046-BA323F79D2B2}" type="slidenum">
              <a:rPr lang="en-US" altLang="zh-CN"/>
              <a:pPr eaLnBrk="1" hangingPunct="1">
                <a:spcBef>
                  <a:spcPct val="0"/>
                </a:spcBef>
              </a:pPr>
              <a:t>12</a:t>
            </a:fld>
            <a:endParaRPr lang="en-US" altLang="zh-CN"/>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4215469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2B91D755-0E40-4D2C-A4A6-66FBE2482684}" type="slidenum">
              <a:rPr lang="en-US" altLang="zh-CN"/>
              <a:pPr eaLnBrk="1" hangingPunct="1">
                <a:spcBef>
                  <a:spcPct val="0"/>
                </a:spcBef>
              </a:pPr>
              <a:t>14</a:t>
            </a:fld>
            <a:endParaRPr lang="en-US" altLang="zh-CN"/>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432823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D60FDC9F-C75A-4B97-AC51-3007C683FE5D}" type="slidenum">
              <a:rPr lang="en-US" altLang="zh-CN"/>
              <a:pPr eaLnBrk="1" hangingPunct="1">
                <a:spcBef>
                  <a:spcPct val="0"/>
                </a:spcBef>
              </a:pPr>
              <a:t>15</a:t>
            </a:fld>
            <a:endParaRPr lang="en-US" altLang="zh-CN"/>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558376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A4F4AF9F-2C5F-4830-919B-630A1D6A8904}" type="slidenum">
              <a:rPr lang="en-US" altLang="zh-CN"/>
              <a:pPr eaLnBrk="1" hangingPunct="1">
                <a:spcBef>
                  <a:spcPct val="0"/>
                </a:spcBef>
              </a:pPr>
              <a:t>16</a:t>
            </a:fld>
            <a:endParaRPr lang="en-US" altLang="zh-CN"/>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832753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A4F4AF9F-2C5F-4830-919B-630A1D6A8904}" type="slidenum">
              <a:rPr lang="en-US" altLang="zh-CN"/>
              <a:pPr eaLnBrk="1" hangingPunct="1">
                <a:spcBef>
                  <a:spcPct val="0"/>
                </a:spcBef>
              </a:pPr>
              <a:t>17</a:t>
            </a:fld>
            <a:endParaRPr lang="en-US" altLang="zh-CN"/>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370322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fld id="{11FAD98C-638A-43C4-B948-544E12589AD7}" type="slidenum">
              <a:rPr lang="en-US" altLang="zh-CN">
                <a:latin typeface="Arial" panose="020B0604020202020204" pitchFamily="34" charset="0"/>
              </a:rPr>
              <a:pPr eaLnBrk="1" hangingPunct="1"/>
              <a:t>18</a:t>
            </a:fld>
            <a:endParaRPr lang="en-US" altLang="zh-CN">
              <a:latin typeface="Arial" panose="020B0604020202020204"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endParaRPr lang="zh-CN" altLang="zh-CN" smtClean="0">
              <a:latin typeface="Arial" panose="020B0604020202020204" pitchFamily="34" charset="0"/>
            </a:endParaRPr>
          </a:p>
        </p:txBody>
      </p:sp>
    </p:spTree>
    <p:extLst>
      <p:ext uri="{BB962C8B-B14F-4D97-AF65-F5344CB8AC3E}">
        <p14:creationId xmlns:p14="http://schemas.microsoft.com/office/powerpoint/2010/main" val="2469883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fld id="{D5D74B2A-6151-4B62-A426-092C67E9C126}" type="slidenum">
              <a:rPr lang="en-US" altLang="zh-CN">
                <a:latin typeface="Arial" panose="020B0604020202020204" pitchFamily="34" charset="0"/>
              </a:rPr>
              <a:pPr eaLnBrk="1" hangingPunct="1"/>
              <a:t>19</a:t>
            </a:fld>
            <a:endParaRPr lang="en-US" altLang="zh-CN">
              <a:latin typeface="Arial" panose="020B0604020202020204"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endParaRPr lang="zh-CN" altLang="zh-CN" smtClean="0">
              <a:latin typeface="Arial" panose="020B0604020202020204" pitchFamily="34" charset="0"/>
            </a:endParaRPr>
          </a:p>
        </p:txBody>
      </p:sp>
    </p:spTree>
    <p:extLst>
      <p:ext uri="{BB962C8B-B14F-4D97-AF65-F5344CB8AC3E}">
        <p14:creationId xmlns:p14="http://schemas.microsoft.com/office/powerpoint/2010/main" val="2629951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fld id="{952EE84E-7B99-492A-A39F-162BEBA22D4E}" type="slidenum">
              <a:rPr lang="en-US" altLang="zh-CN">
                <a:latin typeface="Arial" panose="020B0604020202020204" pitchFamily="34" charset="0"/>
              </a:rPr>
              <a:pPr eaLnBrk="1" hangingPunct="1"/>
              <a:t>20</a:t>
            </a:fld>
            <a:endParaRPr lang="en-US" altLang="zh-CN">
              <a:latin typeface="Arial" panose="020B0604020202020204"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endParaRPr lang="zh-CN" altLang="zh-CN" smtClean="0">
              <a:latin typeface="Arial" panose="020B0604020202020204" pitchFamily="34" charset="0"/>
            </a:endParaRPr>
          </a:p>
        </p:txBody>
      </p:sp>
    </p:spTree>
    <p:extLst>
      <p:ext uri="{BB962C8B-B14F-4D97-AF65-F5344CB8AC3E}">
        <p14:creationId xmlns:p14="http://schemas.microsoft.com/office/powerpoint/2010/main" val="1106517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eaLnBrk="0" hangingPunct="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eaLnBrk="0" hangingPunct="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eaLnBrk="1" hangingPunct="1">
              <a:spcBef>
                <a:spcPct val="0"/>
              </a:spcBef>
            </a:pPr>
            <a:fld id="{7F6C0527-DC5C-4561-A987-A4F0152BD884}" type="slidenum">
              <a:rPr lang="en-US" altLang="zh-CN"/>
              <a:pPr eaLnBrk="1" hangingPunct="1">
                <a:spcBef>
                  <a:spcPct val="0"/>
                </a:spcBef>
              </a:pPr>
              <a:t>21</a:t>
            </a:fld>
            <a:endParaRPr lang="en-US" altLang="zh-CN"/>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875264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727B2285-5730-41D6-BB2F-F07D417FB5A3}" type="slidenum">
              <a:rPr lang="en-US" altLang="zh-CN">
                <a:latin typeface="Tahoma" panose="020B0604030504040204" pitchFamily="34" charset="0"/>
              </a:rPr>
              <a:pPr>
                <a:spcBef>
                  <a:spcPct val="0"/>
                </a:spcBef>
              </a:pPr>
              <a:t>22</a:t>
            </a:fld>
            <a:endParaRPr lang="en-US" altLang="zh-CN">
              <a:latin typeface="Tahoma" panose="020B0604030504040204"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zh-CN" altLang="zh-CN" dirty="0" smtClean="0">
              <a:latin typeface="Arial" panose="020B0604020202020204" pitchFamily="34" charset="0"/>
            </a:endParaRPr>
          </a:p>
        </p:txBody>
      </p:sp>
    </p:spTree>
    <p:extLst>
      <p:ext uri="{BB962C8B-B14F-4D97-AF65-F5344CB8AC3E}">
        <p14:creationId xmlns:p14="http://schemas.microsoft.com/office/powerpoint/2010/main" val="790995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defRPr/>
                </a:pPr>
                <a:endParaRPr lang="zh-CN" altLang="en-US" smtClean="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defRPr/>
                </a:pPr>
                <a:endParaRPr lang="zh-CN" altLang="en-US" smtClean="0"/>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defRPr/>
                </a:pPr>
                <a:endParaRPr lang="zh-CN" altLang="en-US" smtClean="0"/>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defRPr/>
                </a:pPr>
                <a:endParaRPr lang="zh-CN" altLang="en-US" smtClean="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defRPr/>
              </a:pPr>
              <a:endParaRPr lang="zh-CN" altLang="en-US" smtClean="0"/>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defRPr/>
              </a:pPr>
              <a:endParaRPr lang="zh-CN" altLang="en-US" smtClean="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defRPr/>
              </a:pPr>
              <a:endParaRPr lang="zh-CN" altLang="en-US" smtClean="0"/>
            </a:p>
          </p:txBody>
        </p:sp>
      </p:grpSp>
      <p:sp>
        <p:nvSpPr>
          <p:cNvPr id="49164" name="Rectangle 12"/>
          <p:cNvSpPr>
            <a:spLocks noGrp="1" noChangeArrowheads="1"/>
          </p:cNvSpPr>
          <p:nvPr>
            <p:ph type="ctrTitle"/>
          </p:nvPr>
        </p:nvSpPr>
        <p:spPr>
          <a:xfrm>
            <a:off x="990600" y="1676400"/>
            <a:ext cx="7772400" cy="1462088"/>
          </a:xfrm>
        </p:spPr>
        <p:txBody>
          <a:bodyPr/>
          <a:lstStyle>
            <a:lvl1pPr>
              <a:defRPr/>
            </a:lvl1pPr>
          </a:lstStyle>
          <a:p>
            <a:pPr lvl="0"/>
            <a:r>
              <a:rPr lang="zh-CN" altLang="en-US" noProof="0" smtClean="0"/>
              <a:t>单击此处编辑母版标题样式</a:t>
            </a:r>
          </a:p>
        </p:txBody>
      </p:sp>
      <p:sp>
        <p:nvSpPr>
          <p:cNvPr id="4916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zh-CN" altLang="en-US" noProof="0" smtClean="0"/>
              <a:t>单击此处编辑母版副标题样式</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ltLang="zh-CN"/>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ltLang="zh-CN"/>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fld id="{209F85F9-FF6D-4231-A3A6-2BC4EA6A9A26}" type="slidenum">
              <a:rPr lang="en-US" altLang="zh-CN"/>
              <a:pPr/>
              <a:t>‹#›</a:t>
            </a:fld>
            <a:endParaRPr lang="en-US" altLang="zh-CN"/>
          </a:p>
        </p:txBody>
      </p:sp>
    </p:spTree>
    <p:extLst>
      <p:ext uri="{BB962C8B-B14F-4D97-AF65-F5344CB8AC3E}">
        <p14:creationId xmlns:p14="http://schemas.microsoft.com/office/powerpoint/2010/main" val="370340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037"/>
          <p:cNvSpPr>
            <a:spLocks noGrp="1" noChangeArrowheads="1"/>
          </p:cNvSpPr>
          <p:nvPr>
            <p:ph type="sldNum" sz="quarter" idx="12"/>
          </p:nvPr>
        </p:nvSpPr>
        <p:spPr>
          <a:ln/>
        </p:spPr>
        <p:txBody>
          <a:bodyPr/>
          <a:lstStyle>
            <a:lvl1pPr>
              <a:defRPr/>
            </a:lvl1pPr>
          </a:lstStyle>
          <a:p>
            <a:fld id="{246AAA3C-9CBE-48B8-9B16-81F2D7E9F2FC}" type="slidenum">
              <a:rPr lang="en-US" altLang="zh-CN"/>
              <a:pPr/>
              <a:t>‹#›</a:t>
            </a:fld>
            <a:endParaRPr lang="en-US" altLang="zh-CN"/>
          </a:p>
        </p:txBody>
      </p:sp>
    </p:spTree>
    <p:extLst>
      <p:ext uri="{BB962C8B-B14F-4D97-AF65-F5344CB8AC3E}">
        <p14:creationId xmlns:p14="http://schemas.microsoft.com/office/powerpoint/2010/main" val="2418207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037"/>
          <p:cNvSpPr>
            <a:spLocks noGrp="1" noChangeArrowheads="1"/>
          </p:cNvSpPr>
          <p:nvPr>
            <p:ph type="sldNum" sz="quarter" idx="12"/>
          </p:nvPr>
        </p:nvSpPr>
        <p:spPr>
          <a:ln/>
        </p:spPr>
        <p:txBody>
          <a:bodyPr/>
          <a:lstStyle>
            <a:lvl1pPr>
              <a:defRPr/>
            </a:lvl1pPr>
          </a:lstStyle>
          <a:p>
            <a:fld id="{B316545C-34AF-4920-9582-988F44ED5E7F}" type="slidenum">
              <a:rPr lang="en-US" altLang="zh-CN"/>
              <a:pPr/>
              <a:t>‹#›</a:t>
            </a:fld>
            <a:endParaRPr lang="en-US" altLang="zh-CN"/>
          </a:p>
        </p:txBody>
      </p:sp>
    </p:spTree>
    <p:extLst>
      <p:ext uri="{BB962C8B-B14F-4D97-AF65-F5344CB8AC3E}">
        <p14:creationId xmlns:p14="http://schemas.microsoft.com/office/powerpoint/2010/main" val="1122308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037"/>
          <p:cNvSpPr>
            <a:spLocks noGrp="1" noChangeArrowheads="1"/>
          </p:cNvSpPr>
          <p:nvPr>
            <p:ph type="sldNum" sz="quarter" idx="12"/>
          </p:nvPr>
        </p:nvSpPr>
        <p:spPr>
          <a:ln/>
        </p:spPr>
        <p:txBody>
          <a:bodyPr/>
          <a:lstStyle>
            <a:lvl1pPr>
              <a:defRPr/>
            </a:lvl1pPr>
          </a:lstStyle>
          <a:p>
            <a:fld id="{48D5D619-7E23-4E4F-B517-2795326BC966}" type="slidenum">
              <a:rPr lang="en-US" altLang="zh-CN"/>
              <a:pPr/>
              <a:t>‹#›</a:t>
            </a:fld>
            <a:endParaRPr lang="en-US" altLang="zh-CN"/>
          </a:p>
        </p:txBody>
      </p:sp>
    </p:spTree>
    <p:extLst>
      <p:ext uri="{BB962C8B-B14F-4D97-AF65-F5344CB8AC3E}">
        <p14:creationId xmlns:p14="http://schemas.microsoft.com/office/powerpoint/2010/main" val="80046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1037"/>
          <p:cNvSpPr>
            <a:spLocks noGrp="1" noChangeArrowheads="1"/>
          </p:cNvSpPr>
          <p:nvPr>
            <p:ph type="sldNum" sz="quarter" idx="12"/>
          </p:nvPr>
        </p:nvSpPr>
        <p:spPr>
          <a:ln/>
        </p:spPr>
        <p:txBody>
          <a:bodyPr/>
          <a:lstStyle>
            <a:lvl1pPr>
              <a:defRPr/>
            </a:lvl1pPr>
          </a:lstStyle>
          <a:p>
            <a:fld id="{1DBA4E3A-CF20-4BEE-9408-F28033A61C54}" type="slidenum">
              <a:rPr lang="en-US" altLang="zh-CN"/>
              <a:pPr/>
              <a:t>‹#›</a:t>
            </a:fld>
            <a:endParaRPr lang="en-US" altLang="zh-CN"/>
          </a:p>
        </p:txBody>
      </p:sp>
    </p:spTree>
    <p:extLst>
      <p:ext uri="{BB962C8B-B14F-4D97-AF65-F5344CB8AC3E}">
        <p14:creationId xmlns:p14="http://schemas.microsoft.com/office/powerpoint/2010/main" val="3468527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1037"/>
          <p:cNvSpPr>
            <a:spLocks noGrp="1" noChangeArrowheads="1"/>
          </p:cNvSpPr>
          <p:nvPr>
            <p:ph type="sldNum" sz="quarter" idx="12"/>
          </p:nvPr>
        </p:nvSpPr>
        <p:spPr>
          <a:ln/>
        </p:spPr>
        <p:txBody>
          <a:bodyPr/>
          <a:lstStyle>
            <a:lvl1pPr>
              <a:defRPr/>
            </a:lvl1pPr>
          </a:lstStyle>
          <a:p>
            <a:fld id="{A42AB219-8394-4024-B87F-0F092BB2A64C}" type="slidenum">
              <a:rPr lang="en-US" altLang="zh-CN"/>
              <a:pPr/>
              <a:t>‹#›</a:t>
            </a:fld>
            <a:endParaRPr lang="en-US" altLang="zh-CN"/>
          </a:p>
        </p:txBody>
      </p:sp>
    </p:spTree>
    <p:extLst>
      <p:ext uri="{BB962C8B-B14F-4D97-AF65-F5344CB8AC3E}">
        <p14:creationId xmlns:p14="http://schemas.microsoft.com/office/powerpoint/2010/main" val="2214794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1037"/>
          <p:cNvSpPr>
            <a:spLocks noGrp="1" noChangeArrowheads="1"/>
          </p:cNvSpPr>
          <p:nvPr>
            <p:ph type="sldNum" sz="quarter" idx="12"/>
          </p:nvPr>
        </p:nvSpPr>
        <p:spPr>
          <a:ln/>
        </p:spPr>
        <p:txBody>
          <a:bodyPr/>
          <a:lstStyle>
            <a:lvl1pPr>
              <a:defRPr/>
            </a:lvl1pPr>
          </a:lstStyle>
          <a:p>
            <a:fld id="{95B41FDF-0153-41D2-99D7-5E050ED79835}" type="slidenum">
              <a:rPr lang="en-US" altLang="zh-CN"/>
              <a:pPr/>
              <a:t>‹#›</a:t>
            </a:fld>
            <a:endParaRPr lang="en-US" altLang="zh-CN"/>
          </a:p>
        </p:txBody>
      </p:sp>
    </p:spTree>
    <p:extLst>
      <p:ext uri="{BB962C8B-B14F-4D97-AF65-F5344CB8AC3E}">
        <p14:creationId xmlns:p14="http://schemas.microsoft.com/office/powerpoint/2010/main" val="1025339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037"/>
          <p:cNvSpPr>
            <a:spLocks noGrp="1" noChangeArrowheads="1"/>
          </p:cNvSpPr>
          <p:nvPr>
            <p:ph type="sldNum" sz="quarter" idx="12"/>
          </p:nvPr>
        </p:nvSpPr>
        <p:spPr>
          <a:ln/>
        </p:spPr>
        <p:txBody>
          <a:bodyPr/>
          <a:lstStyle>
            <a:lvl1pPr>
              <a:defRPr/>
            </a:lvl1pPr>
          </a:lstStyle>
          <a:p>
            <a:fld id="{823CF1C7-C794-41D6-912A-766BF244F77E}" type="slidenum">
              <a:rPr lang="en-US" altLang="zh-CN"/>
              <a:pPr/>
              <a:t>‹#›</a:t>
            </a:fld>
            <a:endParaRPr lang="en-US" altLang="zh-CN"/>
          </a:p>
        </p:txBody>
      </p:sp>
    </p:spTree>
    <p:extLst>
      <p:ext uri="{BB962C8B-B14F-4D97-AF65-F5344CB8AC3E}">
        <p14:creationId xmlns:p14="http://schemas.microsoft.com/office/powerpoint/2010/main" val="3953324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037"/>
          <p:cNvSpPr>
            <a:spLocks noGrp="1" noChangeArrowheads="1"/>
          </p:cNvSpPr>
          <p:nvPr>
            <p:ph type="sldNum" sz="quarter" idx="12"/>
          </p:nvPr>
        </p:nvSpPr>
        <p:spPr>
          <a:ln/>
        </p:spPr>
        <p:txBody>
          <a:bodyPr/>
          <a:lstStyle>
            <a:lvl1pPr>
              <a:defRPr/>
            </a:lvl1pPr>
          </a:lstStyle>
          <a:p>
            <a:fld id="{1FCC9170-84D9-41AF-8150-454A01E6A285}" type="slidenum">
              <a:rPr lang="en-US" altLang="zh-CN"/>
              <a:pPr/>
              <a:t>‹#›</a:t>
            </a:fld>
            <a:endParaRPr lang="en-US" altLang="zh-CN"/>
          </a:p>
        </p:txBody>
      </p:sp>
    </p:spTree>
    <p:extLst>
      <p:ext uri="{BB962C8B-B14F-4D97-AF65-F5344CB8AC3E}">
        <p14:creationId xmlns:p14="http://schemas.microsoft.com/office/powerpoint/2010/main" val="1554707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037"/>
          <p:cNvSpPr>
            <a:spLocks noGrp="1" noChangeArrowheads="1"/>
          </p:cNvSpPr>
          <p:nvPr>
            <p:ph type="sldNum" sz="quarter" idx="12"/>
          </p:nvPr>
        </p:nvSpPr>
        <p:spPr>
          <a:ln/>
        </p:spPr>
        <p:txBody>
          <a:bodyPr/>
          <a:lstStyle>
            <a:lvl1pPr>
              <a:defRPr/>
            </a:lvl1pPr>
          </a:lstStyle>
          <a:p>
            <a:fld id="{2CCE9385-277C-4DB4-B379-2B1B6FC4C15E}" type="slidenum">
              <a:rPr lang="en-US" altLang="zh-CN"/>
              <a:pPr/>
              <a:t>‹#›</a:t>
            </a:fld>
            <a:endParaRPr lang="en-US" altLang="zh-CN"/>
          </a:p>
        </p:txBody>
      </p:sp>
    </p:spTree>
    <p:extLst>
      <p:ext uri="{BB962C8B-B14F-4D97-AF65-F5344CB8AC3E}">
        <p14:creationId xmlns:p14="http://schemas.microsoft.com/office/powerpoint/2010/main" val="792677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0" y="214313"/>
            <a:ext cx="1951038" cy="5918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50938" y="214313"/>
            <a:ext cx="5700712" cy="59182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037"/>
          <p:cNvSpPr>
            <a:spLocks noGrp="1" noChangeArrowheads="1"/>
          </p:cNvSpPr>
          <p:nvPr>
            <p:ph type="sldNum" sz="quarter" idx="12"/>
          </p:nvPr>
        </p:nvSpPr>
        <p:spPr>
          <a:ln/>
        </p:spPr>
        <p:txBody>
          <a:bodyPr/>
          <a:lstStyle>
            <a:lvl1pPr>
              <a:defRPr/>
            </a:lvl1pPr>
          </a:lstStyle>
          <a:p>
            <a:fld id="{4013FBF6-6D2B-416F-9DF8-78740D09FDF9}" type="slidenum">
              <a:rPr lang="en-US" altLang="zh-CN"/>
              <a:pPr/>
              <a:t>‹#›</a:t>
            </a:fld>
            <a:endParaRPr lang="en-US" altLang="zh-CN"/>
          </a:p>
        </p:txBody>
      </p:sp>
    </p:spTree>
    <p:extLst>
      <p:ext uri="{BB962C8B-B14F-4D97-AF65-F5344CB8AC3E}">
        <p14:creationId xmlns:p14="http://schemas.microsoft.com/office/powerpoint/2010/main" val="79041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标题和文本在内容之上">
    <p:spTree>
      <p:nvGrpSpPr>
        <p:cNvPr id="1" name=""/>
        <p:cNvGrpSpPr/>
        <p:nvPr/>
      </p:nvGrpSpPr>
      <p:grpSpPr>
        <a:xfrm>
          <a:off x="0" y="0"/>
          <a:ext cx="0" cy="0"/>
          <a:chOff x="0" y="0"/>
          <a:chExt cx="0" cy="0"/>
        </a:xfrm>
      </p:grpSpPr>
      <p:sp>
        <p:nvSpPr>
          <p:cNvPr id="2" name="标题 1"/>
          <p:cNvSpPr>
            <a:spLocks noGrp="1"/>
          </p:cNvSpPr>
          <p:nvPr>
            <p:ph type="title"/>
          </p:nvPr>
        </p:nvSpPr>
        <p:spPr>
          <a:xfrm>
            <a:off x="1150938" y="214313"/>
            <a:ext cx="7793037" cy="146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82688" y="2017713"/>
            <a:ext cx="77724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182688" y="4151313"/>
            <a:ext cx="77724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037"/>
          <p:cNvSpPr>
            <a:spLocks noGrp="1" noChangeArrowheads="1"/>
          </p:cNvSpPr>
          <p:nvPr>
            <p:ph type="sldNum" sz="quarter" idx="12"/>
          </p:nvPr>
        </p:nvSpPr>
        <p:spPr>
          <a:ln/>
        </p:spPr>
        <p:txBody>
          <a:bodyPr/>
          <a:lstStyle>
            <a:lvl1pPr>
              <a:defRPr/>
            </a:lvl1pPr>
          </a:lstStyle>
          <a:p>
            <a:fld id="{B3E657AB-B2AB-400E-85DB-8DB53292673D}" type="slidenum">
              <a:rPr lang="en-US" altLang="zh-CN"/>
              <a:pPr/>
              <a:t>‹#›</a:t>
            </a:fld>
            <a:endParaRPr lang="en-US" altLang="zh-CN"/>
          </a:p>
        </p:txBody>
      </p:sp>
    </p:spTree>
    <p:extLst>
      <p:ext uri="{BB962C8B-B14F-4D97-AF65-F5344CB8AC3E}">
        <p14:creationId xmlns:p14="http://schemas.microsoft.com/office/powerpoint/2010/main" val="3433091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1150938" y="214313"/>
            <a:ext cx="7793037" cy="146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82688" y="2017713"/>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剪贴画占位符 3"/>
          <p:cNvSpPr>
            <a:spLocks noGrp="1"/>
          </p:cNvSpPr>
          <p:nvPr>
            <p:ph type="clipArt" sz="half" idx="2"/>
          </p:nvPr>
        </p:nvSpPr>
        <p:spPr>
          <a:xfrm>
            <a:off x="5145088" y="2017713"/>
            <a:ext cx="3810000" cy="4114800"/>
          </a:xfrm>
        </p:spPr>
        <p:txBody>
          <a:bodyPr/>
          <a:lstStyle/>
          <a:p>
            <a:pPr lvl="0"/>
            <a:endParaRPr lang="zh-CN" altLang="en-US" noProof="0" smtClean="0"/>
          </a:p>
        </p:txBody>
      </p:sp>
      <p:sp>
        <p:nvSpPr>
          <p:cNvPr id="5"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037"/>
          <p:cNvSpPr>
            <a:spLocks noGrp="1" noChangeArrowheads="1"/>
          </p:cNvSpPr>
          <p:nvPr>
            <p:ph type="sldNum" sz="quarter" idx="12"/>
          </p:nvPr>
        </p:nvSpPr>
        <p:spPr>
          <a:ln/>
        </p:spPr>
        <p:txBody>
          <a:bodyPr/>
          <a:lstStyle>
            <a:lvl1pPr>
              <a:defRPr/>
            </a:lvl1pPr>
          </a:lstStyle>
          <a:p>
            <a:fld id="{F4311CC9-082A-4245-9DC1-69D5B729FEB5}" type="slidenum">
              <a:rPr lang="en-US" altLang="zh-CN"/>
              <a:pPr/>
              <a:t>‹#›</a:t>
            </a:fld>
            <a:endParaRPr lang="en-US" altLang="zh-CN"/>
          </a:p>
        </p:txBody>
      </p:sp>
    </p:spTree>
    <p:extLst>
      <p:ext uri="{BB962C8B-B14F-4D97-AF65-F5344CB8AC3E}">
        <p14:creationId xmlns:p14="http://schemas.microsoft.com/office/powerpoint/2010/main" val="370153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150938" y="214313"/>
            <a:ext cx="7793037" cy="146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82688" y="2017713"/>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45088" y="2017713"/>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35"/>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1036"/>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037"/>
          <p:cNvSpPr>
            <a:spLocks noGrp="1" noChangeArrowheads="1"/>
          </p:cNvSpPr>
          <p:nvPr>
            <p:ph type="sldNum" sz="quarter" idx="12"/>
          </p:nvPr>
        </p:nvSpPr>
        <p:spPr>
          <a:ln/>
        </p:spPr>
        <p:txBody>
          <a:bodyPr/>
          <a:lstStyle>
            <a:lvl1pPr>
              <a:defRPr/>
            </a:lvl1pPr>
          </a:lstStyle>
          <a:p>
            <a:fld id="{620EC879-2D38-4187-BC2D-284A50FFCB22}" type="slidenum">
              <a:rPr lang="en-US" altLang="zh-CN"/>
              <a:pPr/>
              <a:t>‹#›</a:t>
            </a:fld>
            <a:endParaRPr lang="en-US" altLang="zh-CN"/>
          </a:p>
        </p:txBody>
      </p:sp>
    </p:spTree>
    <p:extLst>
      <p:ext uri="{BB962C8B-B14F-4D97-AF65-F5344CB8AC3E}">
        <p14:creationId xmlns:p14="http://schemas.microsoft.com/office/powerpoint/2010/main" val="3911892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defRPr/>
            </a:pPr>
            <a:endParaRPr kumimoji="1" lang="zh-CN" altLang="zh-CN" sz="2400" smtClean="0"/>
          </a:p>
        </p:txBody>
      </p:sp>
      <p:sp>
        <p:nvSpPr>
          <p:cNvPr id="1027" name="Rectangle 1027"/>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defRPr/>
            </a:pPr>
            <a:endParaRPr kumimoji="1" lang="zh-CN" altLang="zh-CN" sz="2400" smtClean="0"/>
          </a:p>
        </p:txBody>
      </p:sp>
      <p:sp>
        <p:nvSpPr>
          <p:cNvPr id="1028" name="Rectangle 1028"/>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defRPr/>
            </a:pPr>
            <a:endParaRPr kumimoji="1" lang="zh-CN" altLang="zh-CN" sz="2400" smtClean="0"/>
          </a:p>
        </p:txBody>
      </p:sp>
      <p:sp>
        <p:nvSpPr>
          <p:cNvPr id="1029" name="Rectangle 1029"/>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defRPr/>
            </a:pPr>
            <a:endParaRPr kumimoji="1" lang="zh-CN" altLang="zh-CN" sz="2400" smtClean="0"/>
          </a:p>
        </p:txBody>
      </p:sp>
      <p:sp>
        <p:nvSpPr>
          <p:cNvPr id="1030" name="Rectangle 1030"/>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defRPr/>
            </a:pPr>
            <a:endParaRPr kumimoji="1" lang="zh-CN" altLang="zh-CN" sz="2400" smtClean="0"/>
          </a:p>
        </p:txBody>
      </p:sp>
      <p:sp>
        <p:nvSpPr>
          <p:cNvPr id="1031" name="Rectangle 1031"/>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defRPr/>
            </a:pPr>
            <a:endParaRPr kumimoji="1" lang="zh-CN" altLang="zh-CN" sz="2400" smtClean="0"/>
          </a:p>
        </p:txBody>
      </p:sp>
      <p:sp>
        <p:nvSpPr>
          <p:cNvPr id="1032" name="Rectangle 1032"/>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defRPr/>
            </a:pPr>
            <a:endParaRPr kumimoji="1" lang="zh-CN" altLang="zh-CN" sz="2400" smtClean="0"/>
          </a:p>
        </p:txBody>
      </p:sp>
      <p:sp>
        <p:nvSpPr>
          <p:cNvPr id="1033" name="Rectangle 1033"/>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1034" name="Rectangle 1034"/>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8139" name="Rectangle 1035"/>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vl1pPr>
          </a:lstStyle>
          <a:p>
            <a:pPr>
              <a:defRPr/>
            </a:pPr>
            <a:endParaRPr lang="en-US" altLang="zh-CN"/>
          </a:p>
        </p:txBody>
      </p:sp>
      <p:sp>
        <p:nvSpPr>
          <p:cNvPr id="48140" name="Rectangle 1036"/>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ltLang="zh-CN"/>
          </a:p>
        </p:txBody>
      </p:sp>
      <p:sp>
        <p:nvSpPr>
          <p:cNvPr id="48141" name="Rectangle 1037"/>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vl1pPr>
          </a:lstStyle>
          <a:p>
            <a:fld id="{637FC0DC-800D-434B-B907-94ABF64E8098}"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93"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ea typeface="宋体" pitchFamily="2" charset="-122"/>
        </a:defRPr>
      </a:lvl2pPr>
      <a:lvl3pPr algn="l" rtl="0" eaLnBrk="0" fontAlgn="base" hangingPunct="0">
        <a:spcBef>
          <a:spcPct val="0"/>
        </a:spcBef>
        <a:spcAft>
          <a:spcPct val="0"/>
        </a:spcAft>
        <a:defRPr sz="4400">
          <a:solidFill>
            <a:schemeClr val="tx2"/>
          </a:solidFill>
          <a:latin typeface="Tahoma" pitchFamily="34" charset="0"/>
          <a:ea typeface="宋体" pitchFamily="2" charset="-122"/>
        </a:defRPr>
      </a:lvl3pPr>
      <a:lvl4pPr algn="l" rtl="0" eaLnBrk="0" fontAlgn="base" hangingPunct="0">
        <a:spcBef>
          <a:spcPct val="0"/>
        </a:spcBef>
        <a:spcAft>
          <a:spcPct val="0"/>
        </a:spcAft>
        <a:defRPr sz="4400">
          <a:solidFill>
            <a:schemeClr val="tx2"/>
          </a:solidFill>
          <a:latin typeface="Tahoma" pitchFamily="34" charset="0"/>
          <a:ea typeface="宋体" pitchFamily="2" charset="-122"/>
        </a:defRPr>
      </a:lvl4pPr>
      <a:lvl5pPr algn="l" rtl="0" eaLnBrk="0" fontAlgn="base" hangingPunct="0">
        <a:spcBef>
          <a:spcPct val="0"/>
        </a:spcBef>
        <a:spcAft>
          <a:spcPct val="0"/>
        </a:spcAft>
        <a:defRPr sz="4400">
          <a:solidFill>
            <a:schemeClr val="tx2"/>
          </a:solidFill>
          <a:latin typeface="Tahoma" pitchFamily="34" charset="0"/>
          <a:ea typeface="宋体" pitchFamily="2" charset="-122"/>
        </a:defRPr>
      </a:lvl5pPr>
      <a:lvl6pPr marL="457200" algn="l" rtl="0" fontAlgn="base">
        <a:spcBef>
          <a:spcPct val="0"/>
        </a:spcBef>
        <a:spcAft>
          <a:spcPct val="0"/>
        </a:spcAft>
        <a:defRPr sz="4400">
          <a:solidFill>
            <a:schemeClr val="tx2"/>
          </a:solidFill>
          <a:latin typeface="Tahoma" pitchFamily="34" charset="0"/>
          <a:ea typeface="宋体" pitchFamily="2" charset="-122"/>
        </a:defRPr>
      </a:lvl6pPr>
      <a:lvl7pPr marL="914400" algn="l" rtl="0" fontAlgn="base">
        <a:spcBef>
          <a:spcPct val="0"/>
        </a:spcBef>
        <a:spcAft>
          <a:spcPct val="0"/>
        </a:spcAft>
        <a:defRPr sz="4400">
          <a:solidFill>
            <a:schemeClr val="tx2"/>
          </a:solidFill>
          <a:latin typeface="Tahoma" pitchFamily="34" charset="0"/>
          <a:ea typeface="宋体" pitchFamily="2" charset="-122"/>
        </a:defRPr>
      </a:lvl7pPr>
      <a:lvl8pPr marL="1371600" algn="l" rtl="0" fontAlgn="base">
        <a:spcBef>
          <a:spcPct val="0"/>
        </a:spcBef>
        <a:spcAft>
          <a:spcPct val="0"/>
        </a:spcAft>
        <a:defRPr sz="4400">
          <a:solidFill>
            <a:schemeClr val="tx2"/>
          </a:solidFill>
          <a:latin typeface="Tahoma" pitchFamily="34" charset="0"/>
          <a:ea typeface="宋体" pitchFamily="2" charset="-122"/>
        </a:defRPr>
      </a:lvl8pPr>
      <a:lvl9pPr marL="1828800" algn="l" rtl="0" fontAlgn="base">
        <a:spcBef>
          <a:spcPct val="0"/>
        </a:spcBef>
        <a:spcAft>
          <a:spcPct val="0"/>
        </a:spcAft>
        <a:defRPr sz="4400">
          <a:solidFill>
            <a:schemeClr val="tx2"/>
          </a:solidFill>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6.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wmf"/></Relationships>
</file>

<file path=ppt/slides/_rels/slide7.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notesSlide" Target="../notesSlides/notesSlide7.xml"/><Relationship Id="rId7" Type="http://schemas.openxmlformats.org/officeDocument/2006/relationships/oleObject" Target="../embeddings/oleObject6.bin"/><Relationship Id="rId12"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w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8.wmf"/><Relationship Id="rId4" Type="http://schemas.openxmlformats.org/officeDocument/2006/relationships/image" Target="../media/image10.png"/><Relationship Id="rId9"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image" Target="../media/image16.wmf"/><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p:txBody>
          <a:bodyPr/>
          <a:lstStyle/>
          <a:p>
            <a:pPr eaLnBrk="1" hangingPunct="1"/>
            <a:r>
              <a:rPr lang="zh-CN" altLang="en-US" smtClean="0"/>
              <a:t>第三章 语音信号的特征分析</a:t>
            </a:r>
            <a:r>
              <a:rPr lang="en-US" altLang="zh-CN" smtClean="0"/>
              <a:t>-</a:t>
            </a:r>
            <a:r>
              <a:rPr lang="zh-CN" altLang="en-US" smtClean="0"/>
              <a:t>短时频域分析</a:t>
            </a:r>
          </a:p>
        </p:txBody>
      </p:sp>
      <p:sp>
        <p:nvSpPr>
          <p:cNvPr id="3075" name="Rectangle 5"/>
          <p:cNvSpPr>
            <a:spLocks noGrp="1" noChangeArrowheads="1"/>
          </p:cNvSpPr>
          <p:nvPr>
            <p:ph type="body" idx="1"/>
          </p:nvPr>
        </p:nvSpPr>
        <p:spPr/>
        <p:txBody>
          <a:bodyPr/>
          <a:lstStyle/>
          <a:p>
            <a:pPr eaLnBrk="1" hangingPunct="1"/>
            <a:r>
              <a:rPr lang="zh-CN" altLang="en-US" smtClean="0"/>
              <a:t>短时频域分析概述</a:t>
            </a:r>
          </a:p>
          <a:p>
            <a:pPr eaLnBrk="1" hangingPunct="1"/>
            <a:r>
              <a:rPr lang="zh-CN" altLang="en-US" smtClean="0"/>
              <a:t>短时傅里叶变换（频域分析的实现）</a:t>
            </a:r>
            <a:endParaRPr lang="en-US" altLang="zh-CN" smtClean="0"/>
          </a:p>
          <a:p>
            <a:pPr eaLnBrk="1" hangingPunct="1"/>
            <a:r>
              <a:rPr lang="zh-CN" altLang="en-US" smtClean="0"/>
              <a:t>短时综合（相对于分析的合成）</a:t>
            </a:r>
            <a:endParaRPr lang="en-US" altLang="zh-CN" smtClean="0"/>
          </a:p>
          <a:p>
            <a:pPr eaLnBrk="1" hangingPunct="1"/>
            <a:r>
              <a:rPr lang="zh-CN" altLang="en-US" smtClean="0"/>
              <a:t>语谱图</a:t>
            </a:r>
          </a:p>
          <a:p>
            <a:pPr eaLnBrk="1" hangingPunct="1"/>
            <a:endParaRPr lang="zh-CN" altLang="en-US" smtClean="0"/>
          </a:p>
          <a:p>
            <a:pPr eaLnBrk="1" hangingPunct="1"/>
            <a:endParaRPr lang="en-US" altLang="zh-CN"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zh-CN" altLang="en-US" smtClean="0"/>
              <a:t>短时频域分析概述</a:t>
            </a:r>
          </a:p>
        </p:txBody>
      </p:sp>
      <p:sp>
        <p:nvSpPr>
          <p:cNvPr id="4099" name="Rectangle 3"/>
          <p:cNvSpPr>
            <a:spLocks noGrp="1" noChangeArrowheads="1"/>
          </p:cNvSpPr>
          <p:nvPr>
            <p:ph type="body" idx="1"/>
          </p:nvPr>
        </p:nvSpPr>
        <p:spPr/>
        <p:txBody>
          <a:bodyPr/>
          <a:lstStyle/>
          <a:p>
            <a:pPr eaLnBrk="1" hangingPunct="1"/>
            <a:r>
              <a:rPr lang="zh-CN" altLang="en-US" smtClean="0"/>
              <a:t>频域分析</a:t>
            </a:r>
            <a:r>
              <a:rPr lang="en-US" altLang="zh-CN" sz="2800" smtClean="0"/>
              <a:t>-</a:t>
            </a:r>
            <a:r>
              <a:rPr lang="zh-CN" altLang="en-US" sz="2800" smtClean="0"/>
              <a:t>在频域上进行语音的特征分析</a:t>
            </a:r>
          </a:p>
          <a:p>
            <a:pPr lvl="1" eaLnBrk="1" hangingPunct="1"/>
            <a:r>
              <a:rPr lang="zh-CN" altLang="en-US" smtClean="0"/>
              <a:t>发音：谱包络、结构</a:t>
            </a:r>
          </a:p>
          <a:p>
            <a:pPr lvl="1" eaLnBrk="1" hangingPunct="1"/>
            <a:r>
              <a:rPr lang="zh-CN" altLang="en-US" smtClean="0"/>
              <a:t>特征：共振峰、带宽</a:t>
            </a:r>
          </a:p>
          <a:p>
            <a:pPr lvl="1" eaLnBrk="1" hangingPunct="1"/>
            <a:r>
              <a:rPr lang="zh-CN" altLang="en-US" smtClean="0"/>
              <a:t>感知：频谱分析</a:t>
            </a:r>
          </a:p>
          <a:p>
            <a:pPr lvl="1" eaLnBrk="1" hangingPunct="1"/>
            <a:r>
              <a:rPr lang="zh-CN" altLang="en-US" smtClean="0"/>
              <a:t>内容：频谱、功率谱、倒谱、频谱包络</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zh-CN" altLang="en-US" smtClean="0"/>
              <a:t>短时频域分析概述</a:t>
            </a:r>
          </a:p>
        </p:txBody>
      </p:sp>
      <p:sp>
        <p:nvSpPr>
          <p:cNvPr id="5123" name="Rectangle 3"/>
          <p:cNvSpPr>
            <a:spLocks noGrp="1" noChangeArrowheads="1"/>
          </p:cNvSpPr>
          <p:nvPr>
            <p:ph type="body" idx="1"/>
          </p:nvPr>
        </p:nvSpPr>
        <p:spPr/>
        <p:txBody>
          <a:bodyPr/>
          <a:lstStyle/>
          <a:p>
            <a:pPr eaLnBrk="1" hangingPunct="1"/>
            <a:r>
              <a:rPr lang="zh-CN" altLang="en-US" smtClean="0"/>
              <a:t>频域分析</a:t>
            </a:r>
            <a:r>
              <a:rPr lang="en-US" altLang="zh-CN" sz="2800" smtClean="0"/>
              <a:t>-</a:t>
            </a:r>
            <a:r>
              <a:rPr lang="zh-CN" altLang="en-US" sz="2800" smtClean="0"/>
              <a:t>在频域上进行语音的特征分析</a:t>
            </a:r>
          </a:p>
          <a:p>
            <a:pPr eaLnBrk="1" hangingPunct="1"/>
            <a:r>
              <a:rPr lang="zh-CN" altLang="en-US" smtClean="0"/>
              <a:t>短时频域分析</a:t>
            </a:r>
            <a:r>
              <a:rPr lang="en-US" altLang="zh-CN" sz="2800" smtClean="0"/>
              <a:t>-</a:t>
            </a:r>
            <a:r>
              <a:rPr lang="zh-CN" altLang="en-US" sz="2800" smtClean="0"/>
              <a:t>将语音信号分帧进行频域分析</a:t>
            </a:r>
          </a:p>
          <a:p>
            <a:pPr lvl="1" eaLnBrk="1" hangingPunct="1">
              <a:lnSpc>
                <a:spcPct val="80000"/>
              </a:lnSpc>
            </a:pPr>
            <a:r>
              <a:rPr lang="zh-CN" altLang="en-US" smtClean="0"/>
              <a:t>语音信号的非平稳性、短时平稳性</a:t>
            </a:r>
          </a:p>
          <a:p>
            <a:pPr lvl="1" eaLnBrk="1" hangingPunct="1">
              <a:lnSpc>
                <a:spcPct val="80000"/>
              </a:lnSpc>
            </a:pPr>
            <a:r>
              <a:rPr lang="zh-CN" altLang="en-US" smtClean="0"/>
              <a:t>时频域分析</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zh-CN" altLang="en-US" smtClean="0"/>
              <a:t>短时频域分析概述</a:t>
            </a:r>
          </a:p>
        </p:txBody>
      </p:sp>
      <p:sp>
        <p:nvSpPr>
          <p:cNvPr id="6147" name="Rectangle 3"/>
          <p:cNvSpPr>
            <a:spLocks noGrp="1" noChangeArrowheads="1"/>
          </p:cNvSpPr>
          <p:nvPr>
            <p:ph type="body" idx="1"/>
          </p:nvPr>
        </p:nvSpPr>
        <p:spPr/>
        <p:txBody>
          <a:bodyPr/>
          <a:lstStyle/>
          <a:p>
            <a:pPr eaLnBrk="1" hangingPunct="1"/>
            <a:r>
              <a:rPr lang="zh-CN" altLang="en-US" dirty="0" smtClean="0"/>
              <a:t>频域分析</a:t>
            </a:r>
            <a:r>
              <a:rPr lang="en-US" altLang="zh-CN" sz="2800" dirty="0" smtClean="0"/>
              <a:t>-</a:t>
            </a:r>
            <a:r>
              <a:rPr lang="zh-CN" altLang="en-US" sz="2800" dirty="0" smtClean="0"/>
              <a:t>在频域上进行语音的特征分析</a:t>
            </a:r>
          </a:p>
          <a:p>
            <a:pPr eaLnBrk="1" hangingPunct="1"/>
            <a:r>
              <a:rPr lang="zh-CN" altLang="en-US" dirty="0" smtClean="0"/>
              <a:t>短时频域分析</a:t>
            </a:r>
            <a:r>
              <a:rPr lang="en-US" altLang="zh-CN" sz="2800" dirty="0" smtClean="0"/>
              <a:t>-</a:t>
            </a:r>
            <a:r>
              <a:rPr lang="zh-CN" altLang="en-US" sz="2800" dirty="0" smtClean="0"/>
              <a:t>将语音信号分帧进行频域分析</a:t>
            </a:r>
            <a:endParaRPr lang="zh-CN" altLang="en-US" dirty="0" smtClean="0"/>
          </a:p>
          <a:p>
            <a:pPr eaLnBrk="1" hangingPunct="1"/>
            <a:r>
              <a:rPr lang="zh-CN" altLang="en-US" dirty="0" smtClean="0"/>
              <a:t>时频域分析方法</a:t>
            </a:r>
          </a:p>
          <a:p>
            <a:pPr lvl="1" eaLnBrk="1" hangingPunct="1"/>
            <a:r>
              <a:rPr lang="zh-CN" altLang="en-US" dirty="0" smtClean="0"/>
              <a:t>短时傅里叶变换</a:t>
            </a:r>
          </a:p>
          <a:p>
            <a:pPr lvl="1" eaLnBrk="1" hangingPunct="1"/>
            <a:r>
              <a:rPr lang="zh-CN" altLang="en-US" dirty="0" smtClean="0"/>
              <a:t>滤波器</a:t>
            </a:r>
          </a:p>
          <a:p>
            <a:pPr lvl="1" eaLnBrk="1" hangingPunct="1"/>
            <a:r>
              <a:rPr lang="zh-CN" altLang="en-US" dirty="0" smtClean="0"/>
              <a:t>线性预测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zh-CN" altLang="en-US" smtClean="0"/>
              <a:t>短时傅里叶变换</a:t>
            </a:r>
          </a:p>
        </p:txBody>
      </p:sp>
      <p:sp>
        <p:nvSpPr>
          <p:cNvPr id="8195" name="Rectangle 5"/>
          <p:cNvSpPr>
            <a:spLocks noGrp="1" noChangeArrowheads="1"/>
          </p:cNvSpPr>
          <p:nvPr>
            <p:ph type="body" sz="half" idx="1"/>
          </p:nvPr>
        </p:nvSpPr>
        <p:spPr>
          <a:xfrm>
            <a:off x="1182688" y="2017713"/>
            <a:ext cx="7772400" cy="1987550"/>
          </a:xfrm>
        </p:spPr>
        <p:txBody>
          <a:bodyPr/>
          <a:lstStyle/>
          <a:p>
            <a:pPr eaLnBrk="1" hangingPunct="1"/>
            <a:r>
              <a:rPr lang="zh-CN" altLang="en-US" sz="2800" smtClean="0"/>
              <a:t>滑动的窗口</a:t>
            </a:r>
            <a:r>
              <a:rPr lang="en-US" altLang="zh-CN" sz="2800" i="1" smtClean="0"/>
              <a:t>w(n)</a:t>
            </a:r>
            <a:r>
              <a:rPr lang="zh-CN" altLang="en-US" sz="2800" smtClean="0"/>
              <a:t>选取一帧数据进行傅里叶变换</a:t>
            </a:r>
          </a:p>
        </p:txBody>
      </p:sp>
      <p:pic>
        <p:nvPicPr>
          <p:cNvPr id="8196" name="Picture 4" desc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636838"/>
            <a:ext cx="7489825"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zh-CN" altLang="en-US" smtClean="0"/>
              <a:t>短时傅里叶变换</a:t>
            </a:r>
          </a:p>
        </p:txBody>
      </p:sp>
      <p:sp>
        <p:nvSpPr>
          <p:cNvPr id="9219" name="Rectangle 3"/>
          <p:cNvSpPr>
            <a:spLocks noGrp="1" noChangeArrowheads="1"/>
          </p:cNvSpPr>
          <p:nvPr>
            <p:ph type="body" idx="1"/>
          </p:nvPr>
        </p:nvSpPr>
        <p:spPr/>
        <p:txBody>
          <a:bodyPr/>
          <a:lstStyle/>
          <a:p>
            <a:pPr eaLnBrk="1" hangingPunct="1">
              <a:lnSpc>
                <a:spcPct val="80000"/>
              </a:lnSpc>
            </a:pPr>
            <a:r>
              <a:rPr lang="zh-CN" altLang="en-US" sz="2000" dirty="0" smtClean="0"/>
              <a:t>定义：</a:t>
            </a:r>
            <a:r>
              <a:rPr lang="zh-CN" altLang="en-US" sz="1800" dirty="0" smtClean="0"/>
              <a:t>短时傅里叶变换是窗选语音信号的傅里叶变换</a:t>
            </a:r>
          </a:p>
          <a:p>
            <a:pPr eaLnBrk="1" hangingPunct="1">
              <a:lnSpc>
                <a:spcPct val="80000"/>
              </a:lnSpc>
            </a:pPr>
            <a:endParaRPr lang="zh-CN" altLang="en-US" sz="2000" dirty="0" smtClean="0"/>
          </a:p>
          <a:p>
            <a:pPr eaLnBrk="1" hangingPunct="1">
              <a:lnSpc>
                <a:spcPct val="80000"/>
              </a:lnSpc>
            </a:pPr>
            <a:endParaRPr lang="zh-CN" altLang="en-US" sz="2000" dirty="0" smtClean="0"/>
          </a:p>
          <a:p>
            <a:pPr eaLnBrk="1" hangingPunct="1">
              <a:lnSpc>
                <a:spcPct val="80000"/>
              </a:lnSpc>
            </a:pPr>
            <a:r>
              <a:rPr lang="zh-CN" altLang="en-US" sz="2000" dirty="0" smtClean="0"/>
              <a:t>理解：</a:t>
            </a:r>
          </a:p>
          <a:p>
            <a:pPr lvl="1" eaLnBrk="1" hangingPunct="1">
              <a:lnSpc>
                <a:spcPct val="80000"/>
              </a:lnSpc>
            </a:pPr>
            <a:r>
              <a:rPr lang="zh-CN" altLang="en-US" sz="1800" dirty="0" smtClean="0"/>
              <a:t>一帧时间序列在以复变函数         为基函数的正交分解</a:t>
            </a:r>
          </a:p>
          <a:p>
            <a:pPr lvl="1" eaLnBrk="1" hangingPunct="1">
              <a:lnSpc>
                <a:spcPct val="80000"/>
              </a:lnSpc>
            </a:pPr>
            <a:r>
              <a:rPr lang="zh-CN" altLang="en-US" sz="1800" dirty="0" smtClean="0"/>
              <a:t>一帧时间序列在各个频段的分解，频段带宽为窗函数主瓣宽度</a:t>
            </a:r>
          </a:p>
          <a:p>
            <a:pPr eaLnBrk="1" hangingPunct="1">
              <a:lnSpc>
                <a:spcPct val="80000"/>
              </a:lnSpc>
            </a:pPr>
            <a:r>
              <a:rPr lang="zh-CN" altLang="en-US" sz="2000" dirty="0" smtClean="0"/>
              <a:t>离散短时傅里叶变换：</a:t>
            </a:r>
            <a:r>
              <a:rPr lang="zh-CN" altLang="en-US" sz="1800" dirty="0" smtClean="0"/>
              <a:t>将频率离散化</a:t>
            </a:r>
          </a:p>
          <a:p>
            <a:pPr eaLnBrk="1" hangingPunct="1">
              <a:lnSpc>
                <a:spcPct val="80000"/>
              </a:lnSpc>
            </a:pPr>
            <a:endParaRPr lang="zh-CN" altLang="en-US" sz="2000" dirty="0" smtClean="0"/>
          </a:p>
          <a:p>
            <a:pPr eaLnBrk="1" hangingPunct="1">
              <a:lnSpc>
                <a:spcPct val="80000"/>
              </a:lnSpc>
            </a:pPr>
            <a:endParaRPr lang="zh-CN" altLang="en-US" sz="2000" dirty="0" smtClean="0"/>
          </a:p>
          <a:p>
            <a:pPr eaLnBrk="1" hangingPunct="1">
              <a:lnSpc>
                <a:spcPct val="80000"/>
              </a:lnSpc>
            </a:pPr>
            <a:r>
              <a:rPr lang="zh-CN" altLang="en-US" sz="2000" dirty="0" smtClean="0"/>
              <a:t>分析：</a:t>
            </a:r>
          </a:p>
          <a:p>
            <a:pPr lvl="1" eaLnBrk="1" hangingPunct="1">
              <a:lnSpc>
                <a:spcPct val="80000"/>
              </a:lnSpc>
            </a:pPr>
            <a:r>
              <a:rPr lang="zh-CN" altLang="en-US" sz="1800" dirty="0" smtClean="0"/>
              <a:t>时频域分析：两个变量</a:t>
            </a:r>
            <a:r>
              <a:rPr lang="en-US" altLang="zh-CN" sz="1800" i="1" dirty="0" smtClean="0"/>
              <a:t>n</a:t>
            </a:r>
            <a:r>
              <a:rPr lang="zh-CN" altLang="en-US" sz="1800" dirty="0" smtClean="0"/>
              <a:t>和</a:t>
            </a:r>
            <a:r>
              <a:rPr lang="en-US" altLang="zh-CN" sz="1800" i="1" dirty="0" smtClean="0"/>
              <a:t>w</a:t>
            </a:r>
            <a:r>
              <a:rPr lang="en-US" altLang="zh-CN" sz="1800" dirty="0" smtClean="0"/>
              <a:t> </a:t>
            </a:r>
            <a:r>
              <a:rPr lang="zh-CN" altLang="en-US" sz="1800" dirty="0" smtClean="0"/>
              <a:t>或</a:t>
            </a:r>
            <a:r>
              <a:rPr lang="en-US" altLang="zh-CN" sz="1800" i="1" dirty="0" smtClean="0"/>
              <a:t>k</a:t>
            </a:r>
            <a:r>
              <a:rPr lang="en-US" altLang="zh-CN" sz="1800" dirty="0" smtClean="0"/>
              <a:t> </a:t>
            </a:r>
            <a:r>
              <a:rPr lang="zh-CN" altLang="en-US" sz="1800" dirty="0" smtClean="0"/>
              <a:t>，对应于时间和频率变量</a:t>
            </a:r>
          </a:p>
          <a:p>
            <a:pPr lvl="1" eaLnBrk="1" hangingPunct="1">
              <a:lnSpc>
                <a:spcPct val="80000"/>
              </a:lnSpc>
            </a:pPr>
            <a:r>
              <a:rPr lang="zh-CN" altLang="en-US" sz="1800" dirty="0" smtClean="0"/>
              <a:t>随</a:t>
            </a:r>
            <a:r>
              <a:rPr lang="en-US" altLang="zh-CN" sz="1800" i="1" dirty="0" smtClean="0"/>
              <a:t>w</a:t>
            </a:r>
            <a:r>
              <a:rPr lang="zh-CN" altLang="en-US" sz="1800" dirty="0" smtClean="0"/>
              <a:t>作周期变化，周期为</a:t>
            </a:r>
          </a:p>
          <a:p>
            <a:pPr lvl="1" eaLnBrk="1" hangingPunct="1">
              <a:lnSpc>
                <a:spcPct val="80000"/>
              </a:lnSpc>
            </a:pPr>
            <a:r>
              <a:rPr lang="zh-CN" altLang="en-US" sz="1800" dirty="0" smtClean="0"/>
              <a:t>或随</a:t>
            </a:r>
            <a:r>
              <a:rPr lang="en-US" altLang="zh-CN" sz="1800" i="1" dirty="0" smtClean="0"/>
              <a:t>k</a:t>
            </a:r>
            <a:r>
              <a:rPr lang="zh-CN" altLang="en-US" sz="1800" dirty="0" smtClean="0"/>
              <a:t>作周期变化，周期为</a:t>
            </a:r>
            <a:r>
              <a:rPr lang="en-US" altLang="zh-CN" sz="1800" i="1" dirty="0" smtClean="0"/>
              <a:t>N</a:t>
            </a:r>
          </a:p>
          <a:p>
            <a:pPr marL="0" indent="0" eaLnBrk="1" hangingPunct="1">
              <a:lnSpc>
                <a:spcPct val="80000"/>
              </a:lnSpc>
              <a:buNone/>
            </a:pPr>
            <a:endParaRPr lang="en-US" altLang="zh-CN" sz="2200" b="0" dirty="0" smtClean="0">
              <a:ea typeface="Cambria Math" panose="02040503050406030204" pitchFamily="18" charset="0"/>
            </a:endParaRPr>
          </a:p>
          <a:p>
            <a:pPr lvl="1" eaLnBrk="1" hangingPunct="1">
              <a:lnSpc>
                <a:spcPct val="80000"/>
              </a:lnSpc>
            </a:pPr>
            <a:endParaRPr lang="en-US" altLang="zh-CN" sz="1800" dirty="0" smtClean="0"/>
          </a:p>
        </p:txBody>
      </p:sp>
      <p:graphicFrame>
        <p:nvGraphicFramePr>
          <p:cNvPr id="9220" name="Object 4"/>
          <p:cNvGraphicFramePr>
            <a:graphicFrameLocks noChangeAspect="1"/>
          </p:cNvGraphicFramePr>
          <p:nvPr/>
        </p:nvGraphicFramePr>
        <p:xfrm>
          <a:off x="1476375" y="2265363"/>
          <a:ext cx="3844925" cy="803275"/>
        </p:xfrm>
        <a:graphic>
          <a:graphicData uri="http://schemas.openxmlformats.org/presentationml/2006/ole">
            <mc:AlternateContent xmlns:mc="http://schemas.openxmlformats.org/markup-compatibility/2006">
              <mc:Choice xmlns:v="urn:schemas-microsoft-com:vml" Requires="v">
                <p:oleObj spid="_x0000_s9288" name="公式" r:id="rId4" imgW="2070100" imgH="431800" progId="Equation.3">
                  <p:embed/>
                </p:oleObj>
              </mc:Choice>
              <mc:Fallback>
                <p:oleObj name="公式" r:id="rId4" imgW="2070100" imgH="431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75" y="2265363"/>
                        <a:ext cx="3844925"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1" name="Object 5"/>
          <p:cNvGraphicFramePr>
            <a:graphicFrameLocks noChangeAspect="1"/>
          </p:cNvGraphicFramePr>
          <p:nvPr/>
        </p:nvGraphicFramePr>
        <p:xfrm>
          <a:off x="4724400" y="3068638"/>
          <a:ext cx="704850" cy="512762"/>
        </p:xfrm>
        <a:graphic>
          <a:graphicData uri="http://schemas.openxmlformats.org/presentationml/2006/ole">
            <mc:AlternateContent xmlns:mc="http://schemas.openxmlformats.org/markup-compatibility/2006">
              <mc:Choice xmlns:v="urn:schemas-microsoft-com:vml" Requires="v">
                <p:oleObj spid="_x0000_s9289" name="公式" r:id="rId6" imgW="279360" imgH="203040" progId="Equation.3">
                  <p:embed/>
                </p:oleObj>
              </mc:Choice>
              <mc:Fallback>
                <p:oleObj name="公式" r:id="rId6" imgW="279360" imgH="20304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3068638"/>
                        <a:ext cx="704850"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2" name="Object 6"/>
          <p:cNvGraphicFramePr>
            <a:graphicFrameLocks noChangeAspect="1"/>
          </p:cNvGraphicFramePr>
          <p:nvPr/>
        </p:nvGraphicFramePr>
        <p:xfrm>
          <a:off x="1476375" y="4043363"/>
          <a:ext cx="7054850" cy="825500"/>
        </p:xfrm>
        <a:graphic>
          <a:graphicData uri="http://schemas.openxmlformats.org/presentationml/2006/ole">
            <mc:AlternateContent xmlns:mc="http://schemas.openxmlformats.org/markup-compatibility/2006">
              <mc:Choice xmlns:v="urn:schemas-microsoft-com:vml" Requires="v">
                <p:oleObj spid="_x0000_s9290" name="公式" r:id="rId8" imgW="3797300" imgH="444500" progId="Equation.3">
                  <p:embed/>
                </p:oleObj>
              </mc:Choice>
              <mc:Fallback>
                <p:oleObj name="公式" r:id="rId8" imgW="3797300" imgH="444500"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76375" y="4043363"/>
                        <a:ext cx="7054850"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3" name="Object 7"/>
          <p:cNvGraphicFramePr>
            <a:graphicFrameLocks noChangeAspect="1"/>
          </p:cNvGraphicFramePr>
          <p:nvPr/>
        </p:nvGraphicFramePr>
        <p:xfrm>
          <a:off x="4427538" y="5256213"/>
          <a:ext cx="431800" cy="333375"/>
        </p:xfrm>
        <a:graphic>
          <a:graphicData uri="http://schemas.openxmlformats.org/presentationml/2006/ole">
            <mc:AlternateContent xmlns:mc="http://schemas.openxmlformats.org/markup-compatibility/2006">
              <mc:Choice xmlns:v="urn:schemas-microsoft-com:vml" Requires="v">
                <p:oleObj spid="_x0000_s9291" name="公式" r:id="rId10" imgW="164814" imgH="126780" progId="Equation.3">
                  <p:embed/>
                </p:oleObj>
              </mc:Choice>
              <mc:Fallback>
                <p:oleObj name="公式" r:id="rId10" imgW="164814" imgH="126780" progId="Equation.3">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27538" y="5256213"/>
                        <a:ext cx="4318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zh-CN" altLang="en-US" smtClean="0"/>
              <a:t>短时傅里叶变换</a:t>
            </a:r>
          </a:p>
        </p:txBody>
      </p:sp>
      <mc:AlternateContent xmlns:mc="http://schemas.openxmlformats.org/markup-compatibility/2006">
        <mc:Choice xmlns:a14="http://schemas.microsoft.com/office/drawing/2010/main" Requires="a14">
          <p:sp>
            <p:nvSpPr>
              <p:cNvPr id="10243" name="Rectangle 3"/>
              <p:cNvSpPr>
                <a:spLocks noGrp="1" noChangeArrowheads="1"/>
              </p:cNvSpPr>
              <p:nvPr>
                <p:ph type="body" idx="1"/>
              </p:nvPr>
            </p:nvSpPr>
            <p:spPr/>
            <p:txBody>
              <a:bodyPr/>
              <a:lstStyle/>
              <a:p>
                <a:pPr eaLnBrk="1" hangingPunct="1">
                  <a:lnSpc>
                    <a:spcPct val="80000"/>
                  </a:lnSpc>
                </a:pPr>
                <a:r>
                  <a:rPr lang="zh-CN" altLang="en-US" sz="2800" dirty="0" smtClean="0"/>
                  <a:t>傅里叶变换的解释</a:t>
                </a:r>
              </a:p>
              <a:p>
                <a:pPr lvl="1" eaLnBrk="1" hangingPunct="1">
                  <a:lnSpc>
                    <a:spcPct val="80000"/>
                  </a:lnSpc>
                </a:pPr>
                <a:r>
                  <a:rPr lang="zh-CN" altLang="en-US" sz="2400" dirty="0" smtClean="0"/>
                  <a:t>信号谱与窗函数傅里叶变换的卷积</a:t>
                </a:r>
              </a:p>
              <a:p>
                <a:pPr lvl="1" eaLnBrk="1" hangingPunct="1">
                  <a:lnSpc>
                    <a:spcPct val="80000"/>
                  </a:lnSpc>
                </a:pPr>
                <a:endParaRPr lang="zh-CN" altLang="en-US" sz="2400" dirty="0" smtClean="0"/>
              </a:p>
              <a:p>
                <a:pPr lvl="2" eaLnBrk="1" hangingPunct="1">
                  <a:lnSpc>
                    <a:spcPct val="80000"/>
                  </a:lnSpc>
                </a:pPr>
                <a:endParaRPr lang="zh-CN" altLang="en-US" sz="2000" dirty="0" smtClean="0"/>
              </a:p>
              <a:p>
                <a:pPr lvl="2" eaLnBrk="1" hangingPunct="1">
                  <a:lnSpc>
                    <a:spcPct val="80000"/>
                  </a:lnSpc>
                </a:pPr>
                <a:r>
                  <a:rPr lang="zh-CN" altLang="en-US" sz="2000" dirty="0" smtClean="0"/>
                  <a:t>          不失真表现          </a:t>
                </a:r>
                <a:r>
                  <a:rPr lang="en-US" altLang="zh-CN" sz="2000" dirty="0" smtClean="0"/>
                  <a:t>,             </a:t>
                </a:r>
                <a:r>
                  <a:rPr lang="zh-CN" altLang="en-US" sz="2000" dirty="0" smtClean="0"/>
                  <a:t>须</a:t>
                </a:r>
              </a:p>
              <a:p>
                <a:pPr lvl="3" eaLnBrk="1" hangingPunct="1">
                  <a:lnSpc>
                    <a:spcPct val="80000"/>
                  </a:lnSpc>
                </a:pPr>
                <a:r>
                  <a:rPr lang="zh-CN" altLang="en-US" sz="1800" dirty="0" smtClean="0"/>
                  <a:t>理想化：逼近</a:t>
                </a:r>
                <a:r>
                  <a:rPr lang="zh-CN" altLang="en-US" sz="1800" dirty="0" smtClean="0"/>
                  <a:t>一冲激函数	</a:t>
                </a:r>
              </a:p>
              <a:p>
                <a:pPr lvl="3" eaLnBrk="1" hangingPunct="1">
                  <a:lnSpc>
                    <a:spcPct val="80000"/>
                  </a:lnSpc>
                </a:pPr>
                <a:r>
                  <a:rPr lang="zh-CN" altLang="en-US" sz="1800" dirty="0" smtClean="0"/>
                  <a:t>实际操作：主瓣</a:t>
                </a:r>
                <a:r>
                  <a:rPr lang="zh-CN" altLang="en-US" sz="1800" dirty="0" smtClean="0"/>
                  <a:t>窄，</a:t>
                </a:r>
                <a:r>
                  <a:rPr lang="en-US" altLang="zh-CN" sz="1800" i="1" dirty="0" smtClean="0"/>
                  <a:t>N</a:t>
                </a:r>
                <a:r>
                  <a:rPr lang="zh-CN" altLang="en-US" sz="1600" dirty="0" smtClean="0"/>
                  <a:t>须</a:t>
                </a:r>
                <a:r>
                  <a:rPr lang="zh-CN" altLang="en-US" sz="1800" dirty="0" smtClean="0"/>
                  <a:t>加大</a:t>
                </a:r>
                <a:endParaRPr lang="zh-CN" altLang="en-US" sz="1800" dirty="0" smtClean="0"/>
              </a:p>
              <a:p>
                <a:pPr marL="1371600" lvl="3" indent="0" eaLnBrk="1" hangingPunct="1">
                  <a:lnSpc>
                    <a:spcPct val="80000"/>
                  </a:lnSpc>
                  <a:buNone/>
                </a:pPr>
                <a:r>
                  <a:rPr lang="en-US" altLang="zh-CN" sz="1800" dirty="0" smtClean="0"/>
                  <a:t>		</a:t>
                </a:r>
                <a:r>
                  <a:rPr lang="zh-CN" altLang="en-US" sz="1800" dirty="0" smtClean="0"/>
                  <a:t>另，减少</a:t>
                </a:r>
                <a:r>
                  <a:rPr lang="zh-CN" altLang="en-US" sz="1800" dirty="0" smtClean="0"/>
                  <a:t>频率泄露</a:t>
                </a:r>
                <a:r>
                  <a:rPr lang="en-US" altLang="zh-CN" sz="1800" dirty="0" smtClean="0"/>
                  <a:t>, </a:t>
                </a:r>
                <a:r>
                  <a:rPr lang="zh-CN" altLang="en-US" sz="1800" dirty="0" smtClean="0"/>
                  <a:t>旁瓣衰减大</a:t>
                </a:r>
                <a:endParaRPr lang="en-US" altLang="zh-CN" sz="1800" dirty="0" smtClean="0"/>
              </a:p>
              <a:p>
                <a:pPr lvl="1" eaLnBrk="1" hangingPunct="1">
                  <a:lnSpc>
                    <a:spcPct val="80000"/>
                  </a:lnSpc>
                </a:pPr>
                <a:r>
                  <a:rPr lang="zh-CN" altLang="en-US" sz="2400" dirty="0" smtClean="0"/>
                  <a:t>不确定</a:t>
                </a:r>
                <a:r>
                  <a:rPr lang="en-US" altLang="zh-CN" sz="2400" dirty="0" smtClean="0"/>
                  <a:t>/</a:t>
                </a:r>
                <a:r>
                  <a:rPr lang="zh-CN" altLang="en-US" sz="2400" dirty="0" smtClean="0"/>
                  <a:t>测不准原理：</a:t>
                </a:r>
                <a:endParaRPr lang="en-US" altLang="zh-CN" sz="2400" dirty="0" smtClean="0"/>
              </a:p>
              <a:p>
                <a:pPr lvl="2" eaLnBrk="1" hangingPunct="1">
                  <a:lnSpc>
                    <a:spcPct val="80000"/>
                  </a:lnSpc>
                </a:pPr>
                <a:r>
                  <a:rPr lang="zh-CN" altLang="en-US" sz="2000" dirty="0" smtClean="0"/>
                  <a:t>窗函数时域窗长与其频域主瓣宽度的关系</a:t>
                </a:r>
                <a:endParaRPr lang="en-US" altLang="zh-CN" sz="2000" dirty="0" smtClean="0"/>
              </a:p>
              <a:p>
                <a:pPr marL="457200" lvl="1" indent="0" eaLnBrk="1" hangingPunct="1">
                  <a:lnSpc>
                    <a:spcPct val="80000"/>
                  </a:lnSpc>
                  <a:buNone/>
                </a:pPr>
                <a14:m>
                  <m:oMathPara xmlns:m="http://schemas.openxmlformats.org/officeDocument/2006/math">
                    <m:oMathParaPr>
                      <m:jc m:val="centerGroup"/>
                    </m:oMathParaPr>
                    <m:oMath xmlns:m="http://schemas.openxmlformats.org/officeDocument/2006/math">
                      <m:r>
                        <a:rPr lang="zh-CN" altLang="en-US" sz="2000" i="1" smtClean="0">
                          <a:latin typeface="Cambria Math" panose="02040503050406030204" pitchFamily="18" charset="0"/>
                        </a:rPr>
                        <m:t>∆</m:t>
                      </m:r>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𝑤</m:t>
                          </m:r>
                        </m:e>
                      </m:d>
                      <m:r>
                        <a:rPr lang="en-US" altLang="zh-CN" sz="2000" i="1">
                          <a:latin typeface="Cambria Math" panose="02040503050406030204" pitchFamily="18" charset="0"/>
                          <a:ea typeface="Cambria Math" panose="02040503050406030204" pitchFamily="18" charset="0"/>
                        </a:rPr>
                        <m:t>∆</m:t>
                      </m:r>
                      <m:d>
                        <m:dPr>
                          <m:ctrlPr>
                            <a:rPr lang="en-US" altLang="zh-CN" sz="2000" b="0" i="1" smtClean="0">
                              <a:latin typeface="Cambria Math" panose="02040503050406030204" pitchFamily="18" charset="0"/>
                              <a:ea typeface="Cambria Math" panose="02040503050406030204" pitchFamily="18" charset="0"/>
                            </a:rPr>
                          </m:ctrlPr>
                        </m:dPr>
                        <m:e>
                          <m:r>
                            <a:rPr lang="en-US" altLang="zh-CN" sz="2000" b="0" i="1" smtClean="0">
                              <a:latin typeface="Cambria Math" panose="02040503050406030204" pitchFamily="18" charset="0"/>
                              <a:ea typeface="Cambria Math" panose="02040503050406030204" pitchFamily="18" charset="0"/>
                            </a:rPr>
                            <m:t>𝑊</m:t>
                          </m:r>
                        </m:e>
                      </m:d>
                      <m:r>
                        <a:rPr lang="en-US" altLang="zh-CN" sz="2000" b="0" i="1" smtClean="0">
                          <a:latin typeface="Cambria Math" panose="02040503050406030204" pitchFamily="18" charset="0"/>
                          <a:ea typeface="Cambria Math" panose="02040503050406030204" pitchFamily="18" charset="0"/>
                        </a:rPr>
                        <m:t>≥</m:t>
                      </m:r>
                      <m:f>
                        <m:fPr>
                          <m:ctrlPr>
                            <a:rPr lang="en-US" altLang="zh-CN" sz="2000" b="0" i="1" smtClean="0">
                              <a:latin typeface="Cambria Math" panose="02040503050406030204" pitchFamily="18" charset="0"/>
                              <a:ea typeface="Cambria Math" panose="02040503050406030204" pitchFamily="18" charset="0"/>
                            </a:rPr>
                          </m:ctrlPr>
                        </m:fPr>
                        <m:num>
                          <m:r>
                            <a:rPr lang="en-US" altLang="zh-CN" sz="2000" b="0" i="1" smtClean="0">
                              <a:latin typeface="Cambria Math" panose="02040503050406030204" pitchFamily="18" charset="0"/>
                              <a:ea typeface="Cambria Math" panose="02040503050406030204" pitchFamily="18" charset="0"/>
                            </a:rPr>
                            <m:t>1</m:t>
                          </m:r>
                        </m:num>
                        <m:den>
                          <m:r>
                            <a:rPr lang="en-US" altLang="zh-CN" sz="2000" b="0" i="1" smtClean="0">
                              <a:latin typeface="Cambria Math" panose="02040503050406030204" pitchFamily="18" charset="0"/>
                              <a:ea typeface="Cambria Math" panose="02040503050406030204" pitchFamily="18" charset="0"/>
                            </a:rPr>
                            <m:t>2</m:t>
                          </m:r>
                        </m:den>
                      </m:f>
                    </m:oMath>
                  </m:oMathPara>
                </a14:m>
                <a:endParaRPr lang="zh-CN" altLang="en-US" sz="2600" dirty="0" smtClean="0"/>
              </a:p>
              <a:p>
                <a:pPr lvl="2" eaLnBrk="1" hangingPunct="1">
                  <a:lnSpc>
                    <a:spcPct val="80000"/>
                  </a:lnSpc>
                </a:pPr>
                <a:endParaRPr lang="zh-CN" altLang="en-US" sz="2000" dirty="0" smtClean="0"/>
              </a:p>
              <a:p>
                <a:pPr lvl="2" eaLnBrk="1" hangingPunct="1">
                  <a:lnSpc>
                    <a:spcPct val="80000"/>
                  </a:lnSpc>
                </a:pPr>
                <a:endParaRPr lang="zh-CN" altLang="en-US" sz="2000" dirty="0" smtClean="0"/>
              </a:p>
              <a:p>
                <a:pPr lvl="2" eaLnBrk="1" hangingPunct="1">
                  <a:lnSpc>
                    <a:spcPct val="80000"/>
                  </a:lnSpc>
                  <a:buFont typeface="Wingdings" panose="05000000000000000000" pitchFamily="2" charset="2"/>
                  <a:buNone/>
                </a:pPr>
                <a:r>
                  <a:rPr lang="en-US" altLang="zh-CN" sz="2000" dirty="0" smtClean="0"/>
                  <a:t>.</a:t>
                </a:r>
              </a:p>
            </p:txBody>
          </p:sp>
        </mc:Choice>
        <mc:Fallback>
          <p:sp>
            <p:nvSpPr>
              <p:cNvPr id="10243" name="Rectangle 3"/>
              <p:cNvSpPr>
                <a:spLocks noGrp="1" noRot="1" noChangeAspect="1" noMove="1" noResize="1" noEditPoints="1" noAdjustHandles="1" noChangeArrowheads="1" noChangeShapeType="1" noTextEdit="1"/>
              </p:cNvSpPr>
              <p:nvPr>
                <p:ph type="body" idx="1"/>
              </p:nvPr>
            </p:nvSpPr>
            <p:spPr>
              <a:blipFill rotWithShape="0">
                <a:blip r:embed="rId4"/>
                <a:stretch>
                  <a:fillRect l="-314" t="-4000" b="-15407"/>
                </a:stretch>
              </a:blipFill>
            </p:spPr>
            <p:txBody>
              <a:bodyPr/>
              <a:lstStyle/>
              <a:p>
                <a:r>
                  <a:rPr lang="zh-CN" altLang="en-US">
                    <a:noFill/>
                  </a:rPr>
                  <a:t> </a:t>
                </a:r>
              </a:p>
            </p:txBody>
          </p:sp>
        </mc:Fallback>
      </mc:AlternateContent>
      <p:graphicFrame>
        <p:nvGraphicFramePr>
          <p:cNvPr id="10244" name="Object 4"/>
          <p:cNvGraphicFramePr>
            <a:graphicFrameLocks noChangeAspect="1"/>
          </p:cNvGraphicFramePr>
          <p:nvPr/>
        </p:nvGraphicFramePr>
        <p:xfrm>
          <a:off x="2484438" y="2852738"/>
          <a:ext cx="3916362" cy="447675"/>
        </p:xfrm>
        <a:graphic>
          <a:graphicData uri="http://schemas.openxmlformats.org/presentationml/2006/ole">
            <mc:AlternateContent xmlns:mc="http://schemas.openxmlformats.org/markup-compatibility/2006">
              <mc:Choice xmlns:v="urn:schemas-microsoft-com:vml" Requires="v">
                <p:oleObj spid="_x0000_s10300" name="公式" r:id="rId5" imgW="2108200" imgH="241300" progId="Equation.3">
                  <p:embed/>
                </p:oleObj>
              </mc:Choice>
              <mc:Fallback>
                <p:oleObj name="公式" r:id="rId5" imgW="2108200" imgH="2413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4438" y="2852738"/>
                        <a:ext cx="3916362"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5" name="Object 5"/>
          <p:cNvGraphicFramePr>
            <a:graphicFrameLocks noChangeAspect="1"/>
          </p:cNvGraphicFramePr>
          <p:nvPr/>
        </p:nvGraphicFramePr>
        <p:xfrm>
          <a:off x="2268538" y="3429000"/>
          <a:ext cx="936625" cy="423863"/>
        </p:xfrm>
        <a:graphic>
          <a:graphicData uri="http://schemas.openxmlformats.org/presentationml/2006/ole">
            <mc:AlternateContent xmlns:mc="http://schemas.openxmlformats.org/markup-compatibility/2006">
              <mc:Choice xmlns:v="urn:schemas-microsoft-com:vml" Requires="v">
                <p:oleObj spid="_x0000_s10301" name="公式" r:id="rId7" imgW="533169" imgH="241195" progId="Equation.3">
                  <p:embed/>
                </p:oleObj>
              </mc:Choice>
              <mc:Fallback>
                <p:oleObj name="公式" r:id="rId7" imgW="533169" imgH="241195"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8538" y="3429000"/>
                        <a:ext cx="936625"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6" name="Object 6"/>
          <p:cNvGraphicFramePr>
            <a:graphicFrameLocks noChangeAspect="1"/>
          </p:cNvGraphicFramePr>
          <p:nvPr/>
        </p:nvGraphicFramePr>
        <p:xfrm>
          <a:off x="4427538" y="3429000"/>
          <a:ext cx="847725" cy="401638"/>
        </p:xfrm>
        <a:graphic>
          <a:graphicData uri="http://schemas.openxmlformats.org/presentationml/2006/ole">
            <mc:AlternateContent xmlns:mc="http://schemas.openxmlformats.org/markup-compatibility/2006">
              <mc:Choice xmlns:v="urn:schemas-microsoft-com:vml" Requires="v">
                <p:oleObj spid="_x0000_s10302" name="公式" r:id="rId9" imgW="482391" imgH="228501" progId="Equation.3">
                  <p:embed/>
                </p:oleObj>
              </mc:Choice>
              <mc:Fallback>
                <p:oleObj name="公式" r:id="rId9" imgW="482391" imgH="228501"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7538" y="3429000"/>
                        <a:ext cx="847725"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7" name="Object 7"/>
          <p:cNvGraphicFramePr>
            <a:graphicFrameLocks noChangeAspect="1"/>
          </p:cNvGraphicFramePr>
          <p:nvPr/>
        </p:nvGraphicFramePr>
        <p:xfrm>
          <a:off x="5435600" y="3438525"/>
          <a:ext cx="890588" cy="422275"/>
        </p:xfrm>
        <a:graphic>
          <a:graphicData uri="http://schemas.openxmlformats.org/presentationml/2006/ole">
            <mc:AlternateContent xmlns:mc="http://schemas.openxmlformats.org/markup-compatibility/2006">
              <mc:Choice xmlns:v="urn:schemas-microsoft-com:vml" Requires="v">
                <p:oleObj spid="_x0000_s10303" name="公式" r:id="rId11" imgW="482391" imgH="228501" progId="Equation.3">
                  <p:embed/>
                </p:oleObj>
              </mc:Choice>
              <mc:Fallback>
                <p:oleObj name="公式" r:id="rId11" imgW="482391" imgH="228501" progId="Equation.3">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35600" y="3438525"/>
                        <a:ext cx="890588"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12"/>
          <p:cNvGraphicFramePr>
            <a:graphicFrameLocks noGrp="1" noChangeAspect="1"/>
          </p:cNvGraphicFramePr>
          <p:nvPr>
            <p:ph type="clipArt" sz="half" idx="2"/>
          </p:nvPr>
        </p:nvGraphicFramePr>
        <p:xfrm>
          <a:off x="1258888" y="1125538"/>
          <a:ext cx="5580062" cy="5499100"/>
        </p:xfrm>
        <a:graphic>
          <a:graphicData uri="http://schemas.openxmlformats.org/presentationml/2006/ole">
            <mc:AlternateContent xmlns:mc="http://schemas.openxmlformats.org/markup-compatibility/2006">
              <mc:Choice xmlns:v="urn:schemas-microsoft-com:vml" Requires="v">
                <p:oleObj spid="_x0000_s11295" name="图像文档" r:id="rId4" imgW="4927988" imgH="2826962" progId="图像.文件">
                  <p:embed/>
                </p:oleObj>
              </mc:Choice>
              <mc:Fallback>
                <p:oleObj name="图像文档" r:id="rId4" imgW="4927988" imgH="2826962" progId="图像.文件">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1125538"/>
                        <a:ext cx="5580062" cy="549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7" name="Line 15"/>
          <p:cNvSpPr>
            <a:spLocks noChangeShapeType="1"/>
          </p:cNvSpPr>
          <p:nvPr/>
        </p:nvSpPr>
        <p:spPr bwMode="auto">
          <a:xfrm>
            <a:off x="7235825" y="3124200"/>
            <a:ext cx="16573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68" name="Line 16"/>
          <p:cNvSpPr>
            <a:spLocks noChangeShapeType="1"/>
          </p:cNvSpPr>
          <p:nvPr/>
        </p:nvSpPr>
        <p:spPr bwMode="auto">
          <a:xfrm flipV="1">
            <a:off x="7235825" y="2405063"/>
            <a:ext cx="0" cy="719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69" name="Line 17"/>
          <p:cNvSpPr>
            <a:spLocks noChangeShapeType="1"/>
          </p:cNvSpPr>
          <p:nvPr/>
        </p:nvSpPr>
        <p:spPr bwMode="auto">
          <a:xfrm>
            <a:off x="7235825" y="2620963"/>
            <a:ext cx="12239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70" name="Line 18"/>
          <p:cNvSpPr>
            <a:spLocks noChangeShapeType="1"/>
          </p:cNvSpPr>
          <p:nvPr/>
        </p:nvSpPr>
        <p:spPr bwMode="auto">
          <a:xfrm>
            <a:off x="8459788" y="2620963"/>
            <a:ext cx="0" cy="5032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71" name="Text Box 19"/>
          <p:cNvSpPr txBox="1">
            <a:spLocks noChangeArrowheads="1"/>
          </p:cNvSpPr>
          <p:nvPr/>
        </p:nvSpPr>
        <p:spPr bwMode="auto">
          <a:xfrm>
            <a:off x="7216775" y="2330450"/>
            <a:ext cx="5325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dirty="0" smtClean="0">
                <a:latin typeface="Arial" panose="020B0604020202020204" pitchFamily="34" charset="0"/>
              </a:rPr>
              <a:t>w(n</a:t>
            </a:r>
            <a:r>
              <a:rPr lang="en-US" altLang="zh-CN" sz="1400" dirty="0">
                <a:latin typeface="Arial" panose="020B0604020202020204" pitchFamily="34" charset="0"/>
              </a:rPr>
              <a:t>)</a:t>
            </a:r>
          </a:p>
        </p:txBody>
      </p:sp>
      <p:sp>
        <p:nvSpPr>
          <p:cNvPr id="11272" name="Text Box 20"/>
          <p:cNvSpPr txBox="1">
            <a:spLocks noChangeArrowheads="1"/>
          </p:cNvSpPr>
          <p:nvPr/>
        </p:nvSpPr>
        <p:spPr bwMode="auto">
          <a:xfrm>
            <a:off x="7143750" y="3051175"/>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0</a:t>
            </a:r>
          </a:p>
        </p:txBody>
      </p:sp>
      <p:sp>
        <p:nvSpPr>
          <p:cNvPr id="11273" name="Text Box 21"/>
          <p:cNvSpPr txBox="1">
            <a:spLocks noChangeArrowheads="1"/>
          </p:cNvSpPr>
          <p:nvPr/>
        </p:nvSpPr>
        <p:spPr bwMode="auto">
          <a:xfrm>
            <a:off x="8250238" y="3052763"/>
            <a:ext cx="469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N-1</a:t>
            </a:r>
          </a:p>
        </p:txBody>
      </p:sp>
      <p:sp>
        <p:nvSpPr>
          <p:cNvPr id="11274" name="Text Box 22"/>
          <p:cNvSpPr txBox="1">
            <a:spLocks noChangeArrowheads="1"/>
          </p:cNvSpPr>
          <p:nvPr/>
        </p:nvSpPr>
        <p:spPr bwMode="auto">
          <a:xfrm>
            <a:off x="8682038" y="305276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n</a:t>
            </a:r>
          </a:p>
        </p:txBody>
      </p:sp>
      <p:sp>
        <p:nvSpPr>
          <p:cNvPr id="11275" name="Text Box 23"/>
          <p:cNvSpPr txBox="1">
            <a:spLocks noChangeArrowheads="1"/>
          </p:cNvSpPr>
          <p:nvPr/>
        </p:nvSpPr>
        <p:spPr bwMode="auto">
          <a:xfrm>
            <a:off x="7019925" y="247491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1</a:t>
            </a:r>
          </a:p>
        </p:txBody>
      </p:sp>
      <p:sp>
        <p:nvSpPr>
          <p:cNvPr id="11276" name="Line 24"/>
          <p:cNvSpPr>
            <a:spLocks noChangeShapeType="1"/>
          </p:cNvSpPr>
          <p:nvPr/>
        </p:nvSpPr>
        <p:spPr bwMode="auto">
          <a:xfrm>
            <a:off x="7235825" y="5375275"/>
            <a:ext cx="16573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77" name="Line 25"/>
          <p:cNvSpPr>
            <a:spLocks noChangeShapeType="1"/>
          </p:cNvSpPr>
          <p:nvPr/>
        </p:nvSpPr>
        <p:spPr bwMode="auto">
          <a:xfrm flipV="1">
            <a:off x="7235825" y="4656138"/>
            <a:ext cx="0" cy="719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78" name="Text Box 26"/>
          <p:cNvSpPr txBox="1">
            <a:spLocks noChangeArrowheads="1"/>
          </p:cNvSpPr>
          <p:nvPr/>
        </p:nvSpPr>
        <p:spPr bwMode="auto">
          <a:xfrm>
            <a:off x="7216775" y="4581525"/>
            <a:ext cx="5325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dirty="0">
                <a:latin typeface="Arial" panose="020B0604020202020204" pitchFamily="34" charset="0"/>
              </a:rPr>
              <a:t>w</a:t>
            </a:r>
            <a:r>
              <a:rPr lang="en-US" altLang="zh-CN" sz="1400" dirty="0" smtClean="0">
                <a:latin typeface="Arial" panose="020B0604020202020204" pitchFamily="34" charset="0"/>
              </a:rPr>
              <a:t>(n</a:t>
            </a:r>
            <a:r>
              <a:rPr lang="en-US" altLang="zh-CN" sz="1400" dirty="0">
                <a:latin typeface="Arial" panose="020B0604020202020204" pitchFamily="34" charset="0"/>
              </a:rPr>
              <a:t>)</a:t>
            </a:r>
          </a:p>
        </p:txBody>
      </p:sp>
      <p:sp>
        <p:nvSpPr>
          <p:cNvPr id="11279" name="Text Box 27"/>
          <p:cNvSpPr txBox="1">
            <a:spLocks noChangeArrowheads="1"/>
          </p:cNvSpPr>
          <p:nvPr/>
        </p:nvSpPr>
        <p:spPr bwMode="auto">
          <a:xfrm>
            <a:off x="7143750" y="5302250"/>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0</a:t>
            </a:r>
          </a:p>
        </p:txBody>
      </p:sp>
      <p:sp>
        <p:nvSpPr>
          <p:cNvPr id="11280" name="Text Box 28"/>
          <p:cNvSpPr txBox="1">
            <a:spLocks noChangeArrowheads="1"/>
          </p:cNvSpPr>
          <p:nvPr/>
        </p:nvSpPr>
        <p:spPr bwMode="auto">
          <a:xfrm>
            <a:off x="8250238" y="5303838"/>
            <a:ext cx="469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N-1</a:t>
            </a:r>
          </a:p>
        </p:txBody>
      </p:sp>
      <p:sp>
        <p:nvSpPr>
          <p:cNvPr id="11281" name="Text Box 29"/>
          <p:cNvSpPr txBox="1">
            <a:spLocks noChangeArrowheads="1"/>
          </p:cNvSpPr>
          <p:nvPr/>
        </p:nvSpPr>
        <p:spPr bwMode="auto">
          <a:xfrm>
            <a:off x="8682038" y="5303838"/>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n</a:t>
            </a:r>
          </a:p>
        </p:txBody>
      </p:sp>
      <p:sp>
        <p:nvSpPr>
          <p:cNvPr id="11282" name="Text Box 30"/>
          <p:cNvSpPr txBox="1">
            <a:spLocks noChangeArrowheads="1"/>
          </p:cNvSpPr>
          <p:nvPr/>
        </p:nvSpPr>
        <p:spPr bwMode="auto">
          <a:xfrm>
            <a:off x="7019925" y="4725988"/>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400">
                <a:latin typeface="Arial" panose="020B0604020202020204" pitchFamily="34" charset="0"/>
              </a:rPr>
              <a:t>1</a:t>
            </a:r>
          </a:p>
        </p:txBody>
      </p:sp>
      <p:sp>
        <p:nvSpPr>
          <p:cNvPr id="11283" name="Freeform 31"/>
          <p:cNvSpPr>
            <a:spLocks/>
          </p:cNvSpPr>
          <p:nvPr/>
        </p:nvSpPr>
        <p:spPr bwMode="auto">
          <a:xfrm>
            <a:off x="7235825" y="4876800"/>
            <a:ext cx="1223963" cy="444500"/>
          </a:xfrm>
          <a:custGeom>
            <a:avLst/>
            <a:gdLst>
              <a:gd name="T0" fmla="*/ 0 w 771"/>
              <a:gd name="T1" fmla="*/ 705643750 h 280"/>
              <a:gd name="T2" fmla="*/ 226814155 w 771"/>
              <a:gd name="T3" fmla="*/ 589716563 h 280"/>
              <a:gd name="T4" fmla="*/ 685482780 w 771"/>
              <a:gd name="T5" fmla="*/ 133569075 h 280"/>
              <a:gd name="T6" fmla="*/ 1028224170 w 771"/>
              <a:gd name="T7" fmla="*/ 17641888 h 280"/>
              <a:gd name="T8" fmla="*/ 1370965560 w 771"/>
              <a:gd name="T9" fmla="*/ 246975313 h 280"/>
              <a:gd name="T10" fmla="*/ 1713706950 w 771"/>
              <a:gd name="T11" fmla="*/ 589716563 h 280"/>
              <a:gd name="T12" fmla="*/ 1943042056 w 771"/>
              <a:gd name="T13" fmla="*/ 705643750 h 2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1" h="280">
                <a:moveTo>
                  <a:pt x="0" y="280"/>
                </a:moveTo>
                <a:cubicBezTo>
                  <a:pt x="22" y="276"/>
                  <a:pt x="45" y="272"/>
                  <a:pt x="90" y="234"/>
                </a:cubicBezTo>
                <a:cubicBezTo>
                  <a:pt x="135" y="196"/>
                  <a:pt x="219" y="91"/>
                  <a:pt x="272" y="53"/>
                </a:cubicBezTo>
                <a:cubicBezTo>
                  <a:pt x="325" y="15"/>
                  <a:pt x="363" y="0"/>
                  <a:pt x="408" y="7"/>
                </a:cubicBezTo>
                <a:cubicBezTo>
                  <a:pt x="453" y="14"/>
                  <a:pt x="499" y="60"/>
                  <a:pt x="544" y="98"/>
                </a:cubicBezTo>
                <a:cubicBezTo>
                  <a:pt x="589" y="136"/>
                  <a:pt x="642" y="204"/>
                  <a:pt x="680" y="234"/>
                </a:cubicBezTo>
                <a:cubicBezTo>
                  <a:pt x="718" y="264"/>
                  <a:pt x="744" y="272"/>
                  <a:pt x="771" y="28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1989138"/>
            <a:ext cx="5148263"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5" descr="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1700213"/>
            <a:ext cx="5075238" cy="50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6"/>
          <p:cNvSpPr>
            <a:spLocks noGrp="1" noChangeArrowheads="1"/>
          </p:cNvSpPr>
          <p:nvPr>
            <p:ph type="title"/>
          </p:nvPr>
        </p:nvSpPr>
        <p:spPr/>
        <p:txBody>
          <a:bodyPr/>
          <a:lstStyle/>
          <a:p>
            <a:pPr eaLnBrk="1" hangingPunct="1"/>
            <a:r>
              <a:rPr lang="zh-CN" altLang="en-US" smtClean="0"/>
              <a:t>短时傅里叶变换</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zh-CN" altLang="en-US" smtClean="0"/>
              <a:t>短时傅里叶变换</a:t>
            </a:r>
          </a:p>
        </p:txBody>
      </p:sp>
      <p:pic>
        <p:nvPicPr>
          <p:cNvPr id="13315" name="Picture 6" descr="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1989138"/>
            <a:ext cx="5148263"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7" descr="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1989138"/>
            <a:ext cx="5329237"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8"/>
          <p:cNvSpPr txBox="1">
            <a:spLocks noChangeArrowheads="1"/>
          </p:cNvSpPr>
          <p:nvPr/>
        </p:nvSpPr>
        <p:spPr bwMode="auto">
          <a:xfrm>
            <a:off x="1743075" y="5824538"/>
            <a:ext cx="86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800">
                <a:latin typeface="Arial" panose="020B0604020202020204" pitchFamily="34" charset="0"/>
              </a:rPr>
              <a:t>N=500</a:t>
            </a:r>
          </a:p>
        </p:txBody>
      </p:sp>
      <p:sp>
        <p:nvSpPr>
          <p:cNvPr id="13318" name="Text Box 9"/>
          <p:cNvSpPr txBox="1">
            <a:spLocks noChangeArrowheads="1"/>
          </p:cNvSpPr>
          <p:nvPr/>
        </p:nvSpPr>
        <p:spPr bwMode="auto">
          <a:xfrm>
            <a:off x="5272088" y="5799138"/>
            <a:ext cx="736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1800">
                <a:latin typeface="Arial" panose="020B0604020202020204" pitchFamily="34" charset="0"/>
              </a:rPr>
              <a:t>N=50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zh-CN" altLang="en-US" dirty="0" smtClean="0"/>
              <a:t>短时傅里叶变换</a:t>
            </a:r>
          </a:p>
        </p:txBody>
      </p:sp>
      <p:sp>
        <p:nvSpPr>
          <p:cNvPr id="14339" name="Rectangle 3"/>
          <p:cNvSpPr>
            <a:spLocks noGrp="1" noChangeArrowheads="1"/>
          </p:cNvSpPr>
          <p:nvPr>
            <p:ph type="body" idx="1"/>
          </p:nvPr>
        </p:nvSpPr>
        <p:spPr/>
        <p:txBody>
          <a:bodyPr/>
          <a:lstStyle/>
          <a:p>
            <a:pPr eaLnBrk="1" hangingPunct="1"/>
            <a:r>
              <a:rPr lang="zh-CN" altLang="en-US" sz="2800" dirty="0" smtClean="0"/>
              <a:t>傅里叶变换的解释</a:t>
            </a:r>
          </a:p>
          <a:p>
            <a:pPr lvl="1" eaLnBrk="1" hangingPunct="1"/>
            <a:r>
              <a:rPr lang="zh-CN" altLang="en-US" sz="2400" dirty="0" smtClean="0"/>
              <a:t>信号谱与窗函数傅里叶变换的卷积</a:t>
            </a:r>
          </a:p>
          <a:p>
            <a:pPr lvl="1" eaLnBrk="1" hangingPunct="1"/>
            <a:r>
              <a:rPr lang="zh-CN" altLang="en-US" sz="2400" dirty="0" smtClean="0"/>
              <a:t>窗函数的作用</a:t>
            </a:r>
          </a:p>
          <a:p>
            <a:pPr lvl="2" eaLnBrk="1" hangingPunct="1"/>
            <a:r>
              <a:rPr lang="zh-CN" altLang="en-US" sz="2000" dirty="0" smtClean="0"/>
              <a:t>选择分析的语音段</a:t>
            </a:r>
          </a:p>
          <a:p>
            <a:pPr lvl="2" eaLnBrk="1" hangingPunct="1"/>
            <a:r>
              <a:rPr lang="zh-CN" altLang="en-US" sz="2000" dirty="0" smtClean="0"/>
              <a:t>时域表现为端点的截断效应，频域体现为旁瓣衰减程度</a:t>
            </a:r>
          </a:p>
          <a:p>
            <a:pPr lvl="2" eaLnBrk="1" hangingPunct="1"/>
            <a:r>
              <a:rPr lang="zh-CN" altLang="en-US" sz="2000" dirty="0" smtClean="0"/>
              <a:t>改变窗的长度，折衷设置时间</a:t>
            </a:r>
            <a:r>
              <a:rPr lang="en-US" altLang="zh-CN" sz="2000" dirty="0" smtClean="0"/>
              <a:t>/</a:t>
            </a:r>
            <a:r>
              <a:rPr lang="zh-CN" altLang="en-US" sz="2000" dirty="0" smtClean="0"/>
              <a:t>频率分辨率</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zh-CN" altLang="en-US" smtClean="0"/>
              <a:t>短时傅里叶变换</a:t>
            </a:r>
          </a:p>
        </p:txBody>
      </p:sp>
      <p:sp>
        <p:nvSpPr>
          <p:cNvPr id="16387" name="Rectangle 3"/>
          <p:cNvSpPr>
            <a:spLocks noGrp="1" noChangeArrowheads="1"/>
          </p:cNvSpPr>
          <p:nvPr>
            <p:ph type="body" idx="1"/>
          </p:nvPr>
        </p:nvSpPr>
        <p:spPr/>
        <p:txBody>
          <a:bodyPr/>
          <a:lstStyle/>
          <a:p>
            <a:pPr eaLnBrk="1" hangingPunct="1"/>
            <a:r>
              <a:rPr lang="zh-CN" altLang="en-US" sz="2800" dirty="0" smtClean="0"/>
              <a:t>傅里叶变换的解释</a:t>
            </a:r>
          </a:p>
          <a:p>
            <a:pPr lvl="1" eaLnBrk="1" hangingPunct="1"/>
            <a:r>
              <a:rPr lang="zh-CN" altLang="en-US" sz="2400" dirty="0" smtClean="0"/>
              <a:t>信号谱与窗函数傅里叶变换的卷积</a:t>
            </a:r>
          </a:p>
          <a:p>
            <a:pPr lvl="1" eaLnBrk="1" hangingPunct="1"/>
            <a:r>
              <a:rPr lang="zh-CN" altLang="en-US" sz="2400" dirty="0" smtClean="0"/>
              <a:t>窗函数的作用</a:t>
            </a:r>
            <a:endParaRPr lang="en-US" altLang="zh-CN" sz="2400" dirty="0" smtClean="0"/>
          </a:p>
          <a:p>
            <a:pPr lvl="1" eaLnBrk="1" hangingPunct="1"/>
            <a:r>
              <a:rPr lang="zh-CN" altLang="en-US" sz="2400" dirty="0" smtClean="0"/>
              <a:t>滤波器的解释：用滤波器组实现频谱分析</a:t>
            </a:r>
          </a:p>
          <a:p>
            <a:pPr lvl="2" eaLnBrk="1" hangingPunct="1"/>
            <a:r>
              <a:rPr lang="zh-CN" altLang="en-US" sz="2000" dirty="0" smtClean="0"/>
              <a:t>低通滤波器，输入端将</a:t>
            </a:r>
            <a:r>
              <a:rPr lang="en-US" altLang="zh-CN" sz="2000" i="1" dirty="0" smtClean="0"/>
              <a:t>x(n)</a:t>
            </a:r>
            <a:r>
              <a:rPr lang="zh-CN" altLang="en-US" sz="2000" dirty="0" smtClean="0"/>
              <a:t>的频谱从</a:t>
            </a:r>
            <a:r>
              <a:rPr lang="en-US" altLang="zh-CN" sz="2000" i="1" dirty="0" smtClean="0"/>
              <a:t>w</a:t>
            </a:r>
            <a:r>
              <a:rPr lang="zh-CN" altLang="en-US" sz="2000" dirty="0" smtClean="0"/>
              <a:t>移到零频处；窗函数作为低通滤波器。输出为复数</a:t>
            </a:r>
          </a:p>
          <a:p>
            <a:pPr lvl="2" eaLnBrk="1" hangingPunct="1"/>
            <a:r>
              <a:rPr lang="zh-CN" altLang="en-US" sz="2000" dirty="0" smtClean="0"/>
              <a:t>带通滤波器，先对信号进行带通滤波，输出中心频率为</a:t>
            </a:r>
            <a:r>
              <a:rPr lang="en-US" altLang="zh-CN" sz="2000" i="1" dirty="0" smtClean="0"/>
              <a:t>w</a:t>
            </a:r>
            <a:r>
              <a:rPr lang="zh-CN" altLang="en-US" sz="2000" dirty="0" smtClean="0"/>
              <a:t>的短时谱，再将频谱从</a:t>
            </a:r>
            <a:r>
              <a:rPr lang="en-US" altLang="zh-CN" sz="2000" i="1" dirty="0" smtClean="0"/>
              <a:t>w</a:t>
            </a:r>
            <a:r>
              <a:rPr lang="zh-CN" altLang="en-US" sz="2000" dirty="0" smtClean="0"/>
              <a:t>移到零频处。计算幅度谱较为方便</a:t>
            </a:r>
          </a:p>
          <a:p>
            <a:pPr lvl="1" eaLnBrk="1" hangingPunct="1"/>
            <a:endParaRPr lang="zh-CN" altLang="en-US" sz="24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r>
              <a:rPr lang="zh-CN" altLang="en-US" smtClean="0"/>
              <a:t>短时傅里叶变换</a:t>
            </a:r>
          </a:p>
        </p:txBody>
      </p:sp>
      <p:pic>
        <p:nvPicPr>
          <p:cNvPr id="153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016125"/>
            <a:ext cx="83820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zh-CN" altLang="en-US" smtClean="0"/>
              <a:t>短时综合</a:t>
            </a:r>
          </a:p>
        </p:txBody>
      </p:sp>
      <p:sp>
        <p:nvSpPr>
          <p:cNvPr id="17411" name="Rectangle 3"/>
          <p:cNvSpPr>
            <a:spLocks noGrp="1" noChangeArrowheads="1"/>
          </p:cNvSpPr>
          <p:nvPr>
            <p:ph type="body" idx="1"/>
          </p:nvPr>
        </p:nvSpPr>
        <p:spPr/>
        <p:txBody>
          <a:bodyPr/>
          <a:lstStyle/>
          <a:p>
            <a:pPr eaLnBrk="1" hangingPunct="1"/>
            <a:r>
              <a:rPr lang="zh-CN" altLang="en-US" dirty="0" smtClean="0"/>
              <a:t>短时综合</a:t>
            </a:r>
            <a:r>
              <a:rPr lang="en-US" altLang="zh-CN" dirty="0" smtClean="0">
                <a:latin typeface="Arial" panose="020B0604020202020204" pitchFamily="34" charset="0"/>
              </a:rPr>
              <a:t>—</a:t>
            </a:r>
            <a:r>
              <a:rPr lang="zh-CN" altLang="en-US" dirty="0" smtClean="0"/>
              <a:t>短时傅里叶变换的反变换，由         恢复</a:t>
            </a:r>
          </a:p>
          <a:p>
            <a:pPr lvl="1" eaLnBrk="1" hangingPunct="1"/>
            <a:r>
              <a:rPr lang="zh-CN" altLang="en-US" dirty="0" smtClean="0"/>
              <a:t>滤波器组求和法</a:t>
            </a:r>
          </a:p>
          <a:p>
            <a:pPr lvl="1" eaLnBrk="1" hangingPunct="1"/>
            <a:r>
              <a:rPr lang="en-US" altLang="zh-CN" dirty="0" smtClean="0"/>
              <a:t>FFT</a:t>
            </a:r>
            <a:r>
              <a:rPr lang="zh-CN" altLang="en-US" dirty="0" smtClean="0"/>
              <a:t>求和</a:t>
            </a:r>
            <a:r>
              <a:rPr lang="zh-CN" altLang="en-US" dirty="0" smtClean="0"/>
              <a:t>法</a:t>
            </a:r>
            <a:endParaRPr lang="en-US" altLang="zh-CN" dirty="0" smtClean="0"/>
          </a:p>
          <a:p>
            <a:pPr marL="457200" lvl="1" indent="0" eaLnBrk="1" hangingPunct="1">
              <a:buNone/>
            </a:pPr>
            <a:endParaRPr lang="zh-CN" altLang="en-US" dirty="0" smtClean="0"/>
          </a:p>
        </p:txBody>
      </p:sp>
      <p:graphicFrame>
        <p:nvGraphicFramePr>
          <p:cNvPr id="17412" name="Object 4"/>
          <p:cNvGraphicFramePr>
            <a:graphicFrameLocks noChangeAspect="1"/>
          </p:cNvGraphicFramePr>
          <p:nvPr>
            <p:extLst>
              <p:ext uri="{D42A27DB-BD31-4B8C-83A1-F6EECF244321}">
                <p14:modId xmlns:p14="http://schemas.microsoft.com/office/powerpoint/2010/main" val="1955854833"/>
              </p:ext>
            </p:extLst>
          </p:nvPr>
        </p:nvGraphicFramePr>
        <p:xfrm>
          <a:off x="1979712" y="2538730"/>
          <a:ext cx="1212791" cy="549280"/>
        </p:xfrm>
        <a:graphic>
          <a:graphicData uri="http://schemas.openxmlformats.org/presentationml/2006/ole">
            <mc:AlternateContent xmlns:mc="http://schemas.openxmlformats.org/markup-compatibility/2006">
              <mc:Choice xmlns:v="urn:schemas-microsoft-com:vml" Requires="v">
                <p:oleObj spid="_x0000_s17438" name="公式" r:id="rId4" imgW="533169" imgH="241195" progId="Equation.3">
                  <p:embed/>
                </p:oleObj>
              </mc:Choice>
              <mc:Fallback>
                <p:oleObj name="公式" r:id="rId4" imgW="53316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2538730"/>
                        <a:ext cx="1212791" cy="549280"/>
                      </a:xfrm>
                      <a:prstGeom prst="rect">
                        <a:avLst/>
                      </a:prstGeom>
                      <a:noFill/>
                      <a:ln>
                        <a:noFill/>
                      </a:ln>
                      <a:effectLst/>
                      <a:extLst/>
                    </p:spPr>
                  </p:pic>
                </p:oleObj>
              </mc:Fallback>
            </mc:AlternateContent>
          </a:graphicData>
        </a:graphic>
      </p:graphicFrame>
      <p:graphicFrame>
        <p:nvGraphicFramePr>
          <p:cNvPr id="17413" name="Object 5"/>
          <p:cNvGraphicFramePr>
            <a:graphicFrameLocks noChangeAspect="1"/>
          </p:cNvGraphicFramePr>
          <p:nvPr>
            <p:extLst>
              <p:ext uri="{D42A27DB-BD31-4B8C-83A1-F6EECF244321}">
                <p14:modId xmlns:p14="http://schemas.microsoft.com/office/powerpoint/2010/main" val="3179599187"/>
              </p:ext>
            </p:extLst>
          </p:nvPr>
        </p:nvGraphicFramePr>
        <p:xfrm>
          <a:off x="3989527" y="2582863"/>
          <a:ext cx="791592" cy="505147"/>
        </p:xfrm>
        <a:graphic>
          <a:graphicData uri="http://schemas.openxmlformats.org/presentationml/2006/ole">
            <mc:AlternateContent xmlns:mc="http://schemas.openxmlformats.org/markup-compatibility/2006">
              <mc:Choice xmlns:v="urn:schemas-microsoft-com:vml" Requires="v">
                <p:oleObj spid="_x0000_s17439" name="公式" r:id="rId6" imgW="317225" imgH="203024" progId="Equation.3">
                  <p:embed/>
                </p:oleObj>
              </mc:Choice>
              <mc:Fallback>
                <p:oleObj name="公式" r:id="rId6" imgW="317225" imgH="203024"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89527" y="2582863"/>
                        <a:ext cx="791592" cy="505147"/>
                      </a:xfrm>
                      <a:prstGeom prst="rect">
                        <a:avLst/>
                      </a:prstGeom>
                      <a:noFill/>
                      <a:ln>
                        <a:noFill/>
                      </a:ln>
                      <a:effectLst/>
                      <a:extLst/>
                    </p:spPr>
                  </p:pic>
                </p:oleObj>
              </mc:Fallback>
            </mc:AlternateContent>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3789363"/>
            <a:ext cx="5219700"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4" descr="s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341438"/>
            <a:ext cx="3709988"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2"/>
          <p:cNvSpPr>
            <a:spLocks noGrp="1" noChangeArrowheads="1"/>
          </p:cNvSpPr>
          <p:nvPr>
            <p:ph type="title"/>
          </p:nvPr>
        </p:nvSpPr>
        <p:spPr/>
        <p:txBody>
          <a:bodyPr/>
          <a:lstStyle/>
          <a:p>
            <a:pPr eaLnBrk="1" hangingPunct="1"/>
            <a:r>
              <a:rPr lang="zh-CN" altLang="en-US" smtClean="0"/>
              <a:t>短时综合</a:t>
            </a:r>
          </a:p>
        </p:txBody>
      </p:sp>
      <p:sp>
        <p:nvSpPr>
          <p:cNvPr id="18437" name="Rectangle 3"/>
          <p:cNvSpPr>
            <a:spLocks noGrp="1" noChangeArrowheads="1"/>
          </p:cNvSpPr>
          <p:nvPr>
            <p:ph type="body" sz="half" idx="1"/>
          </p:nvPr>
        </p:nvSpPr>
        <p:spPr>
          <a:xfrm>
            <a:off x="35496" y="2122512"/>
            <a:ext cx="4392042" cy="4114800"/>
          </a:xfrm>
        </p:spPr>
        <p:txBody>
          <a:bodyPr/>
          <a:lstStyle/>
          <a:p>
            <a:pPr eaLnBrk="1" hangingPunct="1">
              <a:lnSpc>
                <a:spcPct val="90000"/>
              </a:lnSpc>
            </a:pPr>
            <a:r>
              <a:rPr lang="zh-CN" altLang="en-US" sz="2800" dirty="0" smtClean="0"/>
              <a:t>滤波器组求和法</a:t>
            </a:r>
          </a:p>
          <a:p>
            <a:pPr lvl="1" eaLnBrk="1" hangingPunct="1">
              <a:lnSpc>
                <a:spcPct val="90000"/>
              </a:lnSpc>
            </a:pPr>
            <a:r>
              <a:rPr lang="zh-CN" altLang="en-US" sz="2400" dirty="0" smtClean="0"/>
              <a:t>采用带通滤波器组法进行频率分析</a:t>
            </a:r>
          </a:p>
          <a:p>
            <a:pPr lvl="1" eaLnBrk="1" hangingPunct="1">
              <a:lnSpc>
                <a:spcPct val="90000"/>
              </a:lnSpc>
            </a:pPr>
            <a:r>
              <a:rPr lang="zh-CN" altLang="en-US" sz="2400" dirty="0" smtClean="0"/>
              <a:t>采用与带通滤波器相对应的中心频率的正弦信号对频率分析输出进行调制</a:t>
            </a:r>
          </a:p>
          <a:p>
            <a:pPr lvl="1" eaLnBrk="1" hangingPunct="1">
              <a:lnSpc>
                <a:spcPct val="90000"/>
              </a:lnSpc>
            </a:pPr>
            <a:r>
              <a:rPr lang="zh-CN" altLang="en-US" sz="2400" dirty="0" smtClean="0"/>
              <a:t>将各路输出相加得到恢复信号</a:t>
            </a:r>
          </a:p>
          <a:p>
            <a:pPr lvl="1" eaLnBrk="1" hangingPunct="1">
              <a:lnSpc>
                <a:spcPct val="90000"/>
              </a:lnSpc>
            </a:pPr>
            <a:endParaRPr lang="en-US" altLang="zh-CN" sz="2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CN" altLang="en-US" smtClean="0"/>
              <a:t>短时综合</a:t>
            </a:r>
          </a:p>
        </p:txBody>
      </p:sp>
      <p:sp>
        <p:nvSpPr>
          <p:cNvPr id="19459" name="Rectangle 3"/>
          <p:cNvSpPr>
            <a:spLocks noGrp="1" noChangeArrowheads="1"/>
          </p:cNvSpPr>
          <p:nvPr>
            <p:ph type="body" idx="1"/>
          </p:nvPr>
        </p:nvSpPr>
        <p:spPr/>
        <p:txBody>
          <a:bodyPr/>
          <a:lstStyle/>
          <a:p>
            <a:pPr eaLnBrk="1" hangingPunct="1"/>
            <a:r>
              <a:rPr lang="en-US" altLang="zh-CN" smtClean="0"/>
              <a:t>FFT</a:t>
            </a:r>
            <a:r>
              <a:rPr lang="zh-CN" altLang="en-US" smtClean="0"/>
              <a:t>求和法</a:t>
            </a:r>
          </a:p>
          <a:p>
            <a:pPr lvl="1" eaLnBrk="1" hangingPunct="1"/>
            <a:r>
              <a:rPr lang="zh-CN" altLang="en-US" smtClean="0"/>
              <a:t>正变换</a:t>
            </a:r>
            <a:r>
              <a:rPr lang="en-US" altLang="zh-CN" smtClean="0"/>
              <a:t>+</a:t>
            </a:r>
            <a:r>
              <a:rPr lang="zh-CN" altLang="en-US" smtClean="0"/>
              <a:t>逆变换</a:t>
            </a:r>
          </a:p>
          <a:p>
            <a:pPr eaLnBrk="1" hangingPunct="1"/>
            <a:r>
              <a:rPr lang="en-US" altLang="zh-CN" smtClean="0"/>
              <a:t>FFT</a:t>
            </a:r>
            <a:r>
              <a:rPr lang="zh-CN" altLang="en-US" smtClean="0"/>
              <a:t>调用</a:t>
            </a:r>
          </a:p>
          <a:p>
            <a:pPr lvl="1" eaLnBrk="1" hangingPunct="1"/>
            <a:r>
              <a:rPr lang="zh-CN" altLang="en-US" smtClean="0"/>
              <a:t>数据长度：</a:t>
            </a:r>
            <a:r>
              <a:rPr lang="en-US" altLang="zh-CN" smtClean="0"/>
              <a:t>2</a:t>
            </a:r>
            <a:r>
              <a:rPr lang="zh-CN" altLang="en-US" smtClean="0"/>
              <a:t>的</a:t>
            </a:r>
            <a:r>
              <a:rPr lang="en-US" altLang="zh-CN" smtClean="0"/>
              <a:t>n</a:t>
            </a:r>
            <a:r>
              <a:rPr lang="zh-CN" altLang="en-US" smtClean="0"/>
              <a:t>次方</a:t>
            </a:r>
          </a:p>
          <a:p>
            <a:pPr lvl="1" eaLnBrk="1" hangingPunct="1"/>
            <a:r>
              <a:rPr lang="zh-CN" altLang="en-US" smtClean="0"/>
              <a:t>窗长补零对齐运算数据长度</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zh-CN" altLang="en-US" dirty="0" smtClean="0"/>
              <a:t>离散傅里叶变换矩阵实现</a:t>
            </a:r>
            <a:endParaRPr lang="zh-CN" altLang="en-US" dirty="0" smtClean="0"/>
          </a:p>
        </p:txBody>
      </p:sp>
      <mc:AlternateContent xmlns:mc="http://schemas.openxmlformats.org/markup-compatibility/2006">
        <mc:Choice xmlns:a14="http://schemas.microsoft.com/office/drawing/2010/main" Requires="a14">
          <p:sp>
            <p:nvSpPr>
              <p:cNvPr id="19459" name="Rectangle 3"/>
              <p:cNvSpPr>
                <a:spLocks noGrp="1" noChangeArrowheads="1"/>
              </p:cNvSpPr>
              <p:nvPr>
                <p:ph type="body" idx="1"/>
              </p:nvPr>
            </p:nvSpPr>
            <p:spPr>
              <a:xfrm>
                <a:off x="179512" y="2017713"/>
                <a:ext cx="8775576" cy="4114800"/>
              </a:xfrm>
            </p:spPr>
            <p:txBody>
              <a:bodyPr/>
              <a:lstStyle/>
              <a:p>
                <a:pPr eaLnBrk="1" hangingPunct="1"/>
                <a:r>
                  <a:rPr lang="zh-CN" altLang="en-US" sz="2400" dirty="0" smtClean="0"/>
                  <a:t>离散短时傅里叶变换</a:t>
                </a:r>
                <a:endParaRPr lang="en-US" altLang="zh-CN" sz="2400" dirty="0" smtClean="0"/>
              </a:p>
              <a:p>
                <a:pPr marL="0" indent="0" eaLnBrk="1" hangingPunct="1">
                  <a:buNone/>
                </a:pPr>
                <a14:m>
                  <m:oMath xmlns:m="http://schemas.openxmlformats.org/officeDocument/2006/math">
                    <m:r>
                      <a:rPr lang="en-US" altLang="zh-CN" sz="1800" b="0" i="1" smtClean="0">
                        <a:latin typeface="Cambria Math" panose="02040503050406030204" pitchFamily="18" charset="0"/>
                      </a:rPr>
                      <m:t>𝑋</m:t>
                    </m:r>
                    <m:r>
                      <a:rPr lang="en-US" altLang="zh-CN" sz="1800" b="0" i="1" baseline="-25000" smtClean="0">
                        <a:latin typeface="Cambria Math" panose="02040503050406030204" pitchFamily="18" charset="0"/>
                      </a:rPr>
                      <m:t>𝑛</m:t>
                    </m:r>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𝑘</m:t>
                    </m:r>
                    <m:r>
                      <a:rPr lang="en-US" altLang="zh-CN" sz="1800" b="0" i="1" smtClean="0">
                        <a:latin typeface="Cambria Math" panose="02040503050406030204" pitchFamily="18" charset="0"/>
                      </a:rPr>
                      <m:t>)</m:t>
                    </m:r>
                  </m:oMath>
                </a14:m>
                <a:r>
                  <a:rPr lang="en-US" altLang="zh-CN" sz="1800" dirty="0" smtClean="0"/>
                  <a:t>=</a:t>
                </a:r>
                <a14:m>
                  <m:oMath xmlns:m="http://schemas.openxmlformats.org/officeDocument/2006/math">
                    <m:nary>
                      <m:naryPr>
                        <m:chr m:val="∑"/>
                        <m:ctrlPr>
                          <a:rPr lang="en-US" altLang="zh-CN" sz="1800" i="1" dirty="0">
                            <a:latin typeface="Cambria Math" panose="02040503050406030204" pitchFamily="18" charset="0"/>
                          </a:rPr>
                        </m:ctrlPr>
                      </m:naryPr>
                      <m:sub>
                        <m:r>
                          <m:rPr>
                            <m:brk m:alnAt="23"/>
                          </m:rPr>
                          <a:rPr lang="en-US" altLang="zh-CN" sz="1800" i="1" dirty="0">
                            <a:latin typeface="Cambria Math" panose="02040503050406030204" pitchFamily="18" charset="0"/>
                          </a:rPr>
                          <m:t>𝑚</m:t>
                        </m:r>
                        <m:r>
                          <a:rPr lang="en-US" altLang="zh-CN" sz="1800" i="1" dirty="0">
                            <a:latin typeface="Cambria Math" panose="02040503050406030204" pitchFamily="18" charset="0"/>
                          </a:rPr>
                          <m:t>=−∞</m:t>
                        </m:r>
                      </m:sub>
                      <m:sup>
                        <m:r>
                          <a:rPr lang="en-US" altLang="zh-CN" sz="1800" i="1" dirty="0">
                            <a:latin typeface="Cambria Math" panose="02040503050406030204" pitchFamily="18" charset="0"/>
                          </a:rPr>
                          <m:t>+</m:t>
                        </m:r>
                        <m:r>
                          <m:rPr>
                            <m:brk m:alnAt="23"/>
                          </m:rPr>
                          <a:rPr lang="en-US" altLang="zh-CN" sz="1800" i="1" dirty="0">
                            <a:latin typeface="Cambria Math" panose="02040503050406030204" pitchFamily="18" charset="0"/>
                          </a:rPr>
                          <m:t>∞</m:t>
                        </m:r>
                      </m:sup>
                      <m:e>
                        <m:r>
                          <a:rPr lang="en-US" altLang="zh-CN" sz="1800" i="1" dirty="0">
                            <a:latin typeface="Cambria Math" panose="02040503050406030204" pitchFamily="18" charset="0"/>
                          </a:rPr>
                          <m:t>𝑥</m:t>
                        </m:r>
                        <m:d>
                          <m:dPr>
                            <m:ctrlPr>
                              <a:rPr lang="en-US" altLang="zh-CN" sz="1800" i="1" dirty="0">
                                <a:latin typeface="Cambria Math" panose="02040503050406030204" pitchFamily="18" charset="0"/>
                              </a:rPr>
                            </m:ctrlPr>
                          </m:dPr>
                          <m:e>
                            <m:r>
                              <a:rPr lang="en-US" altLang="zh-CN" sz="1800" i="1" dirty="0">
                                <a:latin typeface="Cambria Math" panose="02040503050406030204" pitchFamily="18" charset="0"/>
                              </a:rPr>
                              <m:t>𝑚</m:t>
                            </m:r>
                          </m:e>
                        </m:d>
                        <m:r>
                          <a:rPr lang="en-US" altLang="zh-CN" sz="1800" i="1" dirty="0">
                            <a:latin typeface="Cambria Math" panose="02040503050406030204" pitchFamily="18" charset="0"/>
                          </a:rPr>
                          <m:t>𝑤</m:t>
                        </m:r>
                        <m:r>
                          <a:rPr lang="en-US" altLang="zh-CN" sz="1800" i="1" dirty="0">
                            <a:latin typeface="Cambria Math" panose="02040503050406030204" pitchFamily="18" charset="0"/>
                          </a:rPr>
                          <m:t>(</m:t>
                        </m:r>
                        <m:r>
                          <a:rPr lang="en-US" altLang="zh-CN" sz="1800" i="1" dirty="0">
                            <a:latin typeface="Cambria Math" panose="02040503050406030204" pitchFamily="18" charset="0"/>
                          </a:rPr>
                          <m:t>𝑛</m:t>
                        </m:r>
                        <m:r>
                          <a:rPr lang="en-US" altLang="zh-CN" sz="1800" i="1" dirty="0">
                            <a:latin typeface="Cambria Math" panose="02040503050406030204" pitchFamily="18" charset="0"/>
                          </a:rPr>
                          <m:t>−</m:t>
                        </m:r>
                        <m:r>
                          <a:rPr lang="en-US" altLang="zh-CN" sz="1800" i="1" dirty="0">
                            <a:latin typeface="Cambria Math" panose="02040503050406030204" pitchFamily="18" charset="0"/>
                          </a:rPr>
                          <m:t>𝑚</m:t>
                        </m:r>
                        <m:r>
                          <a:rPr lang="en-US" altLang="zh-CN" sz="1800" i="1" dirty="0">
                            <a:latin typeface="Cambria Math" panose="02040503050406030204" pitchFamily="18" charset="0"/>
                          </a:rPr>
                          <m:t>)</m:t>
                        </m:r>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i="1" dirty="0">
                                    <a:latin typeface="Cambria Math" panose="02040503050406030204" pitchFamily="18" charset="0"/>
                                  </a:rPr>
                                  <m:t>𝑘𝑚</m:t>
                                </m:r>
                              </m:num>
                              <m:den>
                                <m:r>
                                  <a:rPr lang="en-US" altLang="zh-CN" sz="1800" i="1" dirty="0">
                                    <a:latin typeface="Cambria Math" panose="02040503050406030204" pitchFamily="18" charset="0"/>
                                  </a:rPr>
                                  <m:t>𝑁</m:t>
                                </m:r>
                              </m:den>
                            </m:f>
                          </m:sup>
                        </m:sSup>
                      </m:e>
                    </m:nary>
                  </m:oMath>
                </a14:m>
                <a:endParaRPr lang="en-US" altLang="zh-CN" sz="1800" dirty="0" smtClean="0"/>
              </a:p>
              <a:p>
                <a:pPr marL="0" indent="0" eaLnBrk="1" hangingPunct="1">
                  <a:buNone/>
                </a:pPr>
                <a14:m>
                  <m:oMath xmlns:m="http://schemas.openxmlformats.org/officeDocument/2006/math">
                    <m:r>
                      <a:rPr lang="en-US" altLang="zh-CN" sz="1800" i="1" dirty="0" smtClean="0">
                        <a:latin typeface="Cambria Math" panose="02040503050406030204" pitchFamily="18" charset="0"/>
                      </a:rPr>
                      <m:t>=[</m:t>
                    </m:r>
                    <m:r>
                      <a:rPr lang="en-US" altLang="zh-CN" sz="1800" b="0" i="1" dirty="0" smtClean="0">
                        <a:latin typeface="Cambria Math" panose="02040503050406030204" pitchFamily="18" charset="0"/>
                      </a:rPr>
                      <m:t>𝑥</m:t>
                    </m:r>
                    <m:r>
                      <a:rPr lang="en-US" altLang="zh-CN" sz="1800" b="0" i="1" dirty="0" smtClean="0">
                        <a:latin typeface="Cambria Math" panose="02040503050406030204" pitchFamily="18" charset="0"/>
                      </a:rPr>
                      <m:t>(</m:t>
                    </m:r>
                    <m:r>
                      <a:rPr lang="en-US" altLang="zh-CN" sz="1800" b="0" i="1" dirty="0" smtClean="0">
                        <a:latin typeface="Cambria Math" panose="02040503050406030204" pitchFamily="18" charset="0"/>
                      </a:rPr>
                      <m:t>𝑛</m:t>
                    </m:r>
                    <m:r>
                      <a:rPr lang="en-US" altLang="zh-CN" sz="1800" b="0" i="1" dirty="0" smtClean="0">
                        <a:latin typeface="Cambria Math" panose="02040503050406030204" pitchFamily="18" charset="0"/>
                      </a:rPr>
                      <m:t>),</m:t>
                    </m:r>
                    <m:r>
                      <a:rPr lang="en-US" altLang="zh-CN" sz="1800" b="0" i="1" dirty="0" smtClean="0">
                        <a:latin typeface="Cambria Math" panose="02040503050406030204" pitchFamily="18" charset="0"/>
                      </a:rPr>
                      <m:t>𝑥</m:t>
                    </m:r>
                    <m:r>
                      <a:rPr lang="en-US" altLang="zh-CN" sz="1800" b="0" i="1" dirty="0" smtClean="0">
                        <a:latin typeface="Cambria Math" panose="02040503050406030204" pitchFamily="18" charset="0"/>
                      </a:rPr>
                      <m:t>(</m:t>
                    </m:r>
                    <m:r>
                      <a:rPr lang="en-US" altLang="zh-CN" sz="1800" b="0" i="1" dirty="0" smtClean="0">
                        <a:latin typeface="Cambria Math" panose="02040503050406030204" pitchFamily="18" charset="0"/>
                      </a:rPr>
                      <m:t>𝑛</m:t>
                    </m:r>
                    <m:r>
                      <a:rPr lang="en-US" altLang="zh-CN" sz="1800" b="0" i="1" dirty="0" smtClean="0">
                        <a:latin typeface="Cambria Math" panose="02040503050406030204" pitchFamily="18" charset="0"/>
                      </a:rPr>
                      <m:t>−1)…</m:t>
                    </m:r>
                    <m:r>
                      <a:rPr lang="en-US" altLang="zh-CN" sz="1800" b="0" i="1" dirty="0" smtClean="0">
                        <a:latin typeface="Cambria Math" panose="02040503050406030204" pitchFamily="18" charset="0"/>
                      </a:rPr>
                      <m:t>𝑥</m:t>
                    </m:r>
                    <m:r>
                      <a:rPr lang="en-US" altLang="zh-CN" sz="1800" b="0" i="1" dirty="0" smtClean="0">
                        <a:latin typeface="Cambria Math" panose="02040503050406030204" pitchFamily="18" charset="0"/>
                      </a:rPr>
                      <m:t>(</m:t>
                    </m:r>
                    <m:r>
                      <a:rPr lang="en-US" altLang="zh-CN" sz="1800" b="0" i="1" dirty="0" smtClean="0">
                        <a:latin typeface="Cambria Math" panose="02040503050406030204" pitchFamily="18" charset="0"/>
                      </a:rPr>
                      <m:t>𝑛</m:t>
                    </m:r>
                    <m:r>
                      <a:rPr lang="en-US" altLang="zh-CN" sz="1800" b="0" i="1" dirty="0" smtClean="0">
                        <a:latin typeface="Cambria Math" panose="02040503050406030204" pitchFamily="18" charset="0"/>
                      </a:rPr>
                      <m:t>−</m:t>
                    </m:r>
                    <m:r>
                      <a:rPr lang="en-US" altLang="zh-CN" sz="1800" b="0" i="1" dirty="0" smtClean="0">
                        <a:latin typeface="Cambria Math" panose="02040503050406030204" pitchFamily="18" charset="0"/>
                      </a:rPr>
                      <m:t>𝑁</m:t>
                    </m:r>
                    <m:r>
                      <a:rPr lang="en-US" altLang="zh-CN" sz="1800" b="0" i="1" dirty="0" smtClean="0">
                        <a:latin typeface="Cambria Math" panose="02040503050406030204" pitchFamily="18" charset="0"/>
                      </a:rPr>
                      <m:t>+1)]</m:t>
                    </m:r>
                  </m:oMath>
                </a14:m>
                <a:r>
                  <a:rPr lang="en-US" altLang="zh-CN" sz="1800" dirty="0"/>
                  <a:t> </a:t>
                </a:r>
                <a14:m>
                  <m:oMath xmlns:m="http://schemas.openxmlformats.org/officeDocument/2006/math">
                    <m:d>
                      <m:dPr>
                        <m:begChr m:val="["/>
                        <m:endChr m:val="]"/>
                        <m:ctrlPr>
                          <a:rPr lang="en-US" altLang="zh-CN" sz="1800" b="0" i="1" dirty="0" smtClean="0">
                            <a:latin typeface="Cambria Math" panose="02040503050406030204" pitchFamily="18" charset="0"/>
                          </a:rPr>
                        </m:ctrlPr>
                      </m:dPr>
                      <m:e>
                        <m:m>
                          <m:mPr>
                            <m:mcs>
                              <m:mc>
                                <m:mcPr>
                                  <m:count m:val="1"/>
                                  <m:mcJc m:val="center"/>
                                </m:mcPr>
                              </m:mc>
                            </m:mcs>
                            <m:ctrlPr>
                              <a:rPr lang="en-US" altLang="zh-CN" sz="1800" b="0" i="1" dirty="0" smtClean="0">
                                <a:latin typeface="Cambria Math" panose="02040503050406030204" pitchFamily="18" charset="0"/>
                              </a:rPr>
                            </m:ctrlPr>
                          </m:mPr>
                          <m:mr>
                            <m:e>
                              <m:r>
                                <m:rPr>
                                  <m:brk m:alnAt="7"/>
                                </m:rPr>
                                <a:rPr lang="en-US" altLang="zh-CN" sz="1800" b="0" i="1" dirty="0" smtClean="0">
                                  <a:latin typeface="Cambria Math" panose="02040503050406030204" pitchFamily="18" charset="0"/>
                                </a:rPr>
                                <m:t>1</m:t>
                              </m:r>
                            </m:e>
                          </m:mr>
                          <m:mr>
                            <m:e>
                              <m:eqArr>
                                <m:eqArrPr>
                                  <m:ctrlPr>
                                    <a:rPr lang="en-US" altLang="zh-CN" sz="1800" b="0" i="1" dirty="0" smtClean="0">
                                      <a:latin typeface="Cambria Math" panose="02040503050406030204" pitchFamily="18" charset="0"/>
                                    </a:rPr>
                                  </m:ctrlPr>
                                </m:eqArrPr>
                                <m:e>
                                  <m:sSup>
                                    <m:sSupPr>
                                      <m:ctrlPr>
                                        <a:rPr lang="en-US" altLang="zh-CN" sz="1800" b="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i="1" dirty="0">
                                              <a:latin typeface="Cambria Math" panose="02040503050406030204" pitchFamily="18" charset="0"/>
                                            </a:rPr>
                                            <m:t>𝑘</m:t>
                                          </m:r>
                                        </m:num>
                                        <m:den>
                                          <m:r>
                                            <a:rPr lang="en-US" altLang="zh-CN" sz="1800" i="1" dirty="0">
                                              <a:latin typeface="Cambria Math" panose="02040503050406030204" pitchFamily="18" charset="0"/>
                                            </a:rPr>
                                            <m:t>𝑁</m:t>
                                          </m:r>
                                        </m:den>
                                      </m:f>
                                    </m:sup>
                                  </m:sSup>
                                </m:e>
                                <m:e>
                                  <m:r>
                                    <a:rPr lang="en-US" altLang="zh-CN" sz="1800" b="0" i="1" dirty="0" smtClean="0">
                                      <a:latin typeface="Cambria Math" panose="02040503050406030204" pitchFamily="18" charset="0"/>
                                    </a:rPr>
                                    <m:t>.</m:t>
                                  </m:r>
                                </m:e>
                                <m:e>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i="1" dirty="0">
                                              <a:latin typeface="Cambria Math" panose="02040503050406030204" pitchFamily="18" charset="0"/>
                                            </a:rPr>
                                            <m:t>𝑘</m:t>
                                          </m:r>
                                          <m:d>
                                            <m:dPr>
                                              <m:ctrlPr>
                                                <a:rPr lang="en-US" altLang="zh-CN" sz="1800" b="0" i="1" dirty="0" smtClean="0">
                                                  <a:latin typeface="Cambria Math" panose="02040503050406030204" pitchFamily="18" charset="0"/>
                                                </a:rPr>
                                              </m:ctrlPr>
                                            </m:dPr>
                                            <m:e>
                                              <m:r>
                                                <a:rPr lang="en-US" altLang="zh-CN" sz="1800" b="0" i="1" dirty="0" smtClean="0">
                                                  <a:latin typeface="Cambria Math" panose="02040503050406030204" pitchFamily="18" charset="0"/>
                                                </a:rPr>
                                                <m:t>𝑁</m:t>
                                              </m:r>
                                              <m:r>
                                                <a:rPr lang="en-US" altLang="zh-CN" sz="1800" b="0" i="1" dirty="0" smtClean="0">
                                                  <a:latin typeface="Cambria Math" panose="02040503050406030204" pitchFamily="18" charset="0"/>
                                                </a:rPr>
                                                <m:t>−1</m:t>
                                              </m:r>
                                            </m:e>
                                          </m:d>
                                        </m:num>
                                        <m:den>
                                          <m:r>
                                            <a:rPr lang="en-US" altLang="zh-CN" sz="1800" i="1" dirty="0">
                                              <a:latin typeface="Cambria Math" panose="02040503050406030204" pitchFamily="18" charset="0"/>
                                            </a:rPr>
                                            <m:t>𝑁</m:t>
                                          </m:r>
                                        </m:den>
                                      </m:f>
                                    </m:sup>
                                  </m:sSup>
                                </m:e>
                              </m:eqArr>
                            </m:e>
                          </m:mr>
                        </m:m>
                      </m:e>
                    </m:d>
                  </m:oMath>
                </a14:m>
                <a:endParaRPr lang="en-US" altLang="zh-CN" sz="1800" dirty="0" smtClean="0"/>
              </a:p>
              <a:p>
                <a:pPr marL="0" indent="0" eaLnBrk="1" hangingPunct="1">
                  <a:buNone/>
                </a:pPr>
                <a:r>
                  <a:rPr lang="zh-CN" altLang="en-US" sz="1800" dirty="0" smtClean="0"/>
                  <a:t>得到</a:t>
                </a:r>
                <a14:m>
                  <m:oMath xmlns:m="http://schemas.openxmlformats.org/officeDocument/2006/math">
                    <m:r>
                      <a:rPr lang="en-US" altLang="zh-CN" sz="1800" i="1">
                        <a:latin typeface="Cambria Math" panose="02040503050406030204" pitchFamily="18" charset="0"/>
                      </a:rPr>
                      <m:t>𝑘</m:t>
                    </m:r>
                  </m:oMath>
                </a14:m>
                <a:r>
                  <a:rPr lang="zh-CN" altLang="en-US" sz="1800" dirty="0" smtClean="0"/>
                  <a:t>频段的复频</a:t>
                </a:r>
                <a:r>
                  <a:rPr lang="zh-CN" altLang="en-US" sz="1800" dirty="0"/>
                  <a:t>谱</a:t>
                </a:r>
                <a:r>
                  <a:rPr lang="zh-CN" altLang="en-US" sz="1800" dirty="0" smtClean="0"/>
                  <a:t>值，</a:t>
                </a:r>
                <a:r>
                  <a:rPr lang="en-US" altLang="zh-CN" sz="1800" dirty="0"/>
                  <a:t> </a:t>
                </a:r>
                <a14:m>
                  <m:oMath xmlns:m="http://schemas.openxmlformats.org/officeDocument/2006/math">
                    <m:r>
                      <a:rPr lang="en-US" altLang="zh-CN" sz="1800" i="1" dirty="0">
                        <a:latin typeface="Cambria Math" panose="02040503050406030204" pitchFamily="18" charset="0"/>
                      </a:rPr>
                      <m:t>𝑁</m:t>
                    </m:r>
                  </m:oMath>
                </a14:m>
                <a:r>
                  <a:rPr lang="zh-CN" altLang="en-US" sz="1800" dirty="0" smtClean="0"/>
                  <a:t>个频段的</a:t>
                </a:r>
                <a:r>
                  <a:rPr lang="zh-CN" altLang="en-US" sz="1800" dirty="0"/>
                  <a:t>复频谱</a:t>
                </a:r>
                <a:r>
                  <a:rPr lang="zh-CN" altLang="en-US" sz="1800" dirty="0" smtClean="0"/>
                  <a:t>值，由与转换矩阵相乘得到（利用</a:t>
                </a:r>
                <a:r>
                  <a:rPr lang="en-US" altLang="zh-CN" sz="1800" smtClean="0"/>
                  <a:t>GPU</a:t>
                </a:r>
                <a:r>
                  <a:rPr lang="zh-CN" altLang="en-US" sz="1800" smtClean="0"/>
                  <a:t>）</a:t>
                </a:r>
                <a:endParaRPr lang="en-US" altLang="zh-CN" sz="1800" dirty="0" smtClean="0"/>
              </a:p>
              <a:p>
                <a:pPr marL="0" indent="0" eaLnBrk="1" hangingPunct="1">
                  <a:buNone/>
                </a:pPr>
                <a:endParaRPr lang="en-US" altLang="zh-CN" sz="1800" dirty="0" smtClean="0"/>
              </a:p>
              <a:p>
                <a:pPr marL="0" indent="0" eaLnBrk="1" hangingPunct="1">
                  <a:buNone/>
                </a:pPr>
                <a14:m>
                  <m:oMath xmlns:m="http://schemas.openxmlformats.org/officeDocument/2006/math">
                    <m:r>
                      <a:rPr lang="en-US" altLang="zh-CN" sz="1800" i="1">
                        <a:latin typeface="Cambria Math" panose="02040503050406030204" pitchFamily="18" charset="0"/>
                      </a:rPr>
                      <m:t>𝑋</m:t>
                    </m:r>
                    <m:r>
                      <a:rPr lang="en-US" altLang="zh-CN" sz="1800" i="1" baseline="-25000">
                        <a:latin typeface="Cambria Math" panose="02040503050406030204" pitchFamily="18" charset="0"/>
                      </a:rPr>
                      <m:t>𝑛</m:t>
                    </m:r>
                  </m:oMath>
                </a14:m>
                <a:r>
                  <a:rPr lang="en-US" altLang="zh-CN" sz="1800" dirty="0"/>
                  <a:t>=</a:t>
                </a:r>
                <a14:m>
                  <m:oMath xmlns:m="http://schemas.openxmlformats.org/officeDocument/2006/math">
                    <m:r>
                      <a:rPr lang="en-US" altLang="zh-CN" sz="1800" i="1" dirty="0" smtClean="0">
                        <a:latin typeface="Cambria Math" panose="02040503050406030204" pitchFamily="18" charset="0"/>
                      </a:rPr>
                      <m:t> </m:t>
                    </m:r>
                    <m:r>
                      <a:rPr lang="en-US" altLang="zh-CN" sz="1800" i="1" dirty="0">
                        <a:latin typeface="Cambria Math" panose="02040503050406030204" pitchFamily="18" charset="0"/>
                      </a:rPr>
                      <m:t>[</m:t>
                    </m:r>
                    <m:r>
                      <a:rPr lang="en-US" altLang="zh-CN" sz="1800" i="1" dirty="0">
                        <a:latin typeface="Cambria Math" panose="02040503050406030204" pitchFamily="18" charset="0"/>
                      </a:rPr>
                      <m:t>𝑥</m:t>
                    </m:r>
                    <m:r>
                      <a:rPr lang="en-US" altLang="zh-CN" sz="1800" i="1" dirty="0">
                        <a:latin typeface="Cambria Math" panose="02040503050406030204" pitchFamily="18" charset="0"/>
                      </a:rPr>
                      <m:t>(</m:t>
                    </m:r>
                    <m:r>
                      <a:rPr lang="en-US" altLang="zh-CN" sz="1800" i="1" dirty="0">
                        <a:latin typeface="Cambria Math" panose="02040503050406030204" pitchFamily="18" charset="0"/>
                      </a:rPr>
                      <m:t>𝑛</m:t>
                    </m:r>
                    <m:r>
                      <a:rPr lang="en-US" altLang="zh-CN" sz="1800" i="1" dirty="0">
                        <a:latin typeface="Cambria Math" panose="02040503050406030204" pitchFamily="18" charset="0"/>
                      </a:rPr>
                      <m:t>),</m:t>
                    </m:r>
                    <m:r>
                      <a:rPr lang="en-US" altLang="zh-CN" sz="1800" i="1" dirty="0">
                        <a:latin typeface="Cambria Math" panose="02040503050406030204" pitchFamily="18" charset="0"/>
                      </a:rPr>
                      <m:t>𝑥</m:t>
                    </m:r>
                    <m:r>
                      <a:rPr lang="en-US" altLang="zh-CN" sz="1800" i="1" dirty="0">
                        <a:latin typeface="Cambria Math" panose="02040503050406030204" pitchFamily="18" charset="0"/>
                      </a:rPr>
                      <m:t>(</m:t>
                    </m:r>
                    <m:r>
                      <a:rPr lang="en-US" altLang="zh-CN" sz="1800" i="1" dirty="0">
                        <a:latin typeface="Cambria Math" panose="02040503050406030204" pitchFamily="18" charset="0"/>
                      </a:rPr>
                      <m:t>𝑛</m:t>
                    </m:r>
                    <m:r>
                      <a:rPr lang="en-US" altLang="zh-CN" sz="1800" i="1" dirty="0">
                        <a:latin typeface="Cambria Math" panose="02040503050406030204" pitchFamily="18" charset="0"/>
                      </a:rPr>
                      <m:t>−1)…</m:t>
                    </m:r>
                    <m:r>
                      <a:rPr lang="en-US" altLang="zh-CN" sz="1800" i="1" dirty="0">
                        <a:latin typeface="Cambria Math" panose="02040503050406030204" pitchFamily="18" charset="0"/>
                      </a:rPr>
                      <m:t>𝑥</m:t>
                    </m:r>
                    <m:r>
                      <a:rPr lang="en-US" altLang="zh-CN" sz="1800" i="1" dirty="0">
                        <a:latin typeface="Cambria Math" panose="02040503050406030204" pitchFamily="18" charset="0"/>
                      </a:rPr>
                      <m:t>(</m:t>
                    </m:r>
                    <m:r>
                      <a:rPr lang="en-US" altLang="zh-CN" sz="1800" i="1" dirty="0">
                        <a:latin typeface="Cambria Math" panose="02040503050406030204" pitchFamily="18" charset="0"/>
                      </a:rPr>
                      <m:t>𝑛</m:t>
                    </m:r>
                    <m:r>
                      <a:rPr lang="en-US" altLang="zh-CN" sz="1800" i="1" dirty="0">
                        <a:latin typeface="Cambria Math" panose="02040503050406030204" pitchFamily="18" charset="0"/>
                      </a:rPr>
                      <m:t>−</m:t>
                    </m:r>
                    <m:r>
                      <a:rPr lang="en-US" altLang="zh-CN" sz="1800" i="1" dirty="0">
                        <a:latin typeface="Cambria Math" panose="02040503050406030204" pitchFamily="18" charset="0"/>
                      </a:rPr>
                      <m:t>𝑁</m:t>
                    </m:r>
                    <m:r>
                      <a:rPr lang="en-US" altLang="zh-CN" sz="1800" i="1" dirty="0">
                        <a:latin typeface="Cambria Math" panose="02040503050406030204" pitchFamily="18" charset="0"/>
                      </a:rPr>
                      <m:t>+1)]</m:t>
                    </m:r>
                  </m:oMath>
                </a14:m>
                <a:r>
                  <a:rPr lang="en-US" altLang="zh-CN" sz="1800" dirty="0"/>
                  <a:t> </a:t>
                </a:r>
                <a14:m>
                  <m:oMath xmlns:m="http://schemas.openxmlformats.org/officeDocument/2006/math">
                    <m:d>
                      <m:dPr>
                        <m:begChr m:val="["/>
                        <m:endChr m:val="]"/>
                        <m:ctrlPr>
                          <a:rPr lang="en-US" altLang="zh-CN" sz="1800" i="1" dirty="0">
                            <a:latin typeface="Cambria Math" panose="02040503050406030204" pitchFamily="18" charset="0"/>
                          </a:rPr>
                        </m:ctrlPr>
                      </m:dPr>
                      <m:e>
                        <m:m>
                          <m:mPr>
                            <m:mcs>
                              <m:mc>
                                <m:mcPr>
                                  <m:count m:val="5"/>
                                  <m:mcJc m:val="center"/>
                                </m:mcPr>
                              </m:mc>
                            </m:mcs>
                            <m:ctrlPr>
                              <a:rPr lang="en-US" altLang="zh-CN" sz="1800" b="0" i="1" dirty="0" smtClean="0">
                                <a:latin typeface="Cambria Math" panose="02040503050406030204" pitchFamily="18" charset="0"/>
                              </a:rPr>
                            </m:ctrlPr>
                          </m:mPr>
                          <m:mr>
                            <m:e>
                              <m:r>
                                <m:rPr>
                                  <m:brk m:alnAt="7"/>
                                </m:rPr>
                                <a:rPr lang="en-US" altLang="zh-CN" sz="1800" b="0" i="1" dirty="0" smtClean="0">
                                  <a:latin typeface="Cambria Math" panose="02040503050406030204" pitchFamily="18" charset="0"/>
                                </a:rPr>
                                <m:t>1</m:t>
                              </m:r>
                            </m:e>
                            <m:e>
                              <m:r>
                                <a:rPr lang="en-US" altLang="zh-CN" sz="1800" b="0" i="1" dirty="0" smtClean="0">
                                  <a:latin typeface="Cambria Math" panose="02040503050406030204" pitchFamily="18" charset="0"/>
                                </a:rPr>
                                <m:t>1</m:t>
                              </m:r>
                            </m:e>
                            <m:e>
                              <m:r>
                                <m:rPr>
                                  <m:brk m:alnAt="7"/>
                                </m:rPr>
                                <a:rPr lang="en-US" altLang="zh-CN" sz="1800" i="1" dirty="0">
                                  <a:latin typeface="Cambria Math" panose="02040503050406030204" pitchFamily="18" charset="0"/>
                                </a:rPr>
                                <m:t>1</m:t>
                              </m:r>
                            </m:e>
                            <m:e>
                              <m:r>
                                <a:rPr lang="en-US" altLang="zh-CN" sz="1800" b="0" i="1" dirty="0" smtClean="0">
                                  <a:latin typeface="Cambria Math" panose="02040503050406030204" pitchFamily="18" charset="0"/>
                                </a:rPr>
                                <m:t>.</m:t>
                              </m:r>
                            </m:e>
                            <m:e>
                              <m:r>
                                <a:rPr lang="en-US" altLang="zh-CN" sz="1800" b="0" i="1" dirty="0" smtClean="0">
                                  <a:latin typeface="Cambria Math" panose="02040503050406030204" pitchFamily="18" charset="0"/>
                                </a:rPr>
                                <m:t>1</m:t>
                              </m:r>
                            </m:e>
                          </m:mr>
                          <m:mr>
                            <m:e>
                              <m:eqArr>
                                <m:eqArrPr>
                                  <m:ctrlPr>
                                    <a:rPr lang="en-US" altLang="zh-CN" sz="1800" b="0" i="1" dirty="0" smtClean="0">
                                      <a:latin typeface="Cambria Math" panose="02040503050406030204" pitchFamily="18" charset="0"/>
                                    </a:rPr>
                                  </m:ctrlPr>
                                </m:eqArrPr>
                                <m:e>
                                  <m:r>
                                    <a:rPr lang="en-US" altLang="zh-CN" sz="1800" b="0" i="1" dirty="0" smtClean="0">
                                      <a:latin typeface="Cambria Math" panose="02040503050406030204" pitchFamily="18" charset="0"/>
                                    </a:rPr>
                                    <m:t>1</m:t>
                                  </m:r>
                                </m:e>
                                <m:e>
                                  <m:r>
                                    <a:rPr lang="en-US" altLang="zh-CN" sz="1800" b="0" i="1" dirty="0" smtClean="0">
                                      <a:latin typeface="Cambria Math" panose="02040503050406030204" pitchFamily="18" charset="0"/>
                                    </a:rPr>
                                    <m:t>1</m:t>
                                  </m:r>
                                </m:e>
                                <m:e>
                                  <m:r>
                                    <a:rPr lang="en-US" altLang="zh-CN" sz="1800" b="0" i="1" dirty="0" smtClean="0">
                                      <a:latin typeface="Cambria Math" panose="02040503050406030204" pitchFamily="18" charset="0"/>
                                    </a:rPr>
                                    <m:t>1</m:t>
                                  </m:r>
                                </m:e>
                              </m:eqArr>
                            </m:e>
                            <m:e>
                              <m:eqArr>
                                <m:eqArrPr>
                                  <m:ctrlPr>
                                    <a:rPr lang="en-US" altLang="zh-CN" sz="1800" i="1" dirty="0">
                                      <a:latin typeface="Cambria Math" panose="02040503050406030204" pitchFamily="18" charset="0"/>
                                    </a:rPr>
                                  </m:ctrlPr>
                                </m:eqArrPr>
                                <m:e>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i="1" dirty="0">
                                              <a:latin typeface="Cambria Math" panose="02040503050406030204" pitchFamily="18" charset="0"/>
                                            </a:rPr>
                                            <m:t>.1.1</m:t>
                                          </m:r>
                                        </m:num>
                                        <m:den>
                                          <m:r>
                                            <a:rPr lang="en-US" altLang="zh-CN" sz="1800" i="1" dirty="0">
                                              <a:latin typeface="Cambria Math" panose="02040503050406030204" pitchFamily="18" charset="0"/>
                                            </a:rPr>
                                            <m:t>𝑁</m:t>
                                          </m:r>
                                        </m:den>
                                      </m:f>
                                    </m:sup>
                                  </m:sSup>
                                </m:e>
                                <m:e>
                                  <m:r>
                                    <a:rPr lang="en-US" altLang="zh-CN" sz="1800" b="0" i="1" dirty="0" smtClean="0">
                                      <a:latin typeface="Cambria Math" panose="02040503050406030204" pitchFamily="18" charset="0"/>
                                    </a:rPr>
                                    <m:t>.</m:t>
                                  </m:r>
                                </m:e>
                                <m:e>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i="1" dirty="0">
                                              <a:latin typeface="Cambria Math" panose="02040503050406030204" pitchFamily="18" charset="0"/>
                                            </a:rPr>
                                            <m:t>.1.</m:t>
                                          </m:r>
                                          <m:d>
                                            <m:dPr>
                                              <m:ctrlPr>
                                                <a:rPr lang="en-US" altLang="zh-CN" sz="1800" i="1" dirty="0">
                                                  <a:latin typeface="Cambria Math" panose="02040503050406030204" pitchFamily="18" charset="0"/>
                                                </a:rPr>
                                              </m:ctrlPr>
                                            </m:dPr>
                                            <m:e>
                                              <m:r>
                                                <a:rPr lang="en-US" altLang="zh-CN" sz="1800" i="1" dirty="0">
                                                  <a:latin typeface="Cambria Math" panose="02040503050406030204" pitchFamily="18" charset="0"/>
                                                </a:rPr>
                                                <m:t>𝑁</m:t>
                                              </m:r>
                                              <m:r>
                                                <a:rPr lang="en-US" altLang="zh-CN" sz="1800" i="1" dirty="0">
                                                  <a:latin typeface="Cambria Math" panose="02040503050406030204" pitchFamily="18" charset="0"/>
                                                </a:rPr>
                                                <m:t>−1</m:t>
                                              </m:r>
                                            </m:e>
                                          </m:d>
                                        </m:num>
                                        <m:den>
                                          <m:r>
                                            <a:rPr lang="en-US" altLang="zh-CN" sz="1800" i="1" dirty="0">
                                              <a:latin typeface="Cambria Math" panose="02040503050406030204" pitchFamily="18" charset="0"/>
                                            </a:rPr>
                                            <m:t>𝑁</m:t>
                                          </m:r>
                                        </m:den>
                                      </m:f>
                                    </m:sup>
                                  </m:sSup>
                                </m:e>
                              </m:eqArr>
                            </m:e>
                            <m:e>
                              <m:eqArr>
                                <m:eqArrPr>
                                  <m:ctrlPr>
                                    <a:rPr lang="en-US" altLang="zh-CN" sz="1800" i="1" dirty="0">
                                      <a:latin typeface="Cambria Math" panose="02040503050406030204" pitchFamily="18" charset="0"/>
                                    </a:rPr>
                                  </m:ctrlPr>
                                </m:eqArrPr>
                                <m:e>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b="0" i="1" dirty="0" smtClean="0">
                                              <a:latin typeface="Cambria Math" panose="02040503050406030204" pitchFamily="18" charset="0"/>
                                            </a:rPr>
                                            <m:t>.2.1</m:t>
                                          </m:r>
                                        </m:num>
                                        <m:den>
                                          <m:r>
                                            <a:rPr lang="en-US" altLang="zh-CN" sz="1800" i="1" dirty="0">
                                              <a:latin typeface="Cambria Math" panose="02040503050406030204" pitchFamily="18" charset="0"/>
                                            </a:rPr>
                                            <m:t>𝑁</m:t>
                                          </m:r>
                                        </m:den>
                                      </m:f>
                                    </m:sup>
                                  </m:sSup>
                                </m:e>
                                <m:e>
                                  <m:r>
                                    <a:rPr lang="en-US" altLang="zh-CN" sz="1800" i="1" dirty="0">
                                      <a:latin typeface="Cambria Math" panose="02040503050406030204" pitchFamily="18" charset="0"/>
                                    </a:rPr>
                                    <m:t>.</m:t>
                                  </m:r>
                                </m:e>
                                <m:e>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b="0" i="1" dirty="0" smtClean="0">
                                              <a:latin typeface="Cambria Math" panose="02040503050406030204" pitchFamily="18" charset="0"/>
                                            </a:rPr>
                                            <m:t>.2.</m:t>
                                          </m:r>
                                          <m:d>
                                            <m:dPr>
                                              <m:ctrlPr>
                                                <a:rPr lang="en-US" altLang="zh-CN" sz="1800" i="1" dirty="0">
                                                  <a:latin typeface="Cambria Math" panose="02040503050406030204" pitchFamily="18" charset="0"/>
                                                </a:rPr>
                                              </m:ctrlPr>
                                            </m:dPr>
                                            <m:e>
                                              <m:r>
                                                <a:rPr lang="en-US" altLang="zh-CN" sz="1800" i="1" dirty="0">
                                                  <a:latin typeface="Cambria Math" panose="02040503050406030204" pitchFamily="18" charset="0"/>
                                                </a:rPr>
                                                <m:t>𝑁</m:t>
                                              </m:r>
                                              <m:r>
                                                <a:rPr lang="en-US" altLang="zh-CN" sz="1800" i="1" dirty="0">
                                                  <a:latin typeface="Cambria Math" panose="02040503050406030204" pitchFamily="18" charset="0"/>
                                                </a:rPr>
                                                <m:t>−1</m:t>
                                              </m:r>
                                            </m:e>
                                          </m:d>
                                        </m:num>
                                        <m:den>
                                          <m:r>
                                            <a:rPr lang="en-US" altLang="zh-CN" sz="1800" i="1" dirty="0">
                                              <a:latin typeface="Cambria Math" panose="02040503050406030204" pitchFamily="18" charset="0"/>
                                            </a:rPr>
                                            <m:t>𝑁</m:t>
                                          </m:r>
                                        </m:den>
                                      </m:f>
                                    </m:sup>
                                  </m:sSup>
                                </m:e>
                              </m:eqArr>
                            </m:e>
                            <m:e>
                              <m:eqArr>
                                <m:eqArrPr>
                                  <m:ctrlPr>
                                    <a:rPr lang="en-US" altLang="zh-CN" sz="1800" b="0" i="1" dirty="0" smtClean="0">
                                      <a:latin typeface="Cambria Math" panose="02040503050406030204" pitchFamily="18" charset="0"/>
                                    </a:rPr>
                                  </m:ctrlPr>
                                </m:eqArrPr>
                                <m:e>
                                  <m:r>
                                    <a:rPr lang="en-US" altLang="zh-CN" sz="1800" b="0" i="1" dirty="0" smtClean="0">
                                      <a:latin typeface="Cambria Math" panose="02040503050406030204" pitchFamily="18" charset="0"/>
                                    </a:rPr>
                                    <m:t>.</m:t>
                                  </m:r>
                                </m:e>
                                <m:e>
                                  <m:r>
                                    <a:rPr lang="en-US" altLang="zh-CN" sz="1800" b="0" i="1" dirty="0" smtClean="0">
                                      <a:latin typeface="Cambria Math" panose="02040503050406030204" pitchFamily="18" charset="0"/>
                                    </a:rPr>
                                    <m:t>.</m:t>
                                  </m:r>
                                </m:e>
                                <m:e>
                                  <m:r>
                                    <a:rPr lang="en-US" altLang="zh-CN" sz="1800" b="0" i="1" dirty="0" smtClean="0">
                                      <a:latin typeface="Cambria Math" panose="02040503050406030204" pitchFamily="18" charset="0"/>
                                    </a:rPr>
                                    <m:t>.</m:t>
                                  </m:r>
                                </m:e>
                              </m:eqArr>
                            </m:e>
                            <m:e>
                              <m:eqArr>
                                <m:eqArrPr>
                                  <m:ctrlPr>
                                    <a:rPr lang="en-US" altLang="zh-CN" sz="1800" i="1" dirty="0">
                                      <a:latin typeface="Cambria Math" panose="02040503050406030204" pitchFamily="18" charset="0"/>
                                    </a:rPr>
                                  </m:ctrlPr>
                                </m:eqArrPr>
                                <m:e>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i="1" dirty="0">
                                              <a:latin typeface="Cambria Math" panose="02040503050406030204" pitchFamily="18" charset="0"/>
                                            </a:rPr>
                                            <m:t>.</m:t>
                                          </m:r>
                                          <m:r>
                                            <a:rPr lang="en-US" altLang="zh-CN" sz="1800" b="0" i="1" dirty="0" smtClean="0">
                                              <a:latin typeface="Cambria Math" panose="02040503050406030204" pitchFamily="18" charset="0"/>
                                            </a:rPr>
                                            <m:t>(</m:t>
                                          </m:r>
                                          <m:r>
                                            <a:rPr lang="en-US" altLang="zh-CN" sz="1800" b="0" i="1" dirty="0" smtClean="0">
                                              <a:latin typeface="Cambria Math" panose="02040503050406030204" pitchFamily="18" charset="0"/>
                                            </a:rPr>
                                            <m:t>𝑁</m:t>
                                          </m:r>
                                          <m:r>
                                            <a:rPr lang="en-US" altLang="zh-CN" sz="1800" b="0" i="1" dirty="0" smtClean="0">
                                              <a:latin typeface="Cambria Math" panose="02040503050406030204" pitchFamily="18" charset="0"/>
                                            </a:rPr>
                                            <m:t>−1).1</m:t>
                                          </m:r>
                                        </m:num>
                                        <m:den>
                                          <m:r>
                                            <a:rPr lang="en-US" altLang="zh-CN" sz="1800" i="1" dirty="0">
                                              <a:latin typeface="Cambria Math" panose="02040503050406030204" pitchFamily="18" charset="0"/>
                                            </a:rPr>
                                            <m:t>𝑁</m:t>
                                          </m:r>
                                        </m:den>
                                      </m:f>
                                    </m:sup>
                                  </m:sSup>
                                </m:e>
                                <m:e>
                                  <m:r>
                                    <a:rPr lang="en-US" altLang="zh-CN" sz="1800" b="0" i="1" dirty="0" smtClean="0">
                                      <a:latin typeface="Cambria Math" panose="02040503050406030204" pitchFamily="18" charset="0"/>
                                    </a:rPr>
                                    <m:t>.</m:t>
                                  </m:r>
                                </m:e>
                                <m:e>
                                  <m:sSup>
                                    <m:sSupPr>
                                      <m:ctrlPr>
                                        <a:rPr lang="en-US" altLang="zh-CN" sz="1800" i="1" dirty="0">
                                          <a:latin typeface="Cambria Math" panose="02040503050406030204" pitchFamily="18" charset="0"/>
                                        </a:rPr>
                                      </m:ctrlPr>
                                    </m:sSupPr>
                                    <m:e>
                                      <m:r>
                                        <a:rPr lang="en-US" altLang="zh-CN" sz="1800" i="1" dirty="0">
                                          <a:latin typeface="Cambria Math" panose="02040503050406030204" pitchFamily="18" charset="0"/>
                                        </a:rPr>
                                        <m:t>𝑒</m:t>
                                      </m:r>
                                    </m:e>
                                    <m:sup>
                                      <m:r>
                                        <a:rPr lang="en-US" altLang="zh-CN" sz="1800" i="1" dirty="0">
                                          <a:latin typeface="Cambria Math" panose="02040503050406030204" pitchFamily="18" charset="0"/>
                                        </a:rPr>
                                        <m:t>−</m:t>
                                      </m:r>
                                      <m:r>
                                        <a:rPr lang="en-US" altLang="zh-CN" sz="1800" i="1" dirty="0">
                                          <a:latin typeface="Cambria Math" panose="02040503050406030204" pitchFamily="18" charset="0"/>
                                        </a:rPr>
                                        <m:t>𝑗</m:t>
                                      </m:r>
                                      <m:f>
                                        <m:fPr>
                                          <m:ctrlPr>
                                            <a:rPr lang="en-US" altLang="zh-CN" sz="1800" i="1" dirty="0">
                                              <a:latin typeface="Cambria Math" panose="02040503050406030204" pitchFamily="18" charset="0"/>
                                            </a:rPr>
                                          </m:ctrlPr>
                                        </m:fPr>
                                        <m:num>
                                          <m:r>
                                            <a:rPr lang="en-US" altLang="zh-CN" sz="1800" i="1" dirty="0">
                                              <a:latin typeface="Cambria Math" panose="02040503050406030204" pitchFamily="18" charset="0"/>
                                            </a:rPr>
                                            <m:t>2</m:t>
                                          </m:r>
                                          <m:r>
                                            <a:rPr lang="zh-CN" altLang="en-US" sz="1800" i="1" dirty="0">
                                              <a:latin typeface="Cambria Math" panose="02040503050406030204" pitchFamily="18" charset="0"/>
                                            </a:rPr>
                                            <m:t>𝜋</m:t>
                                          </m:r>
                                          <m:r>
                                            <a:rPr lang="en-US" altLang="zh-CN" sz="1800" i="1" dirty="0">
                                              <a:latin typeface="Cambria Math" panose="02040503050406030204" pitchFamily="18" charset="0"/>
                                            </a:rPr>
                                            <m:t>.</m:t>
                                          </m:r>
                                          <m:r>
                                            <a:rPr lang="en-US" altLang="zh-CN" sz="1800" i="1" dirty="0">
                                              <a:latin typeface="Cambria Math" panose="02040503050406030204" pitchFamily="18" charset="0"/>
                                            </a:rPr>
                                            <m:t>(</m:t>
                                          </m:r>
                                          <m:r>
                                            <a:rPr lang="en-US" altLang="zh-CN" sz="1800" i="1" dirty="0">
                                              <a:latin typeface="Cambria Math" panose="02040503050406030204" pitchFamily="18" charset="0"/>
                                            </a:rPr>
                                            <m:t>𝑁</m:t>
                                          </m:r>
                                          <m:r>
                                            <a:rPr lang="en-US" altLang="zh-CN" sz="1800" i="1" dirty="0">
                                              <a:latin typeface="Cambria Math" panose="02040503050406030204" pitchFamily="18" charset="0"/>
                                            </a:rPr>
                                            <m:t>−1).(</m:t>
                                          </m:r>
                                          <m:r>
                                            <a:rPr lang="en-US" altLang="zh-CN" sz="1800" b="0" i="1" dirty="0" smtClean="0">
                                              <a:latin typeface="Cambria Math" panose="02040503050406030204" pitchFamily="18" charset="0"/>
                                            </a:rPr>
                                            <m:t>𝑁</m:t>
                                          </m:r>
                                          <m:r>
                                            <a:rPr lang="en-US" altLang="zh-CN" sz="1800" b="0" i="1" dirty="0" smtClean="0">
                                              <a:latin typeface="Cambria Math" panose="02040503050406030204" pitchFamily="18" charset="0"/>
                                            </a:rPr>
                                            <m:t>−1)</m:t>
                                          </m:r>
                                        </m:num>
                                        <m:den>
                                          <m:r>
                                            <a:rPr lang="en-US" altLang="zh-CN" sz="1800" i="1" dirty="0">
                                              <a:latin typeface="Cambria Math" panose="02040503050406030204" pitchFamily="18" charset="0"/>
                                            </a:rPr>
                                            <m:t>𝑁</m:t>
                                          </m:r>
                                        </m:den>
                                      </m:f>
                                    </m:sup>
                                  </m:sSup>
                                </m:e>
                              </m:eqArr>
                            </m:e>
                          </m:mr>
                        </m:m>
                      </m:e>
                    </m:d>
                  </m:oMath>
                </a14:m>
                <a:endParaRPr lang="zh-CN" altLang="en-US" sz="1800" dirty="0" smtClean="0"/>
              </a:p>
            </p:txBody>
          </p:sp>
        </mc:Choice>
        <mc:Fallback>
          <p:sp>
            <p:nvSpPr>
              <p:cNvPr id="19459" name="Rectangle 3"/>
              <p:cNvSpPr>
                <a:spLocks noGrp="1" noRot="1" noChangeAspect="1" noMove="1" noResize="1" noEditPoints="1" noAdjustHandles="1" noChangeArrowheads="1" noChangeShapeType="1" noTextEdit="1"/>
              </p:cNvSpPr>
              <p:nvPr>
                <p:ph type="body" idx="1"/>
              </p:nvPr>
            </p:nvSpPr>
            <p:spPr>
              <a:xfrm>
                <a:off x="179512" y="2017713"/>
                <a:ext cx="8775576" cy="4114800"/>
              </a:xfrm>
              <a:blipFill rotWithShape="0">
                <a:blip r:embed="rId3"/>
                <a:stretch>
                  <a:fillRect l="-556" t="-1481" b="-829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01547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zh-CN" altLang="en-US" smtClean="0"/>
              <a:t>语谱图</a:t>
            </a:r>
          </a:p>
        </p:txBody>
      </p:sp>
      <p:sp>
        <p:nvSpPr>
          <p:cNvPr id="20483" name="Rectangle 3"/>
          <p:cNvSpPr>
            <a:spLocks noGrp="1" noChangeArrowheads="1"/>
          </p:cNvSpPr>
          <p:nvPr>
            <p:ph type="body" idx="1"/>
          </p:nvPr>
        </p:nvSpPr>
        <p:spPr/>
        <p:txBody>
          <a:bodyPr/>
          <a:lstStyle/>
          <a:p>
            <a:r>
              <a:rPr lang="zh-CN" altLang="en-US" sz="2400" smtClean="0"/>
              <a:t>需求：综合显示</a:t>
            </a:r>
          </a:p>
          <a:p>
            <a:pPr lvl="1"/>
            <a:r>
              <a:rPr lang="zh-CN" altLang="en-US" sz="2000" smtClean="0"/>
              <a:t>发音方式</a:t>
            </a:r>
            <a:r>
              <a:rPr lang="en-US" altLang="zh-CN" sz="2000" smtClean="0"/>
              <a:t>-</a:t>
            </a:r>
            <a:r>
              <a:rPr lang="zh-CN" altLang="en-US" sz="2000" smtClean="0"/>
              <a:t>时域</a:t>
            </a:r>
          </a:p>
          <a:p>
            <a:pPr lvl="1"/>
            <a:r>
              <a:rPr lang="zh-CN" altLang="en-US" sz="2000" smtClean="0"/>
              <a:t>发音部位</a:t>
            </a:r>
            <a:r>
              <a:rPr lang="en-US" altLang="zh-CN" sz="2000" smtClean="0"/>
              <a:t>-</a:t>
            </a:r>
            <a:r>
              <a:rPr lang="zh-CN" altLang="en-US" sz="2000" smtClean="0"/>
              <a:t>频域</a:t>
            </a:r>
          </a:p>
          <a:p>
            <a:r>
              <a:rPr lang="zh-CN" altLang="en-US" sz="2400" smtClean="0"/>
              <a:t>语谱图：语音频谱随时间变化的图形</a:t>
            </a:r>
          </a:p>
          <a:p>
            <a:pPr lvl="1"/>
            <a:r>
              <a:rPr lang="zh-CN" altLang="en-US" sz="2000" smtClean="0"/>
              <a:t>横轴：时间</a:t>
            </a:r>
          </a:p>
          <a:p>
            <a:pPr lvl="1"/>
            <a:r>
              <a:rPr lang="zh-CN" altLang="en-US" sz="2000" smtClean="0"/>
              <a:t>纵轴：频率</a:t>
            </a:r>
          </a:p>
          <a:p>
            <a:pPr lvl="1"/>
            <a:r>
              <a:rPr lang="zh-CN" altLang="en-US" sz="2000" smtClean="0"/>
              <a:t>灰度：能量大小</a:t>
            </a:r>
          </a:p>
          <a:p>
            <a:pPr lvl="1"/>
            <a:endParaRPr lang="en-US" altLang="zh-CN"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00225"/>
            <a:ext cx="9178925"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2"/>
          <p:cNvSpPr>
            <a:spLocks noGrp="1" noChangeArrowheads="1"/>
          </p:cNvSpPr>
          <p:nvPr>
            <p:ph type="title"/>
          </p:nvPr>
        </p:nvSpPr>
        <p:spPr/>
        <p:txBody>
          <a:bodyPr/>
          <a:lstStyle/>
          <a:p>
            <a:r>
              <a:rPr lang="zh-CN" altLang="en-US" smtClean="0"/>
              <a:t>语谱图</a:t>
            </a:r>
            <a:r>
              <a:rPr lang="en-US" altLang="zh-CN" smtClean="0"/>
              <a:t>-samples</a:t>
            </a:r>
          </a:p>
        </p:txBody>
      </p:sp>
      <p:sp>
        <p:nvSpPr>
          <p:cNvPr id="21508" name="Text Box 7"/>
          <p:cNvSpPr txBox="1">
            <a:spLocks noChangeArrowheads="1"/>
          </p:cNvSpPr>
          <p:nvPr/>
        </p:nvSpPr>
        <p:spPr bwMode="auto">
          <a:xfrm>
            <a:off x="376238" y="3371850"/>
            <a:ext cx="1341437"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b="1">
                <a:solidFill>
                  <a:schemeClr val="folHlink"/>
                </a:solidFill>
              </a:rPr>
              <a:t>窄带</a:t>
            </a:r>
            <a:r>
              <a:rPr lang="en-US" altLang="zh-CN" b="1">
                <a:solidFill>
                  <a:schemeClr val="folHlink"/>
                </a:solidFill>
              </a:rPr>
              <a:t>-45Hz</a:t>
            </a:r>
          </a:p>
        </p:txBody>
      </p:sp>
      <p:sp>
        <p:nvSpPr>
          <p:cNvPr id="21509" name="Text Box 8"/>
          <p:cNvSpPr txBox="1">
            <a:spLocks noChangeArrowheads="1"/>
          </p:cNvSpPr>
          <p:nvPr/>
        </p:nvSpPr>
        <p:spPr bwMode="auto">
          <a:xfrm>
            <a:off x="361950" y="5100638"/>
            <a:ext cx="14890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zh-CN" altLang="en-US" b="1">
                <a:solidFill>
                  <a:schemeClr val="folHlink"/>
                </a:solidFill>
              </a:rPr>
              <a:t>宽带</a:t>
            </a:r>
            <a:r>
              <a:rPr lang="en-US" altLang="zh-CN" b="1">
                <a:solidFill>
                  <a:schemeClr val="folHlink"/>
                </a:solidFill>
              </a:rPr>
              <a:t>-300Hz</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zh-CN" altLang="en-US" smtClean="0"/>
              <a:t>语谱图</a:t>
            </a:r>
          </a:p>
        </p:txBody>
      </p:sp>
      <p:sp>
        <p:nvSpPr>
          <p:cNvPr id="22531" name="Rectangle 3"/>
          <p:cNvSpPr>
            <a:spLocks noGrp="1" noChangeArrowheads="1"/>
          </p:cNvSpPr>
          <p:nvPr>
            <p:ph type="body" idx="1"/>
          </p:nvPr>
        </p:nvSpPr>
        <p:spPr/>
        <p:txBody>
          <a:bodyPr/>
          <a:lstStyle/>
          <a:p>
            <a:pPr>
              <a:lnSpc>
                <a:spcPct val="80000"/>
              </a:lnSpc>
            </a:pPr>
            <a:r>
              <a:rPr lang="zh-CN" altLang="en-US" sz="2400" smtClean="0"/>
              <a:t>典型特征</a:t>
            </a:r>
          </a:p>
          <a:p>
            <a:pPr lvl="1">
              <a:lnSpc>
                <a:spcPct val="80000"/>
              </a:lnSpc>
            </a:pPr>
            <a:r>
              <a:rPr lang="zh-CN" altLang="en-US" sz="2000" smtClean="0"/>
              <a:t>横杠</a:t>
            </a:r>
          </a:p>
          <a:p>
            <a:pPr lvl="1">
              <a:lnSpc>
                <a:spcPct val="80000"/>
              </a:lnSpc>
            </a:pPr>
            <a:r>
              <a:rPr lang="zh-CN" altLang="en-US" sz="2000" smtClean="0"/>
              <a:t>冲直条</a:t>
            </a:r>
          </a:p>
          <a:p>
            <a:pPr lvl="1">
              <a:lnSpc>
                <a:spcPct val="80000"/>
              </a:lnSpc>
            </a:pPr>
            <a:r>
              <a:rPr lang="zh-CN" altLang="en-US" sz="2000" smtClean="0"/>
              <a:t>乱纹</a:t>
            </a:r>
          </a:p>
          <a:p>
            <a:pPr>
              <a:lnSpc>
                <a:spcPct val="80000"/>
              </a:lnSpc>
            </a:pPr>
            <a:r>
              <a:rPr lang="zh-CN" altLang="en-US" sz="2400" smtClean="0"/>
              <a:t>最为经典的语音分析显示手段</a:t>
            </a:r>
          </a:p>
          <a:p>
            <a:pPr>
              <a:lnSpc>
                <a:spcPct val="80000"/>
              </a:lnSpc>
            </a:pPr>
            <a:r>
              <a:rPr lang="zh-CN" altLang="en-US" sz="2400" smtClean="0"/>
              <a:t>实现手段</a:t>
            </a:r>
          </a:p>
          <a:p>
            <a:pPr lvl="1">
              <a:lnSpc>
                <a:spcPct val="80000"/>
              </a:lnSpc>
            </a:pPr>
            <a:r>
              <a:rPr lang="en-US" altLang="zh-CN" sz="2000" smtClean="0"/>
              <a:t>Bell Lab. in 40</a:t>
            </a:r>
            <a:r>
              <a:rPr lang="en-US" altLang="zh-CN" sz="2000" smtClean="0">
                <a:latin typeface="Arial" panose="020B0604020202020204" pitchFamily="34" charset="0"/>
              </a:rPr>
              <a:t>’</a:t>
            </a:r>
            <a:r>
              <a:rPr lang="en-US" altLang="zh-CN" sz="2000" smtClean="0"/>
              <a:t>s, </a:t>
            </a:r>
            <a:r>
              <a:rPr lang="zh-CN" altLang="en-US" sz="2000" smtClean="0"/>
              <a:t>模拟滤波器组</a:t>
            </a:r>
          </a:p>
          <a:p>
            <a:pPr lvl="1">
              <a:lnSpc>
                <a:spcPct val="80000"/>
              </a:lnSpc>
            </a:pPr>
            <a:r>
              <a:rPr lang="en-US" altLang="zh-CN" sz="2000" smtClean="0"/>
              <a:t>Kay Inc. in 80</a:t>
            </a:r>
            <a:r>
              <a:rPr lang="en-US" altLang="zh-CN" sz="2000" smtClean="0">
                <a:latin typeface="Arial" panose="020B0604020202020204" pitchFamily="34" charset="0"/>
              </a:rPr>
              <a:t>’</a:t>
            </a:r>
            <a:r>
              <a:rPr lang="en-US" altLang="zh-CN" sz="2000" smtClean="0"/>
              <a:t>s</a:t>
            </a:r>
            <a:r>
              <a:rPr lang="zh-CN" altLang="en-US" sz="2000" smtClean="0"/>
              <a:t>，基于</a:t>
            </a:r>
            <a:r>
              <a:rPr lang="en-US" altLang="zh-CN" sz="2000" smtClean="0"/>
              <a:t>DSP</a:t>
            </a:r>
            <a:r>
              <a:rPr lang="zh-CN" altLang="en-US" sz="2000" smtClean="0"/>
              <a:t>的数字滤波器组</a:t>
            </a:r>
          </a:p>
          <a:p>
            <a:pPr lvl="1">
              <a:lnSpc>
                <a:spcPct val="80000"/>
              </a:lnSpc>
            </a:pPr>
            <a:r>
              <a:rPr lang="en-US" altLang="zh-CN" sz="2000" smtClean="0"/>
              <a:t>Speech analysis tools</a:t>
            </a:r>
          </a:p>
          <a:p>
            <a:pPr lvl="2">
              <a:lnSpc>
                <a:spcPct val="80000"/>
              </a:lnSpc>
            </a:pPr>
            <a:r>
              <a:rPr lang="en-US" altLang="zh-CN" sz="3200" smtClean="0">
                <a:solidFill>
                  <a:srgbClr val="FF0000"/>
                </a:solidFill>
              </a:rPr>
              <a:t>praa</a:t>
            </a:r>
            <a:r>
              <a:rPr lang="en-US" altLang="zh-CN" sz="2800" smtClean="0">
                <a:solidFill>
                  <a:srgbClr val="FF0000"/>
                </a:solidFill>
              </a:rPr>
              <a:t>t</a:t>
            </a:r>
            <a:r>
              <a:rPr lang="en-US" altLang="zh-CN" sz="1800" smtClean="0"/>
              <a:t>, free, professional tools</a:t>
            </a:r>
          </a:p>
          <a:p>
            <a:pPr lvl="2">
              <a:lnSpc>
                <a:spcPct val="80000"/>
              </a:lnSpc>
            </a:pPr>
            <a:r>
              <a:rPr lang="en-US" altLang="zh-CN" sz="1800" smtClean="0"/>
              <a:t>Cooledit, popular tools</a:t>
            </a:r>
          </a:p>
          <a:p>
            <a:pPr>
              <a:lnSpc>
                <a:spcPct val="80000"/>
              </a:lnSpc>
            </a:pPr>
            <a:endParaRPr lang="en-US" altLang="zh-CN" sz="24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zh-CN" altLang="en-US" dirty="0" smtClean="0"/>
              <a:t>作业</a:t>
            </a:r>
            <a:r>
              <a:rPr lang="en-US" altLang="zh-CN" dirty="0" smtClean="0"/>
              <a:t>2</a:t>
            </a:r>
          </a:p>
        </p:txBody>
      </p:sp>
      <p:sp>
        <p:nvSpPr>
          <p:cNvPr id="23555" name="Rectangle 3"/>
          <p:cNvSpPr>
            <a:spLocks noGrp="1" noChangeArrowheads="1"/>
          </p:cNvSpPr>
          <p:nvPr>
            <p:ph type="body" idx="1"/>
          </p:nvPr>
        </p:nvSpPr>
        <p:spPr/>
        <p:txBody>
          <a:bodyPr/>
          <a:lstStyle/>
          <a:p>
            <a:pPr>
              <a:defRPr/>
            </a:pPr>
            <a:r>
              <a:rPr lang="zh-CN" altLang="en-US" sz="2400" dirty="0"/>
              <a:t>课程中心平台</a:t>
            </a:r>
            <a:r>
              <a:rPr lang="en-US" altLang="zh-CN" sz="2400" dirty="0"/>
              <a:t>-</a:t>
            </a:r>
            <a:r>
              <a:rPr lang="zh-CN" altLang="en-US" sz="2400" dirty="0" smtClean="0"/>
              <a:t>“作业</a:t>
            </a:r>
            <a:r>
              <a:rPr lang="en-US" altLang="zh-CN" sz="2400" dirty="0" smtClean="0"/>
              <a:t>2</a:t>
            </a:r>
            <a:r>
              <a:rPr lang="zh-CN" altLang="en-US" sz="2400" dirty="0" smtClean="0"/>
              <a:t>”</a:t>
            </a:r>
            <a:endParaRPr lang="en-US" altLang="zh-CN" sz="2400" dirty="0"/>
          </a:p>
          <a:p>
            <a:pPr lvl="1">
              <a:defRPr/>
            </a:pPr>
            <a:r>
              <a:rPr lang="zh-CN" altLang="en-US" sz="2000" dirty="0">
                <a:solidFill>
                  <a:srgbClr val="FF0000"/>
                </a:solidFill>
              </a:rPr>
              <a:t>截止</a:t>
            </a:r>
            <a:r>
              <a:rPr lang="zh-CN" altLang="en-US" sz="2000" dirty="0" smtClean="0">
                <a:solidFill>
                  <a:srgbClr val="FF0000"/>
                </a:solidFill>
              </a:rPr>
              <a:t>时间</a:t>
            </a:r>
            <a:r>
              <a:rPr lang="en-US" altLang="zh-CN" sz="2000" dirty="0" smtClean="0"/>
              <a:t>10</a:t>
            </a:r>
            <a:r>
              <a:rPr lang="zh-CN" altLang="en-US" sz="2000" dirty="0" smtClean="0"/>
              <a:t>月</a:t>
            </a:r>
            <a:r>
              <a:rPr lang="en-US" altLang="zh-CN" sz="2000" dirty="0" smtClean="0"/>
              <a:t>15</a:t>
            </a:r>
            <a:r>
              <a:rPr lang="zh-CN" altLang="en-US" sz="2000" dirty="0" smtClean="0"/>
              <a:t>日</a:t>
            </a:r>
            <a:r>
              <a:rPr lang="zh-CN" altLang="en-US" sz="2000" dirty="0"/>
              <a:t>（</a:t>
            </a:r>
            <a:r>
              <a:rPr lang="zh-CN" altLang="en-US" sz="2000" dirty="0" smtClean="0"/>
              <a:t>周</a:t>
            </a:r>
            <a:r>
              <a:rPr lang="zh-CN" altLang="en-US" sz="2000" dirty="0"/>
              <a:t>日</a:t>
            </a:r>
            <a:r>
              <a:rPr lang="zh-CN" altLang="en-US" sz="2000" dirty="0" smtClean="0"/>
              <a:t>）</a:t>
            </a:r>
            <a:endParaRPr lang="en-US" altLang="zh-CN" sz="2000" dirty="0"/>
          </a:p>
          <a:p>
            <a:pPr lvl="1">
              <a:defRPr/>
            </a:pPr>
            <a:r>
              <a:rPr lang="zh-CN" altLang="en-US" sz="2000" dirty="0"/>
              <a:t>格式：</a:t>
            </a:r>
            <a:r>
              <a:rPr lang="en-US" altLang="zh-CN" sz="2000" dirty="0"/>
              <a:t>Word</a:t>
            </a:r>
            <a:r>
              <a:rPr lang="zh-CN" altLang="en-US" sz="2000" dirty="0"/>
              <a:t>文档，命名规范：</a:t>
            </a:r>
            <a:r>
              <a:rPr lang="zh-CN" altLang="en-US" sz="2000" dirty="0">
                <a:solidFill>
                  <a:srgbClr val="C00000"/>
                </a:solidFill>
              </a:rPr>
              <a:t>姓名</a:t>
            </a:r>
            <a:r>
              <a:rPr lang="en-US" altLang="zh-CN" sz="2000" dirty="0">
                <a:solidFill>
                  <a:srgbClr val="C00000"/>
                </a:solidFill>
              </a:rPr>
              <a:t>_</a:t>
            </a:r>
            <a:r>
              <a:rPr lang="zh-CN" altLang="en-US" sz="2000" dirty="0">
                <a:solidFill>
                  <a:srgbClr val="C00000"/>
                </a:solidFill>
              </a:rPr>
              <a:t>学号</a:t>
            </a:r>
            <a:r>
              <a:rPr lang="en-US" altLang="zh-CN" sz="2000" dirty="0">
                <a:solidFill>
                  <a:srgbClr val="C00000"/>
                </a:solidFill>
              </a:rPr>
              <a:t>_</a:t>
            </a:r>
            <a:r>
              <a:rPr lang="zh-CN" altLang="en-US" sz="2000" dirty="0" smtClean="0">
                <a:solidFill>
                  <a:srgbClr val="C00000"/>
                </a:solidFill>
              </a:rPr>
              <a:t>作业</a:t>
            </a:r>
            <a:r>
              <a:rPr lang="en-US" altLang="zh-CN" sz="2000" dirty="0" smtClean="0">
                <a:solidFill>
                  <a:srgbClr val="C00000"/>
                </a:solidFill>
              </a:rPr>
              <a:t>2.doc</a:t>
            </a:r>
            <a:endParaRPr lang="en-US" altLang="zh-CN" sz="2000" dirty="0">
              <a:solidFill>
                <a:srgbClr val="C00000"/>
              </a:solidFill>
            </a:endParaRPr>
          </a:p>
          <a:p>
            <a:pPr eaLnBrk="1" hangingPunct="1">
              <a:lnSpc>
                <a:spcPct val="80000"/>
              </a:lnSpc>
              <a:buFont typeface="Wingdings" panose="05000000000000000000" pitchFamily="2" charset="2"/>
              <a:buNone/>
            </a:pPr>
            <a:r>
              <a:rPr lang="en-US" altLang="zh-CN" sz="2000" dirty="0" smtClean="0"/>
              <a:t>1</a:t>
            </a:r>
            <a:r>
              <a:rPr lang="zh-CN" altLang="en-US" sz="2000" dirty="0" smtClean="0"/>
              <a:t>。语音信号由声学信号转换成离散的数字序列要经过那些过程？模数转换的指标是什么，之前为何要加抗混叠滤波器？</a:t>
            </a:r>
          </a:p>
          <a:p>
            <a:pPr eaLnBrk="1" hangingPunct="1">
              <a:lnSpc>
                <a:spcPct val="80000"/>
              </a:lnSpc>
              <a:buFont typeface="Wingdings" panose="05000000000000000000" pitchFamily="2" charset="2"/>
              <a:buNone/>
            </a:pPr>
            <a:r>
              <a:rPr lang="en-US" altLang="zh-CN" sz="2000" dirty="0" smtClean="0"/>
              <a:t>2</a:t>
            </a:r>
            <a:r>
              <a:rPr lang="zh-CN" altLang="en-US" sz="2000" dirty="0" smtClean="0"/>
              <a:t>。短时能量和短时过零率的定义，给出公式并加以说明</a:t>
            </a:r>
          </a:p>
          <a:p>
            <a:pPr eaLnBrk="1" hangingPunct="1">
              <a:lnSpc>
                <a:spcPct val="80000"/>
              </a:lnSpc>
              <a:buFont typeface="Wingdings" panose="05000000000000000000" pitchFamily="2" charset="2"/>
              <a:buNone/>
            </a:pPr>
            <a:r>
              <a:rPr lang="en-US" altLang="zh-CN" sz="2000" dirty="0" smtClean="0"/>
              <a:t>3</a:t>
            </a:r>
            <a:r>
              <a:rPr lang="zh-CN" altLang="en-US" sz="2000" dirty="0" smtClean="0"/>
              <a:t>。语音信号的短时频谱的定义，如何提高短时频谱的频率分辨率？</a:t>
            </a:r>
          </a:p>
          <a:p>
            <a:pPr eaLnBrk="1" hangingPunct="1">
              <a:lnSpc>
                <a:spcPct val="80000"/>
              </a:lnSpc>
              <a:buFont typeface="Wingdings" panose="05000000000000000000" pitchFamily="2" charset="2"/>
              <a:buNone/>
            </a:pPr>
            <a:r>
              <a:rPr lang="en-US" altLang="zh-CN" sz="2000" dirty="0" smtClean="0"/>
              <a:t>4</a:t>
            </a:r>
            <a:r>
              <a:rPr lang="zh-CN" altLang="en-US" sz="2000" dirty="0" smtClean="0"/>
              <a:t>。请分析短时分析中窗函数的作用</a:t>
            </a:r>
            <a:endParaRPr lang="en-US" altLang="zh-CN" sz="2000" dirty="0" smtClean="0"/>
          </a:p>
          <a:p>
            <a:pPr eaLnBrk="1" hangingPunct="1">
              <a:lnSpc>
                <a:spcPct val="80000"/>
              </a:lnSpc>
              <a:buFont typeface="Wingdings" panose="05000000000000000000" pitchFamily="2" charset="2"/>
              <a:buNone/>
            </a:pPr>
            <a:endParaRPr lang="en-US" altLang="zh-CN" sz="2400" dirty="0" smtClean="0"/>
          </a:p>
        </p:txBody>
      </p:sp>
    </p:spTree>
    <p:extLst>
      <p:ext uri="{BB962C8B-B14F-4D97-AF65-F5344CB8AC3E}">
        <p14:creationId xmlns:p14="http://schemas.microsoft.com/office/powerpoint/2010/main" val="2574649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zh-CN" altLang="en-US" dirty="0" smtClean="0"/>
              <a:t>实验</a:t>
            </a:r>
            <a:r>
              <a:rPr lang="en-US" altLang="zh-CN" dirty="0" smtClean="0"/>
              <a:t>1 </a:t>
            </a:r>
            <a:r>
              <a:rPr lang="en-US" altLang="zh-CN" dirty="0" err="1" smtClean="0"/>
              <a:t>praat</a:t>
            </a:r>
            <a:r>
              <a:rPr lang="zh-CN" altLang="en-US" dirty="0" smtClean="0"/>
              <a:t>实验</a:t>
            </a:r>
          </a:p>
        </p:txBody>
      </p:sp>
      <p:sp>
        <p:nvSpPr>
          <p:cNvPr id="44035" name="Rectangle 3"/>
          <p:cNvSpPr>
            <a:spLocks noGrp="1" noChangeArrowheads="1"/>
          </p:cNvSpPr>
          <p:nvPr>
            <p:ph type="body" idx="1"/>
          </p:nvPr>
        </p:nvSpPr>
        <p:spPr/>
        <p:txBody>
          <a:bodyPr/>
          <a:lstStyle/>
          <a:p>
            <a:pPr marL="0" indent="0">
              <a:buNone/>
              <a:defRPr/>
            </a:pPr>
            <a:r>
              <a:rPr lang="zh-CN" altLang="en-US" sz="1600" dirty="0"/>
              <a:t>课程中心</a:t>
            </a:r>
            <a:r>
              <a:rPr lang="zh-CN" altLang="en-US" sz="1600" dirty="0" smtClean="0"/>
              <a:t>平台</a:t>
            </a:r>
            <a:r>
              <a:rPr lang="en-US" altLang="zh-CN" sz="1600" dirty="0"/>
              <a:t>-</a:t>
            </a:r>
            <a:r>
              <a:rPr lang="zh-CN" altLang="en-US" sz="1600" dirty="0" smtClean="0"/>
              <a:t>“</a:t>
            </a:r>
            <a:r>
              <a:rPr lang="zh-CN" altLang="en-US" sz="1600" dirty="0"/>
              <a:t>实验</a:t>
            </a:r>
            <a:r>
              <a:rPr lang="en-US" altLang="zh-CN" sz="1600" dirty="0" smtClean="0"/>
              <a:t>1</a:t>
            </a:r>
            <a:r>
              <a:rPr lang="zh-CN" altLang="en-US" sz="1600" dirty="0" smtClean="0"/>
              <a:t>”</a:t>
            </a:r>
            <a:endParaRPr lang="en-US" altLang="zh-CN" sz="1600" dirty="0" smtClean="0"/>
          </a:p>
          <a:p>
            <a:pPr lvl="1">
              <a:defRPr/>
            </a:pPr>
            <a:r>
              <a:rPr lang="zh-CN" altLang="en-US" sz="1400" dirty="0" smtClean="0">
                <a:solidFill>
                  <a:srgbClr val="FF0000"/>
                </a:solidFill>
              </a:rPr>
              <a:t>截止时间</a:t>
            </a:r>
            <a:r>
              <a:rPr lang="en-US" altLang="zh-CN" sz="1400" dirty="0" smtClean="0"/>
              <a:t>10</a:t>
            </a:r>
            <a:r>
              <a:rPr lang="zh-CN" altLang="en-US" sz="1400" dirty="0" smtClean="0"/>
              <a:t>月</a:t>
            </a:r>
            <a:r>
              <a:rPr lang="en-US" altLang="zh-CN" sz="1400" dirty="0" smtClean="0"/>
              <a:t>22</a:t>
            </a:r>
            <a:r>
              <a:rPr lang="zh-CN" altLang="en-US" sz="1400" dirty="0" smtClean="0"/>
              <a:t>日</a:t>
            </a:r>
            <a:r>
              <a:rPr lang="zh-CN" altLang="en-US" sz="1400" dirty="0"/>
              <a:t>（</a:t>
            </a:r>
            <a:r>
              <a:rPr lang="zh-CN" altLang="en-US" sz="1400" dirty="0" smtClean="0"/>
              <a:t>周日）</a:t>
            </a:r>
            <a:endParaRPr lang="en-US" altLang="zh-CN" sz="1400" dirty="0"/>
          </a:p>
          <a:p>
            <a:pPr lvl="1">
              <a:defRPr/>
            </a:pPr>
            <a:r>
              <a:rPr lang="zh-CN" altLang="en-US" sz="1400" dirty="0"/>
              <a:t>格式：</a:t>
            </a:r>
            <a:r>
              <a:rPr lang="en-US" altLang="zh-CN" sz="1400" dirty="0"/>
              <a:t>Word</a:t>
            </a:r>
            <a:r>
              <a:rPr lang="zh-CN" altLang="en-US" sz="1400" dirty="0"/>
              <a:t>文档，命名规范</a:t>
            </a:r>
            <a:r>
              <a:rPr lang="zh-CN" altLang="en-US" sz="1400" dirty="0" smtClean="0"/>
              <a:t>：</a:t>
            </a:r>
            <a:r>
              <a:rPr lang="zh-CN" altLang="en-US" sz="1400" dirty="0" smtClean="0">
                <a:solidFill>
                  <a:srgbClr val="C00000"/>
                </a:solidFill>
              </a:rPr>
              <a:t>姓名</a:t>
            </a:r>
            <a:r>
              <a:rPr lang="en-US" altLang="zh-CN" sz="1400" dirty="0">
                <a:solidFill>
                  <a:srgbClr val="C00000"/>
                </a:solidFill>
              </a:rPr>
              <a:t>_</a:t>
            </a:r>
            <a:r>
              <a:rPr lang="zh-CN" altLang="en-US" sz="1400" dirty="0">
                <a:solidFill>
                  <a:srgbClr val="C00000"/>
                </a:solidFill>
              </a:rPr>
              <a:t>学号</a:t>
            </a:r>
            <a:r>
              <a:rPr lang="en-US" altLang="zh-CN" sz="1400" dirty="0" smtClean="0">
                <a:solidFill>
                  <a:srgbClr val="C00000"/>
                </a:solidFill>
              </a:rPr>
              <a:t>_</a:t>
            </a:r>
            <a:r>
              <a:rPr lang="zh-CN" altLang="en-US" sz="1400" dirty="0">
                <a:solidFill>
                  <a:srgbClr val="C00000"/>
                </a:solidFill>
              </a:rPr>
              <a:t>实验</a:t>
            </a:r>
            <a:r>
              <a:rPr lang="en-US" altLang="zh-CN" sz="1400" dirty="0" smtClean="0">
                <a:solidFill>
                  <a:srgbClr val="C00000"/>
                </a:solidFill>
              </a:rPr>
              <a:t>1.doc</a:t>
            </a:r>
            <a:endParaRPr lang="en-US" altLang="zh-CN" sz="1400" dirty="0">
              <a:solidFill>
                <a:srgbClr val="C00000"/>
              </a:solidFill>
            </a:endParaRPr>
          </a:p>
          <a:p>
            <a:pPr marL="0" indent="0" eaLnBrk="1" hangingPunct="1">
              <a:lnSpc>
                <a:spcPct val="80000"/>
              </a:lnSpc>
              <a:buNone/>
            </a:pPr>
            <a:r>
              <a:rPr lang="zh-CN" altLang="en-US" sz="1600" dirty="0" smtClean="0"/>
              <a:t>目的：通过</a:t>
            </a:r>
            <a:r>
              <a:rPr lang="en-US" altLang="zh-CN" sz="1600" dirty="0" err="1" smtClean="0"/>
              <a:t>praat</a:t>
            </a:r>
            <a:r>
              <a:rPr lang="zh-CN" altLang="en-US" sz="1600" dirty="0" smtClean="0"/>
              <a:t>软件的使用，</a:t>
            </a:r>
          </a:p>
          <a:p>
            <a:pPr lvl="1" eaLnBrk="1" hangingPunct="1">
              <a:lnSpc>
                <a:spcPct val="80000"/>
              </a:lnSpc>
            </a:pPr>
            <a:r>
              <a:rPr lang="zh-CN" altLang="en-US" sz="1400" dirty="0" smtClean="0"/>
              <a:t>理解语音信号基本特征及分析方法</a:t>
            </a:r>
          </a:p>
          <a:p>
            <a:pPr lvl="1" eaLnBrk="1" hangingPunct="1">
              <a:lnSpc>
                <a:spcPct val="80000"/>
              </a:lnSpc>
            </a:pPr>
            <a:r>
              <a:rPr lang="zh-CN" altLang="en-US" sz="1400" dirty="0" smtClean="0"/>
              <a:t>了解语音分析工具的功能</a:t>
            </a:r>
          </a:p>
          <a:p>
            <a:pPr marL="0" indent="0" eaLnBrk="1" hangingPunct="1">
              <a:lnSpc>
                <a:spcPct val="80000"/>
              </a:lnSpc>
              <a:buNone/>
            </a:pPr>
            <a:r>
              <a:rPr lang="zh-CN" altLang="en-US" sz="1600" dirty="0" smtClean="0"/>
              <a:t>实验内容：试录一段语音，</a:t>
            </a:r>
          </a:p>
          <a:p>
            <a:pPr lvl="1" eaLnBrk="1" hangingPunct="1">
              <a:lnSpc>
                <a:spcPct val="80000"/>
              </a:lnSpc>
            </a:pPr>
            <a:r>
              <a:rPr lang="zh-CN" altLang="en-US" sz="1400" dirty="0" smtClean="0"/>
              <a:t>发音内容：我叫</a:t>
            </a:r>
            <a:r>
              <a:rPr lang="en-US" altLang="zh-CN" sz="1400" dirty="0" smtClean="0"/>
              <a:t>xxx</a:t>
            </a:r>
          </a:p>
          <a:p>
            <a:pPr lvl="1" eaLnBrk="1" hangingPunct="1">
              <a:lnSpc>
                <a:spcPct val="80000"/>
              </a:lnSpc>
            </a:pPr>
            <a:r>
              <a:rPr lang="zh-CN" altLang="en-US" sz="1400" dirty="0" smtClean="0"/>
              <a:t>做出语图，包括宽带、窄带语图（</a:t>
            </a:r>
            <a:r>
              <a:rPr lang="en-US" altLang="zh-CN" sz="1400" dirty="0" err="1" smtClean="0"/>
              <a:t>Analyse</a:t>
            </a:r>
            <a:r>
              <a:rPr lang="en-US" altLang="zh-CN" sz="1400" dirty="0" smtClean="0"/>
              <a:t> spectrum </a:t>
            </a:r>
            <a:r>
              <a:rPr lang="zh-CN" altLang="en-US" sz="1400" dirty="0" smtClean="0"/>
              <a:t>）</a:t>
            </a:r>
          </a:p>
          <a:p>
            <a:pPr lvl="1" eaLnBrk="1" hangingPunct="1">
              <a:lnSpc>
                <a:spcPct val="80000"/>
              </a:lnSpc>
            </a:pPr>
            <a:r>
              <a:rPr lang="zh-CN" altLang="en-US" sz="1400" dirty="0" smtClean="0"/>
              <a:t>在语图上标出声韵母边界，说明标注依据（提示：对声母分类加以讨论）（</a:t>
            </a:r>
            <a:r>
              <a:rPr lang="en-US" altLang="zh-CN" sz="1400" dirty="0" smtClean="0"/>
              <a:t>Annotate</a:t>
            </a:r>
            <a:r>
              <a:rPr lang="zh-CN" altLang="en-US" sz="1400" dirty="0" smtClean="0"/>
              <a:t>）</a:t>
            </a:r>
          </a:p>
          <a:p>
            <a:pPr lvl="1" eaLnBrk="1" hangingPunct="1">
              <a:lnSpc>
                <a:spcPct val="80000"/>
              </a:lnSpc>
            </a:pPr>
            <a:r>
              <a:rPr lang="zh-CN" altLang="en-US" sz="1400" dirty="0" smtClean="0"/>
              <a:t>提取基频曲线，估计基频的平均值、最大值、最小值（</a:t>
            </a:r>
            <a:r>
              <a:rPr lang="en-US" altLang="zh-CN" sz="1400" dirty="0" err="1" smtClean="0"/>
              <a:t>Analyse</a:t>
            </a:r>
            <a:r>
              <a:rPr lang="en-US" altLang="zh-CN" sz="1400" dirty="0" smtClean="0"/>
              <a:t> periodicity</a:t>
            </a:r>
            <a:r>
              <a:rPr lang="zh-CN" altLang="en-US" sz="1400" dirty="0" smtClean="0"/>
              <a:t>）</a:t>
            </a:r>
          </a:p>
          <a:p>
            <a:pPr marL="0" indent="0" eaLnBrk="1" hangingPunct="1">
              <a:lnSpc>
                <a:spcPct val="80000"/>
              </a:lnSpc>
              <a:buNone/>
            </a:pPr>
            <a:r>
              <a:rPr lang="zh-CN" altLang="en-US" sz="1600" dirty="0" smtClean="0"/>
              <a:t>选做实验：不同声调的基频曲线分析（幺、零、五、六；幺零五六）</a:t>
            </a:r>
          </a:p>
          <a:p>
            <a:pPr marL="0" indent="0" eaLnBrk="1" hangingPunct="1">
              <a:lnSpc>
                <a:spcPct val="80000"/>
              </a:lnSpc>
              <a:buNone/>
            </a:pPr>
            <a:r>
              <a:rPr lang="zh-CN" altLang="en-US" sz="1600" dirty="0" smtClean="0"/>
              <a:t>报告内容：</a:t>
            </a:r>
          </a:p>
          <a:p>
            <a:pPr lvl="1" eaLnBrk="1" hangingPunct="1">
              <a:lnSpc>
                <a:spcPct val="80000"/>
              </a:lnSpc>
            </a:pPr>
            <a:r>
              <a:rPr lang="zh-CN" altLang="en-US" sz="1400" dirty="0" smtClean="0"/>
              <a:t>语图</a:t>
            </a:r>
            <a:r>
              <a:rPr lang="en-US" altLang="zh-CN" sz="1400" dirty="0" smtClean="0"/>
              <a:t>1</a:t>
            </a:r>
            <a:r>
              <a:rPr lang="zh-CN" altLang="en-US" sz="1400" dirty="0" smtClean="0"/>
              <a:t>：波形、窄带语图、基频</a:t>
            </a:r>
          </a:p>
          <a:p>
            <a:pPr lvl="1" eaLnBrk="1" hangingPunct="1">
              <a:lnSpc>
                <a:spcPct val="80000"/>
              </a:lnSpc>
            </a:pPr>
            <a:r>
              <a:rPr lang="zh-CN" altLang="en-US" sz="1400" dirty="0" smtClean="0"/>
              <a:t>语图</a:t>
            </a:r>
            <a:r>
              <a:rPr lang="en-US" altLang="zh-CN" sz="1400" dirty="0" smtClean="0"/>
              <a:t>2</a:t>
            </a:r>
            <a:r>
              <a:rPr lang="zh-CN" altLang="en-US" sz="1400" dirty="0" smtClean="0"/>
              <a:t>：波形、宽带语图、基频、声韵母边界标注</a:t>
            </a:r>
          </a:p>
          <a:p>
            <a:pPr lvl="1" eaLnBrk="1" hangingPunct="1">
              <a:lnSpc>
                <a:spcPct val="80000"/>
              </a:lnSpc>
            </a:pPr>
            <a:r>
              <a:rPr lang="zh-CN" altLang="en-US" sz="1400" dirty="0" smtClean="0"/>
              <a:t>标注说明</a:t>
            </a:r>
          </a:p>
          <a:p>
            <a:pPr lvl="1" eaLnBrk="1" hangingPunct="1">
              <a:lnSpc>
                <a:spcPct val="80000"/>
              </a:lnSpc>
            </a:pPr>
            <a:r>
              <a:rPr lang="zh-CN" altLang="en-US" sz="1400" dirty="0" smtClean="0"/>
              <a:t>基频分析</a:t>
            </a:r>
          </a:p>
          <a:p>
            <a:pPr marL="0" indent="0" eaLnBrk="1" hangingPunct="1">
              <a:lnSpc>
                <a:spcPct val="80000"/>
              </a:lnSpc>
              <a:buNone/>
            </a:pPr>
            <a:r>
              <a:rPr lang="zh-CN" altLang="en-US" sz="1600" dirty="0" smtClean="0"/>
              <a:t>工具及说明文档：课程资源 </a:t>
            </a:r>
            <a:r>
              <a:rPr lang="en-US" altLang="zh-CN" sz="1600" dirty="0" err="1" smtClean="0"/>
              <a:t>praat</a:t>
            </a:r>
            <a:r>
              <a:rPr lang="zh-CN" altLang="en-US" sz="1600" dirty="0" smtClean="0"/>
              <a:t>安装</a:t>
            </a:r>
            <a:r>
              <a:rPr lang="en-US" altLang="zh-CN" sz="1600" dirty="0" smtClean="0"/>
              <a:t>/</a:t>
            </a:r>
            <a:r>
              <a:rPr lang="zh-CN" altLang="en-US" sz="1600" dirty="0" smtClean="0"/>
              <a:t>使用说明</a:t>
            </a:r>
            <a:endParaRPr lang="en-US" altLang="zh-CN" sz="1600" dirty="0" smtClean="0"/>
          </a:p>
          <a:p>
            <a:pPr marL="0" indent="0" eaLnBrk="1" hangingPunct="1">
              <a:lnSpc>
                <a:spcPct val="80000"/>
              </a:lnSpc>
              <a:buNone/>
            </a:pPr>
            <a:endParaRPr lang="en-US" altLang="zh-CN" sz="1600" dirty="0"/>
          </a:p>
          <a:p>
            <a:pPr marL="0" indent="0" eaLnBrk="1" hangingPunct="1">
              <a:lnSpc>
                <a:spcPct val="80000"/>
              </a:lnSpc>
              <a:buNone/>
            </a:pPr>
            <a:r>
              <a:rPr lang="zh-CN" altLang="en-US" sz="1600" dirty="0" smtClean="0"/>
              <a:t>建议：录音时使用耳麦，以降低录制信号的噪声</a:t>
            </a:r>
            <a:endParaRPr lang="en-US" altLang="zh-CN" sz="1600" dirty="0" smtClean="0"/>
          </a:p>
        </p:txBody>
      </p:sp>
    </p:spTree>
    <p:extLst>
      <p:ext uri="{BB962C8B-B14F-4D97-AF65-F5344CB8AC3E}">
        <p14:creationId xmlns:p14="http://schemas.microsoft.com/office/powerpoint/2010/main" val="643664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1443</TotalTime>
  <Words>960</Words>
  <Application>Microsoft Office PowerPoint</Application>
  <PresentationFormat>全屏显示(4:3)</PresentationFormat>
  <Paragraphs>178</Paragraphs>
  <Slides>22</Slides>
  <Notes>21</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2</vt:i4>
      </vt:variant>
      <vt:variant>
        <vt:lpstr>幻灯片标题</vt:lpstr>
      </vt:variant>
      <vt:variant>
        <vt:i4>22</vt:i4>
      </vt:variant>
    </vt:vector>
  </HeadingPairs>
  <TitlesOfParts>
    <vt:vector size="30" baseType="lpstr">
      <vt:lpstr>宋体</vt:lpstr>
      <vt:lpstr>Arial</vt:lpstr>
      <vt:lpstr>Cambria Math</vt:lpstr>
      <vt:lpstr>Tahoma</vt:lpstr>
      <vt:lpstr>Wingdings</vt:lpstr>
      <vt:lpstr>Blends</vt:lpstr>
      <vt:lpstr>公式</vt:lpstr>
      <vt:lpstr>图像文档</vt:lpstr>
      <vt:lpstr>第三章 语音信号的特征分析-短时频域分析</vt:lpstr>
      <vt:lpstr>短时频域分析概述</vt:lpstr>
      <vt:lpstr>短时频域分析概述</vt:lpstr>
      <vt:lpstr>短时频域分析概述</vt:lpstr>
      <vt:lpstr>短时傅里叶变换</vt:lpstr>
      <vt:lpstr>短时傅里叶变换</vt:lpstr>
      <vt:lpstr>短时傅里叶变换</vt:lpstr>
      <vt:lpstr>PowerPoint 演示文稿</vt:lpstr>
      <vt:lpstr>短时傅里叶变换</vt:lpstr>
      <vt:lpstr>短时傅里叶变换</vt:lpstr>
      <vt:lpstr>短时傅里叶变换</vt:lpstr>
      <vt:lpstr>短时傅里叶变换</vt:lpstr>
      <vt:lpstr>短时傅里叶变换</vt:lpstr>
      <vt:lpstr>短时综合</vt:lpstr>
      <vt:lpstr>短时综合</vt:lpstr>
      <vt:lpstr>短时综合</vt:lpstr>
      <vt:lpstr>离散傅里叶变换矩阵实现</vt:lpstr>
      <vt:lpstr>语谱图</vt:lpstr>
      <vt:lpstr>语谱图-samples</vt:lpstr>
      <vt:lpstr>语谱图</vt:lpstr>
      <vt:lpstr>作业2</vt:lpstr>
      <vt:lpstr>实验1 praat实验</vt:lpstr>
    </vt:vector>
  </TitlesOfParts>
  <Company>bit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第四章 语音信号的时域分析</dc:title>
  <dc:creator>zhuwb</dc:creator>
  <cp:lastModifiedBy>xiaoni</cp:lastModifiedBy>
  <cp:revision>46</cp:revision>
  <dcterms:created xsi:type="dcterms:W3CDTF">2005-09-27T11:44:13Z</dcterms:created>
  <dcterms:modified xsi:type="dcterms:W3CDTF">2023-10-10T08:45:24Z</dcterms:modified>
</cp:coreProperties>
</file>