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28"/>
  </p:notesMasterIdLst>
  <p:sldIdLst>
    <p:sldId id="256" r:id="rId2"/>
    <p:sldId id="268" r:id="rId3"/>
    <p:sldId id="287" r:id="rId4"/>
    <p:sldId id="288" r:id="rId5"/>
    <p:sldId id="289" r:id="rId6"/>
    <p:sldId id="290" r:id="rId7"/>
    <p:sldId id="263" r:id="rId8"/>
    <p:sldId id="264" r:id="rId9"/>
    <p:sldId id="266" r:id="rId10"/>
    <p:sldId id="267" r:id="rId11"/>
    <p:sldId id="284" r:id="rId12"/>
    <p:sldId id="285" r:id="rId13"/>
    <p:sldId id="262" r:id="rId14"/>
    <p:sldId id="258" r:id="rId15"/>
    <p:sldId id="269" r:id="rId16"/>
    <p:sldId id="271" r:id="rId17"/>
    <p:sldId id="292" r:id="rId18"/>
    <p:sldId id="291" r:id="rId19"/>
    <p:sldId id="273" r:id="rId20"/>
    <p:sldId id="274" r:id="rId21"/>
    <p:sldId id="276" r:id="rId22"/>
    <p:sldId id="278" r:id="rId23"/>
    <p:sldId id="277" r:id="rId24"/>
    <p:sldId id="279" r:id="rId25"/>
    <p:sldId id="280" r:id="rId26"/>
    <p:sldId id="293" r:id="rId27"/>
  </p:sldIdLst>
  <p:sldSz cx="9144000" cy="6858000" type="screen4x3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  <a:srgbClr val="B2B2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62" autoAdjust="0"/>
    <p:restoredTop sz="94660"/>
  </p:normalViewPr>
  <p:slideViewPr>
    <p:cSldViewPr>
      <p:cViewPr varScale="1">
        <p:scale>
          <a:sx n="86" d="100"/>
          <a:sy n="86" d="100"/>
        </p:scale>
        <p:origin x="1277" y="5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4.wmf"/><Relationship Id="rId1" Type="http://schemas.openxmlformats.org/officeDocument/2006/relationships/image" Target="../media/image3.wmf"/><Relationship Id="rId4" Type="http://schemas.openxmlformats.org/officeDocument/2006/relationships/image" Target="../media/image2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12.wmf"/><Relationship Id="rId1" Type="http://schemas.openxmlformats.org/officeDocument/2006/relationships/image" Target="../media/image11.wmf"/><Relationship Id="rId4" Type="http://schemas.openxmlformats.org/officeDocument/2006/relationships/image" Target="../media/image14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6.wmf"/><Relationship Id="rId1" Type="http://schemas.openxmlformats.org/officeDocument/2006/relationships/image" Target="../media/image15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image" Target="../media/image19.wmf"/><Relationship Id="rId1" Type="http://schemas.openxmlformats.org/officeDocument/2006/relationships/image" Target="../media/image18.wmf"/><Relationship Id="rId5" Type="http://schemas.openxmlformats.org/officeDocument/2006/relationships/image" Target="../media/image22.wmf"/><Relationship Id="rId4" Type="http://schemas.openxmlformats.org/officeDocument/2006/relationships/image" Target="../media/image21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25.wmf"/><Relationship Id="rId1" Type="http://schemas.openxmlformats.org/officeDocument/2006/relationships/image" Target="../media/image24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28.wmf"/><Relationship Id="rId2" Type="http://schemas.openxmlformats.org/officeDocument/2006/relationships/image" Target="../media/image27.wmf"/><Relationship Id="rId1" Type="http://schemas.openxmlformats.org/officeDocument/2006/relationships/image" Target="../media/image26.wmf"/></Relationships>
</file>

<file path=ppt/drawings/_rels/vmlDrawing10.vml.rels><?xml version="1.0" encoding="UTF-8" standalone="yes"?>
<Relationships xmlns="http://schemas.openxmlformats.org/package/2006/relationships"><Relationship Id="rId8" Type="http://schemas.openxmlformats.org/officeDocument/2006/relationships/image" Target="../media/image35.wmf"/><Relationship Id="rId3" Type="http://schemas.openxmlformats.org/officeDocument/2006/relationships/image" Target="../media/image30.wmf"/><Relationship Id="rId7" Type="http://schemas.openxmlformats.org/officeDocument/2006/relationships/image" Target="../media/image34.wmf"/><Relationship Id="rId12" Type="http://schemas.openxmlformats.org/officeDocument/2006/relationships/image" Target="../media/image39.wmf"/><Relationship Id="rId2" Type="http://schemas.openxmlformats.org/officeDocument/2006/relationships/image" Target="../media/image29.wmf"/><Relationship Id="rId1" Type="http://schemas.openxmlformats.org/officeDocument/2006/relationships/image" Target="../media/image19.wmf"/><Relationship Id="rId6" Type="http://schemas.openxmlformats.org/officeDocument/2006/relationships/image" Target="../media/image33.wmf"/><Relationship Id="rId11" Type="http://schemas.openxmlformats.org/officeDocument/2006/relationships/image" Target="../media/image38.wmf"/><Relationship Id="rId5" Type="http://schemas.openxmlformats.org/officeDocument/2006/relationships/image" Target="../media/image32.wmf"/><Relationship Id="rId10" Type="http://schemas.openxmlformats.org/officeDocument/2006/relationships/image" Target="../media/image37.wmf"/><Relationship Id="rId4" Type="http://schemas.openxmlformats.org/officeDocument/2006/relationships/image" Target="../media/image31.wmf"/><Relationship Id="rId9" Type="http://schemas.openxmlformats.org/officeDocument/2006/relationships/image" Target="../media/image36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image" Target="../media/image42.w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46.wmf"/><Relationship Id="rId1" Type="http://schemas.openxmlformats.org/officeDocument/2006/relationships/image" Target="../media/image4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76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90AEE371-628E-4627-8841-3C6405AB720C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3472864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223D004E-EC19-494F-A9B5-F8465FBE6B83}" type="slidenum">
              <a:rPr lang="en-US" altLang="zh-CN">
                <a:latin typeface="Arial" panose="020B0604020202020204" pitchFamily="34" charset="0"/>
              </a:rPr>
              <a:pPr eaLnBrk="1" hangingPunct="1"/>
              <a:t>1</a:t>
            </a:fld>
            <a:endParaRPr lang="en-US" altLang="zh-CN">
              <a:latin typeface="Arial" panose="020B0604020202020204" pitchFamily="34" charset="0"/>
            </a:endParaRPr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CN" altLang="zh-CN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15049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CA3D6D50-BD02-47FB-B993-CE6125B0D021}" type="slidenum">
              <a:rPr lang="en-US" altLang="zh-CN">
                <a:latin typeface="Arial" panose="020B0604020202020204" pitchFamily="34" charset="0"/>
              </a:rPr>
              <a:pPr eaLnBrk="1" hangingPunct="1"/>
              <a:t>2</a:t>
            </a:fld>
            <a:endParaRPr lang="en-US" altLang="zh-CN">
              <a:latin typeface="Arial" panose="020B0604020202020204" pitchFamily="34" charset="0"/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CN" altLang="zh-CN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1106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62CF7F00-ADDD-4073-B457-F4ED1452EBA5}" type="slidenum">
              <a:rPr lang="en-US" altLang="zh-CN">
                <a:latin typeface="Arial" panose="020B0604020202020204" pitchFamily="34" charset="0"/>
              </a:rPr>
              <a:pPr eaLnBrk="1" hangingPunct="1"/>
              <a:t>3</a:t>
            </a:fld>
            <a:endParaRPr lang="en-US" altLang="zh-CN">
              <a:latin typeface="Arial" panose="020B0604020202020204" pitchFamily="34" charset="0"/>
            </a:endParaRPr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CN" altLang="zh-CN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57630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D26AE383-E773-4FDD-A68C-1E0C9A8D2D15}" type="slidenum">
              <a:rPr lang="en-US" altLang="zh-CN">
                <a:latin typeface="Arial" panose="020B0604020202020204" pitchFamily="34" charset="0"/>
              </a:rPr>
              <a:pPr eaLnBrk="1" hangingPunct="1"/>
              <a:t>4</a:t>
            </a:fld>
            <a:endParaRPr lang="en-US" altLang="zh-CN">
              <a:latin typeface="Arial" panose="020B0604020202020204" pitchFamily="34" charset="0"/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CN" altLang="zh-CN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08155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88994F49-3EF7-4B7E-BA99-C41AC0C63A8B}" type="slidenum">
              <a:rPr lang="en-US" altLang="zh-CN">
                <a:latin typeface="Arial" panose="020B0604020202020204" pitchFamily="34" charset="0"/>
              </a:rPr>
              <a:pPr eaLnBrk="1" hangingPunct="1"/>
              <a:t>5</a:t>
            </a:fld>
            <a:endParaRPr lang="en-US" altLang="zh-CN">
              <a:latin typeface="Arial" panose="020B0604020202020204" pitchFamily="34" charset="0"/>
            </a:endParaRPr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CN" altLang="zh-CN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03241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DBF3B6A1-4CD2-4E32-B9C8-45E8F30DDF46}" type="slidenum">
              <a:rPr lang="en-US" altLang="zh-CN">
                <a:latin typeface="Arial" panose="020B0604020202020204" pitchFamily="34" charset="0"/>
              </a:rPr>
              <a:pPr eaLnBrk="1" hangingPunct="1"/>
              <a:t>6</a:t>
            </a:fld>
            <a:endParaRPr lang="en-US" altLang="zh-CN">
              <a:latin typeface="Arial" panose="020B0604020202020204" pitchFamily="34" charset="0"/>
            </a:endParaRPr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CN" altLang="zh-CN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44095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C73B8D70-1D12-4CF6-805B-8C93CC14CA2A}" type="slidenum">
              <a:rPr lang="en-US" altLang="zh-CN">
                <a:latin typeface="Arial" panose="020B0604020202020204" pitchFamily="34" charset="0"/>
              </a:rPr>
              <a:pPr eaLnBrk="1" hangingPunct="1"/>
              <a:t>7</a:t>
            </a:fld>
            <a:endParaRPr lang="en-US" altLang="zh-CN">
              <a:latin typeface="Arial" panose="020B0604020202020204" pitchFamily="34" charset="0"/>
            </a:endParaRPr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CN" altLang="zh-CN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66213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E6A976D5-859C-4EC0-8DCF-2FB2F1D1E755}" type="slidenum">
              <a:rPr lang="en-US" altLang="zh-CN">
                <a:latin typeface="Arial" panose="020B0604020202020204" pitchFamily="34" charset="0"/>
              </a:rPr>
              <a:pPr eaLnBrk="1" hangingPunct="1"/>
              <a:t>8</a:t>
            </a:fld>
            <a:endParaRPr lang="en-US" altLang="zh-CN">
              <a:latin typeface="Arial" panose="020B0604020202020204" pitchFamily="34" charset="0"/>
            </a:endParaRPr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CN" altLang="zh-CN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9096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A672DDFD-8A5E-4418-898B-545E79121F07}" type="slidenum">
              <a:rPr lang="en-US" altLang="zh-CN">
                <a:latin typeface="Arial" panose="020B0604020202020204" pitchFamily="34" charset="0"/>
              </a:rPr>
              <a:pPr eaLnBrk="1" hangingPunct="1"/>
              <a:t>9</a:t>
            </a:fld>
            <a:endParaRPr lang="en-US" altLang="zh-CN">
              <a:latin typeface="Arial" panose="020B0604020202020204" pitchFamily="34" charset="0"/>
            </a:endParaRPr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CN" altLang="zh-CN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68205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B0825662-E2A2-43D2-85FB-24790FC9FE7E}" type="slidenum">
              <a:rPr lang="en-US" altLang="zh-CN">
                <a:latin typeface="Arial" panose="020B0604020202020204" pitchFamily="34" charset="0"/>
              </a:rPr>
              <a:pPr eaLnBrk="1" hangingPunct="1"/>
              <a:t>10</a:t>
            </a:fld>
            <a:endParaRPr lang="en-US" altLang="zh-CN">
              <a:latin typeface="Arial" panose="020B0604020202020204" pitchFamily="34" charset="0"/>
            </a:endParaRPr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CN" altLang="zh-CN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40819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711DAE19-3C28-491D-9AFC-C43D4689F1AA}" type="slidenum">
              <a:rPr lang="en-US" altLang="zh-CN">
                <a:latin typeface="Arial" panose="020B0604020202020204" pitchFamily="34" charset="0"/>
              </a:rPr>
              <a:pPr eaLnBrk="1" hangingPunct="1"/>
              <a:t>11</a:t>
            </a:fld>
            <a:endParaRPr lang="en-US" altLang="zh-CN">
              <a:latin typeface="Arial" panose="020B0604020202020204" pitchFamily="34" charset="0"/>
            </a:endParaRPr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CN" altLang="zh-CN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8296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05A6C46A-3249-4146-98D8-6CB62A882655}" type="slidenum">
              <a:rPr lang="en-US" altLang="zh-CN">
                <a:latin typeface="Arial" panose="020B0604020202020204" pitchFamily="34" charset="0"/>
              </a:rPr>
              <a:pPr eaLnBrk="1" hangingPunct="1"/>
              <a:t>12</a:t>
            </a:fld>
            <a:endParaRPr lang="en-US" altLang="zh-CN">
              <a:latin typeface="Arial" panose="020B0604020202020204" pitchFamily="34" charset="0"/>
            </a:endParaRPr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CN" altLang="zh-CN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51604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E71A83EE-BF5B-4908-86FB-7AEDEDC741D3}" type="slidenum">
              <a:rPr lang="en-US" altLang="zh-CN">
                <a:latin typeface="Arial" panose="020B0604020202020204" pitchFamily="34" charset="0"/>
              </a:rPr>
              <a:pPr eaLnBrk="1" hangingPunct="1"/>
              <a:t>13</a:t>
            </a:fld>
            <a:endParaRPr lang="en-US" altLang="zh-CN">
              <a:latin typeface="Arial" panose="020B0604020202020204" pitchFamily="34" charset="0"/>
            </a:endParaRPr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</p:spPr>
        <p:txBody>
          <a:bodyPr/>
          <a:lstStyle/>
          <a:p>
            <a:pPr eaLnBrk="1" hangingPunct="1"/>
            <a:endParaRPr lang="zh-CN" altLang="zh-CN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631097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2229FB88-82E8-4C5D-B475-11070E9D74C3}" type="slidenum">
              <a:rPr lang="en-US" altLang="zh-CN">
                <a:latin typeface="Arial" panose="020B0604020202020204" pitchFamily="34" charset="0"/>
              </a:rPr>
              <a:pPr eaLnBrk="1" hangingPunct="1"/>
              <a:t>14</a:t>
            </a:fld>
            <a:endParaRPr lang="en-US" altLang="zh-CN">
              <a:latin typeface="Arial" panose="020B0604020202020204" pitchFamily="34" charset="0"/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CN" altLang="zh-CN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321936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A44156DF-7994-45CC-8220-B1F845D94CC6}" type="slidenum">
              <a:rPr lang="en-US" altLang="zh-CN">
                <a:latin typeface="Arial" panose="020B0604020202020204" pitchFamily="34" charset="0"/>
              </a:rPr>
              <a:pPr eaLnBrk="1" hangingPunct="1"/>
              <a:t>15</a:t>
            </a:fld>
            <a:endParaRPr lang="en-US" altLang="zh-CN">
              <a:latin typeface="Arial" panose="020B0604020202020204" pitchFamily="34" charset="0"/>
            </a:endParaRPr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CN" altLang="zh-CN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101252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7F13DCDE-744D-497F-8CD5-839A048F6EE7}" type="slidenum">
              <a:rPr lang="en-US" altLang="zh-CN">
                <a:latin typeface="Arial" panose="020B0604020202020204" pitchFamily="34" charset="0"/>
              </a:rPr>
              <a:pPr eaLnBrk="1" hangingPunct="1"/>
              <a:t>16</a:t>
            </a:fld>
            <a:endParaRPr lang="en-US" altLang="zh-CN">
              <a:latin typeface="Arial" panose="020B0604020202020204" pitchFamily="34" charset="0"/>
            </a:endParaRPr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CN" altLang="zh-CN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993529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7F13DCDE-744D-497F-8CD5-839A048F6EE7}" type="slidenum">
              <a:rPr lang="en-US" altLang="zh-CN">
                <a:latin typeface="Arial" panose="020B0604020202020204" pitchFamily="34" charset="0"/>
              </a:rPr>
              <a:pPr eaLnBrk="1" hangingPunct="1"/>
              <a:t>17</a:t>
            </a:fld>
            <a:endParaRPr lang="en-US" altLang="zh-CN">
              <a:latin typeface="Arial" panose="020B0604020202020204" pitchFamily="34" charset="0"/>
            </a:endParaRPr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CN" altLang="zh-CN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531507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7F13DCDE-744D-497F-8CD5-839A048F6EE7}" type="slidenum">
              <a:rPr lang="en-US" altLang="zh-CN">
                <a:latin typeface="Arial" panose="020B0604020202020204" pitchFamily="34" charset="0"/>
              </a:rPr>
              <a:pPr eaLnBrk="1" hangingPunct="1"/>
              <a:t>18</a:t>
            </a:fld>
            <a:endParaRPr lang="en-US" altLang="zh-CN">
              <a:latin typeface="Arial" panose="020B0604020202020204" pitchFamily="34" charset="0"/>
            </a:endParaRPr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CN" altLang="zh-CN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676636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5F648B4A-6195-4A38-93BA-DEC3B5A99769}" type="slidenum">
              <a:rPr lang="en-US" altLang="zh-CN">
                <a:latin typeface="Arial" panose="020B0604020202020204" pitchFamily="34" charset="0"/>
              </a:rPr>
              <a:pPr eaLnBrk="1" hangingPunct="1"/>
              <a:t>19</a:t>
            </a:fld>
            <a:endParaRPr lang="en-US" altLang="zh-CN">
              <a:latin typeface="Arial" panose="020B0604020202020204" pitchFamily="34" charset="0"/>
            </a:endParaRPr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CN" altLang="zh-CN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025924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057ED5D7-BC46-435F-BED9-65E4AA0B0176}" type="slidenum">
              <a:rPr lang="en-US" altLang="zh-CN">
                <a:latin typeface="Arial" panose="020B0604020202020204" pitchFamily="34" charset="0"/>
              </a:rPr>
              <a:pPr eaLnBrk="1" hangingPunct="1"/>
              <a:t>20</a:t>
            </a:fld>
            <a:endParaRPr lang="en-US" altLang="zh-CN">
              <a:latin typeface="Arial" panose="020B0604020202020204" pitchFamily="34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CN" altLang="zh-CN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467556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F064BDD3-081E-4FC1-9EE1-522D6C15ACA7}" type="slidenum">
              <a:rPr lang="en-US" altLang="zh-CN">
                <a:latin typeface="Arial" panose="020B0604020202020204" pitchFamily="34" charset="0"/>
              </a:rPr>
              <a:pPr eaLnBrk="1" hangingPunct="1"/>
              <a:t>21</a:t>
            </a:fld>
            <a:endParaRPr lang="en-US" altLang="zh-CN">
              <a:latin typeface="Arial" panose="020B0604020202020204" pitchFamily="34" charset="0"/>
            </a:endParaRPr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CN" altLang="zh-CN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837840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611DFD17-6E77-4DBE-B2BB-5A6CD6332A3A}" type="slidenum">
              <a:rPr lang="en-US" altLang="zh-CN">
                <a:latin typeface="Arial" panose="020B0604020202020204" pitchFamily="34" charset="0"/>
              </a:rPr>
              <a:pPr eaLnBrk="1" hangingPunct="1"/>
              <a:t>22</a:t>
            </a:fld>
            <a:endParaRPr lang="en-US" altLang="zh-CN">
              <a:latin typeface="Arial" panose="020B0604020202020204" pitchFamily="34" charset="0"/>
            </a:endParaRPr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CN" altLang="zh-CN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732351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B032BC02-BCC0-4E2D-B323-2EC02031F0D0}" type="slidenum">
              <a:rPr lang="en-US" altLang="zh-CN">
                <a:latin typeface="Arial" panose="020B0604020202020204" pitchFamily="34" charset="0"/>
              </a:rPr>
              <a:pPr eaLnBrk="1" hangingPunct="1"/>
              <a:t>23</a:t>
            </a:fld>
            <a:endParaRPr lang="en-US" altLang="zh-CN">
              <a:latin typeface="Arial" panose="020B0604020202020204" pitchFamily="34" charset="0"/>
            </a:endParaRPr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CN" altLang="zh-CN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8358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ECF754F9-DA50-41AB-B148-6422D3FC7B06}" type="slidenum">
              <a:rPr lang="en-US" altLang="zh-CN">
                <a:latin typeface="Arial" panose="020B0604020202020204" pitchFamily="34" charset="0"/>
              </a:rPr>
              <a:pPr eaLnBrk="1" hangingPunct="1"/>
              <a:t>24</a:t>
            </a:fld>
            <a:endParaRPr lang="en-US" altLang="zh-CN">
              <a:latin typeface="Arial" panose="020B0604020202020204" pitchFamily="34" charset="0"/>
            </a:endParaRPr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CN" altLang="zh-CN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664640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E1DC19B6-151D-476A-83D9-922148CE286B}" type="slidenum">
              <a:rPr lang="en-US" altLang="zh-CN">
                <a:latin typeface="Arial" panose="020B0604020202020204" pitchFamily="34" charset="0"/>
              </a:rPr>
              <a:pPr eaLnBrk="1" hangingPunct="1"/>
              <a:t>25</a:t>
            </a:fld>
            <a:endParaRPr lang="en-US" altLang="zh-CN">
              <a:latin typeface="Arial" panose="020B0604020202020204" pitchFamily="34" charset="0"/>
            </a:endParaRPr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CN" altLang="zh-CN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61800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fld id="{7F6C0527-DC5C-4561-A987-A4F0152BD884}" type="slidenum">
              <a:rPr lang="en-US" altLang="zh-CN"/>
              <a:pPr eaLnBrk="1" hangingPunct="1">
                <a:spcBef>
                  <a:spcPct val="0"/>
                </a:spcBef>
              </a:pPr>
              <a:t>26</a:t>
            </a:fld>
            <a:endParaRPr lang="en-US" altLang="zh-CN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CN" altLang="zh-CN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6169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2438400"/>
            <a:ext cx="9009063" cy="1052513"/>
            <a:chOff x="0" y="1536"/>
            <a:chExt cx="5675" cy="663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183" y="1604"/>
              <a:ext cx="448" cy="299"/>
              <a:chOff x="720" y="336"/>
              <a:chExt cx="624" cy="432"/>
            </a:xfrm>
          </p:grpSpPr>
          <p:sp>
            <p:nvSpPr>
              <p:cNvPr id="12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3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</p:grpSp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261" y="1870"/>
              <a:ext cx="465" cy="299"/>
              <a:chOff x="912" y="2640"/>
              <a:chExt cx="672" cy="432"/>
            </a:xfrm>
          </p:grpSpPr>
          <p:sp>
            <p:nvSpPr>
              <p:cNvPr id="10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</p:grp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</p:grpSp>
      <p:sp>
        <p:nvSpPr>
          <p:cNvPr id="79884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990600" y="1676400"/>
            <a:ext cx="7772400" cy="146208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en-US" noProof="0" smtClean="0"/>
              <a:t>单击此处编辑母版标题样式</a:t>
            </a:r>
          </a:p>
        </p:txBody>
      </p:sp>
      <p:sp>
        <p:nvSpPr>
          <p:cNvPr id="79885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zh-CN" altLang="en-US" noProof="0" smtClean="0"/>
              <a:t>单击此处编辑母版副标题样式</a:t>
            </a: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FF46A6E8-8799-4386-B2C8-D714F35F0D40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344444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12181C7-B1AC-46FC-A2C6-C720ABBF47AC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2414985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7F0D648-6171-4E8B-BEA9-220D778ED2F7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1944000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6FB436-5AB1-4B32-AFE1-48DE1229A0ED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2182442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F1E6745-6AAE-48FC-BF77-A689B31E7886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0772073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78FF08-2980-455E-8BEF-7061E28C7F52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0376880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8E4A64-7367-43C4-9978-20A01AC38B76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553582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C465115-7323-4BDE-93CA-7EEFF7FAD3BD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459003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C7BE873-8930-49A1-87D4-18FD1829BB0B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3208207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BD6F65D-B5FB-4617-A014-792DF3CB9141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0478008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7004050" y="214313"/>
            <a:ext cx="1951038" cy="591820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1150938" y="214313"/>
            <a:ext cx="5700712" cy="591820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639F587-3F4F-4028-9A25-30A04F8DB46E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7771386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标题和文本在内容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1462087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1182688" y="2017713"/>
            <a:ext cx="7772400" cy="1981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2688" y="4151313"/>
            <a:ext cx="7772400" cy="1981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FE3B105-B69D-4C12-A979-A4DF626E7EBC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005824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标题，文本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1462087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8C420F3-38B3-4704-B748-287CB68BDC7D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5323157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ltGray">
          <a:xfrm>
            <a:off x="417513" y="1098550"/>
            <a:ext cx="438150" cy="474663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kumimoji="1" lang="zh-CN" altLang="zh-CN" sz="2400"/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ltGray">
          <a:xfrm>
            <a:off x="800100" y="1098550"/>
            <a:ext cx="328613" cy="474663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kumimoji="1" lang="zh-CN" altLang="zh-CN" sz="2400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ltGray">
          <a:xfrm>
            <a:off x="541338" y="1520825"/>
            <a:ext cx="422275" cy="474663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kumimoji="1" lang="zh-CN" altLang="zh-CN" sz="2400"/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ltGray">
          <a:xfrm>
            <a:off x="911225" y="1520825"/>
            <a:ext cx="368300" cy="474663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kumimoji="1" lang="zh-CN" altLang="zh-CN" sz="2400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ltGray">
          <a:xfrm>
            <a:off x="127000" y="1447800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kumimoji="1" lang="zh-CN" altLang="zh-CN" sz="2400"/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gray">
          <a:xfrm>
            <a:off x="762000" y="990600"/>
            <a:ext cx="31750" cy="1052513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kumimoji="1" lang="zh-CN" altLang="zh-CN" sz="2400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gray">
          <a:xfrm>
            <a:off x="442913" y="1781175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kumimoji="1" lang="zh-CN" altLang="zh-CN" sz="2400"/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150938" y="214313"/>
            <a:ext cx="7793037" cy="1462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2688" y="2017713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78859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62050" y="6243638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8860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57600" y="6243638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8861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42150" y="6243638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7DAA211A-6DE9-4169-A26F-62FE345A9B74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ea typeface="宋体" pitchFamily="2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ea typeface="宋体" pitchFamily="2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ea typeface="宋体" pitchFamily="2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ea typeface="宋体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ea typeface="宋体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ea typeface="宋体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ea typeface="宋体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ea typeface="宋体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anose="05000000000000000000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anose="05000000000000000000" pitchFamily="2" charset="2"/>
        <a:buChar char="n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anose="05000000000000000000" pitchFamily="2" charset="2"/>
        <a:buChar char="n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7" Type="http://schemas.openxmlformats.org/officeDocument/2006/relationships/image" Target="../media/image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1.wmf"/><Relationship Id="rId4" Type="http://schemas.openxmlformats.org/officeDocument/2006/relationships/oleObject" Target="../embeddings/oleObject1.bin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4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4.bin"/><Relationship Id="rId11" Type="http://schemas.openxmlformats.org/officeDocument/2006/relationships/image" Target="../media/image2.wmf"/><Relationship Id="rId5" Type="http://schemas.openxmlformats.org/officeDocument/2006/relationships/image" Target="../media/image3.wmf"/><Relationship Id="rId10" Type="http://schemas.openxmlformats.org/officeDocument/2006/relationships/oleObject" Target="../embeddings/oleObject6.bin"/><Relationship Id="rId4" Type="http://schemas.openxmlformats.org/officeDocument/2006/relationships/oleObject" Target="../embeddings/oleObject3.bin"/><Relationship Id="rId9" Type="http://schemas.openxmlformats.org/officeDocument/2006/relationships/image" Target="../media/image1.w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7" Type="http://schemas.openxmlformats.org/officeDocument/2006/relationships/image" Target="../media/image6.png"/><Relationship Id="rId2" Type="http://schemas.openxmlformats.org/officeDocument/2006/relationships/audio" Target="../media/audio2.wav"/><Relationship Id="rId1" Type="http://schemas.openxmlformats.org/officeDocument/2006/relationships/audio" Target="../media/audio1.wav"/><Relationship Id="rId6" Type="http://schemas.openxmlformats.org/officeDocument/2006/relationships/image" Target="../media/image5.wmf"/><Relationship Id="rId5" Type="http://schemas.openxmlformats.org/officeDocument/2006/relationships/notesSlide" Target="../notesSlides/notesSlide13.xml"/><Relationship Id="rId4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7.wmf"/><Relationship Id="rId5" Type="http://schemas.openxmlformats.org/officeDocument/2006/relationships/image" Target="../media/image8.wmf"/><Relationship Id="rId4" Type="http://schemas.openxmlformats.org/officeDocument/2006/relationships/oleObject" Target="../embeddings/oleObject7.bin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wmf"/><Relationship Id="rId3" Type="http://schemas.openxmlformats.org/officeDocument/2006/relationships/notesSlide" Target="../notesSlides/notesSlide16.xml"/><Relationship Id="rId7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9.w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.bin"/><Relationship Id="rId3" Type="http://schemas.openxmlformats.org/officeDocument/2006/relationships/notesSlide" Target="../notesSlides/notesSlide17.xml"/><Relationship Id="rId7" Type="http://schemas.openxmlformats.org/officeDocument/2006/relationships/image" Target="../media/image1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1.bin"/><Relationship Id="rId11" Type="http://schemas.openxmlformats.org/officeDocument/2006/relationships/image" Target="../media/image14.wmf"/><Relationship Id="rId5" Type="http://schemas.openxmlformats.org/officeDocument/2006/relationships/image" Target="../media/image11.wmf"/><Relationship Id="rId10" Type="http://schemas.openxmlformats.org/officeDocument/2006/relationships/oleObject" Target="../embeddings/oleObject13.bin"/><Relationship Id="rId4" Type="http://schemas.openxmlformats.org/officeDocument/2006/relationships/oleObject" Target="../embeddings/oleObject10.bin"/><Relationship Id="rId9" Type="http://schemas.openxmlformats.org/officeDocument/2006/relationships/image" Target="../media/image13.w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6.bin"/><Relationship Id="rId3" Type="http://schemas.openxmlformats.org/officeDocument/2006/relationships/notesSlide" Target="../notesSlides/notesSlide18.xml"/><Relationship Id="rId7" Type="http://schemas.openxmlformats.org/officeDocument/2006/relationships/image" Target="../media/image16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5.bin"/><Relationship Id="rId5" Type="http://schemas.openxmlformats.org/officeDocument/2006/relationships/image" Target="../media/image15.wmf"/><Relationship Id="rId4" Type="http://schemas.openxmlformats.org/officeDocument/2006/relationships/oleObject" Target="../embeddings/oleObject14.bin"/><Relationship Id="rId9" Type="http://schemas.openxmlformats.org/officeDocument/2006/relationships/image" Target="../media/image17.wm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wmf"/><Relationship Id="rId13" Type="http://schemas.openxmlformats.org/officeDocument/2006/relationships/oleObject" Target="../embeddings/oleObject21.bin"/><Relationship Id="rId3" Type="http://schemas.openxmlformats.org/officeDocument/2006/relationships/notesSlide" Target="../notesSlides/notesSlide19.xml"/><Relationship Id="rId7" Type="http://schemas.openxmlformats.org/officeDocument/2006/relationships/oleObject" Target="../embeddings/oleObject18.bin"/><Relationship Id="rId12" Type="http://schemas.openxmlformats.org/officeDocument/2006/relationships/image" Target="../media/image21.wmf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8.wmf"/><Relationship Id="rId11" Type="http://schemas.openxmlformats.org/officeDocument/2006/relationships/oleObject" Target="../embeddings/oleObject20.bin"/><Relationship Id="rId5" Type="http://schemas.openxmlformats.org/officeDocument/2006/relationships/oleObject" Target="../embeddings/oleObject17.bin"/><Relationship Id="rId10" Type="http://schemas.openxmlformats.org/officeDocument/2006/relationships/image" Target="../media/image20.wmf"/><Relationship Id="rId4" Type="http://schemas.openxmlformats.org/officeDocument/2006/relationships/image" Target="../media/image23.png"/><Relationship Id="rId9" Type="http://schemas.openxmlformats.org/officeDocument/2006/relationships/oleObject" Target="../embeddings/oleObject19.bin"/><Relationship Id="rId14" Type="http://schemas.openxmlformats.org/officeDocument/2006/relationships/image" Target="../media/image22.w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7" Type="http://schemas.openxmlformats.org/officeDocument/2006/relationships/image" Target="../media/image25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23.bin"/><Relationship Id="rId5" Type="http://schemas.openxmlformats.org/officeDocument/2006/relationships/image" Target="../media/image24.wmf"/><Relationship Id="rId4" Type="http://schemas.openxmlformats.org/officeDocument/2006/relationships/oleObject" Target="../embeddings/oleObject22.bin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6.bin"/><Relationship Id="rId3" Type="http://schemas.openxmlformats.org/officeDocument/2006/relationships/notesSlide" Target="../notesSlides/notesSlide21.xml"/><Relationship Id="rId7" Type="http://schemas.openxmlformats.org/officeDocument/2006/relationships/image" Target="../media/image27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25.bin"/><Relationship Id="rId5" Type="http://schemas.openxmlformats.org/officeDocument/2006/relationships/image" Target="../media/image26.wmf"/><Relationship Id="rId4" Type="http://schemas.openxmlformats.org/officeDocument/2006/relationships/oleObject" Target="../embeddings/oleObject24.bin"/><Relationship Id="rId9" Type="http://schemas.openxmlformats.org/officeDocument/2006/relationships/image" Target="../media/image28.wmf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9.bin"/><Relationship Id="rId13" Type="http://schemas.openxmlformats.org/officeDocument/2006/relationships/image" Target="../media/image32.wmf"/><Relationship Id="rId18" Type="http://schemas.openxmlformats.org/officeDocument/2006/relationships/image" Target="../media/image34.wmf"/><Relationship Id="rId26" Type="http://schemas.openxmlformats.org/officeDocument/2006/relationships/image" Target="../media/image38.wmf"/><Relationship Id="rId3" Type="http://schemas.openxmlformats.org/officeDocument/2006/relationships/notesSlide" Target="../notesSlides/notesSlide22.xml"/><Relationship Id="rId21" Type="http://schemas.openxmlformats.org/officeDocument/2006/relationships/oleObject" Target="../embeddings/oleObject35.bin"/><Relationship Id="rId7" Type="http://schemas.openxmlformats.org/officeDocument/2006/relationships/image" Target="../media/image29.wmf"/><Relationship Id="rId12" Type="http://schemas.openxmlformats.org/officeDocument/2006/relationships/oleObject" Target="../embeddings/oleObject31.bin"/><Relationship Id="rId17" Type="http://schemas.openxmlformats.org/officeDocument/2006/relationships/oleObject" Target="../embeddings/oleObject33.bin"/><Relationship Id="rId25" Type="http://schemas.openxmlformats.org/officeDocument/2006/relationships/oleObject" Target="../embeddings/oleObject37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0.png"/><Relationship Id="rId20" Type="http://schemas.openxmlformats.org/officeDocument/2006/relationships/image" Target="../media/image35.wmf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28.bin"/><Relationship Id="rId11" Type="http://schemas.openxmlformats.org/officeDocument/2006/relationships/image" Target="../media/image31.wmf"/><Relationship Id="rId24" Type="http://schemas.openxmlformats.org/officeDocument/2006/relationships/image" Target="../media/image37.wmf"/><Relationship Id="rId5" Type="http://schemas.openxmlformats.org/officeDocument/2006/relationships/image" Target="../media/image19.wmf"/><Relationship Id="rId15" Type="http://schemas.openxmlformats.org/officeDocument/2006/relationships/image" Target="../media/image33.wmf"/><Relationship Id="rId23" Type="http://schemas.openxmlformats.org/officeDocument/2006/relationships/oleObject" Target="../embeddings/oleObject36.bin"/><Relationship Id="rId28" Type="http://schemas.openxmlformats.org/officeDocument/2006/relationships/image" Target="../media/image39.wmf"/><Relationship Id="rId10" Type="http://schemas.openxmlformats.org/officeDocument/2006/relationships/oleObject" Target="../embeddings/oleObject30.bin"/><Relationship Id="rId19" Type="http://schemas.openxmlformats.org/officeDocument/2006/relationships/oleObject" Target="../embeddings/oleObject34.bin"/><Relationship Id="rId4" Type="http://schemas.openxmlformats.org/officeDocument/2006/relationships/oleObject" Target="../embeddings/oleObject27.bin"/><Relationship Id="rId9" Type="http://schemas.openxmlformats.org/officeDocument/2006/relationships/image" Target="../media/image30.wmf"/><Relationship Id="rId14" Type="http://schemas.openxmlformats.org/officeDocument/2006/relationships/oleObject" Target="../embeddings/oleObject32.bin"/><Relationship Id="rId22" Type="http://schemas.openxmlformats.org/officeDocument/2006/relationships/image" Target="../media/image36.wmf"/><Relationship Id="rId27" Type="http://schemas.openxmlformats.org/officeDocument/2006/relationships/oleObject" Target="../embeddings/oleObject38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41.wmf"/><Relationship Id="rId4" Type="http://schemas.openxmlformats.org/officeDocument/2006/relationships/oleObject" Target="../embeddings/oleObject39.bin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2.bin"/><Relationship Id="rId3" Type="http://schemas.openxmlformats.org/officeDocument/2006/relationships/notesSlide" Target="../notesSlides/notesSlide24.xml"/><Relationship Id="rId7" Type="http://schemas.openxmlformats.org/officeDocument/2006/relationships/image" Target="../media/image4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41.bin"/><Relationship Id="rId5" Type="http://schemas.openxmlformats.org/officeDocument/2006/relationships/image" Target="../media/image42.wmf"/><Relationship Id="rId4" Type="http://schemas.openxmlformats.org/officeDocument/2006/relationships/oleObject" Target="../embeddings/oleObject40.bin"/><Relationship Id="rId9" Type="http://schemas.openxmlformats.org/officeDocument/2006/relationships/image" Target="../media/image44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wmf"/><Relationship Id="rId3" Type="http://schemas.openxmlformats.org/officeDocument/2006/relationships/notesSlide" Target="../notesSlides/notesSlide25.xml"/><Relationship Id="rId7" Type="http://schemas.openxmlformats.org/officeDocument/2006/relationships/oleObject" Target="../embeddings/oleObject44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47.wmf"/><Relationship Id="rId5" Type="http://schemas.openxmlformats.org/officeDocument/2006/relationships/image" Target="../media/image45.wmf"/><Relationship Id="rId4" Type="http://schemas.openxmlformats.org/officeDocument/2006/relationships/oleObject" Target="../embeddings/oleObject43.bin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jx.bjtu.edu.cn/manageResource.do?action=view&amp;resourceId=4634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jx.bjtu.edu.cn/manageResource.do?action=view&amp;resourceId=4631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9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第三章 语音信号的特征分析</a:t>
            </a:r>
            <a:r>
              <a:rPr lang="en-US" altLang="zh-CN" smtClean="0"/>
              <a:t>-</a:t>
            </a:r>
            <a:r>
              <a:rPr lang="zh-CN" altLang="en-US" smtClean="0"/>
              <a:t>时域分析</a:t>
            </a:r>
          </a:p>
        </p:txBody>
      </p:sp>
      <p:sp>
        <p:nvSpPr>
          <p:cNvPr id="3075" name="Rectangle 10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zh-CN" altLang="en-US" dirty="0" smtClean="0"/>
              <a:t>特征分析</a:t>
            </a:r>
            <a:endParaRPr lang="en-US" altLang="zh-CN" dirty="0" smtClean="0"/>
          </a:p>
          <a:p>
            <a:pPr lvl="1" eaLnBrk="1" hangingPunct="1"/>
            <a:r>
              <a:rPr lang="zh-CN" altLang="en-US" dirty="0" smtClean="0"/>
              <a:t>过程</a:t>
            </a:r>
            <a:endParaRPr lang="en-US" altLang="zh-CN" dirty="0" smtClean="0"/>
          </a:p>
          <a:p>
            <a:pPr lvl="1" eaLnBrk="1" hangingPunct="1"/>
            <a:r>
              <a:rPr lang="zh-CN" altLang="en-US" dirty="0" smtClean="0"/>
              <a:t>数字化</a:t>
            </a:r>
          </a:p>
          <a:p>
            <a:pPr eaLnBrk="1" hangingPunct="1"/>
            <a:r>
              <a:rPr lang="zh-CN" altLang="en-US" dirty="0" smtClean="0"/>
              <a:t>时域分析</a:t>
            </a:r>
            <a:endParaRPr lang="en-US" altLang="zh-CN" dirty="0" smtClean="0"/>
          </a:p>
          <a:p>
            <a:pPr lvl="1" eaLnBrk="1" hangingPunct="1"/>
            <a:r>
              <a:rPr lang="zh-CN" altLang="en-US" dirty="0" smtClean="0"/>
              <a:t>概述</a:t>
            </a:r>
          </a:p>
          <a:p>
            <a:pPr lvl="1" eaLnBrk="1" hangingPunct="1"/>
            <a:r>
              <a:rPr lang="zh-CN" altLang="en-US" dirty="0" smtClean="0"/>
              <a:t>短时能量</a:t>
            </a:r>
          </a:p>
          <a:p>
            <a:pPr lvl="1" eaLnBrk="1" hangingPunct="1"/>
            <a:r>
              <a:rPr lang="zh-CN" altLang="en-US" dirty="0" smtClean="0"/>
              <a:t>短时过零率</a:t>
            </a:r>
          </a:p>
          <a:p>
            <a:pPr lvl="1" eaLnBrk="1" hangingPunct="1"/>
            <a:r>
              <a:rPr lang="zh-CN" altLang="en-US" dirty="0" smtClean="0"/>
              <a:t>短时相关</a:t>
            </a:r>
          </a:p>
          <a:p>
            <a:pPr eaLnBrk="1" hangingPunct="1"/>
            <a:endParaRPr lang="en-US" altLang="zh-CN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特征分析</a:t>
            </a:r>
            <a:r>
              <a:rPr lang="en-US" altLang="zh-CN" smtClean="0"/>
              <a:t>-</a:t>
            </a:r>
            <a:r>
              <a:rPr lang="zh-CN" altLang="en-US" smtClean="0"/>
              <a:t>过程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182688" y="2017713"/>
            <a:ext cx="7772400" cy="2447925"/>
          </a:xfrm>
        </p:spPr>
        <p:txBody>
          <a:bodyPr/>
          <a:lstStyle/>
          <a:p>
            <a:pPr eaLnBrk="1" hangingPunct="1"/>
            <a:r>
              <a:rPr lang="zh-CN" altLang="en-US" sz="2400" smtClean="0"/>
              <a:t>拾音 </a:t>
            </a:r>
            <a:r>
              <a:rPr lang="en-US" altLang="zh-CN" sz="2400" smtClean="0"/>
              <a:t>– </a:t>
            </a:r>
            <a:r>
              <a:rPr lang="zh-CN" altLang="en-US" sz="2400" smtClean="0"/>
              <a:t>麦克风</a:t>
            </a:r>
            <a:endParaRPr lang="en-US" altLang="zh-CN" sz="2400" smtClean="0"/>
          </a:p>
          <a:p>
            <a:pPr lvl="1" eaLnBrk="1" hangingPunct="1"/>
            <a:r>
              <a:rPr lang="zh-CN" altLang="en-US" sz="1600" smtClean="0"/>
              <a:t>有源式（供电）</a:t>
            </a:r>
            <a:endParaRPr lang="en-US" altLang="zh-CN" sz="1600" smtClean="0"/>
          </a:p>
          <a:p>
            <a:pPr lvl="2" eaLnBrk="1" hangingPunct="1"/>
            <a:r>
              <a:rPr lang="zh-CN" altLang="en-US" sz="1200" smtClean="0"/>
              <a:t>电容式，测量级</a:t>
            </a:r>
            <a:endParaRPr lang="en-US" altLang="zh-CN" sz="1200" smtClean="0"/>
          </a:p>
          <a:p>
            <a:pPr lvl="2" eaLnBrk="1" hangingPunct="1"/>
            <a:r>
              <a:rPr lang="zh-CN" altLang="en-US" sz="1200" smtClean="0"/>
              <a:t>驻极体式，普及型</a:t>
            </a:r>
            <a:endParaRPr lang="en-US" altLang="zh-CN" sz="1200" smtClean="0"/>
          </a:p>
          <a:p>
            <a:pPr lvl="1" eaLnBrk="1" hangingPunct="1"/>
            <a:r>
              <a:rPr lang="zh-CN" altLang="en-US" sz="1600" smtClean="0"/>
              <a:t>无源</a:t>
            </a:r>
            <a:endParaRPr lang="en-US" altLang="zh-CN" sz="1600" smtClean="0"/>
          </a:p>
          <a:p>
            <a:pPr lvl="2" eaLnBrk="1" hangingPunct="1"/>
            <a:r>
              <a:rPr lang="zh-CN" altLang="en-US" sz="1200" smtClean="0"/>
              <a:t>动圈式</a:t>
            </a:r>
          </a:p>
        </p:txBody>
      </p:sp>
      <p:grpSp>
        <p:nvGrpSpPr>
          <p:cNvPr id="4100" name="Group 5"/>
          <p:cNvGrpSpPr>
            <a:grpSpLocks/>
          </p:cNvGrpSpPr>
          <p:nvPr/>
        </p:nvGrpSpPr>
        <p:grpSpPr bwMode="auto">
          <a:xfrm>
            <a:off x="2120900" y="4437063"/>
            <a:ext cx="287338" cy="576262"/>
            <a:chOff x="2064" y="2796"/>
            <a:chExt cx="570" cy="561"/>
          </a:xfrm>
        </p:grpSpPr>
        <p:sp>
          <p:nvSpPr>
            <p:cNvPr id="4134" name="chair3"/>
            <p:cNvSpPr>
              <a:spLocks noEditPoints="1" noChangeArrowheads="1"/>
            </p:cNvSpPr>
            <p:nvPr/>
          </p:nvSpPr>
          <p:spPr bwMode="auto">
            <a:xfrm rot="10800000">
              <a:off x="2064" y="2931"/>
              <a:ext cx="570" cy="426"/>
            </a:xfrm>
            <a:custGeom>
              <a:avLst/>
              <a:gdLst>
                <a:gd name="T0" fmla="*/ 285 w 21600"/>
                <a:gd name="T1" fmla="*/ 0 h 21600"/>
                <a:gd name="T2" fmla="*/ 535 w 21600"/>
                <a:gd name="T3" fmla="*/ 213 h 21600"/>
                <a:gd name="T4" fmla="*/ 285 w 21600"/>
                <a:gd name="T5" fmla="*/ 426 h 21600"/>
                <a:gd name="T6" fmla="*/ 34 w 21600"/>
                <a:gd name="T7" fmla="*/ 213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813 w 21600"/>
                <a:gd name="T13" fmla="*/ 6642 h 21600"/>
                <a:gd name="T14" fmla="*/ 16863 w 21600"/>
                <a:gd name="T15" fmla="*/ 19673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 extrusionOk="0">
                  <a:moveTo>
                    <a:pt x="10661" y="21600"/>
                  </a:moveTo>
                  <a:lnTo>
                    <a:pt x="11964" y="21600"/>
                  </a:lnTo>
                  <a:lnTo>
                    <a:pt x="12969" y="21477"/>
                  </a:lnTo>
                  <a:lnTo>
                    <a:pt x="13951" y="21379"/>
                  </a:lnTo>
                  <a:lnTo>
                    <a:pt x="14742" y="21134"/>
                  </a:lnTo>
                  <a:lnTo>
                    <a:pt x="15575" y="20765"/>
                  </a:lnTo>
                  <a:lnTo>
                    <a:pt x="16152" y="20520"/>
                  </a:lnTo>
                  <a:lnTo>
                    <a:pt x="16579" y="20225"/>
                  </a:lnTo>
                  <a:lnTo>
                    <a:pt x="16942" y="19857"/>
                  </a:lnTo>
                  <a:lnTo>
                    <a:pt x="17455" y="20520"/>
                  </a:lnTo>
                  <a:lnTo>
                    <a:pt x="17989" y="21011"/>
                  </a:lnTo>
                  <a:lnTo>
                    <a:pt x="18459" y="21379"/>
                  </a:lnTo>
                  <a:lnTo>
                    <a:pt x="19079" y="21477"/>
                  </a:lnTo>
                  <a:lnTo>
                    <a:pt x="19656" y="21477"/>
                  </a:lnTo>
                  <a:lnTo>
                    <a:pt x="20275" y="21379"/>
                  </a:lnTo>
                  <a:lnTo>
                    <a:pt x="20660" y="21011"/>
                  </a:lnTo>
                  <a:lnTo>
                    <a:pt x="21173" y="20643"/>
                  </a:lnTo>
                  <a:lnTo>
                    <a:pt x="21386" y="20225"/>
                  </a:lnTo>
                  <a:lnTo>
                    <a:pt x="21600" y="19636"/>
                  </a:lnTo>
                  <a:lnTo>
                    <a:pt x="21600" y="19145"/>
                  </a:lnTo>
                  <a:lnTo>
                    <a:pt x="21600" y="18605"/>
                  </a:lnTo>
                  <a:lnTo>
                    <a:pt x="21386" y="18115"/>
                  </a:lnTo>
                  <a:lnTo>
                    <a:pt x="21066" y="17525"/>
                  </a:lnTo>
                  <a:lnTo>
                    <a:pt x="20660" y="17108"/>
                  </a:lnTo>
                  <a:lnTo>
                    <a:pt x="20275" y="16740"/>
                  </a:lnTo>
                  <a:lnTo>
                    <a:pt x="20275" y="10628"/>
                  </a:lnTo>
                  <a:lnTo>
                    <a:pt x="20275" y="5695"/>
                  </a:lnTo>
                  <a:lnTo>
                    <a:pt x="20275" y="5105"/>
                  </a:lnTo>
                  <a:lnTo>
                    <a:pt x="20190" y="4492"/>
                  </a:lnTo>
                  <a:lnTo>
                    <a:pt x="19976" y="4075"/>
                  </a:lnTo>
                  <a:lnTo>
                    <a:pt x="19763" y="3485"/>
                  </a:lnTo>
                  <a:lnTo>
                    <a:pt x="19442" y="2995"/>
                  </a:lnTo>
                  <a:lnTo>
                    <a:pt x="19079" y="2455"/>
                  </a:lnTo>
                  <a:lnTo>
                    <a:pt x="18673" y="2086"/>
                  </a:lnTo>
                  <a:lnTo>
                    <a:pt x="18139" y="1620"/>
                  </a:lnTo>
                  <a:lnTo>
                    <a:pt x="17562" y="1325"/>
                  </a:lnTo>
                  <a:lnTo>
                    <a:pt x="16836" y="957"/>
                  </a:lnTo>
                  <a:lnTo>
                    <a:pt x="16045" y="589"/>
                  </a:lnTo>
                  <a:lnTo>
                    <a:pt x="15169" y="344"/>
                  </a:lnTo>
                  <a:lnTo>
                    <a:pt x="14272" y="245"/>
                  </a:lnTo>
                  <a:lnTo>
                    <a:pt x="13182" y="123"/>
                  </a:lnTo>
                  <a:lnTo>
                    <a:pt x="12028" y="0"/>
                  </a:lnTo>
                  <a:lnTo>
                    <a:pt x="10832" y="0"/>
                  </a:lnTo>
                  <a:lnTo>
                    <a:pt x="9572" y="0"/>
                  </a:lnTo>
                  <a:lnTo>
                    <a:pt x="8418" y="123"/>
                  </a:lnTo>
                  <a:lnTo>
                    <a:pt x="7328" y="245"/>
                  </a:lnTo>
                  <a:lnTo>
                    <a:pt x="6431" y="344"/>
                  </a:lnTo>
                  <a:lnTo>
                    <a:pt x="5555" y="589"/>
                  </a:lnTo>
                  <a:lnTo>
                    <a:pt x="4764" y="957"/>
                  </a:lnTo>
                  <a:lnTo>
                    <a:pt x="4038" y="1325"/>
                  </a:lnTo>
                  <a:lnTo>
                    <a:pt x="3461" y="1620"/>
                  </a:lnTo>
                  <a:lnTo>
                    <a:pt x="2927" y="2086"/>
                  </a:lnTo>
                  <a:lnTo>
                    <a:pt x="2521" y="2455"/>
                  </a:lnTo>
                  <a:lnTo>
                    <a:pt x="2158" y="2995"/>
                  </a:lnTo>
                  <a:lnTo>
                    <a:pt x="1837" y="3485"/>
                  </a:lnTo>
                  <a:lnTo>
                    <a:pt x="1624" y="4075"/>
                  </a:lnTo>
                  <a:lnTo>
                    <a:pt x="1410" y="4492"/>
                  </a:lnTo>
                  <a:lnTo>
                    <a:pt x="1303" y="5105"/>
                  </a:lnTo>
                  <a:lnTo>
                    <a:pt x="1303" y="5695"/>
                  </a:lnTo>
                  <a:lnTo>
                    <a:pt x="1303" y="10874"/>
                  </a:lnTo>
                  <a:lnTo>
                    <a:pt x="1303" y="16740"/>
                  </a:lnTo>
                  <a:lnTo>
                    <a:pt x="940" y="17108"/>
                  </a:lnTo>
                  <a:lnTo>
                    <a:pt x="534" y="17525"/>
                  </a:lnTo>
                  <a:lnTo>
                    <a:pt x="214" y="18115"/>
                  </a:lnTo>
                  <a:lnTo>
                    <a:pt x="0" y="18605"/>
                  </a:lnTo>
                  <a:lnTo>
                    <a:pt x="0" y="19145"/>
                  </a:lnTo>
                  <a:lnTo>
                    <a:pt x="0" y="19636"/>
                  </a:lnTo>
                  <a:lnTo>
                    <a:pt x="214" y="20225"/>
                  </a:lnTo>
                  <a:lnTo>
                    <a:pt x="427" y="20643"/>
                  </a:lnTo>
                  <a:lnTo>
                    <a:pt x="833" y="21011"/>
                  </a:lnTo>
                  <a:lnTo>
                    <a:pt x="1303" y="21379"/>
                  </a:lnTo>
                  <a:lnTo>
                    <a:pt x="1944" y="21477"/>
                  </a:lnTo>
                  <a:lnTo>
                    <a:pt x="2521" y="21477"/>
                  </a:lnTo>
                  <a:lnTo>
                    <a:pt x="3141" y="21379"/>
                  </a:lnTo>
                  <a:lnTo>
                    <a:pt x="3611" y="21011"/>
                  </a:lnTo>
                  <a:lnTo>
                    <a:pt x="4145" y="20520"/>
                  </a:lnTo>
                  <a:lnTo>
                    <a:pt x="4658" y="19857"/>
                  </a:lnTo>
                  <a:lnTo>
                    <a:pt x="4914" y="20225"/>
                  </a:lnTo>
                  <a:lnTo>
                    <a:pt x="5448" y="20520"/>
                  </a:lnTo>
                  <a:lnTo>
                    <a:pt x="6025" y="20765"/>
                  </a:lnTo>
                  <a:lnTo>
                    <a:pt x="6751" y="21134"/>
                  </a:lnTo>
                  <a:lnTo>
                    <a:pt x="7542" y="21379"/>
                  </a:lnTo>
                  <a:lnTo>
                    <a:pt x="8418" y="21477"/>
                  </a:lnTo>
                  <a:lnTo>
                    <a:pt x="9465" y="21600"/>
                  </a:lnTo>
                  <a:lnTo>
                    <a:pt x="10661" y="21600"/>
                  </a:lnTo>
                  <a:close/>
                </a:path>
                <a:path w="21600" h="21600" extrusionOk="0">
                  <a:moveTo>
                    <a:pt x="17049" y="19857"/>
                  </a:moveTo>
                  <a:lnTo>
                    <a:pt x="17049" y="19268"/>
                  </a:lnTo>
                  <a:lnTo>
                    <a:pt x="17049" y="18016"/>
                  </a:lnTo>
                  <a:lnTo>
                    <a:pt x="17049" y="16274"/>
                  </a:lnTo>
                  <a:lnTo>
                    <a:pt x="17049" y="14114"/>
                  </a:lnTo>
                  <a:lnTo>
                    <a:pt x="17049" y="11880"/>
                  </a:lnTo>
                  <a:lnTo>
                    <a:pt x="17049" y="9843"/>
                  </a:lnTo>
                  <a:lnTo>
                    <a:pt x="17049" y="8100"/>
                  </a:lnTo>
                  <a:lnTo>
                    <a:pt x="17049" y="7069"/>
                  </a:lnTo>
                  <a:lnTo>
                    <a:pt x="16942" y="6725"/>
                  </a:lnTo>
                  <a:lnTo>
                    <a:pt x="16836" y="6357"/>
                  </a:lnTo>
                  <a:lnTo>
                    <a:pt x="16686" y="6112"/>
                  </a:lnTo>
                  <a:lnTo>
                    <a:pt x="16472" y="5768"/>
                  </a:lnTo>
                  <a:lnTo>
                    <a:pt x="15746" y="5351"/>
                  </a:lnTo>
                  <a:lnTo>
                    <a:pt x="14849" y="4983"/>
                  </a:lnTo>
                  <a:lnTo>
                    <a:pt x="13951" y="4615"/>
                  </a:lnTo>
                  <a:lnTo>
                    <a:pt x="12862" y="4369"/>
                  </a:lnTo>
                  <a:lnTo>
                    <a:pt x="11879" y="4271"/>
                  </a:lnTo>
                  <a:lnTo>
                    <a:pt x="10832" y="4197"/>
                  </a:lnTo>
                  <a:lnTo>
                    <a:pt x="9828" y="4271"/>
                  </a:lnTo>
                  <a:lnTo>
                    <a:pt x="8845" y="4369"/>
                  </a:lnTo>
                  <a:lnTo>
                    <a:pt x="7734" y="4615"/>
                  </a:lnTo>
                  <a:lnTo>
                    <a:pt x="6751" y="4983"/>
                  </a:lnTo>
                  <a:lnTo>
                    <a:pt x="5961" y="5351"/>
                  </a:lnTo>
                  <a:lnTo>
                    <a:pt x="5234" y="5768"/>
                  </a:lnTo>
                  <a:lnTo>
                    <a:pt x="4914" y="6112"/>
                  </a:lnTo>
                  <a:lnTo>
                    <a:pt x="4764" y="6357"/>
                  </a:lnTo>
                  <a:lnTo>
                    <a:pt x="4658" y="6725"/>
                  </a:lnTo>
                  <a:lnTo>
                    <a:pt x="4658" y="7069"/>
                  </a:lnTo>
                  <a:lnTo>
                    <a:pt x="4658" y="8100"/>
                  </a:lnTo>
                  <a:lnTo>
                    <a:pt x="4658" y="9843"/>
                  </a:lnTo>
                  <a:lnTo>
                    <a:pt x="4658" y="11880"/>
                  </a:lnTo>
                  <a:lnTo>
                    <a:pt x="4658" y="14114"/>
                  </a:lnTo>
                  <a:lnTo>
                    <a:pt x="4658" y="16274"/>
                  </a:lnTo>
                  <a:lnTo>
                    <a:pt x="4658" y="18016"/>
                  </a:lnTo>
                  <a:lnTo>
                    <a:pt x="4658" y="19268"/>
                  </a:lnTo>
                  <a:lnTo>
                    <a:pt x="4658" y="19857"/>
                  </a:lnTo>
                </a:path>
              </a:pathLst>
            </a:custGeom>
            <a:solidFill>
              <a:srgbClr val="FFFFC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35" name="Oval 7"/>
            <p:cNvSpPr>
              <a:spLocks noChangeArrowheads="1"/>
            </p:cNvSpPr>
            <p:nvPr/>
          </p:nvSpPr>
          <p:spPr bwMode="auto">
            <a:xfrm>
              <a:off x="2200" y="2796"/>
              <a:ext cx="317" cy="453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</p:grpSp>
      <p:sp>
        <p:nvSpPr>
          <p:cNvPr id="4101" name="Freeform 8"/>
          <p:cNvSpPr>
            <a:spLocks/>
          </p:cNvSpPr>
          <p:nvPr/>
        </p:nvSpPr>
        <p:spPr bwMode="auto">
          <a:xfrm>
            <a:off x="2263775" y="5013325"/>
            <a:ext cx="1271588" cy="298450"/>
          </a:xfrm>
          <a:custGeom>
            <a:avLst/>
            <a:gdLst>
              <a:gd name="T0" fmla="*/ 0 w 801"/>
              <a:gd name="T1" fmla="*/ 0 h 188"/>
              <a:gd name="T2" fmla="*/ 144463 w 801"/>
              <a:gd name="T3" fmla="*/ 287338 h 188"/>
              <a:gd name="T4" fmla="*/ 431800 w 801"/>
              <a:gd name="T5" fmla="*/ 71438 h 188"/>
              <a:gd name="T6" fmla="*/ 647700 w 801"/>
              <a:gd name="T7" fmla="*/ 142875 h 188"/>
              <a:gd name="T8" fmla="*/ 865188 w 801"/>
              <a:gd name="T9" fmla="*/ 71438 h 188"/>
              <a:gd name="T10" fmla="*/ 1223963 w 801"/>
              <a:gd name="T11" fmla="*/ 71438 h 188"/>
              <a:gd name="T12" fmla="*/ 1152525 w 801"/>
              <a:gd name="T13" fmla="*/ 71438 h 18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801" h="188">
                <a:moveTo>
                  <a:pt x="0" y="0"/>
                </a:moveTo>
                <a:cubicBezTo>
                  <a:pt x="23" y="87"/>
                  <a:pt x="46" y="174"/>
                  <a:pt x="91" y="181"/>
                </a:cubicBezTo>
                <a:cubicBezTo>
                  <a:pt x="136" y="188"/>
                  <a:pt x="219" y="60"/>
                  <a:pt x="272" y="45"/>
                </a:cubicBezTo>
                <a:cubicBezTo>
                  <a:pt x="325" y="30"/>
                  <a:pt x="363" y="90"/>
                  <a:pt x="408" y="90"/>
                </a:cubicBezTo>
                <a:cubicBezTo>
                  <a:pt x="453" y="90"/>
                  <a:pt x="484" y="53"/>
                  <a:pt x="545" y="45"/>
                </a:cubicBezTo>
                <a:cubicBezTo>
                  <a:pt x="606" y="37"/>
                  <a:pt x="741" y="45"/>
                  <a:pt x="771" y="45"/>
                </a:cubicBezTo>
                <a:cubicBezTo>
                  <a:pt x="801" y="45"/>
                  <a:pt x="763" y="45"/>
                  <a:pt x="726" y="45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02" name="Rectangle 9"/>
          <p:cNvSpPr>
            <a:spLocks noChangeArrowheads="1"/>
          </p:cNvSpPr>
          <p:nvPr/>
        </p:nvSpPr>
        <p:spPr bwMode="auto">
          <a:xfrm>
            <a:off x="3489325" y="4795838"/>
            <a:ext cx="720725" cy="5048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4103" name="AutoShape 10"/>
          <p:cNvSpPr>
            <a:spLocks noChangeArrowheads="1"/>
          </p:cNvSpPr>
          <p:nvPr/>
        </p:nvSpPr>
        <p:spPr bwMode="auto">
          <a:xfrm>
            <a:off x="3632200" y="4940300"/>
            <a:ext cx="431800" cy="431800"/>
          </a:xfrm>
          <a:custGeom>
            <a:avLst/>
            <a:gdLst>
              <a:gd name="T0" fmla="*/ 215900 w 21600"/>
              <a:gd name="T1" fmla="*/ 0 h 21600"/>
              <a:gd name="T2" fmla="*/ 53975 w 21600"/>
              <a:gd name="T3" fmla="*/ 215900 h 21600"/>
              <a:gd name="T4" fmla="*/ 215900 w 21600"/>
              <a:gd name="T5" fmla="*/ 107950 h 21600"/>
              <a:gd name="T6" fmla="*/ 377825 w 21600"/>
              <a:gd name="T7" fmla="*/ 21590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7713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5400" y="10800"/>
                </a:moveTo>
                <a:cubicBezTo>
                  <a:pt x="5400" y="7817"/>
                  <a:pt x="7817" y="5400"/>
                  <a:pt x="10800" y="5400"/>
                </a:cubicBezTo>
                <a:cubicBezTo>
                  <a:pt x="13782" y="5399"/>
                  <a:pt x="16199" y="7817"/>
                  <a:pt x="16200" y="10799"/>
                </a:cubicBezTo>
                <a:lnTo>
                  <a:pt x="21600" y="10800"/>
                </a:ln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lnTo>
                  <a:pt x="5400" y="1080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104" name="Line 11"/>
          <p:cNvSpPr>
            <a:spLocks noChangeShapeType="1"/>
          </p:cNvSpPr>
          <p:nvPr/>
        </p:nvSpPr>
        <p:spPr bwMode="auto">
          <a:xfrm flipV="1">
            <a:off x="3848100" y="5011738"/>
            <a:ext cx="144463" cy="21590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4105" name="Group 12"/>
          <p:cNvGrpSpPr>
            <a:grpSpLocks/>
          </p:cNvGrpSpPr>
          <p:nvPr/>
        </p:nvGrpSpPr>
        <p:grpSpPr bwMode="auto">
          <a:xfrm>
            <a:off x="1112838" y="4556125"/>
            <a:ext cx="865187" cy="239713"/>
            <a:chOff x="113" y="2296"/>
            <a:chExt cx="817" cy="333"/>
          </a:xfrm>
        </p:grpSpPr>
        <p:sp>
          <p:nvSpPr>
            <p:cNvPr id="4132" name="Freeform 13"/>
            <p:cNvSpPr>
              <a:spLocks/>
            </p:cNvSpPr>
            <p:nvPr/>
          </p:nvSpPr>
          <p:spPr bwMode="auto">
            <a:xfrm>
              <a:off x="113" y="2296"/>
              <a:ext cx="363" cy="333"/>
            </a:xfrm>
            <a:custGeom>
              <a:avLst/>
              <a:gdLst>
                <a:gd name="T0" fmla="*/ 0 w 363"/>
                <a:gd name="T1" fmla="*/ 0 h 333"/>
                <a:gd name="T2" fmla="*/ 46 w 363"/>
                <a:gd name="T3" fmla="*/ 318 h 333"/>
                <a:gd name="T4" fmla="*/ 91 w 363"/>
                <a:gd name="T5" fmla="*/ 91 h 333"/>
                <a:gd name="T6" fmla="*/ 136 w 363"/>
                <a:gd name="T7" fmla="*/ 272 h 333"/>
                <a:gd name="T8" fmla="*/ 182 w 363"/>
                <a:gd name="T9" fmla="*/ 182 h 333"/>
                <a:gd name="T10" fmla="*/ 227 w 363"/>
                <a:gd name="T11" fmla="*/ 272 h 333"/>
                <a:gd name="T12" fmla="*/ 272 w 363"/>
                <a:gd name="T13" fmla="*/ 91 h 333"/>
                <a:gd name="T14" fmla="*/ 318 w 363"/>
                <a:gd name="T15" fmla="*/ 182 h 333"/>
                <a:gd name="T16" fmla="*/ 318 w 363"/>
                <a:gd name="T17" fmla="*/ 136 h 333"/>
                <a:gd name="T18" fmla="*/ 363 w 363"/>
                <a:gd name="T19" fmla="*/ 182 h 33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363" h="333">
                  <a:moveTo>
                    <a:pt x="0" y="0"/>
                  </a:moveTo>
                  <a:cubicBezTo>
                    <a:pt x="15" y="151"/>
                    <a:pt x="31" y="303"/>
                    <a:pt x="46" y="318"/>
                  </a:cubicBezTo>
                  <a:cubicBezTo>
                    <a:pt x="61" y="333"/>
                    <a:pt x="76" y="99"/>
                    <a:pt x="91" y="91"/>
                  </a:cubicBezTo>
                  <a:cubicBezTo>
                    <a:pt x="106" y="83"/>
                    <a:pt x="121" y="257"/>
                    <a:pt x="136" y="272"/>
                  </a:cubicBezTo>
                  <a:cubicBezTo>
                    <a:pt x="151" y="287"/>
                    <a:pt x="167" y="182"/>
                    <a:pt x="182" y="182"/>
                  </a:cubicBezTo>
                  <a:cubicBezTo>
                    <a:pt x="197" y="182"/>
                    <a:pt x="212" y="287"/>
                    <a:pt x="227" y="272"/>
                  </a:cubicBezTo>
                  <a:cubicBezTo>
                    <a:pt x="242" y="257"/>
                    <a:pt x="257" y="106"/>
                    <a:pt x="272" y="91"/>
                  </a:cubicBezTo>
                  <a:cubicBezTo>
                    <a:pt x="287" y="76"/>
                    <a:pt x="310" y="175"/>
                    <a:pt x="318" y="182"/>
                  </a:cubicBezTo>
                  <a:cubicBezTo>
                    <a:pt x="326" y="189"/>
                    <a:pt x="311" y="136"/>
                    <a:pt x="318" y="136"/>
                  </a:cubicBezTo>
                  <a:cubicBezTo>
                    <a:pt x="325" y="136"/>
                    <a:pt x="344" y="159"/>
                    <a:pt x="363" y="182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33" name="Freeform 14"/>
            <p:cNvSpPr>
              <a:spLocks/>
            </p:cNvSpPr>
            <p:nvPr/>
          </p:nvSpPr>
          <p:spPr bwMode="auto">
            <a:xfrm>
              <a:off x="476" y="2478"/>
              <a:ext cx="454" cy="90"/>
            </a:xfrm>
            <a:custGeom>
              <a:avLst/>
              <a:gdLst>
                <a:gd name="T0" fmla="*/ 0 w 363"/>
                <a:gd name="T1" fmla="*/ 0 h 333"/>
                <a:gd name="T2" fmla="*/ 58 w 363"/>
                <a:gd name="T3" fmla="*/ 86 h 333"/>
                <a:gd name="T4" fmla="*/ 114 w 363"/>
                <a:gd name="T5" fmla="*/ 25 h 333"/>
                <a:gd name="T6" fmla="*/ 170 w 363"/>
                <a:gd name="T7" fmla="*/ 74 h 333"/>
                <a:gd name="T8" fmla="*/ 228 w 363"/>
                <a:gd name="T9" fmla="*/ 49 h 333"/>
                <a:gd name="T10" fmla="*/ 284 w 363"/>
                <a:gd name="T11" fmla="*/ 74 h 333"/>
                <a:gd name="T12" fmla="*/ 340 w 363"/>
                <a:gd name="T13" fmla="*/ 25 h 333"/>
                <a:gd name="T14" fmla="*/ 398 w 363"/>
                <a:gd name="T15" fmla="*/ 49 h 333"/>
                <a:gd name="T16" fmla="*/ 398 w 363"/>
                <a:gd name="T17" fmla="*/ 37 h 333"/>
                <a:gd name="T18" fmla="*/ 454 w 363"/>
                <a:gd name="T19" fmla="*/ 49 h 33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363" h="333">
                  <a:moveTo>
                    <a:pt x="0" y="0"/>
                  </a:moveTo>
                  <a:cubicBezTo>
                    <a:pt x="15" y="151"/>
                    <a:pt x="31" y="303"/>
                    <a:pt x="46" y="318"/>
                  </a:cubicBezTo>
                  <a:cubicBezTo>
                    <a:pt x="61" y="333"/>
                    <a:pt x="76" y="99"/>
                    <a:pt x="91" y="91"/>
                  </a:cubicBezTo>
                  <a:cubicBezTo>
                    <a:pt x="106" y="83"/>
                    <a:pt x="121" y="257"/>
                    <a:pt x="136" y="272"/>
                  </a:cubicBezTo>
                  <a:cubicBezTo>
                    <a:pt x="151" y="287"/>
                    <a:pt x="167" y="182"/>
                    <a:pt x="182" y="182"/>
                  </a:cubicBezTo>
                  <a:cubicBezTo>
                    <a:pt x="197" y="182"/>
                    <a:pt x="212" y="287"/>
                    <a:pt x="227" y="272"/>
                  </a:cubicBezTo>
                  <a:cubicBezTo>
                    <a:pt x="242" y="257"/>
                    <a:pt x="257" y="106"/>
                    <a:pt x="272" y="91"/>
                  </a:cubicBezTo>
                  <a:cubicBezTo>
                    <a:pt x="287" y="76"/>
                    <a:pt x="310" y="175"/>
                    <a:pt x="318" y="182"/>
                  </a:cubicBezTo>
                  <a:cubicBezTo>
                    <a:pt x="326" y="189"/>
                    <a:pt x="311" y="136"/>
                    <a:pt x="318" y="136"/>
                  </a:cubicBezTo>
                  <a:cubicBezTo>
                    <a:pt x="325" y="136"/>
                    <a:pt x="344" y="159"/>
                    <a:pt x="363" y="182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4106" name="Rectangle 15"/>
          <p:cNvSpPr>
            <a:spLocks noChangeArrowheads="1"/>
          </p:cNvSpPr>
          <p:nvPr/>
        </p:nvSpPr>
        <p:spPr bwMode="auto">
          <a:xfrm>
            <a:off x="6080125" y="4795838"/>
            <a:ext cx="720725" cy="5048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>
                <a:latin typeface="Arial" panose="020B0604020202020204" pitchFamily="34" charset="0"/>
              </a:rPr>
              <a:t>A/D</a:t>
            </a:r>
          </a:p>
        </p:txBody>
      </p:sp>
      <p:sp>
        <p:nvSpPr>
          <p:cNvPr id="4107" name="Line 16"/>
          <p:cNvSpPr>
            <a:spLocks noChangeShapeType="1"/>
          </p:cNvSpPr>
          <p:nvPr/>
        </p:nvSpPr>
        <p:spPr bwMode="auto">
          <a:xfrm>
            <a:off x="4210050" y="5084763"/>
            <a:ext cx="5762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08" name="laptop"/>
          <p:cNvSpPr>
            <a:spLocks noEditPoints="1" noChangeArrowheads="1"/>
          </p:cNvSpPr>
          <p:nvPr/>
        </p:nvSpPr>
        <p:spPr bwMode="auto">
          <a:xfrm>
            <a:off x="7234238" y="4437063"/>
            <a:ext cx="1081087" cy="863600"/>
          </a:xfrm>
          <a:custGeom>
            <a:avLst/>
            <a:gdLst>
              <a:gd name="T0" fmla="*/ 168269 w 21600"/>
              <a:gd name="T1" fmla="*/ 0 h 21600"/>
              <a:gd name="T2" fmla="*/ 168269 w 21600"/>
              <a:gd name="T3" fmla="*/ 286787 h 21600"/>
              <a:gd name="T4" fmla="*/ 917272 w 21600"/>
              <a:gd name="T5" fmla="*/ 0 h 21600"/>
              <a:gd name="T6" fmla="*/ 917272 w 21600"/>
              <a:gd name="T7" fmla="*/ 286787 h 21600"/>
              <a:gd name="T8" fmla="*/ 540544 w 21600"/>
              <a:gd name="T9" fmla="*/ 0 h 21600"/>
              <a:gd name="T10" fmla="*/ 540544 w 21600"/>
              <a:gd name="T11" fmla="*/ 863600 h 21600"/>
              <a:gd name="T12" fmla="*/ 0 w 21600"/>
              <a:gd name="T13" fmla="*/ 863600 h 21600"/>
              <a:gd name="T14" fmla="*/ 1081087 w 21600"/>
              <a:gd name="T15" fmla="*/ 863600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4445 w 21600"/>
              <a:gd name="T25" fmla="*/ 1858 h 21600"/>
              <a:gd name="T26" fmla="*/ 17311 w 21600"/>
              <a:gd name="T27" fmla="*/ 12323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 extrusionOk="0">
                <a:moveTo>
                  <a:pt x="3362" y="0"/>
                </a:moveTo>
                <a:lnTo>
                  <a:pt x="18327" y="0"/>
                </a:lnTo>
                <a:lnTo>
                  <a:pt x="18327" y="14347"/>
                </a:lnTo>
                <a:lnTo>
                  <a:pt x="3362" y="14347"/>
                </a:lnTo>
                <a:lnTo>
                  <a:pt x="3362" y="0"/>
                </a:lnTo>
                <a:close/>
              </a:path>
              <a:path w="21600" h="21600" extrusionOk="0">
                <a:moveTo>
                  <a:pt x="3340" y="15068"/>
                </a:moveTo>
                <a:lnTo>
                  <a:pt x="0" y="19877"/>
                </a:lnTo>
                <a:lnTo>
                  <a:pt x="21600" y="19877"/>
                </a:lnTo>
                <a:lnTo>
                  <a:pt x="18327" y="15068"/>
                </a:lnTo>
                <a:lnTo>
                  <a:pt x="3340" y="15068"/>
                </a:lnTo>
                <a:close/>
              </a:path>
              <a:path w="21600" h="21600" extrusionOk="0">
                <a:moveTo>
                  <a:pt x="0" y="19877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19877"/>
                </a:lnTo>
                <a:lnTo>
                  <a:pt x="0" y="19877"/>
                </a:lnTo>
                <a:close/>
              </a:path>
              <a:path w="21600" h="21600" extrusionOk="0">
                <a:moveTo>
                  <a:pt x="4186" y="1523"/>
                </a:moveTo>
                <a:lnTo>
                  <a:pt x="17547" y="1523"/>
                </a:lnTo>
                <a:lnTo>
                  <a:pt x="17547" y="12744"/>
                </a:lnTo>
                <a:lnTo>
                  <a:pt x="4186" y="12744"/>
                </a:lnTo>
                <a:lnTo>
                  <a:pt x="4186" y="1523"/>
                </a:lnTo>
                <a:close/>
              </a:path>
              <a:path w="21600" h="21600" extrusionOk="0">
                <a:moveTo>
                  <a:pt x="3318" y="15549"/>
                </a:moveTo>
                <a:lnTo>
                  <a:pt x="2917" y="16110"/>
                </a:lnTo>
                <a:lnTo>
                  <a:pt x="18727" y="16110"/>
                </a:lnTo>
                <a:lnTo>
                  <a:pt x="18327" y="15549"/>
                </a:lnTo>
                <a:lnTo>
                  <a:pt x="3318" y="15549"/>
                </a:lnTo>
                <a:close/>
              </a:path>
              <a:path w="21600" h="21600" extrusionOk="0">
                <a:moveTo>
                  <a:pt x="6213" y="18314"/>
                </a:moveTo>
                <a:lnTo>
                  <a:pt x="5946" y="18875"/>
                </a:lnTo>
                <a:lnTo>
                  <a:pt x="15766" y="18875"/>
                </a:lnTo>
                <a:lnTo>
                  <a:pt x="15499" y="18314"/>
                </a:lnTo>
                <a:lnTo>
                  <a:pt x="6213" y="18314"/>
                </a:lnTo>
                <a:close/>
              </a:path>
              <a:path w="21600" h="21600" extrusionOk="0">
                <a:moveTo>
                  <a:pt x="2828" y="16471"/>
                </a:moveTo>
                <a:lnTo>
                  <a:pt x="2405" y="17072"/>
                </a:lnTo>
                <a:lnTo>
                  <a:pt x="19284" y="17072"/>
                </a:lnTo>
                <a:lnTo>
                  <a:pt x="18839" y="16471"/>
                </a:lnTo>
                <a:lnTo>
                  <a:pt x="2828" y="16471"/>
                </a:lnTo>
                <a:close/>
              </a:path>
              <a:path w="21600" h="21600" extrusionOk="0">
                <a:moveTo>
                  <a:pt x="2316" y="17352"/>
                </a:moveTo>
                <a:lnTo>
                  <a:pt x="1871" y="17953"/>
                </a:lnTo>
                <a:lnTo>
                  <a:pt x="19863" y="17953"/>
                </a:lnTo>
                <a:lnTo>
                  <a:pt x="19395" y="17352"/>
                </a:lnTo>
                <a:lnTo>
                  <a:pt x="2316" y="17352"/>
                </a:lnTo>
                <a:close/>
              </a:path>
            </a:pathLst>
          </a:custGeom>
          <a:solidFill>
            <a:srgbClr val="C0C0C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109" name="Line 18"/>
          <p:cNvSpPr>
            <a:spLocks noChangeShapeType="1"/>
          </p:cNvSpPr>
          <p:nvPr/>
        </p:nvSpPr>
        <p:spPr bwMode="auto">
          <a:xfrm>
            <a:off x="6800850" y="5084763"/>
            <a:ext cx="5762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10" name="Text Box 19"/>
          <p:cNvSpPr txBox="1">
            <a:spLocks noChangeArrowheads="1"/>
          </p:cNvSpPr>
          <p:nvPr/>
        </p:nvSpPr>
        <p:spPr bwMode="auto">
          <a:xfrm>
            <a:off x="6731000" y="4437063"/>
            <a:ext cx="7556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800">
                <a:latin typeface="Arial" panose="020B0604020202020204" pitchFamily="34" charset="0"/>
              </a:rPr>
              <a:t>0101101111</a:t>
            </a:r>
          </a:p>
          <a:p>
            <a:pPr eaLnBrk="1" hangingPunct="1"/>
            <a:r>
              <a:rPr lang="en-US" altLang="zh-CN" sz="800">
                <a:latin typeface="Arial" panose="020B0604020202020204" pitchFamily="34" charset="0"/>
              </a:rPr>
              <a:t>100101010</a:t>
            </a:r>
          </a:p>
        </p:txBody>
      </p:sp>
      <p:sp>
        <p:nvSpPr>
          <p:cNvPr id="4111" name="Text Box 20"/>
          <p:cNvSpPr txBox="1">
            <a:spLocks noChangeArrowheads="1"/>
          </p:cNvSpPr>
          <p:nvPr/>
        </p:nvSpPr>
        <p:spPr bwMode="auto">
          <a:xfrm>
            <a:off x="1023938" y="5445125"/>
            <a:ext cx="6985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>
                <a:latin typeface="Arial" panose="020B0604020202020204" pitchFamily="34" charset="0"/>
              </a:rPr>
              <a:t>Speech</a:t>
            </a:r>
          </a:p>
        </p:txBody>
      </p:sp>
      <p:sp>
        <p:nvSpPr>
          <p:cNvPr id="4112" name="Text Box 21"/>
          <p:cNvSpPr txBox="1">
            <a:spLocks noChangeArrowheads="1"/>
          </p:cNvSpPr>
          <p:nvPr/>
        </p:nvSpPr>
        <p:spPr bwMode="auto">
          <a:xfrm>
            <a:off x="1908175" y="5445125"/>
            <a:ext cx="976313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>
                <a:latin typeface="Arial" panose="020B0604020202020204" pitchFamily="34" charset="0"/>
              </a:rPr>
              <a:t>Microphone</a:t>
            </a:r>
          </a:p>
        </p:txBody>
      </p:sp>
      <p:sp>
        <p:nvSpPr>
          <p:cNvPr id="4113" name="Text Box 22"/>
          <p:cNvSpPr txBox="1">
            <a:spLocks noChangeArrowheads="1"/>
          </p:cNvSpPr>
          <p:nvPr/>
        </p:nvSpPr>
        <p:spPr bwMode="auto">
          <a:xfrm>
            <a:off x="3276600" y="5445125"/>
            <a:ext cx="1062038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>
                <a:latin typeface="Arial" panose="020B0604020202020204" pitchFamily="34" charset="0"/>
              </a:rPr>
              <a:t>Pre-Amplifier</a:t>
            </a:r>
          </a:p>
        </p:txBody>
      </p:sp>
      <p:sp>
        <p:nvSpPr>
          <p:cNvPr id="4114" name="Text Box 23"/>
          <p:cNvSpPr txBox="1">
            <a:spLocks noChangeArrowheads="1"/>
          </p:cNvSpPr>
          <p:nvPr/>
        </p:nvSpPr>
        <p:spPr bwMode="auto">
          <a:xfrm>
            <a:off x="5867400" y="5457825"/>
            <a:ext cx="10858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>
                <a:latin typeface="Arial" panose="020B0604020202020204" pitchFamily="34" charset="0"/>
              </a:rPr>
              <a:t>Analogy-Digit</a:t>
            </a:r>
          </a:p>
          <a:p>
            <a:pPr eaLnBrk="1" hangingPunct="1"/>
            <a:r>
              <a:rPr lang="en-US" altLang="zh-CN" sz="1200">
                <a:latin typeface="Arial" panose="020B0604020202020204" pitchFamily="34" charset="0"/>
              </a:rPr>
              <a:t>Converter</a:t>
            </a:r>
          </a:p>
        </p:txBody>
      </p:sp>
      <p:sp>
        <p:nvSpPr>
          <p:cNvPr id="4115" name="Text Box 24"/>
          <p:cNvSpPr txBox="1">
            <a:spLocks noChangeArrowheads="1"/>
          </p:cNvSpPr>
          <p:nvPr/>
        </p:nvSpPr>
        <p:spPr bwMode="auto">
          <a:xfrm>
            <a:off x="7281863" y="5457825"/>
            <a:ext cx="10683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>
                <a:latin typeface="Arial" panose="020B0604020202020204" pitchFamily="34" charset="0"/>
              </a:rPr>
              <a:t>Digital Signal</a:t>
            </a:r>
          </a:p>
          <a:p>
            <a:pPr eaLnBrk="1" hangingPunct="1"/>
            <a:r>
              <a:rPr lang="en-US" altLang="zh-CN" sz="1200">
                <a:latin typeface="Arial" panose="020B0604020202020204" pitchFamily="34" charset="0"/>
              </a:rPr>
              <a:t>Processing</a:t>
            </a:r>
          </a:p>
        </p:txBody>
      </p:sp>
      <p:sp>
        <p:nvSpPr>
          <p:cNvPr id="4116" name="Text Box 25"/>
          <p:cNvSpPr txBox="1">
            <a:spLocks noChangeArrowheads="1"/>
          </p:cNvSpPr>
          <p:nvPr/>
        </p:nvSpPr>
        <p:spPr bwMode="auto">
          <a:xfrm>
            <a:off x="1816100" y="5969000"/>
            <a:ext cx="54292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>
                <a:latin typeface="Arial" panose="020B0604020202020204" pitchFamily="34" charset="0"/>
              </a:rPr>
              <a:t>信号</a:t>
            </a:r>
            <a:r>
              <a:rPr lang="en-US" altLang="zh-CN">
                <a:latin typeface="Arial" panose="020B0604020202020204" pitchFamily="34" charset="0"/>
              </a:rPr>
              <a:t>-</a:t>
            </a:r>
            <a:r>
              <a:rPr lang="zh-CN" altLang="en-US">
                <a:latin typeface="Arial" panose="020B0604020202020204" pitchFamily="34" charset="0"/>
              </a:rPr>
              <a:t>拾音</a:t>
            </a:r>
            <a:r>
              <a:rPr lang="en-US" altLang="zh-CN">
                <a:latin typeface="Arial" panose="020B0604020202020204" pitchFamily="34" charset="0"/>
              </a:rPr>
              <a:t>-</a:t>
            </a:r>
            <a:r>
              <a:rPr lang="zh-CN" altLang="en-US">
                <a:latin typeface="Arial" panose="020B0604020202020204" pitchFamily="34" charset="0"/>
              </a:rPr>
              <a:t>放大</a:t>
            </a:r>
            <a:r>
              <a:rPr lang="en-US" altLang="zh-CN">
                <a:latin typeface="Arial" panose="020B0604020202020204" pitchFamily="34" charset="0"/>
              </a:rPr>
              <a:t>-</a:t>
            </a:r>
            <a:r>
              <a:rPr lang="zh-CN" altLang="en-US">
                <a:latin typeface="Arial" panose="020B0604020202020204" pitchFamily="34" charset="0"/>
              </a:rPr>
              <a:t>抗混叠滤波</a:t>
            </a:r>
            <a:r>
              <a:rPr lang="en-US" altLang="zh-CN">
                <a:latin typeface="Arial" panose="020B0604020202020204" pitchFamily="34" charset="0"/>
              </a:rPr>
              <a:t>-</a:t>
            </a:r>
            <a:r>
              <a:rPr lang="zh-CN" altLang="en-US">
                <a:latin typeface="Arial" panose="020B0604020202020204" pitchFamily="34" charset="0"/>
              </a:rPr>
              <a:t>模</a:t>
            </a:r>
            <a:r>
              <a:rPr lang="en-US" altLang="zh-CN">
                <a:latin typeface="Arial" panose="020B0604020202020204" pitchFamily="34" charset="0"/>
              </a:rPr>
              <a:t>/</a:t>
            </a:r>
            <a:r>
              <a:rPr lang="zh-CN" altLang="en-US">
                <a:latin typeface="Arial" panose="020B0604020202020204" pitchFamily="34" charset="0"/>
              </a:rPr>
              <a:t>数转换</a:t>
            </a:r>
            <a:r>
              <a:rPr lang="en-US" altLang="zh-CN">
                <a:latin typeface="Arial" panose="020B0604020202020204" pitchFamily="34" charset="0"/>
              </a:rPr>
              <a:t>-</a:t>
            </a:r>
            <a:r>
              <a:rPr lang="zh-CN" altLang="en-US">
                <a:latin typeface="Arial" panose="020B0604020202020204" pitchFamily="34" charset="0"/>
              </a:rPr>
              <a:t>数字信号处理</a:t>
            </a:r>
          </a:p>
        </p:txBody>
      </p:sp>
      <p:grpSp>
        <p:nvGrpSpPr>
          <p:cNvPr id="4117" name="Group 26"/>
          <p:cNvGrpSpPr>
            <a:grpSpLocks/>
          </p:cNvGrpSpPr>
          <p:nvPr/>
        </p:nvGrpSpPr>
        <p:grpSpPr bwMode="auto">
          <a:xfrm>
            <a:off x="4067175" y="4508500"/>
            <a:ext cx="865188" cy="239713"/>
            <a:chOff x="113" y="2296"/>
            <a:chExt cx="817" cy="333"/>
          </a:xfrm>
        </p:grpSpPr>
        <p:sp>
          <p:nvSpPr>
            <p:cNvPr id="4130" name="Freeform 27"/>
            <p:cNvSpPr>
              <a:spLocks/>
            </p:cNvSpPr>
            <p:nvPr/>
          </p:nvSpPr>
          <p:spPr bwMode="auto">
            <a:xfrm>
              <a:off x="113" y="2296"/>
              <a:ext cx="363" cy="333"/>
            </a:xfrm>
            <a:custGeom>
              <a:avLst/>
              <a:gdLst>
                <a:gd name="T0" fmla="*/ 0 w 363"/>
                <a:gd name="T1" fmla="*/ 0 h 333"/>
                <a:gd name="T2" fmla="*/ 46 w 363"/>
                <a:gd name="T3" fmla="*/ 318 h 333"/>
                <a:gd name="T4" fmla="*/ 91 w 363"/>
                <a:gd name="T5" fmla="*/ 91 h 333"/>
                <a:gd name="T6" fmla="*/ 136 w 363"/>
                <a:gd name="T7" fmla="*/ 272 h 333"/>
                <a:gd name="T8" fmla="*/ 182 w 363"/>
                <a:gd name="T9" fmla="*/ 182 h 333"/>
                <a:gd name="T10" fmla="*/ 227 w 363"/>
                <a:gd name="T11" fmla="*/ 272 h 333"/>
                <a:gd name="T12" fmla="*/ 272 w 363"/>
                <a:gd name="T13" fmla="*/ 91 h 333"/>
                <a:gd name="T14" fmla="*/ 318 w 363"/>
                <a:gd name="T15" fmla="*/ 182 h 333"/>
                <a:gd name="T16" fmla="*/ 318 w 363"/>
                <a:gd name="T17" fmla="*/ 136 h 333"/>
                <a:gd name="T18" fmla="*/ 363 w 363"/>
                <a:gd name="T19" fmla="*/ 182 h 33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363" h="333">
                  <a:moveTo>
                    <a:pt x="0" y="0"/>
                  </a:moveTo>
                  <a:cubicBezTo>
                    <a:pt x="15" y="151"/>
                    <a:pt x="31" y="303"/>
                    <a:pt x="46" y="318"/>
                  </a:cubicBezTo>
                  <a:cubicBezTo>
                    <a:pt x="61" y="333"/>
                    <a:pt x="76" y="99"/>
                    <a:pt x="91" y="91"/>
                  </a:cubicBezTo>
                  <a:cubicBezTo>
                    <a:pt x="106" y="83"/>
                    <a:pt x="121" y="257"/>
                    <a:pt x="136" y="272"/>
                  </a:cubicBezTo>
                  <a:cubicBezTo>
                    <a:pt x="151" y="287"/>
                    <a:pt x="167" y="182"/>
                    <a:pt x="182" y="182"/>
                  </a:cubicBezTo>
                  <a:cubicBezTo>
                    <a:pt x="197" y="182"/>
                    <a:pt x="212" y="287"/>
                    <a:pt x="227" y="272"/>
                  </a:cubicBezTo>
                  <a:cubicBezTo>
                    <a:pt x="242" y="257"/>
                    <a:pt x="257" y="106"/>
                    <a:pt x="272" y="91"/>
                  </a:cubicBezTo>
                  <a:cubicBezTo>
                    <a:pt x="287" y="76"/>
                    <a:pt x="310" y="175"/>
                    <a:pt x="318" y="182"/>
                  </a:cubicBezTo>
                  <a:cubicBezTo>
                    <a:pt x="326" y="189"/>
                    <a:pt x="311" y="136"/>
                    <a:pt x="318" y="136"/>
                  </a:cubicBezTo>
                  <a:cubicBezTo>
                    <a:pt x="325" y="136"/>
                    <a:pt x="344" y="159"/>
                    <a:pt x="363" y="182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31" name="Freeform 28"/>
            <p:cNvSpPr>
              <a:spLocks/>
            </p:cNvSpPr>
            <p:nvPr/>
          </p:nvSpPr>
          <p:spPr bwMode="auto">
            <a:xfrm>
              <a:off x="476" y="2478"/>
              <a:ext cx="454" cy="90"/>
            </a:xfrm>
            <a:custGeom>
              <a:avLst/>
              <a:gdLst>
                <a:gd name="T0" fmla="*/ 0 w 363"/>
                <a:gd name="T1" fmla="*/ 0 h 333"/>
                <a:gd name="T2" fmla="*/ 58 w 363"/>
                <a:gd name="T3" fmla="*/ 86 h 333"/>
                <a:gd name="T4" fmla="*/ 114 w 363"/>
                <a:gd name="T5" fmla="*/ 25 h 333"/>
                <a:gd name="T6" fmla="*/ 170 w 363"/>
                <a:gd name="T7" fmla="*/ 74 h 333"/>
                <a:gd name="T8" fmla="*/ 228 w 363"/>
                <a:gd name="T9" fmla="*/ 49 h 333"/>
                <a:gd name="T10" fmla="*/ 284 w 363"/>
                <a:gd name="T11" fmla="*/ 74 h 333"/>
                <a:gd name="T12" fmla="*/ 340 w 363"/>
                <a:gd name="T13" fmla="*/ 25 h 333"/>
                <a:gd name="T14" fmla="*/ 398 w 363"/>
                <a:gd name="T15" fmla="*/ 49 h 333"/>
                <a:gd name="T16" fmla="*/ 398 w 363"/>
                <a:gd name="T17" fmla="*/ 37 h 333"/>
                <a:gd name="T18" fmla="*/ 454 w 363"/>
                <a:gd name="T19" fmla="*/ 49 h 33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363" h="333">
                  <a:moveTo>
                    <a:pt x="0" y="0"/>
                  </a:moveTo>
                  <a:cubicBezTo>
                    <a:pt x="15" y="151"/>
                    <a:pt x="31" y="303"/>
                    <a:pt x="46" y="318"/>
                  </a:cubicBezTo>
                  <a:cubicBezTo>
                    <a:pt x="61" y="333"/>
                    <a:pt x="76" y="99"/>
                    <a:pt x="91" y="91"/>
                  </a:cubicBezTo>
                  <a:cubicBezTo>
                    <a:pt x="106" y="83"/>
                    <a:pt x="121" y="257"/>
                    <a:pt x="136" y="272"/>
                  </a:cubicBezTo>
                  <a:cubicBezTo>
                    <a:pt x="151" y="287"/>
                    <a:pt x="167" y="182"/>
                    <a:pt x="182" y="182"/>
                  </a:cubicBezTo>
                  <a:cubicBezTo>
                    <a:pt x="197" y="182"/>
                    <a:pt x="212" y="287"/>
                    <a:pt x="227" y="272"/>
                  </a:cubicBezTo>
                  <a:cubicBezTo>
                    <a:pt x="242" y="257"/>
                    <a:pt x="257" y="106"/>
                    <a:pt x="272" y="91"/>
                  </a:cubicBezTo>
                  <a:cubicBezTo>
                    <a:pt x="287" y="76"/>
                    <a:pt x="310" y="175"/>
                    <a:pt x="318" y="182"/>
                  </a:cubicBezTo>
                  <a:cubicBezTo>
                    <a:pt x="326" y="189"/>
                    <a:pt x="311" y="136"/>
                    <a:pt x="318" y="136"/>
                  </a:cubicBezTo>
                  <a:cubicBezTo>
                    <a:pt x="325" y="136"/>
                    <a:pt x="344" y="159"/>
                    <a:pt x="363" y="182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4118" name="Group 29"/>
          <p:cNvGrpSpPr>
            <a:grpSpLocks/>
          </p:cNvGrpSpPr>
          <p:nvPr/>
        </p:nvGrpSpPr>
        <p:grpSpPr bwMode="auto">
          <a:xfrm>
            <a:off x="2627313" y="4557713"/>
            <a:ext cx="865187" cy="239712"/>
            <a:chOff x="113" y="2296"/>
            <a:chExt cx="817" cy="333"/>
          </a:xfrm>
        </p:grpSpPr>
        <p:sp>
          <p:nvSpPr>
            <p:cNvPr id="4128" name="Freeform 30"/>
            <p:cNvSpPr>
              <a:spLocks/>
            </p:cNvSpPr>
            <p:nvPr/>
          </p:nvSpPr>
          <p:spPr bwMode="auto">
            <a:xfrm>
              <a:off x="113" y="2296"/>
              <a:ext cx="363" cy="333"/>
            </a:xfrm>
            <a:custGeom>
              <a:avLst/>
              <a:gdLst>
                <a:gd name="T0" fmla="*/ 0 w 363"/>
                <a:gd name="T1" fmla="*/ 0 h 333"/>
                <a:gd name="T2" fmla="*/ 46 w 363"/>
                <a:gd name="T3" fmla="*/ 318 h 333"/>
                <a:gd name="T4" fmla="*/ 91 w 363"/>
                <a:gd name="T5" fmla="*/ 91 h 333"/>
                <a:gd name="T6" fmla="*/ 136 w 363"/>
                <a:gd name="T7" fmla="*/ 272 h 333"/>
                <a:gd name="T8" fmla="*/ 182 w 363"/>
                <a:gd name="T9" fmla="*/ 182 h 333"/>
                <a:gd name="T10" fmla="*/ 227 w 363"/>
                <a:gd name="T11" fmla="*/ 272 h 333"/>
                <a:gd name="T12" fmla="*/ 272 w 363"/>
                <a:gd name="T13" fmla="*/ 91 h 333"/>
                <a:gd name="T14" fmla="*/ 318 w 363"/>
                <a:gd name="T15" fmla="*/ 182 h 333"/>
                <a:gd name="T16" fmla="*/ 318 w 363"/>
                <a:gd name="T17" fmla="*/ 136 h 333"/>
                <a:gd name="T18" fmla="*/ 363 w 363"/>
                <a:gd name="T19" fmla="*/ 182 h 33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363" h="333">
                  <a:moveTo>
                    <a:pt x="0" y="0"/>
                  </a:moveTo>
                  <a:cubicBezTo>
                    <a:pt x="15" y="151"/>
                    <a:pt x="31" y="303"/>
                    <a:pt x="46" y="318"/>
                  </a:cubicBezTo>
                  <a:cubicBezTo>
                    <a:pt x="61" y="333"/>
                    <a:pt x="76" y="99"/>
                    <a:pt x="91" y="91"/>
                  </a:cubicBezTo>
                  <a:cubicBezTo>
                    <a:pt x="106" y="83"/>
                    <a:pt x="121" y="257"/>
                    <a:pt x="136" y="272"/>
                  </a:cubicBezTo>
                  <a:cubicBezTo>
                    <a:pt x="151" y="287"/>
                    <a:pt x="167" y="182"/>
                    <a:pt x="182" y="182"/>
                  </a:cubicBezTo>
                  <a:cubicBezTo>
                    <a:pt x="197" y="182"/>
                    <a:pt x="212" y="287"/>
                    <a:pt x="227" y="272"/>
                  </a:cubicBezTo>
                  <a:cubicBezTo>
                    <a:pt x="242" y="257"/>
                    <a:pt x="257" y="106"/>
                    <a:pt x="272" y="91"/>
                  </a:cubicBezTo>
                  <a:cubicBezTo>
                    <a:pt x="287" y="76"/>
                    <a:pt x="310" y="175"/>
                    <a:pt x="318" y="182"/>
                  </a:cubicBezTo>
                  <a:cubicBezTo>
                    <a:pt x="326" y="189"/>
                    <a:pt x="311" y="136"/>
                    <a:pt x="318" y="136"/>
                  </a:cubicBezTo>
                  <a:cubicBezTo>
                    <a:pt x="325" y="136"/>
                    <a:pt x="344" y="159"/>
                    <a:pt x="363" y="182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29" name="Freeform 31"/>
            <p:cNvSpPr>
              <a:spLocks/>
            </p:cNvSpPr>
            <p:nvPr/>
          </p:nvSpPr>
          <p:spPr bwMode="auto">
            <a:xfrm>
              <a:off x="476" y="2478"/>
              <a:ext cx="454" cy="90"/>
            </a:xfrm>
            <a:custGeom>
              <a:avLst/>
              <a:gdLst>
                <a:gd name="T0" fmla="*/ 0 w 363"/>
                <a:gd name="T1" fmla="*/ 0 h 333"/>
                <a:gd name="T2" fmla="*/ 58 w 363"/>
                <a:gd name="T3" fmla="*/ 86 h 333"/>
                <a:gd name="T4" fmla="*/ 114 w 363"/>
                <a:gd name="T5" fmla="*/ 25 h 333"/>
                <a:gd name="T6" fmla="*/ 170 w 363"/>
                <a:gd name="T7" fmla="*/ 74 h 333"/>
                <a:gd name="T8" fmla="*/ 228 w 363"/>
                <a:gd name="T9" fmla="*/ 49 h 333"/>
                <a:gd name="T10" fmla="*/ 284 w 363"/>
                <a:gd name="T11" fmla="*/ 74 h 333"/>
                <a:gd name="T12" fmla="*/ 340 w 363"/>
                <a:gd name="T13" fmla="*/ 25 h 333"/>
                <a:gd name="T14" fmla="*/ 398 w 363"/>
                <a:gd name="T15" fmla="*/ 49 h 333"/>
                <a:gd name="T16" fmla="*/ 398 w 363"/>
                <a:gd name="T17" fmla="*/ 37 h 333"/>
                <a:gd name="T18" fmla="*/ 454 w 363"/>
                <a:gd name="T19" fmla="*/ 49 h 33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363" h="333">
                  <a:moveTo>
                    <a:pt x="0" y="0"/>
                  </a:moveTo>
                  <a:cubicBezTo>
                    <a:pt x="15" y="151"/>
                    <a:pt x="31" y="303"/>
                    <a:pt x="46" y="318"/>
                  </a:cubicBezTo>
                  <a:cubicBezTo>
                    <a:pt x="61" y="333"/>
                    <a:pt x="76" y="99"/>
                    <a:pt x="91" y="91"/>
                  </a:cubicBezTo>
                  <a:cubicBezTo>
                    <a:pt x="106" y="83"/>
                    <a:pt x="121" y="257"/>
                    <a:pt x="136" y="272"/>
                  </a:cubicBezTo>
                  <a:cubicBezTo>
                    <a:pt x="151" y="287"/>
                    <a:pt x="167" y="182"/>
                    <a:pt x="182" y="182"/>
                  </a:cubicBezTo>
                  <a:cubicBezTo>
                    <a:pt x="197" y="182"/>
                    <a:pt x="212" y="287"/>
                    <a:pt x="227" y="272"/>
                  </a:cubicBezTo>
                  <a:cubicBezTo>
                    <a:pt x="242" y="257"/>
                    <a:pt x="257" y="106"/>
                    <a:pt x="272" y="91"/>
                  </a:cubicBezTo>
                  <a:cubicBezTo>
                    <a:pt x="287" y="76"/>
                    <a:pt x="310" y="175"/>
                    <a:pt x="318" y="182"/>
                  </a:cubicBezTo>
                  <a:cubicBezTo>
                    <a:pt x="326" y="189"/>
                    <a:pt x="311" y="136"/>
                    <a:pt x="318" y="136"/>
                  </a:cubicBezTo>
                  <a:cubicBezTo>
                    <a:pt x="325" y="136"/>
                    <a:pt x="344" y="159"/>
                    <a:pt x="363" y="182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4119" name="Rectangle 32"/>
          <p:cNvSpPr>
            <a:spLocks noChangeArrowheads="1"/>
          </p:cNvSpPr>
          <p:nvPr/>
        </p:nvSpPr>
        <p:spPr bwMode="auto">
          <a:xfrm>
            <a:off x="4787900" y="4797425"/>
            <a:ext cx="720725" cy="5048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4120" name="Freeform 34"/>
          <p:cNvSpPr>
            <a:spLocks/>
          </p:cNvSpPr>
          <p:nvPr/>
        </p:nvSpPr>
        <p:spPr bwMode="auto">
          <a:xfrm>
            <a:off x="4859338" y="4868863"/>
            <a:ext cx="649287" cy="144462"/>
          </a:xfrm>
          <a:custGeom>
            <a:avLst/>
            <a:gdLst>
              <a:gd name="T0" fmla="*/ 0 w 409"/>
              <a:gd name="T1" fmla="*/ 144462 h 91"/>
              <a:gd name="T2" fmla="*/ 217487 w 409"/>
              <a:gd name="T3" fmla="*/ 0 h 91"/>
              <a:gd name="T4" fmla="*/ 433387 w 409"/>
              <a:gd name="T5" fmla="*/ 144462 h 91"/>
              <a:gd name="T6" fmla="*/ 649287 w 409"/>
              <a:gd name="T7" fmla="*/ 0 h 91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409" h="91">
                <a:moveTo>
                  <a:pt x="0" y="91"/>
                </a:moveTo>
                <a:cubicBezTo>
                  <a:pt x="46" y="45"/>
                  <a:pt x="92" y="0"/>
                  <a:pt x="137" y="0"/>
                </a:cubicBezTo>
                <a:cubicBezTo>
                  <a:pt x="182" y="0"/>
                  <a:pt x="228" y="91"/>
                  <a:pt x="273" y="91"/>
                </a:cubicBezTo>
                <a:cubicBezTo>
                  <a:pt x="318" y="91"/>
                  <a:pt x="363" y="45"/>
                  <a:pt x="409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21" name="Freeform 35"/>
          <p:cNvSpPr>
            <a:spLocks/>
          </p:cNvSpPr>
          <p:nvPr/>
        </p:nvSpPr>
        <p:spPr bwMode="auto">
          <a:xfrm>
            <a:off x="4859338" y="5084763"/>
            <a:ext cx="649287" cy="144462"/>
          </a:xfrm>
          <a:custGeom>
            <a:avLst/>
            <a:gdLst>
              <a:gd name="T0" fmla="*/ 0 w 409"/>
              <a:gd name="T1" fmla="*/ 144462 h 91"/>
              <a:gd name="T2" fmla="*/ 217487 w 409"/>
              <a:gd name="T3" fmla="*/ 0 h 91"/>
              <a:gd name="T4" fmla="*/ 433387 w 409"/>
              <a:gd name="T5" fmla="*/ 144462 h 91"/>
              <a:gd name="T6" fmla="*/ 649287 w 409"/>
              <a:gd name="T7" fmla="*/ 0 h 91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409" h="91">
                <a:moveTo>
                  <a:pt x="0" y="91"/>
                </a:moveTo>
                <a:cubicBezTo>
                  <a:pt x="46" y="45"/>
                  <a:pt x="92" y="0"/>
                  <a:pt x="137" y="0"/>
                </a:cubicBezTo>
                <a:cubicBezTo>
                  <a:pt x="182" y="0"/>
                  <a:pt x="228" y="91"/>
                  <a:pt x="273" y="91"/>
                </a:cubicBezTo>
                <a:cubicBezTo>
                  <a:pt x="318" y="91"/>
                  <a:pt x="363" y="45"/>
                  <a:pt x="409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22" name="Line 36"/>
          <p:cNvSpPr>
            <a:spLocks noChangeShapeType="1"/>
          </p:cNvSpPr>
          <p:nvPr/>
        </p:nvSpPr>
        <p:spPr bwMode="auto">
          <a:xfrm flipH="1">
            <a:off x="5075238" y="4868863"/>
            <a:ext cx="144462" cy="144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23" name="Line 38"/>
          <p:cNvSpPr>
            <a:spLocks noChangeShapeType="1"/>
          </p:cNvSpPr>
          <p:nvPr/>
        </p:nvSpPr>
        <p:spPr bwMode="auto">
          <a:xfrm>
            <a:off x="5508625" y="5084763"/>
            <a:ext cx="5762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24" name="Text Box 39"/>
          <p:cNvSpPr txBox="1">
            <a:spLocks noChangeArrowheads="1"/>
          </p:cNvSpPr>
          <p:nvPr/>
        </p:nvSpPr>
        <p:spPr bwMode="auto">
          <a:xfrm>
            <a:off x="4572000" y="5445125"/>
            <a:ext cx="12319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>
                <a:latin typeface="Arial" panose="020B0604020202020204" pitchFamily="34" charset="0"/>
              </a:rPr>
              <a:t>Low-Pass Filter</a:t>
            </a:r>
          </a:p>
        </p:txBody>
      </p:sp>
      <p:grpSp>
        <p:nvGrpSpPr>
          <p:cNvPr id="4125" name="Group 40"/>
          <p:cNvGrpSpPr>
            <a:grpSpLocks/>
          </p:cNvGrpSpPr>
          <p:nvPr/>
        </p:nvGrpSpPr>
        <p:grpSpPr bwMode="auto">
          <a:xfrm>
            <a:off x="5364163" y="4508500"/>
            <a:ext cx="865187" cy="239713"/>
            <a:chOff x="113" y="2296"/>
            <a:chExt cx="817" cy="333"/>
          </a:xfrm>
        </p:grpSpPr>
        <p:sp>
          <p:nvSpPr>
            <p:cNvPr id="4126" name="Freeform 41"/>
            <p:cNvSpPr>
              <a:spLocks/>
            </p:cNvSpPr>
            <p:nvPr/>
          </p:nvSpPr>
          <p:spPr bwMode="auto">
            <a:xfrm>
              <a:off x="113" y="2296"/>
              <a:ext cx="363" cy="333"/>
            </a:xfrm>
            <a:custGeom>
              <a:avLst/>
              <a:gdLst>
                <a:gd name="T0" fmla="*/ 0 w 363"/>
                <a:gd name="T1" fmla="*/ 0 h 333"/>
                <a:gd name="T2" fmla="*/ 46 w 363"/>
                <a:gd name="T3" fmla="*/ 318 h 333"/>
                <a:gd name="T4" fmla="*/ 91 w 363"/>
                <a:gd name="T5" fmla="*/ 91 h 333"/>
                <a:gd name="T6" fmla="*/ 136 w 363"/>
                <a:gd name="T7" fmla="*/ 272 h 333"/>
                <a:gd name="T8" fmla="*/ 182 w 363"/>
                <a:gd name="T9" fmla="*/ 182 h 333"/>
                <a:gd name="T10" fmla="*/ 227 w 363"/>
                <a:gd name="T11" fmla="*/ 272 h 333"/>
                <a:gd name="T12" fmla="*/ 272 w 363"/>
                <a:gd name="T13" fmla="*/ 91 h 333"/>
                <a:gd name="T14" fmla="*/ 318 w 363"/>
                <a:gd name="T15" fmla="*/ 182 h 333"/>
                <a:gd name="T16" fmla="*/ 318 w 363"/>
                <a:gd name="T17" fmla="*/ 136 h 333"/>
                <a:gd name="T18" fmla="*/ 363 w 363"/>
                <a:gd name="T19" fmla="*/ 182 h 33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363" h="333">
                  <a:moveTo>
                    <a:pt x="0" y="0"/>
                  </a:moveTo>
                  <a:cubicBezTo>
                    <a:pt x="15" y="151"/>
                    <a:pt x="31" y="303"/>
                    <a:pt x="46" y="318"/>
                  </a:cubicBezTo>
                  <a:cubicBezTo>
                    <a:pt x="61" y="333"/>
                    <a:pt x="76" y="99"/>
                    <a:pt x="91" y="91"/>
                  </a:cubicBezTo>
                  <a:cubicBezTo>
                    <a:pt x="106" y="83"/>
                    <a:pt x="121" y="257"/>
                    <a:pt x="136" y="272"/>
                  </a:cubicBezTo>
                  <a:cubicBezTo>
                    <a:pt x="151" y="287"/>
                    <a:pt x="167" y="182"/>
                    <a:pt x="182" y="182"/>
                  </a:cubicBezTo>
                  <a:cubicBezTo>
                    <a:pt x="197" y="182"/>
                    <a:pt x="212" y="287"/>
                    <a:pt x="227" y="272"/>
                  </a:cubicBezTo>
                  <a:cubicBezTo>
                    <a:pt x="242" y="257"/>
                    <a:pt x="257" y="106"/>
                    <a:pt x="272" y="91"/>
                  </a:cubicBezTo>
                  <a:cubicBezTo>
                    <a:pt x="287" y="76"/>
                    <a:pt x="310" y="175"/>
                    <a:pt x="318" y="182"/>
                  </a:cubicBezTo>
                  <a:cubicBezTo>
                    <a:pt x="326" y="189"/>
                    <a:pt x="311" y="136"/>
                    <a:pt x="318" y="136"/>
                  </a:cubicBezTo>
                  <a:cubicBezTo>
                    <a:pt x="325" y="136"/>
                    <a:pt x="344" y="159"/>
                    <a:pt x="363" y="182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27" name="Freeform 42"/>
            <p:cNvSpPr>
              <a:spLocks/>
            </p:cNvSpPr>
            <p:nvPr/>
          </p:nvSpPr>
          <p:spPr bwMode="auto">
            <a:xfrm>
              <a:off x="476" y="2478"/>
              <a:ext cx="454" cy="90"/>
            </a:xfrm>
            <a:custGeom>
              <a:avLst/>
              <a:gdLst>
                <a:gd name="T0" fmla="*/ 0 w 363"/>
                <a:gd name="T1" fmla="*/ 0 h 333"/>
                <a:gd name="T2" fmla="*/ 58 w 363"/>
                <a:gd name="T3" fmla="*/ 86 h 333"/>
                <a:gd name="T4" fmla="*/ 114 w 363"/>
                <a:gd name="T5" fmla="*/ 25 h 333"/>
                <a:gd name="T6" fmla="*/ 170 w 363"/>
                <a:gd name="T7" fmla="*/ 74 h 333"/>
                <a:gd name="T8" fmla="*/ 228 w 363"/>
                <a:gd name="T9" fmla="*/ 49 h 333"/>
                <a:gd name="T10" fmla="*/ 284 w 363"/>
                <a:gd name="T11" fmla="*/ 74 h 333"/>
                <a:gd name="T12" fmla="*/ 340 w 363"/>
                <a:gd name="T13" fmla="*/ 25 h 333"/>
                <a:gd name="T14" fmla="*/ 398 w 363"/>
                <a:gd name="T15" fmla="*/ 49 h 333"/>
                <a:gd name="T16" fmla="*/ 398 w 363"/>
                <a:gd name="T17" fmla="*/ 37 h 333"/>
                <a:gd name="T18" fmla="*/ 454 w 363"/>
                <a:gd name="T19" fmla="*/ 49 h 33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363" h="333">
                  <a:moveTo>
                    <a:pt x="0" y="0"/>
                  </a:moveTo>
                  <a:cubicBezTo>
                    <a:pt x="15" y="151"/>
                    <a:pt x="31" y="303"/>
                    <a:pt x="46" y="318"/>
                  </a:cubicBezTo>
                  <a:cubicBezTo>
                    <a:pt x="61" y="333"/>
                    <a:pt x="76" y="99"/>
                    <a:pt x="91" y="91"/>
                  </a:cubicBezTo>
                  <a:cubicBezTo>
                    <a:pt x="106" y="83"/>
                    <a:pt x="121" y="257"/>
                    <a:pt x="136" y="272"/>
                  </a:cubicBezTo>
                  <a:cubicBezTo>
                    <a:pt x="151" y="287"/>
                    <a:pt x="167" y="182"/>
                    <a:pt x="182" y="182"/>
                  </a:cubicBezTo>
                  <a:cubicBezTo>
                    <a:pt x="197" y="182"/>
                    <a:pt x="212" y="287"/>
                    <a:pt x="227" y="272"/>
                  </a:cubicBezTo>
                  <a:cubicBezTo>
                    <a:pt x="242" y="257"/>
                    <a:pt x="257" y="106"/>
                    <a:pt x="272" y="91"/>
                  </a:cubicBezTo>
                  <a:cubicBezTo>
                    <a:pt x="287" y="76"/>
                    <a:pt x="310" y="175"/>
                    <a:pt x="318" y="182"/>
                  </a:cubicBezTo>
                  <a:cubicBezTo>
                    <a:pt x="326" y="189"/>
                    <a:pt x="311" y="136"/>
                    <a:pt x="318" y="136"/>
                  </a:cubicBezTo>
                  <a:cubicBezTo>
                    <a:pt x="325" y="136"/>
                    <a:pt x="344" y="159"/>
                    <a:pt x="363" y="182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特征分析</a:t>
            </a:r>
            <a:r>
              <a:rPr lang="en-US" altLang="zh-CN" smtClean="0"/>
              <a:t>-</a:t>
            </a:r>
            <a:r>
              <a:rPr lang="zh-CN" altLang="en-US" smtClean="0"/>
              <a:t>过程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182688" y="2017713"/>
            <a:ext cx="7772400" cy="2447925"/>
          </a:xfrm>
        </p:spPr>
        <p:txBody>
          <a:bodyPr/>
          <a:lstStyle/>
          <a:p>
            <a:pPr eaLnBrk="1" hangingPunct="1"/>
            <a:r>
              <a:rPr lang="zh-CN" altLang="en-US" sz="2400" dirty="0" smtClean="0"/>
              <a:t>拾音 </a:t>
            </a:r>
            <a:r>
              <a:rPr lang="en-US" altLang="zh-CN" sz="2400" dirty="0" smtClean="0"/>
              <a:t>– </a:t>
            </a:r>
            <a:r>
              <a:rPr lang="zh-CN" altLang="en-US" sz="2400" dirty="0" smtClean="0"/>
              <a:t>麦克风</a:t>
            </a:r>
            <a:endParaRPr lang="zh-CN" altLang="en-US" sz="2000" dirty="0" smtClean="0"/>
          </a:p>
          <a:p>
            <a:pPr eaLnBrk="1" hangingPunct="1"/>
            <a:r>
              <a:rPr lang="zh-CN" altLang="en-US" sz="2400" dirty="0" smtClean="0"/>
              <a:t>放大 </a:t>
            </a:r>
            <a:r>
              <a:rPr lang="en-US" altLang="zh-CN" sz="2400" dirty="0" smtClean="0"/>
              <a:t>– </a:t>
            </a:r>
            <a:r>
              <a:rPr lang="zh-CN" altLang="en-US" sz="2400" dirty="0" smtClean="0"/>
              <a:t>能量放大</a:t>
            </a:r>
            <a:endParaRPr lang="en-US" altLang="zh-CN" sz="2400" dirty="0" smtClean="0"/>
          </a:p>
          <a:p>
            <a:pPr lvl="1" eaLnBrk="1" hangingPunct="1"/>
            <a:r>
              <a:rPr lang="zh-CN" altLang="en-US" sz="2000" dirty="0" smtClean="0"/>
              <a:t>频率响应</a:t>
            </a:r>
            <a:endParaRPr lang="en-US" altLang="zh-CN" sz="2000" dirty="0" smtClean="0"/>
          </a:p>
          <a:p>
            <a:pPr lvl="1" eaLnBrk="1" hangingPunct="1"/>
            <a:r>
              <a:rPr lang="zh-CN" altLang="en-US" sz="2000" dirty="0" smtClean="0"/>
              <a:t>低</a:t>
            </a:r>
            <a:r>
              <a:rPr lang="zh-CN" altLang="en-US" sz="2000" dirty="0"/>
              <a:t>电</a:t>
            </a:r>
            <a:r>
              <a:rPr lang="zh-CN" altLang="en-US" sz="2000" dirty="0" smtClean="0"/>
              <a:t>噪声</a:t>
            </a:r>
            <a:endParaRPr lang="en-US" altLang="zh-CN" sz="2000" dirty="0" smtClean="0"/>
          </a:p>
          <a:p>
            <a:pPr lvl="1" eaLnBrk="1" hangingPunct="1"/>
            <a:endParaRPr lang="zh-CN" altLang="en-US" sz="2000" dirty="0" smtClean="0"/>
          </a:p>
        </p:txBody>
      </p:sp>
      <p:grpSp>
        <p:nvGrpSpPr>
          <p:cNvPr id="5124" name="Group 5"/>
          <p:cNvGrpSpPr>
            <a:grpSpLocks/>
          </p:cNvGrpSpPr>
          <p:nvPr/>
        </p:nvGrpSpPr>
        <p:grpSpPr bwMode="auto">
          <a:xfrm>
            <a:off x="2120900" y="4437063"/>
            <a:ext cx="287338" cy="576262"/>
            <a:chOff x="2064" y="2796"/>
            <a:chExt cx="570" cy="561"/>
          </a:xfrm>
        </p:grpSpPr>
        <p:sp>
          <p:nvSpPr>
            <p:cNvPr id="5158" name="chair3"/>
            <p:cNvSpPr>
              <a:spLocks noEditPoints="1" noChangeArrowheads="1"/>
            </p:cNvSpPr>
            <p:nvPr/>
          </p:nvSpPr>
          <p:spPr bwMode="auto">
            <a:xfrm rot="10800000">
              <a:off x="2064" y="2931"/>
              <a:ext cx="570" cy="426"/>
            </a:xfrm>
            <a:custGeom>
              <a:avLst/>
              <a:gdLst>
                <a:gd name="T0" fmla="*/ 285 w 21600"/>
                <a:gd name="T1" fmla="*/ 0 h 21600"/>
                <a:gd name="T2" fmla="*/ 535 w 21600"/>
                <a:gd name="T3" fmla="*/ 213 h 21600"/>
                <a:gd name="T4" fmla="*/ 285 w 21600"/>
                <a:gd name="T5" fmla="*/ 426 h 21600"/>
                <a:gd name="T6" fmla="*/ 34 w 21600"/>
                <a:gd name="T7" fmla="*/ 213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813 w 21600"/>
                <a:gd name="T13" fmla="*/ 6642 h 21600"/>
                <a:gd name="T14" fmla="*/ 16863 w 21600"/>
                <a:gd name="T15" fmla="*/ 19673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 extrusionOk="0">
                  <a:moveTo>
                    <a:pt x="10661" y="21600"/>
                  </a:moveTo>
                  <a:lnTo>
                    <a:pt x="11964" y="21600"/>
                  </a:lnTo>
                  <a:lnTo>
                    <a:pt x="12969" y="21477"/>
                  </a:lnTo>
                  <a:lnTo>
                    <a:pt x="13951" y="21379"/>
                  </a:lnTo>
                  <a:lnTo>
                    <a:pt x="14742" y="21134"/>
                  </a:lnTo>
                  <a:lnTo>
                    <a:pt x="15575" y="20765"/>
                  </a:lnTo>
                  <a:lnTo>
                    <a:pt x="16152" y="20520"/>
                  </a:lnTo>
                  <a:lnTo>
                    <a:pt x="16579" y="20225"/>
                  </a:lnTo>
                  <a:lnTo>
                    <a:pt x="16942" y="19857"/>
                  </a:lnTo>
                  <a:lnTo>
                    <a:pt x="17455" y="20520"/>
                  </a:lnTo>
                  <a:lnTo>
                    <a:pt x="17989" y="21011"/>
                  </a:lnTo>
                  <a:lnTo>
                    <a:pt x="18459" y="21379"/>
                  </a:lnTo>
                  <a:lnTo>
                    <a:pt x="19079" y="21477"/>
                  </a:lnTo>
                  <a:lnTo>
                    <a:pt x="19656" y="21477"/>
                  </a:lnTo>
                  <a:lnTo>
                    <a:pt x="20275" y="21379"/>
                  </a:lnTo>
                  <a:lnTo>
                    <a:pt x="20660" y="21011"/>
                  </a:lnTo>
                  <a:lnTo>
                    <a:pt x="21173" y="20643"/>
                  </a:lnTo>
                  <a:lnTo>
                    <a:pt x="21386" y="20225"/>
                  </a:lnTo>
                  <a:lnTo>
                    <a:pt x="21600" y="19636"/>
                  </a:lnTo>
                  <a:lnTo>
                    <a:pt x="21600" y="19145"/>
                  </a:lnTo>
                  <a:lnTo>
                    <a:pt x="21600" y="18605"/>
                  </a:lnTo>
                  <a:lnTo>
                    <a:pt x="21386" y="18115"/>
                  </a:lnTo>
                  <a:lnTo>
                    <a:pt x="21066" y="17525"/>
                  </a:lnTo>
                  <a:lnTo>
                    <a:pt x="20660" y="17108"/>
                  </a:lnTo>
                  <a:lnTo>
                    <a:pt x="20275" y="16740"/>
                  </a:lnTo>
                  <a:lnTo>
                    <a:pt x="20275" y="10628"/>
                  </a:lnTo>
                  <a:lnTo>
                    <a:pt x="20275" y="5695"/>
                  </a:lnTo>
                  <a:lnTo>
                    <a:pt x="20275" y="5105"/>
                  </a:lnTo>
                  <a:lnTo>
                    <a:pt x="20190" y="4492"/>
                  </a:lnTo>
                  <a:lnTo>
                    <a:pt x="19976" y="4075"/>
                  </a:lnTo>
                  <a:lnTo>
                    <a:pt x="19763" y="3485"/>
                  </a:lnTo>
                  <a:lnTo>
                    <a:pt x="19442" y="2995"/>
                  </a:lnTo>
                  <a:lnTo>
                    <a:pt x="19079" y="2455"/>
                  </a:lnTo>
                  <a:lnTo>
                    <a:pt x="18673" y="2086"/>
                  </a:lnTo>
                  <a:lnTo>
                    <a:pt x="18139" y="1620"/>
                  </a:lnTo>
                  <a:lnTo>
                    <a:pt x="17562" y="1325"/>
                  </a:lnTo>
                  <a:lnTo>
                    <a:pt x="16836" y="957"/>
                  </a:lnTo>
                  <a:lnTo>
                    <a:pt x="16045" y="589"/>
                  </a:lnTo>
                  <a:lnTo>
                    <a:pt x="15169" y="344"/>
                  </a:lnTo>
                  <a:lnTo>
                    <a:pt x="14272" y="245"/>
                  </a:lnTo>
                  <a:lnTo>
                    <a:pt x="13182" y="123"/>
                  </a:lnTo>
                  <a:lnTo>
                    <a:pt x="12028" y="0"/>
                  </a:lnTo>
                  <a:lnTo>
                    <a:pt x="10832" y="0"/>
                  </a:lnTo>
                  <a:lnTo>
                    <a:pt x="9572" y="0"/>
                  </a:lnTo>
                  <a:lnTo>
                    <a:pt x="8418" y="123"/>
                  </a:lnTo>
                  <a:lnTo>
                    <a:pt x="7328" y="245"/>
                  </a:lnTo>
                  <a:lnTo>
                    <a:pt x="6431" y="344"/>
                  </a:lnTo>
                  <a:lnTo>
                    <a:pt x="5555" y="589"/>
                  </a:lnTo>
                  <a:lnTo>
                    <a:pt x="4764" y="957"/>
                  </a:lnTo>
                  <a:lnTo>
                    <a:pt x="4038" y="1325"/>
                  </a:lnTo>
                  <a:lnTo>
                    <a:pt x="3461" y="1620"/>
                  </a:lnTo>
                  <a:lnTo>
                    <a:pt x="2927" y="2086"/>
                  </a:lnTo>
                  <a:lnTo>
                    <a:pt x="2521" y="2455"/>
                  </a:lnTo>
                  <a:lnTo>
                    <a:pt x="2158" y="2995"/>
                  </a:lnTo>
                  <a:lnTo>
                    <a:pt x="1837" y="3485"/>
                  </a:lnTo>
                  <a:lnTo>
                    <a:pt x="1624" y="4075"/>
                  </a:lnTo>
                  <a:lnTo>
                    <a:pt x="1410" y="4492"/>
                  </a:lnTo>
                  <a:lnTo>
                    <a:pt x="1303" y="5105"/>
                  </a:lnTo>
                  <a:lnTo>
                    <a:pt x="1303" y="5695"/>
                  </a:lnTo>
                  <a:lnTo>
                    <a:pt x="1303" y="10874"/>
                  </a:lnTo>
                  <a:lnTo>
                    <a:pt x="1303" y="16740"/>
                  </a:lnTo>
                  <a:lnTo>
                    <a:pt x="940" y="17108"/>
                  </a:lnTo>
                  <a:lnTo>
                    <a:pt x="534" y="17525"/>
                  </a:lnTo>
                  <a:lnTo>
                    <a:pt x="214" y="18115"/>
                  </a:lnTo>
                  <a:lnTo>
                    <a:pt x="0" y="18605"/>
                  </a:lnTo>
                  <a:lnTo>
                    <a:pt x="0" y="19145"/>
                  </a:lnTo>
                  <a:lnTo>
                    <a:pt x="0" y="19636"/>
                  </a:lnTo>
                  <a:lnTo>
                    <a:pt x="214" y="20225"/>
                  </a:lnTo>
                  <a:lnTo>
                    <a:pt x="427" y="20643"/>
                  </a:lnTo>
                  <a:lnTo>
                    <a:pt x="833" y="21011"/>
                  </a:lnTo>
                  <a:lnTo>
                    <a:pt x="1303" y="21379"/>
                  </a:lnTo>
                  <a:lnTo>
                    <a:pt x="1944" y="21477"/>
                  </a:lnTo>
                  <a:lnTo>
                    <a:pt x="2521" y="21477"/>
                  </a:lnTo>
                  <a:lnTo>
                    <a:pt x="3141" y="21379"/>
                  </a:lnTo>
                  <a:lnTo>
                    <a:pt x="3611" y="21011"/>
                  </a:lnTo>
                  <a:lnTo>
                    <a:pt x="4145" y="20520"/>
                  </a:lnTo>
                  <a:lnTo>
                    <a:pt x="4658" y="19857"/>
                  </a:lnTo>
                  <a:lnTo>
                    <a:pt x="4914" y="20225"/>
                  </a:lnTo>
                  <a:lnTo>
                    <a:pt x="5448" y="20520"/>
                  </a:lnTo>
                  <a:lnTo>
                    <a:pt x="6025" y="20765"/>
                  </a:lnTo>
                  <a:lnTo>
                    <a:pt x="6751" y="21134"/>
                  </a:lnTo>
                  <a:lnTo>
                    <a:pt x="7542" y="21379"/>
                  </a:lnTo>
                  <a:lnTo>
                    <a:pt x="8418" y="21477"/>
                  </a:lnTo>
                  <a:lnTo>
                    <a:pt x="9465" y="21600"/>
                  </a:lnTo>
                  <a:lnTo>
                    <a:pt x="10661" y="21600"/>
                  </a:lnTo>
                  <a:close/>
                </a:path>
                <a:path w="21600" h="21600" extrusionOk="0">
                  <a:moveTo>
                    <a:pt x="17049" y="19857"/>
                  </a:moveTo>
                  <a:lnTo>
                    <a:pt x="17049" y="19268"/>
                  </a:lnTo>
                  <a:lnTo>
                    <a:pt x="17049" y="18016"/>
                  </a:lnTo>
                  <a:lnTo>
                    <a:pt x="17049" y="16274"/>
                  </a:lnTo>
                  <a:lnTo>
                    <a:pt x="17049" y="14114"/>
                  </a:lnTo>
                  <a:lnTo>
                    <a:pt x="17049" y="11880"/>
                  </a:lnTo>
                  <a:lnTo>
                    <a:pt x="17049" y="9843"/>
                  </a:lnTo>
                  <a:lnTo>
                    <a:pt x="17049" y="8100"/>
                  </a:lnTo>
                  <a:lnTo>
                    <a:pt x="17049" y="7069"/>
                  </a:lnTo>
                  <a:lnTo>
                    <a:pt x="16942" y="6725"/>
                  </a:lnTo>
                  <a:lnTo>
                    <a:pt x="16836" y="6357"/>
                  </a:lnTo>
                  <a:lnTo>
                    <a:pt x="16686" y="6112"/>
                  </a:lnTo>
                  <a:lnTo>
                    <a:pt x="16472" y="5768"/>
                  </a:lnTo>
                  <a:lnTo>
                    <a:pt x="15746" y="5351"/>
                  </a:lnTo>
                  <a:lnTo>
                    <a:pt x="14849" y="4983"/>
                  </a:lnTo>
                  <a:lnTo>
                    <a:pt x="13951" y="4615"/>
                  </a:lnTo>
                  <a:lnTo>
                    <a:pt x="12862" y="4369"/>
                  </a:lnTo>
                  <a:lnTo>
                    <a:pt x="11879" y="4271"/>
                  </a:lnTo>
                  <a:lnTo>
                    <a:pt x="10832" y="4197"/>
                  </a:lnTo>
                  <a:lnTo>
                    <a:pt x="9828" y="4271"/>
                  </a:lnTo>
                  <a:lnTo>
                    <a:pt x="8845" y="4369"/>
                  </a:lnTo>
                  <a:lnTo>
                    <a:pt x="7734" y="4615"/>
                  </a:lnTo>
                  <a:lnTo>
                    <a:pt x="6751" y="4983"/>
                  </a:lnTo>
                  <a:lnTo>
                    <a:pt x="5961" y="5351"/>
                  </a:lnTo>
                  <a:lnTo>
                    <a:pt x="5234" y="5768"/>
                  </a:lnTo>
                  <a:lnTo>
                    <a:pt x="4914" y="6112"/>
                  </a:lnTo>
                  <a:lnTo>
                    <a:pt x="4764" y="6357"/>
                  </a:lnTo>
                  <a:lnTo>
                    <a:pt x="4658" y="6725"/>
                  </a:lnTo>
                  <a:lnTo>
                    <a:pt x="4658" y="7069"/>
                  </a:lnTo>
                  <a:lnTo>
                    <a:pt x="4658" y="8100"/>
                  </a:lnTo>
                  <a:lnTo>
                    <a:pt x="4658" y="9843"/>
                  </a:lnTo>
                  <a:lnTo>
                    <a:pt x="4658" y="11880"/>
                  </a:lnTo>
                  <a:lnTo>
                    <a:pt x="4658" y="14114"/>
                  </a:lnTo>
                  <a:lnTo>
                    <a:pt x="4658" y="16274"/>
                  </a:lnTo>
                  <a:lnTo>
                    <a:pt x="4658" y="18016"/>
                  </a:lnTo>
                  <a:lnTo>
                    <a:pt x="4658" y="19268"/>
                  </a:lnTo>
                  <a:lnTo>
                    <a:pt x="4658" y="19857"/>
                  </a:lnTo>
                </a:path>
              </a:pathLst>
            </a:custGeom>
            <a:solidFill>
              <a:srgbClr val="FFFFC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59" name="Oval 7"/>
            <p:cNvSpPr>
              <a:spLocks noChangeArrowheads="1"/>
            </p:cNvSpPr>
            <p:nvPr/>
          </p:nvSpPr>
          <p:spPr bwMode="auto">
            <a:xfrm>
              <a:off x="2200" y="2796"/>
              <a:ext cx="317" cy="453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</p:grpSp>
      <p:sp>
        <p:nvSpPr>
          <p:cNvPr id="5125" name="Freeform 8"/>
          <p:cNvSpPr>
            <a:spLocks/>
          </p:cNvSpPr>
          <p:nvPr/>
        </p:nvSpPr>
        <p:spPr bwMode="auto">
          <a:xfrm>
            <a:off x="2263775" y="5013325"/>
            <a:ext cx="1271588" cy="298450"/>
          </a:xfrm>
          <a:custGeom>
            <a:avLst/>
            <a:gdLst>
              <a:gd name="T0" fmla="*/ 0 w 801"/>
              <a:gd name="T1" fmla="*/ 0 h 188"/>
              <a:gd name="T2" fmla="*/ 144463 w 801"/>
              <a:gd name="T3" fmla="*/ 287338 h 188"/>
              <a:gd name="T4" fmla="*/ 431800 w 801"/>
              <a:gd name="T5" fmla="*/ 71438 h 188"/>
              <a:gd name="T6" fmla="*/ 647700 w 801"/>
              <a:gd name="T7" fmla="*/ 142875 h 188"/>
              <a:gd name="T8" fmla="*/ 865188 w 801"/>
              <a:gd name="T9" fmla="*/ 71438 h 188"/>
              <a:gd name="T10" fmla="*/ 1223963 w 801"/>
              <a:gd name="T11" fmla="*/ 71438 h 188"/>
              <a:gd name="T12" fmla="*/ 1152525 w 801"/>
              <a:gd name="T13" fmla="*/ 71438 h 18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801" h="188">
                <a:moveTo>
                  <a:pt x="0" y="0"/>
                </a:moveTo>
                <a:cubicBezTo>
                  <a:pt x="23" y="87"/>
                  <a:pt x="46" y="174"/>
                  <a:pt x="91" y="181"/>
                </a:cubicBezTo>
                <a:cubicBezTo>
                  <a:pt x="136" y="188"/>
                  <a:pt x="219" y="60"/>
                  <a:pt x="272" y="45"/>
                </a:cubicBezTo>
                <a:cubicBezTo>
                  <a:pt x="325" y="30"/>
                  <a:pt x="363" y="90"/>
                  <a:pt x="408" y="90"/>
                </a:cubicBezTo>
                <a:cubicBezTo>
                  <a:pt x="453" y="90"/>
                  <a:pt x="484" y="53"/>
                  <a:pt x="545" y="45"/>
                </a:cubicBezTo>
                <a:cubicBezTo>
                  <a:pt x="606" y="37"/>
                  <a:pt x="741" y="45"/>
                  <a:pt x="771" y="45"/>
                </a:cubicBezTo>
                <a:cubicBezTo>
                  <a:pt x="801" y="45"/>
                  <a:pt x="763" y="45"/>
                  <a:pt x="726" y="45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26" name="Rectangle 9"/>
          <p:cNvSpPr>
            <a:spLocks noChangeArrowheads="1"/>
          </p:cNvSpPr>
          <p:nvPr/>
        </p:nvSpPr>
        <p:spPr bwMode="auto">
          <a:xfrm>
            <a:off x="3489325" y="4795838"/>
            <a:ext cx="720725" cy="5048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5127" name="AutoShape 10"/>
          <p:cNvSpPr>
            <a:spLocks noChangeArrowheads="1"/>
          </p:cNvSpPr>
          <p:nvPr/>
        </p:nvSpPr>
        <p:spPr bwMode="auto">
          <a:xfrm>
            <a:off x="3632200" y="4940300"/>
            <a:ext cx="431800" cy="431800"/>
          </a:xfrm>
          <a:custGeom>
            <a:avLst/>
            <a:gdLst>
              <a:gd name="T0" fmla="*/ 215900 w 21600"/>
              <a:gd name="T1" fmla="*/ 0 h 21600"/>
              <a:gd name="T2" fmla="*/ 53975 w 21600"/>
              <a:gd name="T3" fmla="*/ 215900 h 21600"/>
              <a:gd name="T4" fmla="*/ 215900 w 21600"/>
              <a:gd name="T5" fmla="*/ 107950 h 21600"/>
              <a:gd name="T6" fmla="*/ 377825 w 21600"/>
              <a:gd name="T7" fmla="*/ 21590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7713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5400" y="10800"/>
                </a:moveTo>
                <a:cubicBezTo>
                  <a:pt x="5400" y="7817"/>
                  <a:pt x="7817" y="5400"/>
                  <a:pt x="10800" y="5400"/>
                </a:cubicBezTo>
                <a:cubicBezTo>
                  <a:pt x="13782" y="5399"/>
                  <a:pt x="16199" y="7817"/>
                  <a:pt x="16200" y="10799"/>
                </a:cubicBezTo>
                <a:lnTo>
                  <a:pt x="21600" y="10800"/>
                </a:ln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lnTo>
                  <a:pt x="5400" y="1080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128" name="Line 11"/>
          <p:cNvSpPr>
            <a:spLocks noChangeShapeType="1"/>
          </p:cNvSpPr>
          <p:nvPr/>
        </p:nvSpPr>
        <p:spPr bwMode="auto">
          <a:xfrm flipV="1">
            <a:off x="3848100" y="5011738"/>
            <a:ext cx="144463" cy="21590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5129" name="Group 12"/>
          <p:cNvGrpSpPr>
            <a:grpSpLocks/>
          </p:cNvGrpSpPr>
          <p:nvPr/>
        </p:nvGrpSpPr>
        <p:grpSpPr bwMode="auto">
          <a:xfrm>
            <a:off x="1112838" y="4556125"/>
            <a:ext cx="865187" cy="239713"/>
            <a:chOff x="113" y="2296"/>
            <a:chExt cx="817" cy="333"/>
          </a:xfrm>
        </p:grpSpPr>
        <p:sp>
          <p:nvSpPr>
            <p:cNvPr id="5156" name="Freeform 13"/>
            <p:cNvSpPr>
              <a:spLocks/>
            </p:cNvSpPr>
            <p:nvPr/>
          </p:nvSpPr>
          <p:spPr bwMode="auto">
            <a:xfrm>
              <a:off x="113" y="2296"/>
              <a:ext cx="363" cy="333"/>
            </a:xfrm>
            <a:custGeom>
              <a:avLst/>
              <a:gdLst>
                <a:gd name="T0" fmla="*/ 0 w 363"/>
                <a:gd name="T1" fmla="*/ 0 h 333"/>
                <a:gd name="T2" fmla="*/ 46 w 363"/>
                <a:gd name="T3" fmla="*/ 318 h 333"/>
                <a:gd name="T4" fmla="*/ 91 w 363"/>
                <a:gd name="T5" fmla="*/ 91 h 333"/>
                <a:gd name="T6" fmla="*/ 136 w 363"/>
                <a:gd name="T7" fmla="*/ 272 h 333"/>
                <a:gd name="T8" fmla="*/ 182 w 363"/>
                <a:gd name="T9" fmla="*/ 182 h 333"/>
                <a:gd name="T10" fmla="*/ 227 w 363"/>
                <a:gd name="T11" fmla="*/ 272 h 333"/>
                <a:gd name="T12" fmla="*/ 272 w 363"/>
                <a:gd name="T13" fmla="*/ 91 h 333"/>
                <a:gd name="T14" fmla="*/ 318 w 363"/>
                <a:gd name="T15" fmla="*/ 182 h 333"/>
                <a:gd name="T16" fmla="*/ 318 w 363"/>
                <a:gd name="T17" fmla="*/ 136 h 333"/>
                <a:gd name="T18" fmla="*/ 363 w 363"/>
                <a:gd name="T19" fmla="*/ 182 h 33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363" h="333">
                  <a:moveTo>
                    <a:pt x="0" y="0"/>
                  </a:moveTo>
                  <a:cubicBezTo>
                    <a:pt x="15" y="151"/>
                    <a:pt x="31" y="303"/>
                    <a:pt x="46" y="318"/>
                  </a:cubicBezTo>
                  <a:cubicBezTo>
                    <a:pt x="61" y="333"/>
                    <a:pt x="76" y="99"/>
                    <a:pt x="91" y="91"/>
                  </a:cubicBezTo>
                  <a:cubicBezTo>
                    <a:pt x="106" y="83"/>
                    <a:pt x="121" y="257"/>
                    <a:pt x="136" y="272"/>
                  </a:cubicBezTo>
                  <a:cubicBezTo>
                    <a:pt x="151" y="287"/>
                    <a:pt x="167" y="182"/>
                    <a:pt x="182" y="182"/>
                  </a:cubicBezTo>
                  <a:cubicBezTo>
                    <a:pt x="197" y="182"/>
                    <a:pt x="212" y="287"/>
                    <a:pt x="227" y="272"/>
                  </a:cubicBezTo>
                  <a:cubicBezTo>
                    <a:pt x="242" y="257"/>
                    <a:pt x="257" y="106"/>
                    <a:pt x="272" y="91"/>
                  </a:cubicBezTo>
                  <a:cubicBezTo>
                    <a:pt x="287" y="76"/>
                    <a:pt x="310" y="175"/>
                    <a:pt x="318" y="182"/>
                  </a:cubicBezTo>
                  <a:cubicBezTo>
                    <a:pt x="326" y="189"/>
                    <a:pt x="311" y="136"/>
                    <a:pt x="318" y="136"/>
                  </a:cubicBezTo>
                  <a:cubicBezTo>
                    <a:pt x="325" y="136"/>
                    <a:pt x="344" y="159"/>
                    <a:pt x="363" y="182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57" name="Freeform 14"/>
            <p:cNvSpPr>
              <a:spLocks/>
            </p:cNvSpPr>
            <p:nvPr/>
          </p:nvSpPr>
          <p:spPr bwMode="auto">
            <a:xfrm>
              <a:off x="476" y="2478"/>
              <a:ext cx="454" cy="90"/>
            </a:xfrm>
            <a:custGeom>
              <a:avLst/>
              <a:gdLst>
                <a:gd name="T0" fmla="*/ 0 w 363"/>
                <a:gd name="T1" fmla="*/ 0 h 333"/>
                <a:gd name="T2" fmla="*/ 58 w 363"/>
                <a:gd name="T3" fmla="*/ 86 h 333"/>
                <a:gd name="T4" fmla="*/ 114 w 363"/>
                <a:gd name="T5" fmla="*/ 25 h 333"/>
                <a:gd name="T6" fmla="*/ 170 w 363"/>
                <a:gd name="T7" fmla="*/ 74 h 333"/>
                <a:gd name="T8" fmla="*/ 228 w 363"/>
                <a:gd name="T9" fmla="*/ 49 h 333"/>
                <a:gd name="T10" fmla="*/ 284 w 363"/>
                <a:gd name="T11" fmla="*/ 74 h 333"/>
                <a:gd name="T12" fmla="*/ 340 w 363"/>
                <a:gd name="T13" fmla="*/ 25 h 333"/>
                <a:gd name="T14" fmla="*/ 398 w 363"/>
                <a:gd name="T15" fmla="*/ 49 h 333"/>
                <a:gd name="T16" fmla="*/ 398 w 363"/>
                <a:gd name="T17" fmla="*/ 37 h 333"/>
                <a:gd name="T18" fmla="*/ 454 w 363"/>
                <a:gd name="T19" fmla="*/ 49 h 33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363" h="333">
                  <a:moveTo>
                    <a:pt x="0" y="0"/>
                  </a:moveTo>
                  <a:cubicBezTo>
                    <a:pt x="15" y="151"/>
                    <a:pt x="31" y="303"/>
                    <a:pt x="46" y="318"/>
                  </a:cubicBezTo>
                  <a:cubicBezTo>
                    <a:pt x="61" y="333"/>
                    <a:pt x="76" y="99"/>
                    <a:pt x="91" y="91"/>
                  </a:cubicBezTo>
                  <a:cubicBezTo>
                    <a:pt x="106" y="83"/>
                    <a:pt x="121" y="257"/>
                    <a:pt x="136" y="272"/>
                  </a:cubicBezTo>
                  <a:cubicBezTo>
                    <a:pt x="151" y="287"/>
                    <a:pt x="167" y="182"/>
                    <a:pt x="182" y="182"/>
                  </a:cubicBezTo>
                  <a:cubicBezTo>
                    <a:pt x="197" y="182"/>
                    <a:pt x="212" y="287"/>
                    <a:pt x="227" y="272"/>
                  </a:cubicBezTo>
                  <a:cubicBezTo>
                    <a:pt x="242" y="257"/>
                    <a:pt x="257" y="106"/>
                    <a:pt x="272" y="91"/>
                  </a:cubicBezTo>
                  <a:cubicBezTo>
                    <a:pt x="287" y="76"/>
                    <a:pt x="310" y="175"/>
                    <a:pt x="318" y="182"/>
                  </a:cubicBezTo>
                  <a:cubicBezTo>
                    <a:pt x="326" y="189"/>
                    <a:pt x="311" y="136"/>
                    <a:pt x="318" y="136"/>
                  </a:cubicBezTo>
                  <a:cubicBezTo>
                    <a:pt x="325" y="136"/>
                    <a:pt x="344" y="159"/>
                    <a:pt x="363" y="182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5130" name="Rectangle 15"/>
          <p:cNvSpPr>
            <a:spLocks noChangeArrowheads="1"/>
          </p:cNvSpPr>
          <p:nvPr/>
        </p:nvSpPr>
        <p:spPr bwMode="auto">
          <a:xfrm>
            <a:off x="6080125" y="4795838"/>
            <a:ext cx="720725" cy="5048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>
                <a:latin typeface="Arial" panose="020B0604020202020204" pitchFamily="34" charset="0"/>
              </a:rPr>
              <a:t>A/D</a:t>
            </a:r>
          </a:p>
        </p:txBody>
      </p:sp>
      <p:sp>
        <p:nvSpPr>
          <p:cNvPr id="5131" name="Line 16"/>
          <p:cNvSpPr>
            <a:spLocks noChangeShapeType="1"/>
          </p:cNvSpPr>
          <p:nvPr/>
        </p:nvSpPr>
        <p:spPr bwMode="auto">
          <a:xfrm>
            <a:off x="4210050" y="5084763"/>
            <a:ext cx="5762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32" name="laptop"/>
          <p:cNvSpPr>
            <a:spLocks noEditPoints="1" noChangeArrowheads="1"/>
          </p:cNvSpPr>
          <p:nvPr/>
        </p:nvSpPr>
        <p:spPr bwMode="auto">
          <a:xfrm>
            <a:off x="7234238" y="4437063"/>
            <a:ext cx="1081087" cy="863600"/>
          </a:xfrm>
          <a:custGeom>
            <a:avLst/>
            <a:gdLst>
              <a:gd name="T0" fmla="*/ 168269 w 21600"/>
              <a:gd name="T1" fmla="*/ 0 h 21600"/>
              <a:gd name="T2" fmla="*/ 168269 w 21600"/>
              <a:gd name="T3" fmla="*/ 286787 h 21600"/>
              <a:gd name="T4" fmla="*/ 917272 w 21600"/>
              <a:gd name="T5" fmla="*/ 0 h 21600"/>
              <a:gd name="T6" fmla="*/ 917272 w 21600"/>
              <a:gd name="T7" fmla="*/ 286787 h 21600"/>
              <a:gd name="T8" fmla="*/ 540544 w 21600"/>
              <a:gd name="T9" fmla="*/ 0 h 21600"/>
              <a:gd name="T10" fmla="*/ 540544 w 21600"/>
              <a:gd name="T11" fmla="*/ 863600 h 21600"/>
              <a:gd name="T12" fmla="*/ 0 w 21600"/>
              <a:gd name="T13" fmla="*/ 863600 h 21600"/>
              <a:gd name="T14" fmla="*/ 1081087 w 21600"/>
              <a:gd name="T15" fmla="*/ 863600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4445 w 21600"/>
              <a:gd name="T25" fmla="*/ 1858 h 21600"/>
              <a:gd name="T26" fmla="*/ 17311 w 21600"/>
              <a:gd name="T27" fmla="*/ 12323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 extrusionOk="0">
                <a:moveTo>
                  <a:pt x="3362" y="0"/>
                </a:moveTo>
                <a:lnTo>
                  <a:pt x="18327" y="0"/>
                </a:lnTo>
                <a:lnTo>
                  <a:pt x="18327" y="14347"/>
                </a:lnTo>
                <a:lnTo>
                  <a:pt x="3362" y="14347"/>
                </a:lnTo>
                <a:lnTo>
                  <a:pt x="3362" y="0"/>
                </a:lnTo>
                <a:close/>
              </a:path>
              <a:path w="21600" h="21600" extrusionOk="0">
                <a:moveTo>
                  <a:pt x="3340" y="15068"/>
                </a:moveTo>
                <a:lnTo>
                  <a:pt x="0" y="19877"/>
                </a:lnTo>
                <a:lnTo>
                  <a:pt x="21600" y="19877"/>
                </a:lnTo>
                <a:lnTo>
                  <a:pt x="18327" y="15068"/>
                </a:lnTo>
                <a:lnTo>
                  <a:pt x="3340" y="15068"/>
                </a:lnTo>
                <a:close/>
              </a:path>
              <a:path w="21600" h="21600" extrusionOk="0">
                <a:moveTo>
                  <a:pt x="0" y="19877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19877"/>
                </a:lnTo>
                <a:lnTo>
                  <a:pt x="0" y="19877"/>
                </a:lnTo>
                <a:close/>
              </a:path>
              <a:path w="21600" h="21600" extrusionOk="0">
                <a:moveTo>
                  <a:pt x="4186" y="1523"/>
                </a:moveTo>
                <a:lnTo>
                  <a:pt x="17547" y="1523"/>
                </a:lnTo>
                <a:lnTo>
                  <a:pt x="17547" y="12744"/>
                </a:lnTo>
                <a:lnTo>
                  <a:pt x="4186" y="12744"/>
                </a:lnTo>
                <a:lnTo>
                  <a:pt x="4186" y="1523"/>
                </a:lnTo>
                <a:close/>
              </a:path>
              <a:path w="21600" h="21600" extrusionOk="0">
                <a:moveTo>
                  <a:pt x="3318" y="15549"/>
                </a:moveTo>
                <a:lnTo>
                  <a:pt x="2917" y="16110"/>
                </a:lnTo>
                <a:lnTo>
                  <a:pt x="18727" y="16110"/>
                </a:lnTo>
                <a:lnTo>
                  <a:pt x="18327" y="15549"/>
                </a:lnTo>
                <a:lnTo>
                  <a:pt x="3318" y="15549"/>
                </a:lnTo>
                <a:close/>
              </a:path>
              <a:path w="21600" h="21600" extrusionOk="0">
                <a:moveTo>
                  <a:pt x="6213" y="18314"/>
                </a:moveTo>
                <a:lnTo>
                  <a:pt x="5946" y="18875"/>
                </a:lnTo>
                <a:lnTo>
                  <a:pt x="15766" y="18875"/>
                </a:lnTo>
                <a:lnTo>
                  <a:pt x="15499" y="18314"/>
                </a:lnTo>
                <a:lnTo>
                  <a:pt x="6213" y="18314"/>
                </a:lnTo>
                <a:close/>
              </a:path>
              <a:path w="21600" h="21600" extrusionOk="0">
                <a:moveTo>
                  <a:pt x="2828" y="16471"/>
                </a:moveTo>
                <a:lnTo>
                  <a:pt x="2405" y="17072"/>
                </a:lnTo>
                <a:lnTo>
                  <a:pt x="19284" y="17072"/>
                </a:lnTo>
                <a:lnTo>
                  <a:pt x="18839" y="16471"/>
                </a:lnTo>
                <a:lnTo>
                  <a:pt x="2828" y="16471"/>
                </a:lnTo>
                <a:close/>
              </a:path>
              <a:path w="21600" h="21600" extrusionOk="0">
                <a:moveTo>
                  <a:pt x="2316" y="17352"/>
                </a:moveTo>
                <a:lnTo>
                  <a:pt x="1871" y="17953"/>
                </a:lnTo>
                <a:lnTo>
                  <a:pt x="19863" y="17953"/>
                </a:lnTo>
                <a:lnTo>
                  <a:pt x="19395" y="17352"/>
                </a:lnTo>
                <a:lnTo>
                  <a:pt x="2316" y="17352"/>
                </a:lnTo>
                <a:close/>
              </a:path>
            </a:pathLst>
          </a:custGeom>
          <a:solidFill>
            <a:srgbClr val="C0C0C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133" name="Line 18"/>
          <p:cNvSpPr>
            <a:spLocks noChangeShapeType="1"/>
          </p:cNvSpPr>
          <p:nvPr/>
        </p:nvSpPr>
        <p:spPr bwMode="auto">
          <a:xfrm>
            <a:off x="6800850" y="5084763"/>
            <a:ext cx="5762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34" name="Text Box 19"/>
          <p:cNvSpPr txBox="1">
            <a:spLocks noChangeArrowheads="1"/>
          </p:cNvSpPr>
          <p:nvPr/>
        </p:nvSpPr>
        <p:spPr bwMode="auto">
          <a:xfrm>
            <a:off x="6731000" y="4437063"/>
            <a:ext cx="7556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800">
                <a:latin typeface="Arial" panose="020B0604020202020204" pitchFamily="34" charset="0"/>
              </a:rPr>
              <a:t>0101101111</a:t>
            </a:r>
          </a:p>
          <a:p>
            <a:pPr eaLnBrk="1" hangingPunct="1"/>
            <a:r>
              <a:rPr lang="en-US" altLang="zh-CN" sz="800">
                <a:latin typeface="Arial" panose="020B0604020202020204" pitchFamily="34" charset="0"/>
              </a:rPr>
              <a:t>100101010</a:t>
            </a:r>
          </a:p>
        </p:txBody>
      </p:sp>
      <p:sp>
        <p:nvSpPr>
          <p:cNvPr id="5135" name="Text Box 20"/>
          <p:cNvSpPr txBox="1">
            <a:spLocks noChangeArrowheads="1"/>
          </p:cNvSpPr>
          <p:nvPr/>
        </p:nvSpPr>
        <p:spPr bwMode="auto">
          <a:xfrm>
            <a:off x="1023938" y="5445125"/>
            <a:ext cx="6985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>
                <a:latin typeface="Arial" panose="020B0604020202020204" pitchFamily="34" charset="0"/>
              </a:rPr>
              <a:t>Speech</a:t>
            </a:r>
          </a:p>
        </p:txBody>
      </p:sp>
      <p:sp>
        <p:nvSpPr>
          <p:cNvPr id="5136" name="Text Box 21"/>
          <p:cNvSpPr txBox="1">
            <a:spLocks noChangeArrowheads="1"/>
          </p:cNvSpPr>
          <p:nvPr/>
        </p:nvSpPr>
        <p:spPr bwMode="auto">
          <a:xfrm>
            <a:off x="1908175" y="5445125"/>
            <a:ext cx="976313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>
                <a:latin typeface="Arial" panose="020B0604020202020204" pitchFamily="34" charset="0"/>
              </a:rPr>
              <a:t>Microphone</a:t>
            </a:r>
          </a:p>
        </p:txBody>
      </p:sp>
      <p:sp>
        <p:nvSpPr>
          <p:cNvPr id="5137" name="Text Box 22"/>
          <p:cNvSpPr txBox="1">
            <a:spLocks noChangeArrowheads="1"/>
          </p:cNvSpPr>
          <p:nvPr/>
        </p:nvSpPr>
        <p:spPr bwMode="auto">
          <a:xfrm>
            <a:off x="3276600" y="5445125"/>
            <a:ext cx="1062038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>
                <a:latin typeface="Arial" panose="020B0604020202020204" pitchFamily="34" charset="0"/>
              </a:rPr>
              <a:t>Pre-Amplifier</a:t>
            </a:r>
          </a:p>
        </p:txBody>
      </p:sp>
      <p:sp>
        <p:nvSpPr>
          <p:cNvPr id="5138" name="Text Box 23"/>
          <p:cNvSpPr txBox="1">
            <a:spLocks noChangeArrowheads="1"/>
          </p:cNvSpPr>
          <p:nvPr/>
        </p:nvSpPr>
        <p:spPr bwMode="auto">
          <a:xfrm>
            <a:off x="5867400" y="5457825"/>
            <a:ext cx="10858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>
                <a:latin typeface="Arial" panose="020B0604020202020204" pitchFamily="34" charset="0"/>
              </a:rPr>
              <a:t>Analogy-Digit</a:t>
            </a:r>
          </a:p>
          <a:p>
            <a:pPr eaLnBrk="1" hangingPunct="1"/>
            <a:r>
              <a:rPr lang="en-US" altLang="zh-CN" sz="1200">
                <a:latin typeface="Arial" panose="020B0604020202020204" pitchFamily="34" charset="0"/>
              </a:rPr>
              <a:t>Converter</a:t>
            </a:r>
          </a:p>
        </p:txBody>
      </p:sp>
      <p:sp>
        <p:nvSpPr>
          <p:cNvPr id="5139" name="Text Box 24"/>
          <p:cNvSpPr txBox="1">
            <a:spLocks noChangeArrowheads="1"/>
          </p:cNvSpPr>
          <p:nvPr/>
        </p:nvSpPr>
        <p:spPr bwMode="auto">
          <a:xfrm>
            <a:off x="7281863" y="5457825"/>
            <a:ext cx="10683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>
                <a:latin typeface="Arial" panose="020B0604020202020204" pitchFamily="34" charset="0"/>
              </a:rPr>
              <a:t>Digital Signal</a:t>
            </a:r>
          </a:p>
          <a:p>
            <a:pPr eaLnBrk="1" hangingPunct="1"/>
            <a:r>
              <a:rPr lang="en-US" altLang="zh-CN" sz="1200">
                <a:latin typeface="Arial" panose="020B0604020202020204" pitchFamily="34" charset="0"/>
              </a:rPr>
              <a:t>Processing</a:t>
            </a:r>
          </a:p>
        </p:txBody>
      </p:sp>
      <p:sp>
        <p:nvSpPr>
          <p:cNvPr id="5140" name="Text Box 25"/>
          <p:cNvSpPr txBox="1">
            <a:spLocks noChangeArrowheads="1"/>
          </p:cNvSpPr>
          <p:nvPr/>
        </p:nvSpPr>
        <p:spPr bwMode="auto">
          <a:xfrm>
            <a:off x="1816100" y="5969000"/>
            <a:ext cx="54292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>
                <a:latin typeface="Arial" panose="020B0604020202020204" pitchFamily="34" charset="0"/>
              </a:rPr>
              <a:t>信号</a:t>
            </a:r>
            <a:r>
              <a:rPr lang="en-US" altLang="zh-CN">
                <a:latin typeface="Arial" panose="020B0604020202020204" pitchFamily="34" charset="0"/>
              </a:rPr>
              <a:t>-</a:t>
            </a:r>
            <a:r>
              <a:rPr lang="zh-CN" altLang="en-US">
                <a:latin typeface="Arial" panose="020B0604020202020204" pitchFamily="34" charset="0"/>
              </a:rPr>
              <a:t>拾音</a:t>
            </a:r>
            <a:r>
              <a:rPr lang="en-US" altLang="zh-CN">
                <a:latin typeface="Arial" panose="020B0604020202020204" pitchFamily="34" charset="0"/>
              </a:rPr>
              <a:t>-</a:t>
            </a:r>
            <a:r>
              <a:rPr lang="zh-CN" altLang="en-US">
                <a:latin typeface="Arial" panose="020B0604020202020204" pitchFamily="34" charset="0"/>
              </a:rPr>
              <a:t>放大</a:t>
            </a:r>
            <a:r>
              <a:rPr lang="en-US" altLang="zh-CN">
                <a:latin typeface="Arial" panose="020B0604020202020204" pitchFamily="34" charset="0"/>
              </a:rPr>
              <a:t>-</a:t>
            </a:r>
            <a:r>
              <a:rPr lang="zh-CN" altLang="en-US">
                <a:latin typeface="Arial" panose="020B0604020202020204" pitchFamily="34" charset="0"/>
              </a:rPr>
              <a:t>抗混叠滤波</a:t>
            </a:r>
            <a:r>
              <a:rPr lang="en-US" altLang="zh-CN">
                <a:latin typeface="Arial" panose="020B0604020202020204" pitchFamily="34" charset="0"/>
              </a:rPr>
              <a:t>-</a:t>
            </a:r>
            <a:r>
              <a:rPr lang="zh-CN" altLang="en-US">
                <a:latin typeface="Arial" panose="020B0604020202020204" pitchFamily="34" charset="0"/>
              </a:rPr>
              <a:t>模</a:t>
            </a:r>
            <a:r>
              <a:rPr lang="en-US" altLang="zh-CN">
                <a:latin typeface="Arial" panose="020B0604020202020204" pitchFamily="34" charset="0"/>
              </a:rPr>
              <a:t>/</a:t>
            </a:r>
            <a:r>
              <a:rPr lang="zh-CN" altLang="en-US">
                <a:latin typeface="Arial" panose="020B0604020202020204" pitchFamily="34" charset="0"/>
              </a:rPr>
              <a:t>数转换</a:t>
            </a:r>
            <a:r>
              <a:rPr lang="en-US" altLang="zh-CN">
                <a:latin typeface="Arial" panose="020B0604020202020204" pitchFamily="34" charset="0"/>
              </a:rPr>
              <a:t>-</a:t>
            </a:r>
            <a:r>
              <a:rPr lang="zh-CN" altLang="en-US">
                <a:latin typeface="Arial" panose="020B0604020202020204" pitchFamily="34" charset="0"/>
              </a:rPr>
              <a:t>数字信号处理</a:t>
            </a:r>
          </a:p>
        </p:txBody>
      </p:sp>
      <p:grpSp>
        <p:nvGrpSpPr>
          <p:cNvPr id="5141" name="Group 26"/>
          <p:cNvGrpSpPr>
            <a:grpSpLocks/>
          </p:cNvGrpSpPr>
          <p:nvPr/>
        </p:nvGrpSpPr>
        <p:grpSpPr bwMode="auto">
          <a:xfrm>
            <a:off x="4067175" y="4508500"/>
            <a:ext cx="865188" cy="239713"/>
            <a:chOff x="113" y="2296"/>
            <a:chExt cx="817" cy="333"/>
          </a:xfrm>
        </p:grpSpPr>
        <p:sp>
          <p:nvSpPr>
            <p:cNvPr id="5154" name="Freeform 27"/>
            <p:cNvSpPr>
              <a:spLocks/>
            </p:cNvSpPr>
            <p:nvPr/>
          </p:nvSpPr>
          <p:spPr bwMode="auto">
            <a:xfrm>
              <a:off x="113" y="2296"/>
              <a:ext cx="363" cy="333"/>
            </a:xfrm>
            <a:custGeom>
              <a:avLst/>
              <a:gdLst>
                <a:gd name="T0" fmla="*/ 0 w 363"/>
                <a:gd name="T1" fmla="*/ 0 h 333"/>
                <a:gd name="T2" fmla="*/ 46 w 363"/>
                <a:gd name="T3" fmla="*/ 318 h 333"/>
                <a:gd name="T4" fmla="*/ 91 w 363"/>
                <a:gd name="T5" fmla="*/ 91 h 333"/>
                <a:gd name="T6" fmla="*/ 136 w 363"/>
                <a:gd name="T7" fmla="*/ 272 h 333"/>
                <a:gd name="T8" fmla="*/ 182 w 363"/>
                <a:gd name="T9" fmla="*/ 182 h 333"/>
                <a:gd name="T10" fmla="*/ 227 w 363"/>
                <a:gd name="T11" fmla="*/ 272 h 333"/>
                <a:gd name="T12" fmla="*/ 272 w 363"/>
                <a:gd name="T13" fmla="*/ 91 h 333"/>
                <a:gd name="T14" fmla="*/ 318 w 363"/>
                <a:gd name="T15" fmla="*/ 182 h 333"/>
                <a:gd name="T16" fmla="*/ 318 w 363"/>
                <a:gd name="T17" fmla="*/ 136 h 333"/>
                <a:gd name="T18" fmla="*/ 363 w 363"/>
                <a:gd name="T19" fmla="*/ 182 h 33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363" h="333">
                  <a:moveTo>
                    <a:pt x="0" y="0"/>
                  </a:moveTo>
                  <a:cubicBezTo>
                    <a:pt x="15" y="151"/>
                    <a:pt x="31" y="303"/>
                    <a:pt x="46" y="318"/>
                  </a:cubicBezTo>
                  <a:cubicBezTo>
                    <a:pt x="61" y="333"/>
                    <a:pt x="76" y="99"/>
                    <a:pt x="91" y="91"/>
                  </a:cubicBezTo>
                  <a:cubicBezTo>
                    <a:pt x="106" y="83"/>
                    <a:pt x="121" y="257"/>
                    <a:pt x="136" y="272"/>
                  </a:cubicBezTo>
                  <a:cubicBezTo>
                    <a:pt x="151" y="287"/>
                    <a:pt x="167" y="182"/>
                    <a:pt x="182" y="182"/>
                  </a:cubicBezTo>
                  <a:cubicBezTo>
                    <a:pt x="197" y="182"/>
                    <a:pt x="212" y="287"/>
                    <a:pt x="227" y="272"/>
                  </a:cubicBezTo>
                  <a:cubicBezTo>
                    <a:pt x="242" y="257"/>
                    <a:pt x="257" y="106"/>
                    <a:pt x="272" y="91"/>
                  </a:cubicBezTo>
                  <a:cubicBezTo>
                    <a:pt x="287" y="76"/>
                    <a:pt x="310" y="175"/>
                    <a:pt x="318" y="182"/>
                  </a:cubicBezTo>
                  <a:cubicBezTo>
                    <a:pt x="326" y="189"/>
                    <a:pt x="311" y="136"/>
                    <a:pt x="318" y="136"/>
                  </a:cubicBezTo>
                  <a:cubicBezTo>
                    <a:pt x="325" y="136"/>
                    <a:pt x="344" y="159"/>
                    <a:pt x="363" y="182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55" name="Freeform 28"/>
            <p:cNvSpPr>
              <a:spLocks/>
            </p:cNvSpPr>
            <p:nvPr/>
          </p:nvSpPr>
          <p:spPr bwMode="auto">
            <a:xfrm>
              <a:off x="476" y="2478"/>
              <a:ext cx="454" cy="90"/>
            </a:xfrm>
            <a:custGeom>
              <a:avLst/>
              <a:gdLst>
                <a:gd name="T0" fmla="*/ 0 w 363"/>
                <a:gd name="T1" fmla="*/ 0 h 333"/>
                <a:gd name="T2" fmla="*/ 58 w 363"/>
                <a:gd name="T3" fmla="*/ 86 h 333"/>
                <a:gd name="T4" fmla="*/ 114 w 363"/>
                <a:gd name="T5" fmla="*/ 25 h 333"/>
                <a:gd name="T6" fmla="*/ 170 w 363"/>
                <a:gd name="T7" fmla="*/ 74 h 333"/>
                <a:gd name="T8" fmla="*/ 228 w 363"/>
                <a:gd name="T9" fmla="*/ 49 h 333"/>
                <a:gd name="T10" fmla="*/ 284 w 363"/>
                <a:gd name="T11" fmla="*/ 74 h 333"/>
                <a:gd name="T12" fmla="*/ 340 w 363"/>
                <a:gd name="T13" fmla="*/ 25 h 333"/>
                <a:gd name="T14" fmla="*/ 398 w 363"/>
                <a:gd name="T15" fmla="*/ 49 h 333"/>
                <a:gd name="T16" fmla="*/ 398 w 363"/>
                <a:gd name="T17" fmla="*/ 37 h 333"/>
                <a:gd name="T18" fmla="*/ 454 w 363"/>
                <a:gd name="T19" fmla="*/ 49 h 33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363" h="333">
                  <a:moveTo>
                    <a:pt x="0" y="0"/>
                  </a:moveTo>
                  <a:cubicBezTo>
                    <a:pt x="15" y="151"/>
                    <a:pt x="31" y="303"/>
                    <a:pt x="46" y="318"/>
                  </a:cubicBezTo>
                  <a:cubicBezTo>
                    <a:pt x="61" y="333"/>
                    <a:pt x="76" y="99"/>
                    <a:pt x="91" y="91"/>
                  </a:cubicBezTo>
                  <a:cubicBezTo>
                    <a:pt x="106" y="83"/>
                    <a:pt x="121" y="257"/>
                    <a:pt x="136" y="272"/>
                  </a:cubicBezTo>
                  <a:cubicBezTo>
                    <a:pt x="151" y="287"/>
                    <a:pt x="167" y="182"/>
                    <a:pt x="182" y="182"/>
                  </a:cubicBezTo>
                  <a:cubicBezTo>
                    <a:pt x="197" y="182"/>
                    <a:pt x="212" y="287"/>
                    <a:pt x="227" y="272"/>
                  </a:cubicBezTo>
                  <a:cubicBezTo>
                    <a:pt x="242" y="257"/>
                    <a:pt x="257" y="106"/>
                    <a:pt x="272" y="91"/>
                  </a:cubicBezTo>
                  <a:cubicBezTo>
                    <a:pt x="287" y="76"/>
                    <a:pt x="310" y="175"/>
                    <a:pt x="318" y="182"/>
                  </a:cubicBezTo>
                  <a:cubicBezTo>
                    <a:pt x="326" y="189"/>
                    <a:pt x="311" y="136"/>
                    <a:pt x="318" y="136"/>
                  </a:cubicBezTo>
                  <a:cubicBezTo>
                    <a:pt x="325" y="136"/>
                    <a:pt x="344" y="159"/>
                    <a:pt x="363" y="182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5142" name="Group 29"/>
          <p:cNvGrpSpPr>
            <a:grpSpLocks/>
          </p:cNvGrpSpPr>
          <p:nvPr/>
        </p:nvGrpSpPr>
        <p:grpSpPr bwMode="auto">
          <a:xfrm>
            <a:off x="2627313" y="4557713"/>
            <a:ext cx="865187" cy="239712"/>
            <a:chOff x="113" y="2296"/>
            <a:chExt cx="817" cy="333"/>
          </a:xfrm>
        </p:grpSpPr>
        <p:sp>
          <p:nvSpPr>
            <p:cNvPr id="5152" name="Freeform 30"/>
            <p:cNvSpPr>
              <a:spLocks/>
            </p:cNvSpPr>
            <p:nvPr/>
          </p:nvSpPr>
          <p:spPr bwMode="auto">
            <a:xfrm>
              <a:off x="113" y="2296"/>
              <a:ext cx="363" cy="333"/>
            </a:xfrm>
            <a:custGeom>
              <a:avLst/>
              <a:gdLst>
                <a:gd name="T0" fmla="*/ 0 w 363"/>
                <a:gd name="T1" fmla="*/ 0 h 333"/>
                <a:gd name="T2" fmla="*/ 46 w 363"/>
                <a:gd name="T3" fmla="*/ 318 h 333"/>
                <a:gd name="T4" fmla="*/ 91 w 363"/>
                <a:gd name="T5" fmla="*/ 91 h 333"/>
                <a:gd name="T6" fmla="*/ 136 w 363"/>
                <a:gd name="T7" fmla="*/ 272 h 333"/>
                <a:gd name="T8" fmla="*/ 182 w 363"/>
                <a:gd name="T9" fmla="*/ 182 h 333"/>
                <a:gd name="T10" fmla="*/ 227 w 363"/>
                <a:gd name="T11" fmla="*/ 272 h 333"/>
                <a:gd name="T12" fmla="*/ 272 w 363"/>
                <a:gd name="T13" fmla="*/ 91 h 333"/>
                <a:gd name="T14" fmla="*/ 318 w 363"/>
                <a:gd name="T15" fmla="*/ 182 h 333"/>
                <a:gd name="T16" fmla="*/ 318 w 363"/>
                <a:gd name="T17" fmla="*/ 136 h 333"/>
                <a:gd name="T18" fmla="*/ 363 w 363"/>
                <a:gd name="T19" fmla="*/ 182 h 33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363" h="333">
                  <a:moveTo>
                    <a:pt x="0" y="0"/>
                  </a:moveTo>
                  <a:cubicBezTo>
                    <a:pt x="15" y="151"/>
                    <a:pt x="31" y="303"/>
                    <a:pt x="46" y="318"/>
                  </a:cubicBezTo>
                  <a:cubicBezTo>
                    <a:pt x="61" y="333"/>
                    <a:pt x="76" y="99"/>
                    <a:pt x="91" y="91"/>
                  </a:cubicBezTo>
                  <a:cubicBezTo>
                    <a:pt x="106" y="83"/>
                    <a:pt x="121" y="257"/>
                    <a:pt x="136" y="272"/>
                  </a:cubicBezTo>
                  <a:cubicBezTo>
                    <a:pt x="151" y="287"/>
                    <a:pt x="167" y="182"/>
                    <a:pt x="182" y="182"/>
                  </a:cubicBezTo>
                  <a:cubicBezTo>
                    <a:pt x="197" y="182"/>
                    <a:pt x="212" y="287"/>
                    <a:pt x="227" y="272"/>
                  </a:cubicBezTo>
                  <a:cubicBezTo>
                    <a:pt x="242" y="257"/>
                    <a:pt x="257" y="106"/>
                    <a:pt x="272" y="91"/>
                  </a:cubicBezTo>
                  <a:cubicBezTo>
                    <a:pt x="287" y="76"/>
                    <a:pt x="310" y="175"/>
                    <a:pt x="318" y="182"/>
                  </a:cubicBezTo>
                  <a:cubicBezTo>
                    <a:pt x="326" y="189"/>
                    <a:pt x="311" y="136"/>
                    <a:pt x="318" y="136"/>
                  </a:cubicBezTo>
                  <a:cubicBezTo>
                    <a:pt x="325" y="136"/>
                    <a:pt x="344" y="159"/>
                    <a:pt x="363" y="182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53" name="Freeform 31"/>
            <p:cNvSpPr>
              <a:spLocks/>
            </p:cNvSpPr>
            <p:nvPr/>
          </p:nvSpPr>
          <p:spPr bwMode="auto">
            <a:xfrm>
              <a:off x="476" y="2478"/>
              <a:ext cx="454" cy="90"/>
            </a:xfrm>
            <a:custGeom>
              <a:avLst/>
              <a:gdLst>
                <a:gd name="T0" fmla="*/ 0 w 363"/>
                <a:gd name="T1" fmla="*/ 0 h 333"/>
                <a:gd name="T2" fmla="*/ 58 w 363"/>
                <a:gd name="T3" fmla="*/ 86 h 333"/>
                <a:gd name="T4" fmla="*/ 114 w 363"/>
                <a:gd name="T5" fmla="*/ 25 h 333"/>
                <a:gd name="T6" fmla="*/ 170 w 363"/>
                <a:gd name="T7" fmla="*/ 74 h 333"/>
                <a:gd name="T8" fmla="*/ 228 w 363"/>
                <a:gd name="T9" fmla="*/ 49 h 333"/>
                <a:gd name="T10" fmla="*/ 284 w 363"/>
                <a:gd name="T11" fmla="*/ 74 h 333"/>
                <a:gd name="T12" fmla="*/ 340 w 363"/>
                <a:gd name="T13" fmla="*/ 25 h 333"/>
                <a:gd name="T14" fmla="*/ 398 w 363"/>
                <a:gd name="T15" fmla="*/ 49 h 333"/>
                <a:gd name="T16" fmla="*/ 398 w 363"/>
                <a:gd name="T17" fmla="*/ 37 h 333"/>
                <a:gd name="T18" fmla="*/ 454 w 363"/>
                <a:gd name="T19" fmla="*/ 49 h 33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363" h="333">
                  <a:moveTo>
                    <a:pt x="0" y="0"/>
                  </a:moveTo>
                  <a:cubicBezTo>
                    <a:pt x="15" y="151"/>
                    <a:pt x="31" y="303"/>
                    <a:pt x="46" y="318"/>
                  </a:cubicBezTo>
                  <a:cubicBezTo>
                    <a:pt x="61" y="333"/>
                    <a:pt x="76" y="99"/>
                    <a:pt x="91" y="91"/>
                  </a:cubicBezTo>
                  <a:cubicBezTo>
                    <a:pt x="106" y="83"/>
                    <a:pt x="121" y="257"/>
                    <a:pt x="136" y="272"/>
                  </a:cubicBezTo>
                  <a:cubicBezTo>
                    <a:pt x="151" y="287"/>
                    <a:pt x="167" y="182"/>
                    <a:pt x="182" y="182"/>
                  </a:cubicBezTo>
                  <a:cubicBezTo>
                    <a:pt x="197" y="182"/>
                    <a:pt x="212" y="287"/>
                    <a:pt x="227" y="272"/>
                  </a:cubicBezTo>
                  <a:cubicBezTo>
                    <a:pt x="242" y="257"/>
                    <a:pt x="257" y="106"/>
                    <a:pt x="272" y="91"/>
                  </a:cubicBezTo>
                  <a:cubicBezTo>
                    <a:pt x="287" y="76"/>
                    <a:pt x="310" y="175"/>
                    <a:pt x="318" y="182"/>
                  </a:cubicBezTo>
                  <a:cubicBezTo>
                    <a:pt x="326" y="189"/>
                    <a:pt x="311" y="136"/>
                    <a:pt x="318" y="136"/>
                  </a:cubicBezTo>
                  <a:cubicBezTo>
                    <a:pt x="325" y="136"/>
                    <a:pt x="344" y="159"/>
                    <a:pt x="363" y="182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5143" name="Rectangle 32"/>
          <p:cNvSpPr>
            <a:spLocks noChangeArrowheads="1"/>
          </p:cNvSpPr>
          <p:nvPr/>
        </p:nvSpPr>
        <p:spPr bwMode="auto">
          <a:xfrm>
            <a:off x="4787900" y="4797425"/>
            <a:ext cx="720725" cy="5048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5144" name="Freeform 34"/>
          <p:cNvSpPr>
            <a:spLocks/>
          </p:cNvSpPr>
          <p:nvPr/>
        </p:nvSpPr>
        <p:spPr bwMode="auto">
          <a:xfrm>
            <a:off x="4859338" y="4868863"/>
            <a:ext cx="649287" cy="144462"/>
          </a:xfrm>
          <a:custGeom>
            <a:avLst/>
            <a:gdLst>
              <a:gd name="T0" fmla="*/ 0 w 409"/>
              <a:gd name="T1" fmla="*/ 144462 h 91"/>
              <a:gd name="T2" fmla="*/ 217487 w 409"/>
              <a:gd name="T3" fmla="*/ 0 h 91"/>
              <a:gd name="T4" fmla="*/ 433387 w 409"/>
              <a:gd name="T5" fmla="*/ 144462 h 91"/>
              <a:gd name="T6" fmla="*/ 649287 w 409"/>
              <a:gd name="T7" fmla="*/ 0 h 91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409" h="91">
                <a:moveTo>
                  <a:pt x="0" y="91"/>
                </a:moveTo>
                <a:cubicBezTo>
                  <a:pt x="46" y="45"/>
                  <a:pt x="92" y="0"/>
                  <a:pt x="137" y="0"/>
                </a:cubicBezTo>
                <a:cubicBezTo>
                  <a:pt x="182" y="0"/>
                  <a:pt x="228" y="91"/>
                  <a:pt x="273" y="91"/>
                </a:cubicBezTo>
                <a:cubicBezTo>
                  <a:pt x="318" y="91"/>
                  <a:pt x="363" y="45"/>
                  <a:pt x="409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45" name="Freeform 35"/>
          <p:cNvSpPr>
            <a:spLocks/>
          </p:cNvSpPr>
          <p:nvPr/>
        </p:nvSpPr>
        <p:spPr bwMode="auto">
          <a:xfrm>
            <a:off x="4859338" y="5084763"/>
            <a:ext cx="649287" cy="144462"/>
          </a:xfrm>
          <a:custGeom>
            <a:avLst/>
            <a:gdLst>
              <a:gd name="T0" fmla="*/ 0 w 409"/>
              <a:gd name="T1" fmla="*/ 144462 h 91"/>
              <a:gd name="T2" fmla="*/ 217487 w 409"/>
              <a:gd name="T3" fmla="*/ 0 h 91"/>
              <a:gd name="T4" fmla="*/ 433387 w 409"/>
              <a:gd name="T5" fmla="*/ 144462 h 91"/>
              <a:gd name="T6" fmla="*/ 649287 w 409"/>
              <a:gd name="T7" fmla="*/ 0 h 91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409" h="91">
                <a:moveTo>
                  <a:pt x="0" y="91"/>
                </a:moveTo>
                <a:cubicBezTo>
                  <a:pt x="46" y="45"/>
                  <a:pt x="92" y="0"/>
                  <a:pt x="137" y="0"/>
                </a:cubicBezTo>
                <a:cubicBezTo>
                  <a:pt x="182" y="0"/>
                  <a:pt x="228" y="91"/>
                  <a:pt x="273" y="91"/>
                </a:cubicBezTo>
                <a:cubicBezTo>
                  <a:pt x="318" y="91"/>
                  <a:pt x="363" y="45"/>
                  <a:pt x="409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46" name="Line 36"/>
          <p:cNvSpPr>
            <a:spLocks noChangeShapeType="1"/>
          </p:cNvSpPr>
          <p:nvPr/>
        </p:nvSpPr>
        <p:spPr bwMode="auto">
          <a:xfrm flipH="1">
            <a:off x="5075238" y="4868863"/>
            <a:ext cx="144462" cy="144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47" name="Line 38"/>
          <p:cNvSpPr>
            <a:spLocks noChangeShapeType="1"/>
          </p:cNvSpPr>
          <p:nvPr/>
        </p:nvSpPr>
        <p:spPr bwMode="auto">
          <a:xfrm>
            <a:off x="5508625" y="5084763"/>
            <a:ext cx="5762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48" name="Text Box 39"/>
          <p:cNvSpPr txBox="1">
            <a:spLocks noChangeArrowheads="1"/>
          </p:cNvSpPr>
          <p:nvPr/>
        </p:nvSpPr>
        <p:spPr bwMode="auto">
          <a:xfrm>
            <a:off x="4572000" y="5445125"/>
            <a:ext cx="12319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>
                <a:latin typeface="Arial" panose="020B0604020202020204" pitchFamily="34" charset="0"/>
              </a:rPr>
              <a:t>Low-Pass Filter</a:t>
            </a:r>
          </a:p>
        </p:txBody>
      </p:sp>
      <p:grpSp>
        <p:nvGrpSpPr>
          <p:cNvPr id="5149" name="Group 40"/>
          <p:cNvGrpSpPr>
            <a:grpSpLocks/>
          </p:cNvGrpSpPr>
          <p:nvPr/>
        </p:nvGrpSpPr>
        <p:grpSpPr bwMode="auto">
          <a:xfrm>
            <a:off x="5364163" y="4508500"/>
            <a:ext cx="865187" cy="239713"/>
            <a:chOff x="113" y="2296"/>
            <a:chExt cx="817" cy="333"/>
          </a:xfrm>
        </p:grpSpPr>
        <p:sp>
          <p:nvSpPr>
            <p:cNvPr id="5150" name="Freeform 41"/>
            <p:cNvSpPr>
              <a:spLocks/>
            </p:cNvSpPr>
            <p:nvPr/>
          </p:nvSpPr>
          <p:spPr bwMode="auto">
            <a:xfrm>
              <a:off x="113" y="2296"/>
              <a:ext cx="363" cy="333"/>
            </a:xfrm>
            <a:custGeom>
              <a:avLst/>
              <a:gdLst>
                <a:gd name="T0" fmla="*/ 0 w 363"/>
                <a:gd name="T1" fmla="*/ 0 h 333"/>
                <a:gd name="T2" fmla="*/ 46 w 363"/>
                <a:gd name="T3" fmla="*/ 318 h 333"/>
                <a:gd name="T4" fmla="*/ 91 w 363"/>
                <a:gd name="T5" fmla="*/ 91 h 333"/>
                <a:gd name="T6" fmla="*/ 136 w 363"/>
                <a:gd name="T7" fmla="*/ 272 h 333"/>
                <a:gd name="T8" fmla="*/ 182 w 363"/>
                <a:gd name="T9" fmla="*/ 182 h 333"/>
                <a:gd name="T10" fmla="*/ 227 w 363"/>
                <a:gd name="T11" fmla="*/ 272 h 333"/>
                <a:gd name="T12" fmla="*/ 272 w 363"/>
                <a:gd name="T13" fmla="*/ 91 h 333"/>
                <a:gd name="T14" fmla="*/ 318 w 363"/>
                <a:gd name="T15" fmla="*/ 182 h 333"/>
                <a:gd name="T16" fmla="*/ 318 w 363"/>
                <a:gd name="T17" fmla="*/ 136 h 333"/>
                <a:gd name="T18" fmla="*/ 363 w 363"/>
                <a:gd name="T19" fmla="*/ 182 h 33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363" h="333">
                  <a:moveTo>
                    <a:pt x="0" y="0"/>
                  </a:moveTo>
                  <a:cubicBezTo>
                    <a:pt x="15" y="151"/>
                    <a:pt x="31" y="303"/>
                    <a:pt x="46" y="318"/>
                  </a:cubicBezTo>
                  <a:cubicBezTo>
                    <a:pt x="61" y="333"/>
                    <a:pt x="76" y="99"/>
                    <a:pt x="91" y="91"/>
                  </a:cubicBezTo>
                  <a:cubicBezTo>
                    <a:pt x="106" y="83"/>
                    <a:pt x="121" y="257"/>
                    <a:pt x="136" y="272"/>
                  </a:cubicBezTo>
                  <a:cubicBezTo>
                    <a:pt x="151" y="287"/>
                    <a:pt x="167" y="182"/>
                    <a:pt x="182" y="182"/>
                  </a:cubicBezTo>
                  <a:cubicBezTo>
                    <a:pt x="197" y="182"/>
                    <a:pt x="212" y="287"/>
                    <a:pt x="227" y="272"/>
                  </a:cubicBezTo>
                  <a:cubicBezTo>
                    <a:pt x="242" y="257"/>
                    <a:pt x="257" y="106"/>
                    <a:pt x="272" y="91"/>
                  </a:cubicBezTo>
                  <a:cubicBezTo>
                    <a:pt x="287" y="76"/>
                    <a:pt x="310" y="175"/>
                    <a:pt x="318" y="182"/>
                  </a:cubicBezTo>
                  <a:cubicBezTo>
                    <a:pt x="326" y="189"/>
                    <a:pt x="311" y="136"/>
                    <a:pt x="318" y="136"/>
                  </a:cubicBezTo>
                  <a:cubicBezTo>
                    <a:pt x="325" y="136"/>
                    <a:pt x="344" y="159"/>
                    <a:pt x="363" y="182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51" name="Freeform 42"/>
            <p:cNvSpPr>
              <a:spLocks/>
            </p:cNvSpPr>
            <p:nvPr/>
          </p:nvSpPr>
          <p:spPr bwMode="auto">
            <a:xfrm>
              <a:off x="476" y="2478"/>
              <a:ext cx="454" cy="90"/>
            </a:xfrm>
            <a:custGeom>
              <a:avLst/>
              <a:gdLst>
                <a:gd name="T0" fmla="*/ 0 w 363"/>
                <a:gd name="T1" fmla="*/ 0 h 333"/>
                <a:gd name="T2" fmla="*/ 58 w 363"/>
                <a:gd name="T3" fmla="*/ 86 h 333"/>
                <a:gd name="T4" fmla="*/ 114 w 363"/>
                <a:gd name="T5" fmla="*/ 25 h 333"/>
                <a:gd name="T6" fmla="*/ 170 w 363"/>
                <a:gd name="T7" fmla="*/ 74 h 333"/>
                <a:gd name="T8" fmla="*/ 228 w 363"/>
                <a:gd name="T9" fmla="*/ 49 h 333"/>
                <a:gd name="T10" fmla="*/ 284 w 363"/>
                <a:gd name="T11" fmla="*/ 74 h 333"/>
                <a:gd name="T12" fmla="*/ 340 w 363"/>
                <a:gd name="T13" fmla="*/ 25 h 333"/>
                <a:gd name="T14" fmla="*/ 398 w 363"/>
                <a:gd name="T15" fmla="*/ 49 h 333"/>
                <a:gd name="T16" fmla="*/ 398 w 363"/>
                <a:gd name="T17" fmla="*/ 37 h 333"/>
                <a:gd name="T18" fmla="*/ 454 w 363"/>
                <a:gd name="T19" fmla="*/ 49 h 33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363" h="333">
                  <a:moveTo>
                    <a:pt x="0" y="0"/>
                  </a:moveTo>
                  <a:cubicBezTo>
                    <a:pt x="15" y="151"/>
                    <a:pt x="31" y="303"/>
                    <a:pt x="46" y="318"/>
                  </a:cubicBezTo>
                  <a:cubicBezTo>
                    <a:pt x="61" y="333"/>
                    <a:pt x="76" y="99"/>
                    <a:pt x="91" y="91"/>
                  </a:cubicBezTo>
                  <a:cubicBezTo>
                    <a:pt x="106" y="83"/>
                    <a:pt x="121" y="257"/>
                    <a:pt x="136" y="272"/>
                  </a:cubicBezTo>
                  <a:cubicBezTo>
                    <a:pt x="151" y="287"/>
                    <a:pt x="167" y="182"/>
                    <a:pt x="182" y="182"/>
                  </a:cubicBezTo>
                  <a:cubicBezTo>
                    <a:pt x="197" y="182"/>
                    <a:pt x="212" y="287"/>
                    <a:pt x="227" y="272"/>
                  </a:cubicBezTo>
                  <a:cubicBezTo>
                    <a:pt x="242" y="257"/>
                    <a:pt x="257" y="106"/>
                    <a:pt x="272" y="91"/>
                  </a:cubicBezTo>
                  <a:cubicBezTo>
                    <a:pt x="287" y="76"/>
                    <a:pt x="310" y="175"/>
                    <a:pt x="318" y="182"/>
                  </a:cubicBezTo>
                  <a:cubicBezTo>
                    <a:pt x="326" y="189"/>
                    <a:pt x="311" y="136"/>
                    <a:pt x="318" y="136"/>
                  </a:cubicBezTo>
                  <a:cubicBezTo>
                    <a:pt x="325" y="136"/>
                    <a:pt x="344" y="159"/>
                    <a:pt x="363" y="182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特征分析</a:t>
            </a:r>
            <a:r>
              <a:rPr lang="en-US" altLang="zh-CN" smtClean="0"/>
              <a:t>-</a:t>
            </a:r>
            <a:r>
              <a:rPr lang="zh-CN" altLang="en-US" smtClean="0"/>
              <a:t>过程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182688" y="2017713"/>
            <a:ext cx="7772400" cy="2447925"/>
          </a:xfrm>
        </p:spPr>
        <p:txBody>
          <a:bodyPr/>
          <a:lstStyle/>
          <a:p>
            <a:pPr eaLnBrk="1" hangingPunct="1"/>
            <a:r>
              <a:rPr lang="zh-CN" altLang="en-US" sz="2400" smtClean="0"/>
              <a:t>拾音 </a:t>
            </a:r>
            <a:r>
              <a:rPr lang="en-US" altLang="zh-CN" sz="2400" smtClean="0"/>
              <a:t>– </a:t>
            </a:r>
            <a:r>
              <a:rPr lang="zh-CN" altLang="en-US" sz="2400" smtClean="0"/>
              <a:t>麦克风</a:t>
            </a:r>
            <a:endParaRPr lang="zh-CN" altLang="en-US" sz="2000" smtClean="0"/>
          </a:p>
          <a:p>
            <a:pPr eaLnBrk="1" hangingPunct="1"/>
            <a:r>
              <a:rPr lang="zh-CN" altLang="en-US" sz="2400" smtClean="0"/>
              <a:t>放大 </a:t>
            </a:r>
            <a:r>
              <a:rPr lang="en-US" altLang="zh-CN" sz="2400" smtClean="0"/>
              <a:t>– </a:t>
            </a:r>
            <a:r>
              <a:rPr lang="zh-CN" altLang="en-US" sz="2400" smtClean="0"/>
              <a:t>能量放大</a:t>
            </a:r>
            <a:endParaRPr lang="en-US" altLang="zh-CN" sz="2400" smtClean="0"/>
          </a:p>
          <a:p>
            <a:pPr eaLnBrk="1" hangingPunct="1"/>
            <a:r>
              <a:rPr lang="zh-CN" altLang="en-US" sz="2400" smtClean="0"/>
              <a:t>抗混叠滤波 </a:t>
            </a:r>
            <a:r>
              <a:rPr lang="en-US" altLang="zh-CN" sz="2400" smtClean="0"/>
              <a:t>– </a:t>
            </a:r>
            <a:r>
              <a:rPr lang="zh-CN" altLang="en-US" sz="2400" smtClean="0"/>
              <a:t>消除混叠频率成分</a:t>
            </a:r>
            <a:endParaRPr lang="en-US" altLang="zh-CN" sz="2400" smtClean="0"/>
          </a:p>
          <a:p>
            <a:pPr lvl="1" eaLnBrk="1" hangingPunct="1"/>
            <a:r>
              <a:rPr lang="en-US" altLang="zh-CN" sz="2000" smtClean="0"/>
              <a:t>Fs/2</a:t>
            </a:r>
            <a:r>
              <a:rPr lang="zh-CN" altLang="en-US" sz="2000" smtClean="0"/>
              <a:t>以下</a:t>
            </a:r>
          </a:p>
        </p:txBody>
      </p:sp>
      <p:grpSp>
        <p:nvGrpSpPr>
          <p:cNvPr id="6148" name="Group 5"/>
          <p:cNvGrpSpPr>
            <a:grpSpLocks/>
          </p:cNvGrpSpPr>
          <p:nvPr/>
        </p:nvGrpSpPr>
        <p:grpSpPr bwMode="auto">
          <a:xfrm>
            <a:off x="2120900" y="4437063"/>
            <a:ext cx="287338" cy="576262"/>
            <a:chOff x="2064" y="2796"/>
            <a:chExt cx="570" cy="561"/>
          </a:xfrm>
        </p:grpSpPr>
        <p:sp>
          <p:nvSpPr>
            <p:cNvPr id="6182" name="chair3"/>
            <p:cNvSpPr>
              <a:spLocks noEditPoints="1" noChangeArrowheads="1"/>
            </p:cNvSpPr>
            <p:nvPr/>
          </p:nvSpPr>
          <p:spPr bwMode="auto">
            <a:xfrm rot="10800000">
              <a:off x="2064" y="2931"/>
              <a:ext cx="570" cy="426"/>
            </a:xfrm>
            <a:custGeom>
              <a:avLst/>
              <a:gdLst>
                <a:gd name="T0" fmla="*/ 285 w 21600"/>
                <a:gd name="T1" fmla="*/ 0 h 21600"/>
                <a:gd name="T2" fmla="*/ 535 w 21600"/>
                <a:gd name="T3" fmla="*/ 213 h 21600"/>
                <a:gd name="T4" fmla="*/ 285 w 21600"/>
                <a:gd name="T5" fmla="*/ 426 h 21600"/>
                <a:gd name="T6" fmla="*/ 34 w 21600"/>
                <a:gd name="T7" fmla="*/ 213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813 w 21600"/>
                <a:gd name="T13" fmla="*/ 6642 h 21600"/>
                <a:gd name="T14" fmla="*/ 16863 w 21600"/>
                <a:gd name="T15" fmla="*/ 19673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 extrusionOk="0">
                  <a:moveTo>
                    <a:pt x="10661" y="21600"/>
                  </a:moveTo>
                  <a:lnTo>
                    <a:pt x="11964" y="21600"/>
                  </a:lnTo>
                  <a:lnTo>
                    <a:pt x="12969" y="21477"/>
                  </a:lnTo>
                  <a:lnTo>
                    <a:pt x="13951" y="21379"/>
                  </a:lnTo>
                  <a:lnTo>
                    <a:pt x="14742" y="21134"/>
                  </a:lnTo>
                  <a:lnTo>
                    <a:pt x="15575" y="20765"/>
                  </a:lnTo>
                  <a:lnTo>
                    <a:pt x="16152" y="20520"/>
                  </a:lnTo>
                  <a:lnTo>
                    <a:pt x="16579" y="20225"/>
                  </a:lnTo>
                  <a:lnTo>
                    <a:pt x="16942" y="19857"/>
                  </a:lnTo>
                  <a:lnTo>
                    <a:pt x="17455" y="20520"/>
                  </a:lnTo>
                  <a:lnTo>
                    <a:pt x="17989" y="21011"/>
                  </a:lnTo>
                  <a:lnTo>
                    <a:pt x="18459" y="21379"/>
                  </a:lnTo>
                  <a:lnTo>
                    <a:pt x="19079" y="21477"/>
                  </a:lnTo>
                  <a:lnTo>
                    <a:pt x="19656" y="21477"/>
                  </a:lnTo>
                  <a:lnTo>
                    <a:pt x="20275" y="21379"/>
                  </a:lnTo>
                  <a:lnTo>
                    <a:pt x="20660" y="21011"/>
                  </a:lnTo>
                  <a:lnTo>
                    <a:pt x="21173" y="20643"/>
                  </a:lnTo>
                  <a:lnTo>
                    <a:pt x="21386" y="20225"/>
                  </a:lnTo>
                  <a:lnTo>
                    <a:pt x="21600" y="19636"/>
                  </a:lnTo>
                  <a:lnTo>
                    <a:pt x="21600" y="19145"/>
                  </a:lnTo>
                  <a:lnTo>
                    <a:pt x="21600" y="18605"/>
                  </a:lnTo>
                  <a:lnTo>
                    <a:pt x="21386" y="18115"/>
                  </a:lnTo>
                  <a:lnTo>
                    <a:pt x="21066" y="17525"/>
                  </a:lnTo>
                  <a:lnTo>
                    <a:pt x="20660" y="17108"/>
                  </a:lnTo>
                  <a:lnTo>
                    <a:pt x="20275" y="16740"/>
                  </a:lnTo>
                  <a:lnTo>
                    <a:pt x="20275" y="10628"/>
                  </a:lnTo>
                  <a:lnTo>
                    <a:pt x="20275" y="5695"/>
                  </a:lnTo>
                  <a:lnTo>
                    <a:pt x="20275" y="5105"/>
                  </a:lnTo>
                  <a:lnTo>
                    <a:pt x="20190" y="4492"/>
                  </a:lnTo>
                  <a:lnTo>
                    <a:pt x="19976" y="4075"/>
                  </a:lnTo>
                  <a:lnTo>
                    <a:pt x="19763" y="3485"/>
                  </a:lnTo>
                  <a:lnTo>
                    <a:pt x="19442" y="2995"/>
                  </a:lnTo>
                  <a:lnTo>
                    <a:pt x="19079" y="2455"/>
                  </a:lnTo>
                  <a:lnTo>
                    <a:pt x="18673" y="2086"/>
                  </a:lnTo>
                  <a:lnTo>
                    <a:pt x="18139" y="1620"/>
                  </a:lnTo>
                  <a:lnTo>
                    <a:pt x="17562" y="1325"/>
                  </a:lnTo>
                  <a:lnTo>
                    <a:pt x="16836" y="957"/>
                  </a:lnTo>
                  <a:lnTo>
                    <a:pt x="16045" y="589"/>
                  </a:lnTo>
                  <a:lnTo>
                    <a:pt x="15169" y="344"/>
                  </a:lnTo>
                  <a:lnTo>
                    <a:pt x="14272" y="245"/>
                  </a:lnTo>
                  <a:lnTo>
                    <a:pt x="13182" y="123"/>
                  </a:lnTo>
                  <a:lnTo>
                    <a:pt x="12028" y="0"/>
                  </a:lnTo>
                  <a:lnTo>
                    <a:pt x="10832" y="0"/>
                  </a:lnTo>
                  <a:lnTo>
                    <a:pt x="9572" y="0"/>
                  </a:lnTo>
                  <a:lnTo>
                    <a:pt x="8418" y="123"/>
                  </a:lnTo>
                  <a:lnTo>
                    <a:pt x="7328" y="245"/>
                  </a:lnTo>
                  <a:lnTo>
                    <a:pt x="6431" y="344"/>
                  </a:lnTo>
                  <a:lnTo>
                    <a:pt x="5555" y="589"/>
                  </a:lnTo>
                  <a:lnTo>
                    <a:pt x="4764" y="957"/>
                  </a:lnTo>
                  <a:lnTo>
                    <a:pt x="4038" y="1325"/>
                  </a:lnTo>
                  <a:lnTo>
                    <a:pt x="3461" y="1620"/>
                  </a:lnTo>
                  <a:lnTo>
                    <a:pt x="2927" y="2086"/>
                  </a:lnTo>
                  <a:lnTo>
                    <a:pt x="2521" y="2455"/>
                  </a:lnTo>
                  <a:lnTo>
                    <a:pt x="2158" y="2995"/>
                  </a:lnTo>
                  <a:lnTo>
                    <a:pt x="1837" y="3485"/>
                  </a:lnTo>
                  <a:lnTo>
                    <a:pt x="1624" y="4075"/>
                  </a:lnTo>
                  <a:lnTo>
                    <a:pt x="1410" y="4492"/>
                  </a:lnTo>
                  <a:lnTo>
                    <a:pt x="1303" y="5105"/>
                  </a:lnTo>
                  <a:lnTo>
                    <a:pt x="1303" y="5695"/>
                  </a:lnTo>
                  <a:lnTo>
                    <a:pt x="1303" y="10874"/>
                  </a:lnTo>
                  <a:lnTo>
                    <a:pt x="1303" y="16740"/>
                  </a:lnTo>
                  <a:lnTo>
                    <a:pt x="940" y="17108"/>
                  </a:lnTo>
                  <a:lnTo>
                    <a:pt x="534" y="17525"/>
                  </a:lnTo>
                  <a:lnTo>
                    <a:pt x="214" y="18115"/>
                  </a:lnTo>
                  <a:lnTo>
                    <a:pt x="0" y="18605"/>
                  </a:lnTo>
                  <a:lnTo>
                    <a:pt x="0" y="19145"/>
                  </a:lnTo>
                  <a:lnTo>
                    <a:pt x="0" y="19636"/>
                  </a:lnTo>
                  <a:lnTo>
                    <a:pt x="214" y="20225"/>
                  </a:lnTo>
                  <a:lnTo>
                    <a:pt x="427" y="20643"/>
                  </a:lnTo>
                  <a:lnTo>
                    <a:pt x="833" y="21011"/>
                  </a:lnTo>
                  <a:lnTo>
                    <a:pt x="1303" y="21379"/>
                  </a:lnTo>
                  <a:lnTo>
                    <a:pt x="1944" y="21477"/>
                  </a:lnTo>
                  <a:lnTo>
                    <a:pt x="2521" y="21477"/>
                  </a:lnTo>
                  <a:lnTo>
                    <a:pt x="3141" y="21379"/>
                  </a:lnTo>
                  <a:lnTo>
                    <a:pt x="3611" y="21011"/>
                  </a:lnTo>
                  <a:lnTo>
                    <a:pt x="4145" y="20520"/>
                  </a:lnTo>
                  <a:lnTo>
                    <a:pt x="4658" y="19857"/>
                  </a:lnTo>
                  <a:lnTo>
                    <a:pt x="4914" y="20225"/>
                  </a:lnTo>
                  <a:lnTo>
                    <a:pt x="5448" y="20520"/>
                  </a:lnTo>
                  <a:lnTo>
                    <a:pt x="6025" y="20765"/>
                  </a:lnTo>
                  <a:lnTo>
                    <a:pt x="6751" y="21134"/>
                  </a:lnTo>
                  <a:lnTo>
                    <a:pt x="7542" y="21379"/>
                  </a:lnTo>
                  <a:lnTo>
                    <a:pt x="8418" y="21477"/>
                  </a:lnTo>
                  <a:lnTo>
                    <a:pt x="9465" y="21600"/>
                  </a:lnTo>
                  <a:lnTo>
                    <a:pt x="10661" y="21600"/>
                  </a:lnTo>
                  <a:close/>
                </a:path>
                <a:path w="21600" h="21600" extrusionOk="0">
                  <a:moveTo>
                    <a:pt x="17049" y="19857"/>
                  </a:moveTo>
                  <a:lnTo>
                    <a:pt x="17049" y="19268"/>
                  </a:lnTo>
                  <a:lnTo>
                    <a:pt x="17049" y="18016"/>
                  </a:lnTo>
                  <a:lnTo>
                    <a:pt x="17049" y="16274"/>
                  </a:lnTo>
                  <a:lnTo>
                    <a:pt x="17049" y="14114"/>
                  </a:lnTo>
                  <a:lnTo>
                    <a:pt x="17049" y="11880"/>
                  </a:lnTo>
                  <a:lnTo>
                    <a:pt x="17049" y="9843"/>
                  </a:lnTo>
                  <a:lnTo>
                    <a:pt x="17049" y="8100"/>
                  </a:lnTo>
                  <a:lnTo>
                    <a:pt x="17049" y="7069"/>
                  </a:lnTo>
                  <a:lnTo>
                    <a:pt x="16942" y="6725"/>
                  </a:lnTo>
                  <a:lnTo>
                    <a:pt x="16836" y="6357"/>
                  </a:lnTo>
                  <a:lnTo>
                    <a:pt x="16686" y="6112"/>
                  </a:lnTo>
                  <a:lnTo>
                    <a:pt x="16472" y="5768"/>
                  </a:lnTo>
                  <a:lnTo>
                    <a:pt x="15746" y="5351"/>
                  </a:lnTo>
                  <a:lnTo>
                    <a:pt x="14849" y="4983"/>
                  </a:lnTo>
                  <a:lnTo>
                    <a:pt x="13951" y="4615"/>
                  </a:lnTo>
                  <a:lnTo>
                    <a:pt x="12862" y="4369"/>
                  </a:lnTo>
                  <a:lnTo>
                    <a:pt x="11879" y="4271"/>
                  </a:lnTo>
                  <a:lnTo>
                    <a:pt x="10832" y="4197"/>
                  </a:lnTo>
                  <a:lnTo>
                    <a:pt x="9828" y="4271"/>
                  </a:lnTo>
                  <a:lnTo>
                    <a:pt x="8845" y="4369"/>
                  </a:lnTo>
                  <a:lnTo>
                    <a:pt x="7734" y="4615"/>
                  </a:lnTo>
                  <a:lnTo>
                    <a:pt x="6751" y="4983"/>
                  </a:lnTo>
                  <a:lnTo>
                    <a:pt x="5961" y="5351"/>
                  </a:lnTo>
                  <a:lnTo>
                    <a:pt x="5234" y="5768"/>
                  </a:lnTo>
                  <a:lnTo>
                    <a:pt x="4914" y="6112"/>
                  </a:lnTo>
                  <a:lnTo>
                    <a:pt x="4764" y="6357"/>
                  </a:lnTo>
                  <a:lnTo>
                    <a:pt x="4658" y="6725"/>
                  </a:lnTo>
                  <a:lnTo>
                    <a:pt x="4658" y="7069"/>
                  </a:lnTo>
                  <a:lnTo>
                    <a:pt x="4658" y="8100"/>
                  </a:lnTo>
                  <a:lnTo>
                    <a:pt x="4658" y="9843"/>
                  </a:lnTo>
                  <a:lnTo>
                    <a:pt x="4658" y="11880"/>
                  </a:lnTo>
                  <a:lnTo>
                    <a:pt x="4658" y="14114"/>
                  </a:lnTo>
                  <a:lnTo>
                    <a:pt x="4658" y="16274"/>
                  </a:lnTo>
                  <a:lnTo>
                    <a:pt x="4658" y="18016"/>
                  </a:lnTo>
                  <a:lnTo>
                    <a:pt x="4658" y="19268"/>
                  </a:lnTo>
                  <a:lnTo>
                    <a:pt x="4658" y="19857"/>
                  </a:lnTo>
                </a:path>
              </a:pathLst>
            </a:custGeom>
            <a:solidFill>
              <a:srgbClr val="FFFFC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183" name="Oval 7"/>
            <p:cNvSpPr>
              <a:spLocks noChangeArrowheads="1"/>
            </p:cNvSpPr>
            <p:nvPr/>
          </p:nvSpPr>
          <p:spPr bwMode="auto">
            <a:xfrm>
              <a:off x="2200" y="2796"/>
              <a:ext cx="317" cy="453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</p:grpSp>
      <p:sp>
        <p:nvSpPr>
          <p:cNvPr id="6149" name="Freeform 8"/>
          <p:cNvSpPr>
            <a:spLocks/>
          </p:cNvSpPr>
          <p:nvPr/>
        </p:nvSpPr>
        <p:spPr bwMode="auto">
          <a:xfrm>
            <a:off x="2263775" y="5013325"/>
            <a:ext cx="1271588" cy="298450"/>
          </a:xfrm>
          <a:custGeom>
            <a:avLst/>
            <a:gdLst>
              <a:gd name="T0" fmla="*/ 0 w 801"/>
              <a:gd name="T1" fmla="*/ 0 h 188"/>
              <a:gd name="T2" fmla="*/ 144463 w 801"/>
              <a:gd name="T3" fmla="*/ 287338 h 188"/>
              <a:gd name="T4" fmla="*/ 431800 w 801"/>
              <a:gd name="T5" fmla="*/ 71438 h 188"/>
              <a:gd name="T6" fmla="*/ 647700 w 801"/>
              <a:gd name="T7" fmla="*/ 142875 h 188"/>
              <a:gd name="T8" fmla="*/ 865188 w 801"/>
              <a:gd name="T9" fmla="*/ 71438 h 188"/>
              <a:gd name="T10" fmla="*/ 1223963 w 801"/>
              <a:gd name="T11" fmla="*/ 71438 h 188"/>
              <a:gd name="T12" fmla="*/ 1152525 w 801"/>
              <a:gd name="T13" fmla="*/ 71438 h 18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801" h="188">
                <a:moveTo>
                  <a:pt x="0" y="0"/>
                </a:moveTo>
                <a:cubicBezTo>
                  <a:pt x="23" y="87"/>
                  <a:pt x="46" y="174"/>
                  <a:pt x="91" y="181"/>
                </a:cubicBezTo>
                <a:cubicBezTo>
                  <a:pt x="136" y="188"/>
                  <a:pt x="219" y="60"/>
                  <a:pt x="272" y="45"/>
                </a:cubicBezTo>
                <a:cubicBezTo>
                  <a:pt x="325" y="30"/>
                  <a:pt x="363" y="90"/>
                  <a:pt x="408" y="90"/>
                </a:cubicBezTo>
                <a:cubicBezTo>
                  <a:pt x="453" y="90"/>
                  <a:pt x="484" y="53"/>
                  <a:pt x="545" y="45"/>
                </a:cubicBezTo>
                <a:cubicBezTo>
                  <a:pt x="606" y="37"/>
                  <a:pt x="741" y="45"/>
                  <a:pt x="771" y="45"/>
                </a:cubicBezTo>
                <a:cubicBezTo>
                  <a:pt x="801" y="45"/>
                  <a:pt x="763" y="45"/>
                  <a:pt x="726" y="45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150" name="Rectangle 9"/>
          <p:cNvSpPr>
            <a:spLocks noChangeArrowheads="1"/>
          </p:cNvSpPr>
          <p:nvPr/>
        </p:nvSpPr>
        <p:spPr bwMode="auto">
          <a:xfrm>
            <a:off x="3489325" y="4795838"/>
            <a:ext cx="720725" cy="5048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6151" name="AutoShape 10"/>
          <p:cNvSpPr>
            <a:spLocks noChangeArrowheads="1"/>
          </p:cNvSpPr>
          <p:nvPr/>
        </p:nvSpPr>
        <p:spPr bwMode="auto">
          <a:xfrm>
            <a:off x="3632200" y="4940300"/>
            <a:ext cx="431800" cy="431800"/>
          </a:xfrm>
          <a:custGeom>
            <a:avLst/>
            <a:gdLst>
              <a:gd name="T0" fmla="*/ 215900 w 21600"/>
              <a:gd name="T1" fmla="*/ 0 h 21600"/>
              <a:gd name="T2" fmla="*/ 53975 w 21600"/>
              <a:gd name="T3" fmla="*/ 215900 h 21600"/>
              <a:gd name="T4" fmla="*/ 215900 w 21600"/>
              <a:gd name="T5" fmla="*/ 107950 h 21600"/>
              <a:gd name="T6" fmla="*/ 377825 w 21600"/>
              <a:gd name="T7" fmla="*/ 21590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7713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5400" y="10800"/>
                </a:moveTo>
                <a:cubicBezTo>
                  <a:pt x="5400" y="7817"/>
                  <a:pt x="7817" y="5400"/>
                  <a:pt x="10800" y="5400"/>
                </a:cubicBezTo>
                <a:cubicBezTo>
                  <a:pt x="13782" y="5399"/>
                  <a:pt x="16199" y="7817"/>
                  <a:pt x="16200" y="10799"/>
                </a:cubicBezTo>
                <a:lnTo>
                  <a:pt x="21600" y="10800"/>
                </a:ln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lnTo>
                  <a:pt x="5400" y="1080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152" name="Line 11"/>
          <p:cNvSpPr>
            <a:spLocks noChangeShapeType="1"/>
          </p:cNvSpPr>
          <p:nvPr/>
        </p:nvSpPr>
        <p:spPr bwMode="auto">
          <a:xfrm flipV="1">
            <a:off x="3848100" y="5011738"/>
            <a:ext cx="144463" cy="21590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6153" name="Group 12"/>
          <p:cNvGrpSpPr>
            <a:grpSpLocks/>
          </p:cNvGrpSpPr>
          <p:nvPr/>
        </p:nvGrpSpPr>
        <p:grpSpPr bwMode="auto">
          <a:xfrm>
            <a:off x="1112838" y="4556125"/>
            <a:ext cx="865187" cy="239713"/>
            <a:chOff x="113" y="2296"/>
            <a:chExt cx="817" cy="333"/>
          </a:xfrm>
        </p:grpSpPr>
        <p:sp>
          <p:nvSpPr>
            <p:cNvPr id="6180" name="Freeform 13"/>
            <p:cNvSpPr>
              <a:spLocks/>
            </p:cNvSpPr>
            <p:nvPr/>
          </p:nvSpPr>
          <p:spPr bwMode="auto">
            <a:xfrm>
              <a:off x="113" y="2296"/>
              <a:ext cx="363" cy="333"/>
            </a:xfrm>
            <a:custGeom>
              <a:avLst/>
              <a:gdLst>
                <a:gd name="T0" fmla="*/ 0 w 363"/>
                <a:gd name="T1" fmla="*/ 0 h 333"/>
                <a:gd name="T2" fmla="*/ 46 w 363"/>
                <a:gd name="T3" fmla="*/ 318 h 333"/>
                <a:gd name="T4" fmla="*/ 91 w 363"/>
                <a:gd name="T5" fmla="*/ 91 h 333"/>
                <a:gd name="T6" fmla="*/ 136 w 363"/>
                <a:gd name="T7" fmla="*/ 272 h 333"/>
                <a:gd name="T8" fmla="*/ 182 w 363"/>
                <a:gd name="T9" fmla="*/ 182 h 333"/>
                <a:gd name="T10" fmla="*/ 227 w 363"/>
                <a:gd name="T11" fmla="*/ 272 h 333"/>
                <a:gd name="T12" fmla="*/ 272 w 363"/>
                <a:gd name="T13" fmla="*/ 91 h 333"/>
                <a:gd name="T14" fmla="*/ 318 w 363"/>
                <a:gd name="T15" fmla="*/ 182 h 333"/>
                <a:gd name="T16" fmla="*/ 318 w 363"/>
                <a:gd name="T17" fmla="*/ 136 h 333"/>
                <a:gd name="T18" fmla="*/ 363 w 363"/>
                <a:gd name="T19" fmla="*/ 182 h 33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363" h="333">
                  <a:moveTo>
                    <a:pt x="0" y="0"/>
                  </a:moveTo>
                  <a:cubicBezTo>
                    <a:pt x="15" y="151"/>
                    <a:pt x="31" y="303"/>
                    <a:pt x="46" y="318"/>
                  </a:cubicBezTo>
                  <a:cubicBezTo>
                    <a:pt x="61" y="333"/>
                    <a:pt x="76" y="99"/>
                    <a:pt x="91" y="91"/>
                  </a:cubicBezTo>
                  <a:cubicBezTo>
                    <a:pt x="106" y="83"/>
                    <a:pt x="121" y="257"/>
                    <a:pt x="136" y="272"/>
                  </a:cubicBezTo>
                  <a:cubicBezTo>
                    <a:pt x="151" y="287"/>
                    <a:pt x="167" y="182"/>
                    <a:pt x="182" y="182"/>
                  </a:cubicBezTo>
                  <a:cubicBezTo>
                    <a:pt x="197" y="182"/>
                    <a:pt x="212" y="287"/>
                    <a:pt x="227" y="272"/>
                  </a:cubicBezTo>
                  <a:cubicBezTo>
                    <a:pt x="242" y="257"/>
                    <a:pt x="257" y="106"/>
                    <a:pt x="272" y="91"/>
                  </a:cubicBezTo>
                  <a:cubicBezTo>
                    <a:pt x="287" y="76"/>
                    <a:pt x="310" y="175"/>
                    <a:pt x="318" y="182"/>
                  </a:cubicBezTo>
                  <a:cubicBezTo>
                    <a:pt x="326" y="189"/>
                    <a:pt x="311" y="136"/>
                    <a:pt x="318" y="136"/>
                  </a:cubicBezTo>
                  <a:cubicBezTo>
                    <a:pt x="325" y="136"/>
                    <a:pt x="344" y="159"/>
                    <a:pt x="363" y="182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181" name="Freeform 14"/>
            <p:cNvSpPr>
              <a:spLocks/>
            </p:cNvSpPr>
            <p:nvPr/>
          </p:nvSpPr>
          <p:spPr bwMode="auto">
            <a:xfrm>
              <a:off x="476" y="2478"/>
              <a:ext cx="454" cy="90"/>
            </a:xfrm>
            <a:custGeom>
              <a:avLst/>
              <a:gdLst>
                <a:gd name="T0" fmla="*/ 0 w 363"/>
                <a:gd name="T1" fmla="*/ 0 h 333"/>
                <a:gd name="T2" fmla="*/ 58 w 363"/>
                <a:gd name="T3" fmla="*/ 86 h 333"/>
                <a:gd name="T4" fmla="*/ 114 w 363"/>
                <a:gd name="T5" fmla="*/ 25 h 333"/>
                <a:gd name="T6" fmla="*/ 170 w 363"/>
                <a:gd name="T7" fmla="*/ 74 h 333"/>
                <a:gd name="T8" fmla="*/ 228 w 363"/>
                <a:gd name="T9" fmla="*/ 49 h 333"/>
                <a:gd name="T10" fmla="*/ 284 w 363"/>
                <a:gd name="T11" fmla="*/ 74 h 333"/>
                <a:gd name="T12" fmla="*/ 340 w 363"/>
                <a:gd name="T13" fmla="*/ 25 h 333"/>
                <a:gd name="T14" fmla="*/ 398 w 363"/>
                <a:gd name="T15" fmla="*/ 49 h 333"/>
                <a:gd name="T16" fmla="*/ 398 w 363"/>
                <a:gd name="T17" fmla="*/ 37 h 333"/>
                <a:gd name="T18" fmla="*/ 454 w 363"/>
                <a:gd name="T19" fmla="*/ 49 h 33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363" h="333">
                  <a:moveTo>
                    <a:pt x="0" y="0"/>
                  </a:moveTo>
                  <a:cubicBezTo>
                    <a:pt x="15" y="151"/>
                    <a:pt x="31" y="303"/>
                    <a:pt x="46" y="318"/>
                  </a:cubicBezTo>
                  <a:cubicBezTo>
                    <a:pt x="61" y="333"/>
                    <a:pt x="76" y="99"/>
                    <a:pt x="91" y="91"/>
                  </a:cubicBezTo>
                  <a:cubicBezTo>
                    <a:pt x="106" y="83"/>
                    <a:pt x="121" y="257"/>
                    <a:pt x="136" y="272"/>
                  </a:cubicBezTo>
                  <a:cubicBezTo>
                    <a:pt x="151" y="287"/>
                    <a:pt x="167" y="182"/>
                    <a:pt x="182" y="182"/>
                  </a:cubicBezTo>
                  <a:cubicBezTo>
                    <a:pt x="197" y="182"/>
                    <a:pt x="212" y="287"/>
                    <a:pt x="227" y="272"/>
                  </a:cubicBezTo>
                  <a:cubicBezTo>
                    <a:pt x="242" y="257"/>
                    <a:pt x="257" y="106"/>
                    <a:pt x="272" y="91"/>
                  </a:cubicBezTo>
                  <a:cubicBezTo>
                    <a:pt x="287" y="76"/>
                    <a:pt x="310" y="175"/>
                    <a:pt x="318" y="182"/>
                  </a:cubicBezTo>
                  <a:cubicBezTo>
                    <a:pt x="326" y="189"/>
                    <a:pt x="311" y="136"/>
                    <a:pt x="318" y="136"/>
                  </a:cubicBezTo>
                  <a:cubicBezTo>
                    <a:pt x="325" y="136"/>
                    <a:pt x="344" y="159"/>
                    <a:pt x="363" y="182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6154" name="Rectangle 15"/>
          <p:cNvSpPr>
            <a:spLocks noChangeArrowheads="1"/>
          </p:cNvSpPr>
          <p:nvPr/>
        </p:nvSpPr>
        <p:spPr bwMode="auto">
          <a:xfrm>
            <a:off x="6080125" y="4795838"/>
            <a:ext cx="720725" cy="5048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>
                <a:latin typeface="Arial" panose="020B0604020202020204" pitchFamily="34" charset="0"/>
              </a:rPr>
              <a:t>A/D</a:t>
            </a:r>
          </a:p>
        </p:txBody>
      </p:sp>
      <p:sp>
        <p:nvSpPr>
          <p:cNvPr id="6155" name="Line 16"/>
          <p:cNvSpPr>
            <a:spLocks noChangeShapeType="1"/>
          </p:cNvSpPr>
          <p:nvPr/>
        </p:nvSpPr>
        <p:spPr bwMode="auto">
          <a:xfrm>
            <a:off x="4210050" y="5084763"/>
            <a:ext cx="5762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156" name="laptop"/>
          <p:cNvSpPr>
            <a:spLocks noEditPoints="1" noChangeArrowheads="1"/>
          </p:cNvSpPr>
          <p:nvPr/>
        </p:nvSpPr>
        <p:spPr bwMode="auto">
          <a:xfrm>
            <a:off x="7234238" y="4437063"/>
            <a:ext cx="1081087" cy="863600"/>
          </a:xfrm>
          <a:custGeom>
            <a:avLst/>
            <a:gdLst>
              <a:gd name="T0" fmla="*/ 168269 w 21600"/>
              <a:gd name="T1" fmla="*/ 0 h 21600"/>
              <a:gd name="T2" fmla="*/ 168269 w 21600"/>
              <a:gd name="T3" fmla="*/ 286787 h 21600"/>
              <a:gd name="T4" fmla="*/ 917272 w 21600"/>
              <a:gd name="T5" fmla="*/ 0 h 21600"/>
              <a:gd name="T6" fmla="*/ 917272 w 21600"/>
              <a:gd name="T7" fmla="*/ 286787 h 21600"/>
              <a:gd name="T8" fmla="*/ 540544 w 21600"/>
              <a:gd name="T9" fmla="*/ 0 h 21600"/>
              <a:gd name="T10" fmla="*/ 540544 w 21600"/>
              <a:gd name="T11" fmla="*/ 863600 h 21600"/>
              <a:gd name="T12" fmla="*/ 0 w 21600"/>
              <a:gd name="T13" fmla="*/ 863600 h 21600"/>
              <a:gd name="T14" fmla="*/ 1081087 w 21600"/>
              <a:gd name="T15" fmla="*/ 863600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4445 w 21600"/>
              <a:gd name="T25" fmla="*/ 1858 h 21600"/>
              <a:gd name="T26" fmla="*/ 17311 w 21600"/>
              <a:gd name="T27" fmla="*/ 12323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 extrusionOk="0">
                <a:moveTo>
                  <a:pt x="3362" y="0"/>
                </a:moveTo>
                <a:lnTo>
                  <a:pt x="18327" y="0"/>
                </a:lnTo>
                <a:lnTo>
                  <a:pt x="18327" y="14347"/>
                </a:lnTo>
                <a:lnTo>
                  <a:pt x="3362" y="14347"/>
                </a:lnTo>
                <a:lnTo>
                  <a:pt x="3362" y="0"/>
                </a:lnTo>
                <a:close/>
              </a:path>
              <a:path w="21600" h="21600" extrusionOk="0">
                <a:moveTo>
                  <a:pt x="3340" y="15068"/>
                </a:moveTo>
                <a:lnTo>
                  <a:pt x="0" y="19877"/>
                </a:lnTo>
                <a:lnTo>
                  <a:pt x="21600" y="19877"/>
                </a:lnTo>
                <a:lnTo>
                  <a:pt x="18327" y="15068"/>
                </a:lnTo>
                <a:lnTo>
                  <a:pt x="3340" y="15068"/>
                </a:lnTo>
                <a:close/>
              </a:path>
              <a:path w="21600" h="21600" extrusionOk="0">
                <a:moveTo>
                  <a:pt x="0" y="19877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19877"/>
                </a:lnTo>
                <a:lnTo>
                  <a:pt x="0" y="19877"/>
                </a:lnTo>
                <a:close/>
              </a:path>
              <a:path w="21600" h="21600" extrusionOk="0">
                <a:moveTo>
                  <a:pt x="4186" y="1523"/>
                </a:moveTo>
                <a:lnTo>
                  <a:pt x="17547" y="1523"/>
                </a:lnTo>
                <a:lnTo>
                  <a:pt x="17547" y="12744"/>
                </a:lnTo>
                <a:lnTo>
                  <a:pt x="4186" y="12744"/>
                </a:lnTo>
                <a:lnTo>
                  <a:pt x="4186" y="1523"/>
                </a:lnTo>
                <a:close/>
              </a:path>
              <a:path w="21600" h="21600" extrusionOk="0">
                <a:moveTo>
                  <a:pt x="3318" y="15549"/>
                </a:moveTo>
                <a:lnTo>
                  <a:pt x="2917" y="16110"/>
                </a:lnTo>
                <a:lnTo>
                  <a:pt x="18727" y="16110"/>
                </a:lnTo>
                <a:lnTo>
                  <a:pt x="18327" y="15549"/>
                </a:lnTo>
                <a:lnTo>
                  <a:pt x="3318" y="15549"/>
                </a:lnTo>
                <a:close/>
              </a:path>
              <a:path w="21600" h="21600" extrusionOk="0">
                <a:moveTo>
                  <a:pt x="6213" y="18314"/>
                </a:moveTo>
                <a:lnTo>
                  <a:pt x="5946" y="18875"/>
                </a:lnTo>
                <a:lnTo>
                  <a:pt x="15766" y="18875"/>
                </a:lnTo>
                <a:lnTo>
                  <a:pt x="15499" y="18314"/>
                </a:lnTo>
                <a:lnTo>
                  <a:pt x="6213" y="18314"/>
                </a:lnTo>
                <a:close/>
              </a:path>
              <a:path w="21600" h="21600" extrusionOk="0">
                <a:moveTo>
                  <a:pt x="2828" y="16471"/>
                </a:moveTo>
                <a:lnTo>
                  <a:pt x="2405" y="17072"/>
                </a:lnTo>
                <a:lnTo>
                  <a:pt x="19284" y="17072"/>
                </a:lnTo>
                <a:lnTo>
                  <a:pt x="18839" y="16471"/>
                </a:lnTo>
                <a:lnTo>
                  <a:pt x="2828" y="16471"/>
                </a:lnTo>
                <a:close/>
              </a:path>
              <a:path w="21600" h="21600" extrusionOk="0">
                <a:moveTo>
                  <a:pt x="2316" y="17352"/>
                </a:moveTo>
                <a:lnTo>
                  <a:pt x="1871" y="17953"/>
                </a:lnTo>
                <a:lnTo>
                  <a:pt x="19863" y="17953"/>
                </a:lnTo>
                <a:lnTo>
                  <a:pt x="19395" y="17352"/>
                </a:lnTo>
                <a:lnTo>
                  <a:pt x="2316" y="17352"/>
                </a:lnTo>
                <a:close/>
              </a:path>
            </a:pathLst>
          </a:custGeom>
          <a:solidFill>
            <a:srgbClr val="C0C0C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157" name="Line 18"/>
          <p:cNvSpPr>
            <a:spLocks noChangeShapeType="1"/>
          </p:cNvSpPr>
          <p:nvPr/>
        </p:nvSpPr>
        <p:spPr bwMode="auto">
          <a:xfrm>
            <a:off x="6800850" y="5084763"/>
            <a:ext cx="5762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158" name="Text Box 19"/>
          <p:cNvSpPr txBox="1">
            <a:spLocks noChangeArrowheads="1"/>
          </p:cNvSpPr>
          <p:nvPr/>
        </p:nvSpPr>
        <p:spPr bwMode="auto">
          <a:xfrm>
            <a:off x="6731000" y="4437063"/>
            <a:ext cx="7556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800">
                <a:latin typeface="Arial" panose="020B0604020202020204" pitchFamily="34" charset="0"/>
              </a:rPr>
              <a:t>0101101111</a:t>
            </a:r>
          </a:p>
          <a:p>
            <a:pPr eaLnBrk="1" hangingPunct="1"/>
            <a:r>
              <a:rPr lang="en-US" altLang="zh-CN" sz="800">
                <a:latin typeface="Arial" panose="020B0604020202020204" pitchFamily="34" charset="0"/>
              </a:rPr>
              <a:t>100101010</a:t>
            </a:r>
          </a:p>
        </p:txBody>
      </p:sp>
      <p:sp>
        <p:nvSpPr>
          <p:cNvPr id="6159" name="Text Box 20"/>
          <p:cNvSpPr txBox="1">
            <a:spLocks noChangeArrowheads="1"/>
          </p:cNvSpPr>
          <p:nvPr/>
        </p:nvSpPr>
        <p:spPr bwMode="auto">
          <a:xfrm>
            <a:off x="1023938" y="5445125"/>
            <a:ext cx="6985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>
                <a:latin typeface="Arial" panose="020B0604020202020204" pitchFamily="34" charset="0"/>
              </a:rPr>
              <a:t>Speech</a:t>
            </a:r>
          </a:p>
        </p:txBody>
      </p:sp>
      <p:sp>
        <p:nvSpPr>
          <p:cNvPr id="6160" name="Text Box 21"/>
          <p:cNvSpPr txBox="1">
            <a:spLocks noChangeArrowheads="1"/>
          </p:cNvSpPr>
          <p:nvPr/>
        </p:nvSpPr>
        <p:spPr bwMode="auto">
          <a:xfrm>
            <a:off x="1908175" y="5445125"/>
            <a:ext cx="976313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>
                <a:latin typeface="Arial" panose="020B0604020202020204" pitchFamily="34" charset="0"/>
              </a:rPr>
              <a:t>Microphone</a:t>
            </a:r>
          </a:p>
        </p:txBody>
      </p:sp>
      <p:sp>
        <p:nvSpPr>
          <p:cNvPr id="6161" name="Text Box 22"/>
          <p:cNvSpPr txBox="1">
            <a:spLocks noChangeArrowheads="1"/>
          </p:cNvSpPr>
          <p:nvPr/>
        </p:nvSpPr>
        <p:spPr bwMode="auto">
          <a:xfrm>
            <a:off x="3276600" y="5445125"/>
            <a:ext cx="1062038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>
                <a:latin typeface="Arial" panose="020B0604020202020204" pitchFamily="34" charset="0"/>
              </a:rPr>
              <a:t>Pre-Amplifier</a:t>
            </a:r>
          </a:p>
        </p:txBody>
      </p:sp>
      <p:sp>
        <p:nvSpPr>
          <p:cNvPr id="6162" name="Text Box 23"/>
          <p:cNvSpPr txBox="1">
            <a:spLocks noChangeArrowheads="1"/>
          </p:cNvSpPr>
          <p:nvPr/>
        </p:nvSpPr>
        <p:spPr bwMode="auto">
          <a:xfrm>
            <a:off x="5867400" y="5457825"/>
            <a:ext cx="10858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>
                <a:latin typeface="Arial" panose="020B0604020202020204" pitchFamily="34" charset="0"/>
              </a:rPr>
              <a:t>Analogy-Digit</a:t>
            </a:r>
          </a:p>
          <a:p>
            <a:pPr eaLnBrk="1" hangingPunct="1"/>
            <a:r>
              <a:rPr lang="en-US" altLang="zh-CN" sz="1200">
                <a:latin typeface="Arial" panose="020B0604020202020204" pitchFamily="34" charset="0"/>
              </a:rPr>
              <a:t>Converter</a:t>
            </a:r>
          </a:p>
        </p:txBody>
      </p:sp>
      <p:sp>
        <p:nvSpPr>
          <p:cNvPr id="6163" name="Text Box 24"/>
          <p:cNvSpPr txBox="1">
            <a:spLocks noChangeArrowheads="1"/>
          </p:cNvSpPr>
          <p:nvPr/>
        </p:nvSpPr>
        <p:spPr bwMode="auto">
          <a:xfrm>
            <a:off x="7281863" y="5457825"/>
            <a:ext cx="10683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>
                <a:latin typeface="Arial" panose="020B0604020202020204" pitchFamily="34" charset="0"/>
              </a:rPr>
              <a:t>Digital Signal</a:t>
            </a:r>
          </a:p>
          <a:p>
            <a:pPr eaLnBrk="1" hangingPunct="1"/>
            <a:r>
              <a:rPr lang="en-US" altLang="zh-CN" sz="1200">
                <a:latin typeface="Arial" panose="020B0604020202020204" pitchFamily="34" charset="0"/>
              </a:rPr>
              <a:t>Processing</a:t>
            </a:r>
          </a:p>
        </p:txBody>
      </p:sp>
      <p:sp>
        <p:nvSpPr>
          <p:cNvPr id="6164" name="Text Box 25"/>
          <p:cNvSpPr txBox="1">
            <a:spLocks noChangeArrowheads="1"/>
          </p:cNvSpPr>
          <p:nvPr/>
        </p:nvSpPr>
        <p:spPr bwMode="auto">
          <a:xfrm>
            <a:off x="1816100" y="5969000"/>
            <a:ext cx="54292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>
                <a:latin typeface="Arial" panose="020B0604020202020204" pitchFamily="34" charset="0"/>
              </a:rPr>
              <a:t>信号</a:t>
            </a:r>
            <a:r>
              <a:rPr lang="en-US" altLang="zh-CN">
                <a:latin typeface="Arial" panose="020B0604020202020204" pitchFamily="34" charset="0"/>
              </a:rPr>
              <a:t>-</a:t>
            </a:r>
            <a:r>
              <a:rPr lang="zh-CN" altLang="en-US">
                <a:latin typeface="Arial" panose="020B0604020202020204" pitchFamily="34" charset="0"/>
              </a:rPr>
              <a:t>拾音</a:t>
            </a:r>
            <a:r>
              <a:rPr lang="en-US" altLang="zh-CN">
                <a:latin typeface="Arial" panose="020B0604020202020204" pitchFamily="34" charset="0"/>
              </a:rPr>
              <a:t>-</a:t>
            </a:r>
            <a:r>
              <a:rPr lang="zh-CN" altLang="en-US">
                <a:latin typeface="Arial" panose="020B0604020202020204" pitchFamily="34" charset="0"/>
              </a:rPr>
              <a:t>放大</a:t>
            </a:r>
            <a:r>
              <a:rPr lang="en-US" altLang="zh-CN">
                <a:latin typeface="Arial" panose="020B0604020202020204" pitchFamily="34" charset="0"/>
              </a:rPr>
              <a:t>-</a:t>
            </a:r>
            <a:r>
              <a:rPr lang="zh-CN" altLang="en-US">
                <a:latin typeface="Arial" panose="020B0604020202020204" pitchFamily="34" charset="0"/>
              </a:rPr>
              <a:t>抗混叠滤波</a:t>
            </a:r>
            <a:r>
              <a:rPr lang="en-US" altLang="zh-CN">
                <a:latin typeface="Arial" panose="020B0604020202020204" pitchFamily="34" charset="0"/>
              </a:rPr>
              <a:t>-</a:t>
            </a:r>
            <a:r>
              <a:rPr lang="zh-CN" altLang="en-US">
                <a:latin typeface="Arial" panose="020B0604020202020204" pitchFamily="34" charset="0"/>
              </a:rPr>
              <a:t>模</a:t>
            </a:r>
            <a:r>
              <a:rPr lang="en-US" altLang="zh-CN">
                <a:latin typeface="Arial" panose="020B0604020202020204" pitchFamily="34" charset="0"/>
              </a:rPr>
              <a:t>/</a:t>
            </a:r>
            <a:r>
              <a:rPr lang="zh-CN" altLang="en-US">
                <a:latin typeface="Arial" panose="020B0604020202020204" pitchFamily="34" charset="0"/>
              </a:rPr>
              <a:t>数转换</a:t>
            </a:r>
            <a:r>
              <a:rPr lang="en-US" altLang="zh-CN">
                <a:latin typeface="Arial" panose="020B0604020202020204" pitchFamily="34" charset="0"/>
              </a:rPr>
              <a:t>-</a:t>
            </a:r>
            <a:r>
              <a:rPr lang="zh-CN" altLang="en-US">
                <a:latin typeface="Arial" panose="020B0604020202020204" pitchFamily="34" charset="0"/>
              </a:rPr>
              <a:t>数字信号处理</a:t>
            </a:r>
          </a:p>
        </p:txBody>
      </p:sp>
      <p:grpSp>
        <p:nvGrpSpPr>
          <p:cNvPr id="6165" name="Group 26"/>
          <p:cNvGrpSpPr>
            <a:grpSpLocks/>
          </p:cNvGrpSpPr>
          <p:nvPr/>
        </p:nvGrpSpPr>
        <p:grpSpPr bwMode="auto">
          <a:xfrm>
            <a:off x="4067175" y="4508500"/>
            <a:ext cx="865188" cy="239713"/>
            <a:chOff x="113" y="2296"/>
            <a:chExt cx="817" cy="333"/>
          </a:xfrm>
        </p:grpSpPr>
        <p:sp>
          <p:nvSpPr>
            <p:cNvPr id="6178" name="Freeform 27"/>
            <p:cNvSpPr>
              <a:spLocks/>
            </p:cNvSpPr>
            <p:nvPr/>
          </p:nvSpPr>
          <p:spPr bwMode="auto">
            <a:xfrm>
              <a:off x="113" y="2296"/>
              <a:ext cx="363" cy="333"/>
            </a:xfrm>
            <a:custGeom>
              <a:avLst/>
              <a:gdLst>
                <a:gd name="T0" fmla="*/ 0 w 363"/>
                <a:gd name="T1" fmla="*/ 0 h 333"/>
                <a:gd name="T2" fmla="*/ 46 w 363"/>
                <a:gd name="T3" fmla="*/ 318 h 333"/>
                <a:gd name="T4" fmla="*/ 91 w 363"/>
                <a:gd name="T5" fmla="*/ 91 h 333"/>
                <a:gd name="T6" fmla="*/ 136 w 363"/>
                <a:gd name="T7" fmla="*/ 272 h 333"/>
                <a:gd name="T8" fmla="*/ 182 w 363"/>
                <a:gd name="T9" fmla="*/ 182 h 333"/>
                <a:gd name="T10" fmla="*/ 227 w 363"/>
                <a:gd name="T11" fmla="*/ 272 h 333"/>
                <a:gd name="T12" fmla="*/ 272 w 363"/>
                <a:gd name="T13" fmla="*/ 91 h 333"/>
                <a:gd name="T14" fmla="*/ 318 w 363"/>
                <a:gd name="T15" fmla="*/ 182 h 333"/>
                <a:gd name="T16" fmla="*/ 318 w 363"/>
                <a:gd name="T17" fmla="*/ 136 h 333"/>
                <a:gd name="T18" fmla="*/ 363 w 363"/>
                <a:gd name="T19" fmla="*/ 182 h 33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363" h="333">
                  <a:moveTo>
                    <a:pt x="0" y="0"/>
                  </a:moveTo>
                  <a:cubicBezTo>
                    <a:pt x="15" y="151"/>
                    <a:pt x="31" y="303"/>
                    <a:pt x="46" y="318"/>
                  </a:cubicBezTo>
                  <a:cubicBezTo>
                    <a:pt x="61" y="333"/>
                    <a:pt x="76" y="99"/>
                    <a:pt x="91" y="91"/>
                  </a:cubicBezTo>
                  <a:cubicBezTo>
                    <a:pt x="106" y="83"/>
                    <a:pt x="121" y="257"/>
                    <a:pt x="136" y="272"/>
                  </a:cubicBezTo>
                  <a:cubicBezTo>
                    <a:pt x="151" y="287"/>
                    <a:pt x="167" y="182"/>
                    <a:pt x="182" y="182"/>
                  </a:cubicBezTo>
                  <a:cubicBezTo>
                    <a:pt x="197" y="182"/>
                    <a:pt x="212" y="287"/>
                    <a:pt x="227" y="272"/>
                  </a:cubicBezTo>
                  <a:cubicBezTo>
                    <a:pt x="242" y="257"/>
                    <a:pt x="257" y="106"/>
                    <a:pt x="272" y="91"/>
                  </a:cubicBezTo>
                  <a:cubicBezTo>
                    <a:pt x="287" y="76"/>
                    <a:pt x="310" y="175"/>
                    <a:pt x="318" y="182"/>
                  </a:cubicBezTo>
                  <a:cubicBezTo>
                    <a:pt x="326" y="189"/>
                    <a:pt x="311" y="136"/>
                    <a:pt x="318" y="136"/>
                  </a:cubicBezTo>
                  <a:cubicBezTo>
                    <a:pt x="325" y="136"/>
                    <a:pt x="344" y="159"/>
                    <a:pt x="363" y="182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179" name="Freeform 28"/>
            <p:cNvSpPr>
              <a:spLocks/>
            </p:cNvSpPr>
            <p:nvPr/>
          </p:nvSpPr>
          <p:spPr bwMode="auto">
            <a:xfrm>
              <a:off x="476" y="2478"/>
              <a:ext cx="454" cy="90"/>
            </a:xfrm>
            <a:custGeom>
              <a:avLst/>
              <a:gdLst>
                <a:gd name="T0" fmla="*/ 0 w 363"/>
                <a:gd name="T1" fmla="*/ 0 h 333"/>
                <a:gd name="T2" fmla="*/ 58 w 363"/>
                <a:gd name="T3" fmla="*/ 86 h 333"/>
                <a:gd name="T4" fmla="*/ 114 w 363"/>
                <a:gd name="T5" fmla="*/ 25 h 333"/>
                <a:gd name="T6" fmla="*/ 170 w 363"/>
                <a:gd name="T7" fmla="*/ 74 h 333"/>
                <a:gd name="T8" fmla="*/ 228 w 363"/>
                <a:gd name="T9" fmla="*/ 49 h 333"/>
                <a:gd name="T10" fmla="*/ 284 w 363"/>
                <a:gd name="T11" fmla="*/ 74 h 333"/>
                <a:gd name="T12" fmla="*/ 340 w 363"/>
                <a:gd name="T13" fmla="*/ 25 h 333"/>
                <a:gd name="T14" fmla="*/ 398 w 363"/>
                <a:gd name="T15" fmla="*/ 49 h 333"/>
                <a:gd name="T16" fmla="*/ 398 w 363"/>
                <a:gd name="T17" fmla="*/ 37 h 333"/>
                <a:gd name="T18" fmla="*/ 454 w 363"/>
                <a:gd name="T19" fmla="*/ 49 h 33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363" h="333">
                  <a:moveTo>
                    <a:pt x="0" y="0"/>
                  </a:moveTo>
                  <a:cubicBezTo>
                    <a:pt x="15" y="151"/>
                    <a:pt x="31" y="303"/>
                    <a:pt x="46" y="318"/>
                  </a:cubicBezTo>
                  <a:cubicBezTo>
                    <a:pt x="61" y="333"/>
                    <a:pt x="76" y="99"/>
                    <a:pt x="91" y="91"/>
                  </a:cubicBezTo>
                  <a:cubicBezTo>
                    <a:pt x="106" y="83"/>
                    <a:pt x="121" y="257"/>
                    <a:pt x="136" y="272"/>
                  </a:cubicBezTo>
                  <a:cubicBezTo>
                    <a:pt x="151" y="287"/>
                    <a:pt x="167" y="182"/>
                    <a:pt x="182" y="182"/>
                  </a:cubicBezTo>
                  <a:cubicBezTo>
                    <a:pt x="197" y="182"/>
                    <a:pt x="212" y="287"/>
                    <a:pt x="227" y="272"/>
                  </a:cubicBezTo>
                  <a:cubicBezTo>
                    <a:pt x="242" y="257"/>
                    <a:pt x="257" y="106"/>
                    <a:pt x="272" y="91"/>
                  </a:cubicBezTo>
                  <a:cubicBezTo>
                    <a:pt x="287" y="76"/>
                    <a:pt x="310" y="175"/>
                    <a:pt x="318" y="182"/>
                  </a:cubicBezTo>
                  <a:cubicBezTo>
                    <a:pt x="326" y="189"/>
                    <a:pt x="311" y="136"/>
                    <a:pt x="318" y="136"/>
                  </a:cubicBezTo>
                  <a:cubicBezTo>
                    <a:pt x="325" y="136"/>
                    <a:pt x="344" y="159"/>
                    <a:pt x="363" y="182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6166" name="Group 29"/>
          <p:cNvGrpSpPr>
            <a:grpSpLocks/>
          </p:cNvGrpSpPr>
          <p:nvPr/>
        </p:nvGrpSpPr>
        <p:grpSpPr bwMode="auto">
          <a:xfrm>
            <a:off x="2627313" y="4557713"/>
            <a:ext cx="865187" cy="239712"/>
            <a:chOff x="113" y="2296"/>
            <a:chExt cx="817" cy="333"/>
          </a:xfrm>
        </p:grpSpPr>
        <p:sp>
          <p:nvSpPr>
            <p:cNvPr id="6176" name="Freeform 30"/>
            <p:cNvSpPr>
              <a:spLocks/>
            </p:cNvSpPr>
            <p:nvPr/>
          </p:nvSpPr>
          <p:spPr bwMode="auto">
            <a:xfrm>
              <a:off x="113" y="2296"/>
              <a:ext cx="363" cy="333"/>
            </a:xfrm>
            <a:custGeom>
              <a:avLst/>
              <a:gdLst>
                <a:gd name="T0" fmla="*/ 0 w 363"/>
                <a:gd name="T1" fmla="*/ 0 h 333"/>
                <a:gd name="T2" fmla="*/ 46 w 363"/>
                <a:gd name="T3" fmla="*/ 318 h 333"/>
                <a:gd name="T4" fmla="*/ 91 w 363"/>
                <a:gd name="T5" fmla="*/ 91 h 333"/>
                <a:gd name="T6" fmla="*/ 136 w 363"/>
                <a:gd name="T7" fmla="*/ 272 h 333"/>
                <a:gd name="T8" fmla="*/ 182 w 363"/>
                <a:gd name="T9" fmla="*/ 182 h 333"/>
                <a:gd name="T10" fmla="*/ 227 w 363"/>
                <a:gd name="T11" fmla="*/ 272 h 333"/>
                <a:gd name="T12" fmla="*/ 272 w 363"/>
                <a:gd name="T13" fmla="*/ 91 h 333"/>
                <a:gd name="T14" fmla="*/ 318 w 363"/>
                <a:gd name="T15" fmla="*/ 182 h 333"/>
                <a:gd name="T16" fmla="*/ 318 w 363"/>
                <a:gd name="T17" fmla="*/ 136 h 333"/>
                <a:gd name="T18" fmla="*/ 363 w 363"/>
                <a:gd name="T19" fmla="*/ 182 h 33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363" h="333">
                  <a:moveTo>
                    <a:pt x="0" y="0"/>
                  </a:moveTo>
                  <a:cubicBezTo>
                    <a:pt x="15" y="151"/>
                    <a:pt x="31" y="303"/>
                    <a:pt x="46" y="318"/>
                  </a:cubicBezTo>
                  <a:cubicBezTo>
                    <a:pt x="61" y="333"/>
                    <a:pt x="76" y="99"/>
                    <a:pt x="91" y="91"/>
                  </a:cubicBezTo>
                  <a:cubicBezTo>
                    <a:pt x="106" y="83"/>
                    <a:pt x="121" y="257"/>
                    <a:pt x="136" y="272"/>
                  </a:cubicBezTo>
                  <a:cubicBezTo>
                    <a:pt x="151" y="287"/>
                    <a:pt x="167" y="182"/>
                    <a:pt x="182" y="182"/>
                  </a:cubicBezTo>
                  <a:cubicBezTo>
                    <a:pt x="197" y="182"/>
                    <a:pt x="212" y="287"/>
                    <a:pt x="227" y="272"/>
                  </a:cubicBezTo>
                  <a:cubicBezTo>
                    <a:pt x="242" y="257"/>
                    <a:pt x="257" y="106"/>
                    <a:pt x="272" y="91"/>
                  </a:cubicBezTo>
                  <a:cubicBezTo>
                    <a:pt x="287" y="76"/>
                    <a:pt x="310" y="175"/>
                    <a:pt x="318" y="182"/>
                  </a:cubicBezTo>
                  <a:cubicBezTo>
                    <a:pt x="326" y="189"/>
                    <a:pt x="311" y="136"/>
                    <a:pt x="318" y="136"/>
                  </a:cubicBezTo>
                  <a:cubicBezTo>
                    <a:pt x="325" y="136"/>
                    <a:pt x="344" y="159"/>
                    <a:pt x="363" y="182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177" name="Freeform 31"/>
            <p:cNvSpPr>
              <a:spLocks/>
            </p:cNvSpPr>
            <p:nvPr/>
          </p:nvSpPr>
          <p:spPr bwMode="auto">
            <a:xfrm>
              <a:off x="476" y="2478"/>
              <a:ext cx="454" cy="90"/>
            </a:xfrm>
            <a:custGeom>
              <a:avLst/>
              <a:gdLst>
                <a:gd name="T0" fmla="*/ 0 w 363"/>
                <a:gd name="T1" fmla="*/ 0 h 333"/>
                <a:gd name="T2" fmla="*/ 58 w 363"/>
                <a:gd name="T3" fmla="*/ 86 h 333"/>
                <a:gd name="T4" fmla="*/ 114 w 363"/>
                <a:gd name="T5" fmla="*/ 25 h 333"/>
                <a:gd name="T6" fmla="*/ 170 w 363"/>
                <a:gd name="T7" fmla="*/ 74 h 333"/>
                <a:gd name="T8" fmla="*/ 228 w 363"/>
                <a:gd name="T9" fmla="*/ 49 h 333"/>
                <a:gd name="T10" fmla="*/ 284 w 363"/>
                <a:gd name="T11" fmla="*/ 74 h 333"/>
                <a:gd name="T12" fmla="*/ 340 w 363"/>
                <a:gd name="T13" fmla="*/ 25 h 333"/>
                <a:gd name="T14" fmla="*/ 398 w 363"/>
                <a:gd name="T15" fmla="*/ 49 h 333"/>
                <a:gd name="T16" fmla="*/ 398 w 363"/>
                <a:gd name="T17" fmla="*/ 37 h 333"/>
                <a:gd name="T18" fmla="*/ 454 w 363"/>
                <a:gd name="T19" fmla="*/ 49 h 33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363" h="333">
                  <a:moveTo>
                    <a:pt x="0" y="0"/>
                  </a:moveTo>
                  <a:cubicBezTo>
                    <a:pt x="15" y="151"/>
                    <a:pt x="31" y="303"/>
                    <a:pt x="46" y="318"/>
                  </a:cubicBezTo>
                  <a:cubicBezTo>
                    <a:pt x="61" y="333"/>
                    <a:pt x="76" y="99"/>
                    <a:pt x="91" y="91"/>
                  </a:cubicBezTo>
                  <a:cubicBezTo>
                    <a:pt x="106" y="83"/>
                    <a:pt x="121" y="257"/>
                    <a:pt x="136" y="272"/>
                  </a:cubicBezTo>
                  <a:cubicBezTo>
                    <a:pt x="151" y="287"/>
                    <a:pt x="167" y="182"/>
                    <a:pt x="182" y="182"/>
                  </a:cubicBezTo>
                  <a:cubicBezTo>
                    <a:pt x="197" y="182"/>
                    <a:pt x="212" y="287"/>
                    <a:pt x="227" y="272"/>
                  </a:cubicBezTo>
                  <a:cubicBezTo>
                    <a:pt x="242" y="257"/>
                    <a:pt x="257" y="106"/>
                    <a:pt x="272" y="91"/>
                  </a:cubicBezTo>
                  <a:cubicBezTo>
                    <a:pt x="287" y="76"/>
                    <a:pt x="310" y="175"/>
                    <a:pt x="318" y="182"/>
                  </a:cubicBezTo>
                  <a:cubicBezTo>
                    <a:pt x="326" y="189"/>
                    <a:pt x="311" y="136"/>
                    <a:pt x="318" y="136"/>
                  </a:cubicBezTo>
                  <a:cubicBezTo>
                    <a:pt x="325" y="136"/>
                    <a:pt x="344" y="159"/>
                    <a:pt x="363" y="182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6167" name="Rectangle 32"/>
          <p:cNvSpPr>
            <a:spLocks noChangeArrowheads="1"/>
          </p:cNvSpPr>
          <p:nvPr/>
        </p:nvSpPr>
        <p:spPr bwMode="auto">
          <a:xfrm>
            <a:off x="4787900" y="4797425"/>
            <a:ext cx="720725" cy="5048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6168" name="Freeform 34"/>
          <p:cNvSpPr>
            <a:spLocks/>
          </p:cNvSpPr>
          <p:nvPr/>
        </p:nvSpPr>
        <p:spPr bwMode="auto">
          <a:xfrm>
            <a:off x="4859338" y="4868863"/>
            <a:ext cx="649287" cy="144462"/>
          </a:xfrm>
          <a:custGeom>
            <a:avLst/>
            <a:gdLst>
              <a:gd name="T0" fmla="*/ 0 w 409"/>
              <a:gd name="T1" fmla="*/ 144462 h 91"/>
              <a:gd name="T2" fmla="*/ 217487 w 409"/>
              <a:gd name="T3" fmla="*/ 0 h 91"/>
              <a:gd name="T4" fmla="*/ 433387 w 409"/>
              <a:gd name="T5" fmla="*/ 144462 h 91"/>
              <a:gd name="T6" fmla="*/ 649287 w 409"/>
              <a:gd name="T7" fmla="*/ 0 h 91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409" h="91">
                <a:moveTo>
                  <a:pt x="0" y="91"/>
                </a:moveTo>
                <a:cubicBezTo>
                  <a:pt x="46" y="45"/>
                  <a:pt x="92" y="0"/>
                  <a:pt x="137" y="0"/>
                </a:cubicBezTo>
                <a:cubicBezTo>
                  <a:pt x="182" y="0"/>
                  <a:pt x="228" y="91"/>
                  <a:pt x="273" y="91"/>
                </a:cubicBezTo>
                <a:cubicBezTo>
                  <a:pt x="318" y="91"/>
                  <a:pt x="363" y="45"/>
                  <a:pt x="409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169" name="Freeform 35"/>
          <p:cNvSpPr>
            <a:spLocks/>
          </p:cNvSpPr>
          <p:nvPr/>
        </p:nvSpPr>
        <p:spPr bwMode="auto">
          <a:xfrm>
            <a:off x="4859338" y="5084763"/>
            <a:ext cx="649287" cy="144462"/>
          </a:xfrm>
          <a:custGeom>
            <a:avLst/>
            <a:gdLst>
              <a:gd name="T0" fmla="*/ 0 w 409"/>
              <a:gd name="T1" fmla="*/ 144462 h 91"/>
              <a:gd name="T2" fmla="*/ 217487 w 409"/>
              <a:gd name="T3" fmla="*/ 0 h 91"/>
              <a:gd name="T4" fmla="*/ 433387 w 409"/>
              <a:gd name="T5" fmla="*/ 144462 h 91"/>
              <a:gd name="T6" fmla="*/ 649287 w 409"/>
              <a:gd name="T7" fmla="*/ 0 h 91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409" h="91">
                <a:moveTo>
                  <a:pt x="0" y="91"/>
                </a:moveTo>
                <a:cubicBezTo>
                  <a:pt x="46" y="45"/>
                  <a:pt x="92" y="0"/>
                  <a:pt x="137" y="0"/>
                </a:cubicBezTo>
                <a:cubicBezTo>
                  <a:pt x="182" y="0"/>
                  <a:pt x="228" y="91"/>
                  <a:pt x="273" y="91"/>
                </a:cubicBezTo>
                <a:cubicBezTo>
                  <a:pt x="318" y="91"/>
                  <a:pt x="363" y="45"/>
                  <a:pt x="409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170" name="Line 36"/>
          <p:cNvSpPr>
            <a:spLocks noChangeShapeType="1"/>
          </p:cNvSpPr>
          <p:nvPr/>
        </p:nvSpPr>
        <p:spPr bwMode="auto">
          <a:xfrm flipH="1">
            <a:off x="5075238" y="4868863"/>
            <a:ext cx="144462" cy="144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171" name="Line 38"/>
          <p:cNvSpPr>
            <a:spLocks noChangeShapeType="1"/>
          </p:cNvSpPr>
          <p:nvPr/>
        </p:nvSpPr>
        <p:spPr bwMode="auto">
          <a:xfrm>
            <a:off x="5508625" y="5084763"/>
            <a:ext cx="5762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172" name="Text Box 39"/>
          <p:cNvSpPr txBox="1">
            <a:spLocks noChangeArrowheads="1"/>
          </p:cNvSpPr>
          <p:nvPr/>
        </p:nvSpPr>
        <p:spPr bwMode="auto">
          <a:xfrm>
            <a:off x="4572000" y="5445125"/>
            <a:ext cx="12319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>
                <a:latin typeface="Arial" panose="020B0604020202020204" pitchFamily="34" charset="0"/>
              </a:rPr>
              <a:t>Low-Pass Filter</a:t>
            </a:r>
          </a:p>
        </p:txBody>
      </p:sp>
      <p:grpSp>
        <p:nvGrpSpPr>
          <p:cNvPr id="6173" name="Group 40"/>
          <p:cNvGrpSpPr>
            <a:grpSpLocks/>
          </p:cNvGrpSpPr>
          <p:nvPr/>
        </p:nvGrpSpPr>
        <p:grpSpPr bwMode="auto">
          <a:xfrm>
            <a:off x="5364163" y="4508500"/>
            <a:ext cx="865187" cy="239713"/>
            <a:chOff x="113" y="2296"/>
            <a:chExt cx="817" cy="333"/>
          </a:xfrm>
        </p:grpSpPr>
        <p:sp>
          <p:nvSpPr>
            <p:cNvPr id="6174" name="Freeform 41"/>
            <p:cNvSpPr>
              <a:spLocks/>
            </p:cNvSpPr>
            <p:nvPr/>
          </p:nvSpPr>
          <p:spPr bwMode="auto">
            <a:xfrm>
              <a:off x="113" y="2296"/>
              <a:ext cx="363" cy="333"/>
            </a:xfrm>
            <a:custGeom>
              <a:avLst/>
              <a:gdLst>
                <a:gd name="T0" fmla="*/ 0 w 363"/>
                <a:gd name="T1" fmla="*/ 0 h 333"/>
                <a:gd name="T2" fmla="*/ 46 w 363"/>
                <a:gd name="T3" fmla="*/ 318 h 333"/>
                <a:gd name="T4" fmla="*/ 91 w 363"/>
                <a:gd name="T5" fmla="*/ 91 h 333"/>
                <a:gd name="T6" fmla="*/ 136 w 363"/>
                <a:gd name="T7" fmla="*/ 272 h 333"/>
                <a:gd name="T8" fmla="*/ 182 w 363"/>
                <a:gd name="T9" fmla="*/ 182 h 333"/>
                <a:gd name="T10" fmla="*/ 227 w 363"/>
                <a:gd name="T11" fmla="*/ 272 h 333"/>
                <a:gd name="T12" fmla="*/ 272 w 363"/>
                <a:gd name="T13" fmla="*/ 91 h 333"/>
                <a:gd name="T14" fmla="*/ 318 w 363"/>
                <a:gd name="T15" fmla="*/ 182 h 333"/>
                <a:gd name="T16" fmla="*/ 318 w 363"/>
                <a:gd name="T17" fmla="*/ 136 h 333"/>
                <a:gd name="T18" fmla="*/ 363 w 363"/>
                <a:gd name="T19" fmla="*/ 182 h 33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363" h="333">
                  <a:moveTo>
                    <a:pt x="0" y="0"/>
                  </a:moveTo>
                  <a:cubicBezTo>
                    <a:pt x="15" y="151"/>
                    <a:pt x="31" y="303"/>
                    <a:pt x="46" y="318"/>
                  </a:cubicBezTo>
                  <a:cubicBezTo>
                    <a:pt x="61" y="333"/>
                    <a:pt x="76" y="99"/>
                    <a:pt x="91" y="91"/>
                  </a:cubicBezTo>
                  <a:cubicBezTo>
                    <a:pt x="106" y="83"/>
                    <a:pt x="121" y="257"/>
                    <a:pt x="136" y="272"/>
                  </a:cubicBezTo>
                  <a:cubicBezTo>
                    <a:pt x="151" y="287"/>
                    <a:pt x="167" y="182"/>
                    <a:pt x="182" y="182"/>
                  </a:cubicBezTo>
                  <a:cubicBezTo>
                    <a:pt x="197" y="182"/>
                    <a:pt x="212" y="287"/>
                    <a:pt x="227" y="272"/>
                  </a:cubicBezTo>
                  <a:cubicBezTo>
                    <a:pt x="242" y="257"/>
                    <a:pt x="257" y="106"/>
                    <a:pt x="272" y="91"/>
                  </a:cubicBezTo>
                  <a:cubicBezTo>
                    <a:pt x="287" y="76"/>
                    <a:pt x="310" y="175"/>
                    <a:pt x="318" y="182"/>
                  </a:cubicBezTo>
                  <a:cubicBezTo>
                    <a:pt x="326" y="189"/>
                    <a:pt x="311" y="136"/>
                    <a:pt x="318" y="136"/>
                  </a:cubicBezTo>
                  <a:cubicBezTo>
                    <a:pt x="325" y="136"/>
                    <a:pt x="344" y="159"/>
                    <a:pt x="363" y="182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175" name="Freeform 42"/>
            <p:cNvSpPr>
              <a:spLocks/>
            </p:cNvSpPr>
            <p:nvPr/>
          </p:nvSpPr>
          <p:spPr bwMode="auto">
            <a:xfrm>
              <a:off x="476" y="2478"/>
              <a:ext cx="454" cy="90"/>
            </a:xfrm>
            <a:custGeom>
              <a:avLst/>
              <a:gdLst>
                <a:gd name="T0" fmla="*/ 0 w 363"/>
                <a:gd name="T1" fmla="*/ 0 h 333"/>
                <a:gd name="T2" fmla="*/ 58 w 363"/>
                <a:gd name="T3" fmla="*/ 86 h 333"/>
                <a:gd name="T4" fmla="*/ 114 w 363"/>
                <a:gd name="T5" fmla="*/ 25 h 333"/>
                <a:gd name="T6" fmla="*/ 170 w 363"/>
                <a:gd name="T7" fmla="*/ 74 h 333"/>
                <a:gd name="T8" fmla="*/ 228 w 363"/>
                <a:gd name="T9" fmla="*/ 49 h 333"/>
                <a:gd name="T10" fmla="*/ 284 w 363"/>
                <a:gd name="T11" fmla="*/ 74 h 333"/>
                <a:gd name="T12" fmla="*/ 340 w 363"/>
                <a:gd name="T13" fmla="*/ 25 h 333"/>
                <a:gd name="T14" fmla="*/ 398 w 363"/>
                <a:gd name="T15" fmla="*/ 49 h 333"/>
                <a:gd name="T16" fmla="*/ 398 w 363"/>
                <a:gd name="T17" fmla="*/ 37 h 333"/>
                <a:gd name="T18" fmla="*/ 454 w 363"/>
                <a:gd name="T19" fmla="*/ 49 h 33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363" h="333">
                  <a:moveTo>
                    <a:pt x="0" y="0"/>
                  </a:moveTo>
                  <a:cubicBezTo>
                    <a:pt x="15" y="151"/>
                    <a:pt x="31" y="303"/>
                    <a:pt x="46" y="318"/>
                  </a:cubicBezTo>
                  <a:cubicBezTo>
                    <a:pt x="61" y="333"/>
                    <a:pt x="76" y="99"/>
                    <a:pt x="91" y="91"/>
                  </a:cubicBezTo>
                  <a:cubicBezTo>
                    <a:pt x="106" y="83"/>
                    <a:pt x="121" y="257"/>
                    <a:pt x="136" y="272"/>
                  </a:cubicBezTo>
                  <a:cubicBezTo>
                    <a:pt x="151" y="287"/>
                    <a:pt x="167" y="182"/>
                    <a:pt x="182" y="182"/>
                  </a:cubicBezTo>
                  <a:cubicBezTo>
                    <a:pt x="197" y="182"/>
                    <a:pt x="212" y="287"/>
                    <a:pt x="227" y="272"/>
                  </a:cubicBezTo>
                  <a:cubicBezTo>
                    <a:pt x="242" y="257"/>
                    <a:pt x="257" y="106"/>
                    <a:pt x="272" y="91"/>
                  </a:cubicBezTo>
                  <a:cubicBezTo>
                    <a:pt x="287" y="76"/>
                    <a:pt x="310" y="175"/>
                    <a:pt x="318" y="182"/>
                  </a:cubicBezTo>
                  <a:cubicBezTo>
                    <a:pt x="326" y="189"/>
                    <a:pt x="311" y="136"/>
                    <a:pt x="318" y="136"/>
                  </a:cubicBezTo>
                  <a:cubicBezTo>
                    <a:pt x="325" y="136"/>
                    <a:pt x="344" y="159"/>
                    <a:pt x="363" y="182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特征分析</a:t>
            </a:r>
            <a:r>
              <a:rPr lang="en-US" altLang="zh-CN" smtClean="0"/>
              <a:t>-</a:t>
            </a:r>
            <a:r>
              <a:rPr lang="zh-CN" altLang="en-US" smtClean="0"/>
              <a:t>过程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182688" y="2017713"/>
            <a:ext cx="7772400" cy="2447925"/>
          </a:xfrm>
        </p:spPr>
        <p:txBody>
          <a:bodyPr/>
          <a:lstStyle/>
          <a:p>
            <a:pPr eaLnBrk="1" hangingPunct="1"/>
            <a:r>
              <a:rPr lang="zh-CN" altLang="en-US" sz="2400" smtClean="0"/>
              <a:t>拾音 </a:t>
            </a:r>
            <a:r>
              <a:rPr lang="en-US" altLang="zh-CN" sz="2400" smtClean="0"/>
              <a:t>– </a:t>
            </a:r>
            <a:r>
              <a:rPr lang="zh-CN" altLang="en-US" sz="2400" smtClean="0"/>
              <a:t>麦克风</a:t>
            </a:r>
            <a:endParaRPr lang="zh-CN" altLang="en-US" sz="2000" smtClean="0"/>
          </a:p>
          <a:p>
            <a:pPr eaLnBrk="1" hangingPunct="1"/>
            <a:r>
              <a:rPr lang="zh-CN" altLang="en-US" sz="2400" smtClean="0"/>
              <a:t>放大 </a:t>
            </a:r>
            <a:r>
              <a:rPr lang="en-US" altLang="zh-CN" sz="2400" smtClean="0"/>
              <a:t>– </a:t>
            </a:r>
            <a:r>
              <a:rPr lang="zh-CN" altLang="en-US" sz="2400" smtClean="0"/>
              <a:t>能量放大</a:t>
            </a:r>
            <a:endParaRPr lang="en-US" altLang="zh-CN" sz="2400" smtClean="0"/>
          </a:p>
          <a:p>
            <a:pPr eaLnBrk="1" hangingPunct="1"/>
            <a:r>
              <a:rPr lang="zh-CN" altLang="en-US" sz="2400" smtClean="0"/>
              <a:t>抗混叠滤波 </a:t>
            </a:r>
            <a:r>
              <a:rPr lang="en-US" altLang="zh-CN" sz="2400" smtClean="0"/>
              <a:t>– </a:t>
            </a:r>
            <a:r>
              <a:rPr lang="zh-CN" altLang="en-US" sz="2400" smtClean="0"/>
              <a:t>消除混叠频率成分</a:t>
            </a:r>
            <a:endParaRPr lang="en-US" altLang="zh-CN" sz="2400" smtClean="0"/>
          </a:p>
          <a:p>
            <a:pPr eaLnBrk="1" hangingPunct="1"/>
            <a:r>
              <a:rPr lang="zh-CN" altLang="en-US" sz="2400" smtClean="0"/>
              <a:t>模</a:t>
            </a:r>
            <a:r>
              <a:rPr lang="en-US" altLang="zh-CN" sz="2400" smtClean="0"/>
              <a:t>/</a:t>
            </a:r>
            <a:r>
              <a:rPr lang="zh-CN" altLang="en-US" sz="2400" smtClean="0"/>
              <a:t>数转换 </a:t>
            </a:r>
            <a:r>
              <a:rPr lang="en-US" altLang="zh-CN" sz="2400" smtClean="0"/>
              <a:t>– </a:t>
            </a:r>
            <a:r>
              <a:rPr lang="zh-CN" altLang="en-US" sz="2400" smtClean="0"/>
              <a:t>处理对象</a:t>
            </a:r>
            <a:endParaRPr lang="en-US" altLang="zh-CN" sz="2400" smtClean="0"/>
          </a:p>
          <a:p>
            <a:pPr lvl="1" eaLnBrk="1" hangingPunct="1"/>
            <a:r>
              <a:rPr lang="zh-CN" altLang="en-US" sz="2000" smtClean="0"/>
              <a:t>采样频率</a:t>
            </a:r>
            <a:endParaRPr lang="en-US" altLang="zh-CN" sz="2000" smtClean="0"/>
          </a:p>
          <a:p>
            <a:pPr lvl="1" eaLnBrk="1" hangingPunct="1"/>
            <a:r>
              <a:rPr lang="zh-CN" altLang="en-US" sz="2000" smtClean="0"/>
              <a:t>采样精度</a:t>
            </a:r>
          </a:p>
        </p:txBody>
      </p:sp>
      <p:grpSp>
        <p:nvGrpSpPr>
          <p:cNvPr id="7172" name="Group 5"/>
          <p:cNvGrpSpPr>
            <a:grpSpLocks/>
          </p:cNvGrpSpPr>
          <p:nvPr/>
        </p:nvGrpSpPr>
        <p:grpSpPr bwMode="auto">
          <a:xfrm>
            <a:off x="2120900" y="4437063"/>
            <a:ext cx="287338" cy="576262"/>
            <a:chOff x="2064" y="2796"/>
            <a:chExt cx="570" cy="561"/>
          </a:xfrm>
        </p:grpSpPr>
        <p:sp>
          <p:nvSpPr>
            <p:cNvPr id="7206" name="chair3"/>
            <p:cNvSpPr>
              <a:spLocks noEditPoints="1" noChangeArrowheads="1"/>
            </p:cNvSpPr>
            <p:nvPr/>
          </p:nvSpPr>
          <p:spPr bwMode="auto">
            <a:xfrm rot="10800000">
              <a:off x="2064" y="2931"/>
              <a:ext cx="570" cy="426"/>
            </a:xfrm>
            <a:custGeom>
              <a:avLst/>
              <a:gdLst>
                <a:gd name="T0" fmla="*/ 285 w 21600"/>
                <a:gd name="T1" fmla="*/ 0 h 21600"/>
                <a:gd name="T2" fmla="*/ 535 w 21600"/>
                <a:gd name="T3" fmla="*/ 213 h 21600"/>
                <a:gd name="T4" fmla="*/ 285 w 21600"/>
                <a:gd name="T5" fmla="*/ 426 h 21600"/>
                <a:gd name="T6" fmla="*/ 34 w 21600"/>
                <a:gd name="T7" fmla="*/ 213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813 w 21600"/>
                <a:gd name="T13" fmla="*/ 6642 h 21600"/>
                <a:gd name="T14" fmla="*/ 16863 w 21600"/>
                <a:gd name="T15" fmla="*/ 19673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 extrusionOk="0">
                  <a:moveTo>
                    <a:pt x="10661" y="21600"/>
                  </a:moveTo>
                  <a:lnTo>
                    <a:pt x="11964" y="21600"/>
                  </a:lnTo>
                  <a:lnTo>
                    <a:pt x="12969" y="21477"/>
                  </a:lnTo>
                  <a:lnTo>
                    <a:pt x="13951" y="21379"/>
                  </a:lnTo>
                  <a:lnTo>
                    <a:pt x="14742" y="21134"/>
                  </a:lnTo>
                  <a:lnTo>
                    <a:pt x="15575" y="20765"/>
                  </a:lnTo>
                  <a:lnTo>
                    <a:pt x="16152" y="20520"/>
                  </a:lnTo>
                  <a:lnTo>
                    <a:pt x="16579" y="20225"/>
                  </a:lnTo>
                  <a:lnTo>
                    <a:pt x="16942" y="19857"/>
                  </a:lnTo>
                  <a:lnTo>
                    <a:pt x="17455" y="20520"/>
                  </a:lnTo>
                  <a:lnTo>
                    <a:pt x="17989" y="21011"/>
                  </a:lnTo>
                  <a:lnTo>
                    <a:pt x="18459" y="21379"/>
                  </a:lnTo>
                  <a:lnTo>
                    <a:pt x="19079" y="21477"/>
                  </a:lnTo>
                  <a:lnTo>
                    <a:pt x="19656" y="21477"/>
                  </a:lnTo>
                  <a:lnTo>
                    <a:pt x="20275" y="21379"/>
                  </a:lnTo>
                  <a:lnTo>
                    <a:pt x="20660" y="21011"/>
                  </a:lnTo>
                  <a:lnTo>
                    <a:pt x="21173" y="20643"/>
                  </a:lnTo>
                  <a:lnTo>
                    <a:pt x="21386" y="20225"/>
                  </a:lnTo>
                  <a:lnTo>
                    <a:pt x="21600" y="19636"/>
                  </a:lnTo>
                  <a:lnTo>
                    <a:pt x="21600" y="19145"/>
                  </a:lnTo>
                  <a:lnTo>
                    <a:pt x="21600" y="18605"/>
                  </a:lnTo>
                  <a:lnTo>
                    <a:pt x="21386" y="18115"/>
                  </a:lnTo>
                  <a:lnTo>
                    <a:pt x="21066" y="17525"/>
                  </a:lnTo>
                  <a:lnTo>
                    <a:pt x="20660" y="17108"/>
                  </a:lnTo>
                  <a:lnTo>
                    <a:pt x="20275" y="16740"/>
                  </a:lnTo>
                  <a:lnTo>
                    <a:pt x="20275" y="10628"/>
                  </a:lnTo>
                  <a:lnTo>
                    <a:pt x="20275" y="5695"/>
                  </a:lnTo>
                  <a:lnTo>
                    <a:pt x="20275" y="5105"/>
                  </a:lnTo>
                  <a:lnTo>
                    <a:pt x="20190" y="4492"/>
                  </a:lnTo>
                  <a:lnTo>
                    <a:pt x="19976" y="4075"/>
                  </a:lnTo>
                  <a:lnTo>
                    <a:pt x="19763" y="3485"/>
                  </a:lnTo>
                  <a:lnTo>
                    <a:pt x="19442" y="2995"/>
                  </a:lnTo>
                  <a:lnTo>
                    <a:pt x="19079" y="2455"/>
                  </a:lnTo>
                  <a:lnTo>
                    <a:pt x="18673" y="2086"/>
                  </a:lnTo>
                  <a:lnTo>
                    <a:pt x="18139" y="1620"/>
                  </a:lnTo>
                  <a:lnTo>
                    <a:pt x="17562" y="1325"/>
                  </a:lnTo>
                  <a:lnTo>
                    <a:pt x="16836" y="957"/>
                  </a:lnTo>
                  <a:lnTo>
                    <a:pt x="16045" y="589"/>
                  </a:lnTo>
                  <a:lnTo>
                    <a:pt x="15169" y="344"/>
                  </a:lnTo>
                  <a:lnTo>
                    <a:pt x="14272" y="245"/>
                  </a:lnTo>
                  <a:lnTo>
                    <a:pt x="13182" y="123"/>
                  </a:lnTo>
                  <a:lnTo>
                    <a:pt x="12028" y="0"/>
                  </a:lnTo>
                  <a:lnTo>
                    <a:pt x="10832" y="0"/>
                  </a:lnTo>
                  <a:lnTo>
                    <a:pt x="9572" y="0"/>
                  </a:lnTo>
                  <a:lnTo>
                    <a:pt x="8418" y="123"/>
                  </a:lnTo>
                  <a:lnTo>
                    <a:pt x="7328" y="245"/>
                  </a:lnTo>
                  <a:lnTo>
                    <a:pt x="6431" y="344"/>
                  </a:lnTo>
                  <a:lnTo>
                    <a:pt x="5555" y="589"/>
                  </a:lnTo>
                  <a:lnTo>
                    <a:pt x="4764" y="957"/>
                  </a:lnTo>
                  <a:lnTo>
                    <a:pt x="4038" y="1325"/>
                  </a:lnTo>
                  <a:lnTo>
                    <a:pt x="3461" y="1620"/>
                  </a:lnTo>
                  <a:lnTo>
                    <a:pt x="2927" y="2086"/>
                  </a:lnTo>
                  <a:lnTo>
                    <a:pt x="2521" y="2455"/>
                  </a:lnTo>
                  <a:lnTo>
                    <a:pt x="2158" y="2995"/>
                  </a:lnTo>
                  <a:lnTo>
                    <a:pt x="1837" y="3485"/>
                  </a:lnTo>
                  <a:lnTo>
                    <a:pt x="1624" y="4075"/>
                  </a:lnTo>
                  <a:lnTo>
                    <a:pt x="1410" y="4492"/>
                  </a:lnTo>
                  <a:lnTo>
                    <a:pt x="1303" y="5105"/>
                  </a:lnTo>
                  <a:lnTo>
                    <a:pt x="1303" y="5695"/>
                  </a:lnTo>
                  <a:lnTo>
                    <a:pt x="1303" y="10874"/>
                  </a:lnTo>
                  <a:lnTo>
                    <a:pt x="1303" y="16740"/>
                  </a:lnTo>
                  <a:lnTo>
                    <a:pt x="940" y="17108"/>
                  </a:lnTo>
                  <a:lnTo>
                    <a:pt x="534" y="17525"/>
                  </a:lnTo>
                  <a:lnTo>
                    <a:pt x="214" y="18115"/>
                  </a:lnTo>
                  <a:lnTo>
                    <a:pt x="0" y="18605"/>
                  </a:lnTo>
                  <a:lnTo>
                    <a:pt x="0" y="19145"/>
                  </a:lnTo>
                  <a:lnTo>
                    <a:pt x="0" y="19636"/>
                  </a:lnTo>
                  <a:lnTo>
                    <a:pt x="214" y="20225"/>
                  </a:lnTo>
                  <a:lnTo>
                    <a:pt x="427" y="20643"/>
                  </a:lnTo>
                  <a:lnTo>
                    <a:pt x="833" y="21011"/>
                  </a:lnTo>
                  <a:lnTo>
                    <a:pt x="1303" y="21379"/>
                  </a:lnTo>
                  <a:lnTo>
                    <a:pt x="1944" y="21477"/>
                  </a:lnTo>
                  <a:lnTo>
                    <a:pt x="2521" y="21477"/>
                  </a:lnTo>
                  <a:lnTo>
                    <a:pt x="3141" y="21379"/>
                  </a:lnTo>
                  <a:lnTo>
                    <a:pt x="3611" y="21011"/>
                  </a:lnTo>
                  <a:lnTo>
                    <a:pt x="4145" y="20520"/>
                  </a:lnTo>
                  <a:lnTo>
                    <a:pt x="4658" y="19857"/>
                  </a:lnTo>
                  <a:lnTo>
                    <a:pt x="4914" y="20225"/>
                  </a:lnTo>
                  <a:lnTo>
                    <a:pt x="5448" y="20520"/>
                  </a:lnTo>
                  <a:lnTo>
                    <a:pt x="6025" y="20765"/>
                  </a:lnTo>
                  <a:lnTo>
                    <a:pt x="6751" y="21134"/>
                  </a:lnTo>
                  <a:lnTo>
                    <a:pt x="7542" y="21379"/>
                  </a:lnTo>
                  <a:lnTo>
                    <a:pt x="8418" y="21477"/>
                  </a:lnTo>
                  <a:lnTo>
                    <a:pt x="9465" y="21600"/>
                  </a:lnTo>
                  <a:lnTo>
                    <a:pt x="10661" y="21600"/>
                  </a:lnTo>
                  <a:close/>
                </a:path>
                <a:path w="21600" h="21600" extrusionOk="0">
                  <a:moveTo>
                    <a:pt x="17049" y="19857"/>
                  </a:moveTo>
                  <a:lnTo>
                    <a:pt x="17049" y="19268"/>
                  </a:lnTo>
                  <a:lnTo>
                    <a:pt x="17049" y="18016"/>
                  </a:lnTo>
                  <a:lnTo>
                    <a:pt x="17049" y="16274"/>
                  </a:lnTo>
                  <a:lnTo>
                    <a:pt x="17049" y="14114"/>
                  </a:lnTo>
                  <a:lnTo>
                    <a:pt x="17049" y="11880"/>
                  </a:lnTo>
                  <a:lnTo>
                    <a:pt x="17049" y="9843"/>
                  </a:lnTo>
                  <a:lnTo>
                    <a:pt x="17049" y="8100"/>
                  </a:lnTo>
                  <a:lnTo>
                    <a:pt x="17049" y="7069"/>
                  </a:lnTo>
                  <a:lnTo>
                    <a:pt x="16942" y="6725"/>
                  </a:lnTo>
                  <a:lnTo>
                    <a:pt x="16836" y="6357"/>
                  </a:lnTo>
                  <a:lnTo>
                    <a:pt x="16686" y="6112"/>
                  </a:lnTo>
                  <a:lnTo>
                    <a:pt x="16472" y="5768"/>
                  </a:lnTo>
                  <a:lnTo>
                    <a:pt x="15746" y="5351"/>
                  </a:lnTo>
                  <a:lnTo>
                    <a:pt x="14849" y="4983"/>
                  </a:lnTo>
                  <a:lnTo>
                    <a:pt x="13951" y="4615"/>
                  </a:lnTo>
                  <a:lnTo>
                    <a:pt x="12862" y="4369"/>
                  </a:lnTo>
                  <a:lnTo>
                    <a:pt x="11879" y="4271"/>
                  </a:lnTo>
                  <a:lnTo>
                    <a:pt x="10832" y="4197"/>
                  </a:lnTo>
                  <a:lnTo>
                    <a:pt x="9828" y="4271"/>
                  </a:lnTo>
                  <a:lnTo>
                    <a:pt x="8845" y="4369"/>
                  </a:lnTo>
                  <a:lnTo>
                    <a:pt x="7734" y="4615"/>
                  </a:lnTo>
                  <a:lnTo>
                    <a:pt x="6751" y="4983"/>
                  </a:lnTo>
                  <a:lnTo>
                    <a:pt x="5961" y="5351"/>
                  </a:lnTo>
                  <a:lnTo>
                    <a:pt x="5234" y="5768"/>
                  </a:lnTo>
                  <a:lnTo>
                    <a:pt x="4914" y="6112"/>
                  </a:lnTo>
                  <a:lnTo>
                    <a:pt x="4764" y="6357"/>
                  </a:lnTo>
                  <a:lnTo>
                    <a:pt x="4658" y="6725"/>
                  </a:lnTo>
                  <a:lnTo>
                    <a:pt x="4658" y="7069"/>
                  </a:lnTo>
                  <a:lnTo>
                    <a:pt x="4658" y="8100"/>
                  </a:lnTo>
                  <a:lnTo>
                    <a:pt x="4658" y="9843"/>
                  </a:lnTo>
                  <a:lnTo>
                    <a:pt x="4658" y="11880"/>
                  </a:lnTo>
                  <a:lnTo>
                    <a:pt x="4658" y="14114"/>
                  </a:lnTo>
                  <a:lnTo>
                    <a:pt x="4658" y="16274"/>
                  </a:lnTo>
                  <a:lnTo>
                    <a:pt x="4658" y="18016"/>
                  </a:lnTo>
                  <a:lnTo>
                    <a:pt x="4658" y="19268"/>
                  </a:lnTo>
                  <a:lnTo>
                    <a:pt x="4658" y="19857"/>
                  </a:lnTo>
                </a:path>
              </a:pathLst>
            </a:custGeom>
            <a:solidFill>
              <a:srgbClr val="FFFFC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07" name="Oval 7"/>
            <p:cNvSpPr>
              <a:spLocks noChangeArrowheads="1"/>
            </p:cNvSpPr>
            <p:nvPr/>
          </p:nvSpPr>
          <p:spPr bwMode="auto">
            <a:xfrm>
              <a:off x="2200" y="2796"/>
              <a:ext cx="317" cy="453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</p:grpSp>
      <p:sp>
        <p:nvSpPr>
          <p:cNvPr id="7173" name="Freeform 8"/>
          <p:cNvSpPr>
            <a:spLocks/>
          </p:cNvSpPr>
          <p:nvPr/>
        </p:nvSpPr>
        <p:spPr bwMode="auto">
          <a:xfrm>
            <a:off x="2263775" y="5013325"/>
            <a:ext cx="1271588" cy="298450"/>
          </a:xfrm>
          <a:custGeom>
            <a:avLst/>
            <a:gdLst>
              <a:gd name="T0" fmla="*/ 0 w 801"/>
              <a:gd name="T1" fmla="*/ 0 h 188"/>
              <a:gd name="T2" fmla="*/ 144463 w 801"/>
              <a:gd name="T3" fmla="*/ 287338 h 188"/>
              <a:gd name="T4" fmla="*/ 431800 w 801"/>
              <a:gd name="T5" fmla="*/ 71438 h 188"/>
              <a:gd name="T6" fmla="*/ 647700 w 801"/>
              <a:gd name="T7" fmla="*/ 142875 h 188"/>
              <a:gd name="T8" fmla="*/ 865188 w 801"/>
              <a:gd name="T9" fmla="*/ 71438 h 188"/>
              <a:gd name="T10" fmla="*/ 1223963 w 801"/>
              <a:gd name="T11" fmla="*/ 71438 h 188"/>
              <a:gd name="T12" fmla="*/ 1152525 w 801"/>
              <a:gd name="T13" fmla="*/ 71438 h 18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801" h="188">
                <a:moveTo>
                  <a:pt x="0" y="0"/>
                </a:moveTo>
                <a:cubicBezTo>
                  <a:pt x="23" y="87"/>
                  <a:pt x="46" y="174"/>
                  <a:pt x="91" y="181"/>
                </a:cubicBezTo>
                <a:cubicBezTo>
                  <a:pt x="136" y="188"/>
                  <a:pt x="219" y="60"/>
                  <a:pt x="272" y="45"/>
                </a:cubicBezTo>
                <a:cubicBezTo>
                  <a:pt x="325" y="30"/>
                  <a:pt x="363" y="90"/>
                  <a:pt x="408" y="90"/>
                </a:cubicBezTo>
                <a:cubicBezTo>
                  <a:pt x="453" y="90"/>
                  <a:pt x="484" y="53"/>
                  <a:pt x="545" y="45"/>
                </a:cubicBezTo>
                <a:cubicBezTo>
                  <a:pt x="606" y="37"/>
                  <a:pt x="741" y="45"/>
                  <a:pt x="771" y="45"/>
                </a:cubicBezTo>
                <a:cubicBezTo>
                  <a:pt x="801" y="45"/>
                  <a:pt x="763" y="45"/>
                  <a:pt x="726" y="45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174" name="Rectangle 9"/>
          <p:cNvSpPr>
            <a:spLocks noChangeArrowheads="1"/>
          </p:cNvSpPr>
          <p:nvPr/>
        </p:nvSpPr>
        <p:spPr bwMode="auto">
          <a:xfrm>
            <a:off x="3489325" y="4795838"/>
            <a:ext cx="720725" cy="5048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7175" name="AutoShape 10"/>
          <p:cNvSpPr>
            <a:spLocks noChangeArrowheads="1"/>
          </p:cNvSpPr>
          <p:nvPr/>
        </p:nvSpPr>
        <p:spPr bwMode="auto">
          <a:xfrm>
            <a:off x="3632200" y="4940300"/>
            <a:ext cx="431800" cy="431800"/>
          </a:xfrm>
          <a:custGeom>
            <a:avLst/>
            <a:gdLst>
              <a:gd name="T0" fmla="*/ 215900 w 21600"/>
              <a:gd name="T1" fmla="*/ 0 h 21600"/>
              <a:gd name="T2" fmla="*/ 53975 w 21600"/>
              <a:gd name="T3" fmla="*/ 215900 h 21600"/>
              <a:gd name="T4" fmla="*/ 215900 w 21600"/>
              <a:gd name="T5" fmla="*/ 107950 h 21600"/>
              <a:gd name="T6" fmla="*/ 377825 w 21600"/>
              <a:gd name="T7" fmla="*/ 21590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7713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5400" y="10800"/>
                </a:moveTo>
                <a:cubicBezTo>
                  <a:pt x="5400" y="7817"/>
                  <a:pt x="7817" y="5400"/>
                  <a:pt x="10800" y="5400"/>
                </a:cubicBezTo>
                <a:cubicBezTo>
                  <a:pt x="13782" y="5399"/>
                  <a:pt x="16199" y="7817"/>
                  <a:pt x="16200" y="10799"/>
                </a:cubicBezTo>
                <a:lnTo>
                  <a:pt x="21600" y="10800"/>
                </a:ln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lnTo>
                  <a:pt x="5400" y="1080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7176" name="Line 11"/>
          <p:cNvSpPr>
            <a:spLocks noChangeShapeType="1"/>
          </p:cNvSpPr>
          <p:nvPr/>
        </p:nvSpPr>
        <p:spPr bwMode="auto">
          <a:xfrm flipV="1">
            <a:off x="3848100" y="5011738"/>
            <a:ext cx="144463" cy="21590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7177" name="Group 12"/>
          <p:cNvGrpSpPr>
            <a:grpSpLocks/>
          </p:cNvGrpSpPr>
          <p:nvPr/>
        </p:nvGrpSpPr>
        <p:grpSpPr bwMode="auto">
          <a:xfrm>
            <a:off x="1112838" y="4556125"/>
            <a:ext cx="865187" cy="239713"/>
            <a:chOff x="113" y="2296"/>
            <a:chExt cx="817" cy="333"/>
          </a:xfrm>
        </p:grpSpPr>
        <p:sp>
          <p:nvSpPr>
            <p:cNvPr id="7204" name="Freeform 13"/>
            <p:cNvSpPr>
              <a:spLocks/>
            </p:cNvSpPr>
            <p:nvPr/>
          </p:nvSpPr>
          <p:spPr bwMode="auto">
            <a:xfrm>
              <a:off x="113" y="2296"/>
              <a:ext cx="363" cy="333"/>
            </a:xfrm>
            <a:custGeom>
              <a:avLst/>
              <a:gdLst>
                <a:gd name="T0" fmla="*/ 0 w 363"/>
                <a:gd name="T1" fmla="*/ 0 h 333"/>
                <a:gd name="T2" fmla="*/ 46 w 363"/>
                <a:gd name="T3" fmla="*/ 318 h 333"/>
                <a:gd name="T4" fmla="*/ 91 w 363"/>
                <a:gd name="T5" fmla="*/ 91 h 333"/>
                <a:gd name="T6" fmla="*/ 136 w 363"/>
                <a:gd name="T7" fmla="*/ 272 h 333"/>
                <a:gd name="T8" fmla="*/ 182 w 363"/>
                <a:gd name="T9" fmla="*/ 182 h 333"/>
                <a:gd name="T10" fmla="*/ 227 w 363"/>
                <a:gd name="T11" fmla="*/ 272 h 333"/>
                <a:gd name="T12" fmla="*/ 272 w 363"/>
                <a:gd name="T13" fmla="*/ 91 h 333"/>
                <a:gd name="T14" fmla="*/ 318 w 363"/>
                <a:gd name="T15" fmla="*/ 182 h 333"/>
                <a:gd name="T16" fmla="*/ 318 w 363"/>
                <a:gd name="T17" fmla="*/ 136 h 333"/>
                <a:gd name="T18" fmla="*/ 363 w 363"/>
                <a:gd name="T19" fmla="*/ 182 h 33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363" h="333">
                  <a:moveTo>
                    <a:pt x="0" y="0"/>
                  </a:moveTo>
                  <a:cubicBezTo>
                    <a:pt x="15" y="151"/>
                    <a:pt x="31" y="303"/>
                    <a:pt x="46" y="318"/>
                  </a:cubicBezTo>
                  <a:cubicBezTo>
                    <a:pt x="61" y="333"/>
                    <a:pt x="76" y="99"/>
                    <a:pt x="91" y="91"/>
                  </a:cubicBezTo>
                  <a:cubicBezTo>
                    <a:pt x="106" y="83"/>
                    <a:pt x="121" y="257"/>
                    <a:pt x="136" y="272"/>
                  </a:cubicBezTo>
                  <a:cubicBezTo>
                    <a:pt x="151" y="287"/>
                    <a:pt x="167" y="182"/>
                    <a:pt x="182" y="182"/>
                  </a:cubicBezTo>
                  <a:cubicBezTo>
                    <a:pt x="197" y="182"/>
                    <a:pt x="212" y="287"/>
                    <a:pt x="227" y="272"/>
                  </a:cubicBezTo>
                  <a:cubicBezTo>
                    <a:pt x="242" y="257"/>
                    <a:pt x="257" y="106"/>
                    <a:pt x="272" y="91"/>
                  </a:cubicBezTo>
                  <a:cubicBezTo>
                    <a:pt x="287" y="76"/>
                    <a:pt x="310" y="175"/>
                    <a:pt x="318" y="182"/>
                  </a:cubicBezTo>
                  <a:cubicBezTo>
                    <a:pt x="326" y="189"/>
                    <a:pt x="311" y="136"/>
                    <a:pt x="318" y="136"/>
                  </a:cubicBezTo>
                  <a:cubicBezTo>
                    <a:pt x="325" y="136"/>
                    <a:pt x="344" y="159"/>
                    <a:pt x="363" y="182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05" name="Freeform 14"/>
            <p:cNvSpPr>
              <a:spLocks/>
            </p:cNvSpPr>
            <p:nvPr/>
          </p:nvSpPr>
          <p:spPr bwMode="auto">
            <a:xfrm>
              <a:off x="476" y="2478"/>
              <a:ext cx="454" cy="90"/>
            </a:xfrm>
            <a:custGeom>
              <a:avLst/>
              <a:gdLst>
                <a:gd name="T0" fmla="*/ 0 w 363"/>
                <a:gd name="T1" fmla="*/ 0 h 333"/>
                <a:gd name="T2" fmla="*/ 58 w 363"/>
                <a:gd name="T3" fmla="*/ 86 h 333"/>
                <a:gd name="T4" fmla="*/ 114 w 363"/>
                <a:gd name="T5" fmla="*/ 25 h 333"/>
                <a:gd name="T6" fmla="*/ 170 w 363"/>
                <a:gd name="T7" fmla="*/ 74 h 333"/>
                <a:gd name="T8" fmla="*/ 228 w 363"/>
                <a:gd name="T9" fmla="*/ 49 h 333"/>
                <a:gd name="T10" fmla="*/ 284 w 363"/>
                <a:gd name="T11" fmla="*/ 74 h 333"/>
                <a:gd name="T12" fmla="*/ 340 w 363"/>
                <a:gd name="T13" fmla="*/ 25 h 333"/>
                <a:gd name="T14" fmla="*/ 398 w 363"/>
                <a:gd name="T15" fmla="*/ 49 h 333"/>
                <a:gd name="T16" fmla="*/ 398 w 363"/>
                <a:gd name="T17" fmla="*/ 37 h 333"/>
                <a:gd name="T18" fmla="*/ 454 w 363"/>
                <a:gd name="T19" fmla="*/ 49 h 33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363" h="333">
                  <a:moveTo>
                    <a:pt x="0" y="0"/>
                  </a:moveTo>
                  <a:cubicBezTo>
                    <a:pt x="15" y="151"/>
                    <a:pt x="31" y="303"/>
                    <a:pt x="46" y="318"/>
                  </a:cubicBezTo>
                  <a:cubicBezTo>
                    <a:pt x="61" y="333"/>
                    <a:pt x="76" y="99"/>
                    <a:pt x="91" y="91"/>
                  </a:cubicBezTo>
                  <a:cubicBezTo>
                    <a:pt x="106" y="83"/>
                    <a:pt x="121" y="257"/>
                    <a:pt x="136" y="272"/>
                  </a:cubicBezTo>
                  <a:cubicBezTo>
                    <a:pt x="151" y="287"/>
                    <a:pt x="167" y="182"/>
                    <a:pt x="182" y="182"/>
                  </a:cubicBezTo>
                  <a:cubicBezTo>
                    <a:pt x="197" y="182"/>
                    <a:pt x="212" y="287"/>
                    <a:pt x="227" y="272"/>
                  </a:cubicBezTo>
                  <a:cubicBezTo>
                    <a:pt x="242" y="257"/>
                    <a:pt x="257" y="106"/>
                    <a:pt x="272" y="91"/>
                  </a:cubicBezTo>
                  <a:cubicBezTo>
                    <a:pt x="287" y="76"/>
                    <a:pt x="310" y="175"/>
                    <a:pt x="318" y="182"/>
                  </a:cubicBezTo>
                  <a:cubicBezTo>
                    <a:pt x="326" y="189"/>
                    <a:pt x="311" y="136"/>
                    <a:pt x="318" y="136"/>
                  </a:cubicBezTo>
                  <a:cubicBezTo>
                    <a:pt x="325" y="136"/>
                    <a:pt x="344" y="159"/>
                    <a:pt x="363" y="182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7178" name="Rectangle 15"/>
          <p:cNvSpPr>
            <a:spLocks noChangeArrowheads="1"/>
          </p:cNvSpPr>
          <p:nvPr/>
        </p:nvSpPr>
        <p:spPr bwMode="auto">
          <a:xfrm>
            <a:off x="6080125" y="4795838"/>
            <a:ext cx="720725" cy="5048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>
                <a:latin typeface="Arial" panose="020B0604020202020204" pitchFamily="34" charset="0"/>
              </a:rPr>
              <a:t>A/D</a:t>
            </a:r>
          </a:p>
        </p:txBody>
      </p:sp>
      <p:sp>
        <p:nvSpPr>
          <p:cNvPr id="7179" name="Line 16"/>
          <p:cNvSpPr>
            <a:spLocks noChangeShapeType="1"/>
          </p:cNvSpPr>
          <p:nvPr/>
        </p:nvSpPr>
        <p:spPr bwMode="auto">
          <a:xfrm>
            <a:off x="4210050" y="5084763"/>
            <a:ext cx="5762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180" name="laptop"/>
          <p:cNvSpPr>
            <a:spLocks noEditPoints="1" noChangeArrowheads="1"/>
          </p:cNvSpPr>
          <p:nvPr/>
        </p:nvSpPr>
        <p:spPr bwMode="auto">
          <a:xfrm>
            <a:off x="7234238" y="4437063"/>
            <a:ext cx="1081087" cy="863600"/>
          </a:xfrm>
          <a:custGeom>
            <a:avLst/>
            <a:gdLst>
              <a:gd name="T0" fmla="*/ 168269 w 21600"/>
              <a:gd name="T1" fmla="*/ 0 h 21600"/>
              <a:gd name="T2" fmla="*/ 168269 w 21600"/>
              <a:gd name="T3" fmla="*/ 286787 h 21600"/>
              <a:gd name="T4" fmla="*/ 917272 w 21600"/>
              <a:gd name="T5" fmla="*/ 0 h 21600"/>
              <a:gd name="T6" fmla="*/ 917272 w 21600"/>
              <a:gd name="T7" fmla="*/ 286787 h 21600"/>
              <a:gd name="T8" fmla="*/ 540544 w 21600"/>
              <a:gd name="T9" fmla="*/ 0 h 21600"/>
              <a:gd name="T10" fmla="*/ 540544 w 21600"/>
              <a:gd name="T11" fmla="*/ 863600 h 21600"/>
              <a:gd name="T12" fmla="*/ 0 w 21600"/>
              <a:gd name="T13" fmla="*/ 863600 h 21600"/>
              <a:gd name="T14" fmla="*/ 1081087 w 21600"/>
              <a:gd name="T15" fmla="*/ 863600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4445 w 21600"/>
              <a:gd name="T25" fmla="*/ 1858 h 21600"/>
              <a:gd name="T26" fmla="*/ 17311 w 21600"/>
              <a:gd name="T27" fmla="*/ 12323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 extrusionOk="0">
                <a:moveTo>
                  <a:pt x="3362" y="0"/>
                </a:moveTo>
                <a:lnTo>
                  <a:pt x="18327" y="0"/>
                </a:lnTo>
                <a:lnTo>
                  <a:pt x="18327" y="14347"/>
                </a:lnTo>
                <a:lnTo>
                  <a:pt x="3362" y="14347"/>
                </a:lnTo>
                <a:lnTo>
                  <a:pt x="3362" y="0"/>
                </a:lnTo>
                <a:close/>
              </a:path>
              <a:path w="21600" h="21600" extrusionOk="0">
                <a:moveTo>
                  <a:pt x="3340" y="15068"/>
                </a:moveTo>
                <a:lnTo>
                  <a:pt x="0" y="19877"/>
                </a:lnTo>
                <a:lnTo>
                  <a:pt x="21600" y="19877"/>
                </a:lnTo>
                <a:lnTo>
                  <a:pt x="18327" y="15068"/>
                </a:lnTo>
                <a:lnTo>
                  <a:pt x="3340" y="15068"/>
                </a:lnTo>
                <a:close/>
              </a:path>
              <a:path w="21600" h="21600" extrusionOk="0">
                <a:moveTo>
                  <a:pt x="0" y="19877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19877"/>
                </a:lnTo>
                <a:lnTo>
                  <a:pt x="0" y="19877"/>
                </a:lnTo>
                <a:close/>
              </a:path>
              <a:path w="21600" h="21600" extrusionOk="0">
                <a:moveTo>
                  <a:pt x="4186" y="1523"/>
                </a:moveTo>
                <a:lnTo>
                  <a:pt x="17547" y="1523"/>
                </a:lnTo>
                <a:lnTo>
                  <a:pt x="17547" y="12744"/>
                </a:lnTo>
                <a:lnTo>
                  <a:pt x="4186" y="12744"/>
                </a:lnTo>
                <a:lnTo>
                  <a:pt x="4186" y="1523"/>
                </a:lnTo>
                <a:close/>
              </a:path>
              <a:path w="21600" h="21600" extrusionOk="0">
                <a:moveTo>
                  <a:pt x="3318" y="15549"/>
                </a:moveTo>
                <a:lnTo>
                  <a:pt x="2917" y="16110"/>
                </a:lnTo>
                <a:lnTo>
                  <a:pt x="18727" y="16110"/>
                </a:lnTo>
                <a:lnTo>
                  <a:pt x="18327" y="15549"/>
                </a:lnTo>
                <a:lnTo>
                  <a:pt x="3318" y="15549"/>
                </a:lnTo>
                <a:close/>
              </a:path>
              <a:path w="21600" h="21600" extrusionOk="0">
                <a:moveTo>
                  <a:pt x="6213" y="18314"/>
                </a:moveTo>
                <a:lnTo>
                  <a:pt x="5946" y="18875"/>
                </a:lnTo>
                <a:lnTo>
                  <a:pt x="15766" y="18875"/>
                </a:lnTo>
                <a:lnTo>
                  <a:pt x="15499" y="18314"/>
                </a:lnTo>
                <a:lnTo>
                  <a:pt x="6213" y="18314"/>
                </a:lnTo>
                <a:close/>
              </a:path>
              <a:path w="21600" h="21600" extrusionOk="0">
                <a:moveTo>
                  <a:pt x="2828" y="16471"/>
                </a:moveTo>
                <a:lnTo>
                  <a:pt x="2405" y="17072"/>
                </a:lnTo>
                <a:lnTo>
                  <a:pt x="19284" y="17072"/>
                </a:lnTo>
                <a:lnTo>
                  <a:pt x="18839" y="16471"/>
                </a:lnTo>
                <a:lnTo>
                  <a:pt x="2828" y="16471"/>
                </a:lnTo>
                <a:close/>
              </a:path>
              <a:path w="21600" h="21600" extrusionOk="0">
                <a:moveTo>
                  <a:pt x="2316" y="17352"/>
                </a:moveTo>
                <a:lnTo>
                  <a:pt x="1871" y="17953"/>
                </a:lnTo>
                <a:lnTo>
                  <a:pt x="19863" y="17953"/>
                </a:lnTo>
                <a:lnTo>
                  <a:pt x="19395" y="17352"/>
                </a:lnTo>
                <a:lnTo>
                  <a:pt x="2316" y="17352"/>
                </a:lnTo>
                <a:close/>
              </a:path>
            </a:pathLst>
          </a:custGeom>
          <a:solidFill>
            <a:srgbClr val="C0C0C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181" name="Line 18"/>
          <p:cNvSpPr>
            <a:spLocks noChangeShapeType="1"/>
          </p:cNvSpPr>
          <p:nvPr/>
        </p:nvSpPr>
        <p:spPr bwMode="auto">
          <a:xfrm>
            <a:off x="6800850" y="5084763"/>
            <a:ext cx="5762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182" name="Text Box 19"/>
          <p:cNvSpPr txBox="1">
            <a:spLocks noChangeArrowheads="1"/>
          </p:cNvSpPr>
          <p:nvPr/>
        </p:nvSpPr>
        <p:spPr bwMode="auto">
          <a:xfrm>
            <a:off x="6731000" y="4437063"/>
            <a:ext cx="7556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800">
                <a:latin typeface="Arial" panose="020B0604020202020204" pitchFamily="34" charset="0"/>
              </a:rPr>
              <a:t>0101101111</a:t>
            </a:r>
          </a:p>
          <a:p>
            <a:pPr eaLnBrk="1" hangingPunct="1"/>
            <a:r>
              <a:rPr lang="en-US" altLang="zh-CN" sz="800">
                <a:latin typeface="Arial" panose="020B0604020202020204" pitchFamily="34" charset="0"/>
              </a:rPr>
              <a:t>100101010</a:t>
            </a:r>
          </a:p>
        </p:txBody>
      </p:sp>
      <p:sp>
        <p:nvSpPr>
          <p:cNvPr id="7183" name="Text Box 20"/>
          <p:cNvSpPr txBox="1">
            <a:spLocks noChangeArrowheads="1"/>
          </p:cNvSpPr>
          <p:nvPr/>
        </p:nvSpPr>
        <p:spPr bwMode="auto">
          <a:xfrm>
            <a:off x="1023938" y="5445125"/>
            <a:ext cx="6985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>
                <a:latin typeface="Arial" panose="020B0604020202020204" pitchFamily="34" charset="0"/>
              </a:rPr>
              <a:t>Speech</a:t>
            </a:r>
          </a:p>
        </p:txBody>
      </p:sp>
      <p:sp>
        <p:nvSpPr>
          <p:cNvPr id="7184" name="Text Box 21"/>
          <p:cNvSpPr txBox="1">
            <a:spLocks noChangeArrowheads="1"/>
          </p:cNvSpPr>
          <p:nvPr/>
        </p:nvSpPr>
        <p:spPr bwMode="auto">
          <a:xfrm>
            <a:off x="1908175" y="5445125"/>
            <a:ext cx="976313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>
                <a:latin typeface="Arial" panose="020B0604020202020204" pitchFamily="34" charset="0"/>
              </a:rPr>
              <a:t>Microphone</a:t>
            </a:r>
          </a:p>
        </p:txBody>
      </p:sp>
      <p:sp>
        <p:nvSpPr>
          <p:cNvPr id="7185" name="Text Box 22"/>
          <p:cNvSpPr txBox="1">
            <a:spLocks noChangeArrowheads="1"/>
          </p:cNvSpPr>
          <p:nvPr/>
        </p:nvSpPr>
        <p:spPr bwMode="auto">
          <a:xfrm>
            <a:off x="3276600" y="5445125"/>
            <a:ext cx="1062038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>
                <a:latin typeface="Arial" panose="020B0604020202020204" pitchFamily="34" charset="0"/>
              </a:rPr>
              <a:t>Pre-Amplifier</a:t>
            </a:r>
          </a:p>
        </p:txBody>
      </p:sp>
      <p:sp>
        <p:nvSpPr>
          <p:cNvPr id="7186" name="Text Box 23"/>
          <p:cNvSpPr txBox="1">
            <a:spLocks noChangeArrowheads="1"/>
          </p:cNvSpPr>
          <p:nvPr/>
        </p:nvSpPr>
        <p:spPr bwMode="auto">
          <a:xfrm>
            <a:off x="5867400" y="5457825"/>
            <a:ext cx="10858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>
                <a:latin typeface="Arial" panose="020B0604020202020204" pitchFamily="34" charset="0"/>
              </a:rPr>
              <a:t>Analogy-Digit</a:t>
            </a:r>
          </a:p>
          <a:p>
            <a:pPr eaLnBrk="1" hangingPunct="1"/>
            <a:r>
              <a:rPr lang="en-US" altLang="zh-CN" sz="1200">
                <a:latin typeface="Arial" panose="020B0604020202020204" pitchFamily="34" charset="0"/>
              </a:rPr>
              <a:t>Converter</a:t>
            </a:r>
          </a:p>
        </p:txBody>
      </p:sp>
      <p:sp>
        <p:nvSpPr>
          <p:cNvPr id="7187" name="Text Box 24"/>
          <p:cNvSpPr txBox="1">
            <a:spLocks noChangeArrowheads="1"/>
          </p:cNvSpPr>
          <p:nvPr/>
        </p:nvSpPr>
        <p:spPr bwMode="auto">
          <a:xfrm>
            <a:off x="7281863" y="5457825"/>
            <a:ext cx="10683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>
                <a:latin typeface="Arial" panose="020B0604020202020204" pitchFamily="34" charset="0"/>
              </a:rPr>
              <a:t>Digital Signal</a:t>
            </a:r>
          </a:p>
          <a:p>
            <a:pPr eaLnBrk="1" hangingPunct="1"/>
            <a:r>
              <a:rPr lang="en-US" altLang="zh-CN" sz="1200">
                <a:latin typeface="Arial" panose="020B0604020202020204" pitchFamily="34" charset="0"/>
              </a:rPr>
              <a:t>Processing</a:t>
            </a:r>
          </a:p>
        </p:txBody>
      </p:sp>
      <p:sp>
        <p:nvSpPr>
          <p:cNvPr id="7188" name="Text Box 25"/>
          <p:cNvSpPr txBox="1">
            <a:spLocks noChangeArrowheads="1"/>
          </p:cNvSpPr>
          <p:nvPr/>
        </p:nvSpPr>
        <p:spPr bwMode="auto">
          <a:xfrm>
            <a:off x="1816100" y="5969000"/>
            <a:ext cx="54292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>
                <a:latin typeface="Arial" panose="020B0604020202020204" pitchFamily="34" charset="0"/>
              </a:rPr>
              <a:t>信号</a:t>
            </a:r>
            <a:r>
              <a:rPr lang="en-US" altLang="zh-CN">
                <a:latin typeface="Arial" panose="020B0604020202020204" pitchFamily="34" charset="0"/>
              </a:rPr>
              <a:t>-</a:t>
            </a:r>
            <a:r>
              <a:rPr lang="zh-CN" altLang="en-US">
                <a:latin typeface="Arial" panose="020B0604020202020204" pitchFamily="34" charset="0"/>
              </a:rPr>
              <a:t>拾音</a:t>
            </a:r>
            <a:r>
              <a:rPr lang="en-US" altLang="zh-CN">
                <a:latin typeface="Arial" panose="020B0604020202020204" pitchFamily="34" charset="0"/>
              </a:rPr>
              <a:t>-</a:t>
            </a:r>
            <a:r>
              <a:rPr lang="zh-CN" altLang="en-US">
                <a:latin typeface="Arial" panose="020B0604020202020204" pitchFamily="34" charset="0"/>
              </a:rPr>
              <a:t>放大</a:t>
            </a:r>
            <a:r>
              <a:rPr lang="en-US" altLang="zh-CN">
                <a:latin typeface="Arial" panose="020B0604020202020204" pitchFamily="34" charset="0"/>
              </a:rPr>
              <a:t>-</a:t>
            </a:r>
            <a:r>
              <a:rPr lang="zh-CN" altLang="en-US">
                <a:latin typeface="Arial" panose="020B0604020202020204" pitchFamily="34" charset="0"/>
              </a:rPr>
              <a:t>抗混叠滤波</a:t>
            </a:r>
            <a:r>
              <a:rPr lang="en-US" altLang="zh-CN">
                <a:latin typeface="Arial" panose="020B0604020202020204" pitchFamily="34" charset="0"/>
              </a:rPr>
              <a:t>-</a:t>
            </a:r>
            <a:r>
              <a:rPr lang="zh-CN" altLang="en-US">
                <a:latin typeface="Arial" panose="020B0604020202020204" pitchFamily="34" charset="0"/>
              </a:rPr>
              <a:t>模</a:t>
            </a:r>
            <a:r>
              <a:rPr lang="en-US" altLang="zh-CN">
                <a:latin typeface="Arial" panose="020B0604020202020204" pitchFamily="34" charset="0"/>
              </a:rPr>
              <a:t>/</a:t>
            </a:r>
            <a:r>
              <a:rPr lang="zh-CN" altLang="en-US">
                <a:latin typeface="Arial" panose="020B0604020202020204" pitchFamily="34" charset="0"/>
              </a:rPr>
              <a:t>数转换</a:t>
            </a:r>
            <a:r>
              <a:rPr lang="en-US" altLang="zh-CN">
                <a:latin typeface="Arial" panose="020B0604020202020204" pitchFamily="34" charset="0"/>
              </a:rPr>
              <a:t>-</a:t>
            </a:r>
            <a:r>
              <a:rPr lang="zh-CN" altLang="en-US">
                <a:latin typeface="Arial" panose="020B0604020202020204" pitchFamily="34" charset="0"/>
              </a:rPr>
              <a:t>数字信号处理</a:t>
            </a:r>
          </a:p>
        </p:txBody>
      </p:sp>
      <p:grpSp>
        <p:nvGrpSpPr>
          <p:cNvPr id="7189" name="Group 26"/>
          <p:cNvGrpSpPr>
            <a:grpSpLocks/>
          </p:cNvGrpSpPr>
          <p:nvPr/>
        </p:nvGrpSpPr>
        <p:grpSpPr bwMode="auto">
          <a:xfrm>
            <a:off x="4067175" y="4508500"/>
            <a:ext cx="865188" cy="239713"/>
            <a:chOff x="113" y="2296"/>
            <a:chExt cx="817" cy="333"/>
          </a:xfrm>
        </p:grpSpPr>
        <p:sp>
          <p:nvSpPr>
            <p:cNvPr id="7202" name="Freeform 27"/>
            <p:cNvSpPr>
              <a:spLocks/>
            </p:cNvSpPr>
            <p:nvPr/>
          </p:nvSpPr>
          <p:spPr bwMode="auto">
            <a:xfrm>
              <a:off x="113" y="2296"/>
              <a:ext cx="363" cy="333"/>
            </a:xfrm>
            <a:custGeom>
              <a:avLst/>
              <a:gdLst>
                <a:gd name="T0" fmla="*/ 0 w 363"/>
                <a:gd name="T1" fmla="*/ 0 h 333"/>
                <a:gd name="T2" fmla="*/ 46 w 363"/>
                <a:gd name="T3" fmla="*/ 318 h 333"/>
                <a:gd name="T4" fmla="*/ 91 w 363"/>
                <a:gd name="T5" fmla="*/ 91 h 333"/>
                <a:gd name="T6" fmla="*/ 136 w 363"/>
                <a:gd name="T7" fmla="*/ 272 h 333"/>
                <a:gd name="T8" fmla="*/ 182 w 363"/>
                <a:gd name="T9" fmla="*/ 182 h 333"/>
                <a:gd name="T10" fmla="*/ 227 w 363"/>
                <a:gd name="T11" fmla="*/ 272 h 333"/>
                <a:gd name="T12" fmla="*/ 272 w 363"/>
                <a:gd name="T13" fmla="*/ 91 h 333"/>
                <a:gd name="T14" fmla="*/ 318 w 363"/>
                <a:gd name="T15" fmla="*/ 182 h 333"/>
                <a:gd name="T16" fmla="*/ 318 w 363"/>
                <a:gd name="T17" fmla="*/ 136 h 333"/>
                <a:gd name="T18" fmla="*/ 363 w 363"/>
                <a:gd name="T19" fmla="*/ 182 h 33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363" h="333">
                  <a:moveTo>
                    <a:pt x="0" y="0"/>
                  </a:moveTo>
                  <a:cubicBezTo>
                    <a:pt x="15" y="151"/>
                    <a:pt x="31" y="303"/>
                    <a:pt x="46" y="318"/>
                  </a:cubicBezTo>
                  <a:cubicBezTo>
                    <a:pt x="61" y="333"/>
                    <a:pt x="76" y="99"/>
                    <a:pt x="91" y="91"/>
                  </a:cubicBezTo>
                  <a:cubicBezTo>
                    <a:pt x="106" y="83"/>
                    <a:pt x="121" y="257"/>
                    <a:pt x="136" y="272"/>
                  </a:cubicBezTo>
                  <a:cubicBezTo>
                    <a:pt x="151" y="287"/>
                    <a:pt x="167" y="182"/>
                    <a:pt x="182" y="182"/>
                  </a:cubicBezTo>
                  <a:cubicBezTo>
                    <a:pt x="197" y="182"/>
                    <a:pt x="212" y="287"/>
                    <a:pt x="227" y="272"/>
                  </a:cubicBezTo>
                  <a:cubicBezTo>
                    <a:pt x="242" y="257"/>
                    <a:pt x="257" y="106"/>
                    <a:pt x="272" y="91"/>
                  </a:cubicBezTo>
                  <a:cubicBezTo>
                    <a:pt x="287" y="76"/>
                    <a:pt x="310" y="175"/>
                    <a:pt x="318" y="182"/>
                  </a:cubicBezTo>
                  <a:cubicBezTo>
                    <a:pt x="326" y="189"/>
                    <a:pt x="311" y="136"/>
                    <a:pt x="318" y="136"/>
                  </a:cubicBezTo>
                  <a:cubicBezTo>
                    <a:pt x="325" y="136"/>
                    <a:pt x="344" y="159"/>
                    <a:pt x="363" y="182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03" name="Freeform 28"/>
            <p:cNvSpPr>
              <a:spLocks/>
            </p:cNvSpPr>
            <p:nvPr/>
          </p:nvSpPr>
          <p:spPr bwMode="auto">
            <a:xfrm>
              <a:off x="476" y="2478"/>
              <a:ext cx="454" cy="90"/>
            </a:xfrm>
            <a:custGeom>
              <a:avLst/>
              <a:gdLst>
                <a:gd name="T0" fmla="*/ 0 w 363"/>
                <a:gd name="T1" fmla="*/ 0 h 333"/>
                <a:gd name="T2" fmla="*/ 58 w 363"/>
                <a:gd name="T3" fmla="*/ 86 h 333"/>
                <a:gd name="T4" fmla="*/ 114 w 363"/>
                <a:gd name="T5" fmla="*/ 25 h 333"/>
                <a:gd name="T6" fmla="*/ 170 w 363"/>
                <a:gd name="T7" fmla="*/ 74 h 333"/>
                <a:gd name="T8" fmla="*/ 228 w 363"/>
                <a:gd name="T9" fmla="*/ 49 h 333"/>
                <a:gd name="T10" fmla="*/ 284 w 363"/>
                <a:gd name="T11" fmla="*/ 74 h 333"/>
                <a:gd name="T12" fmla="*/ 340 w 363"/>
                <a:gd name="T13" fmla="*/ 25 h 333"/>
                <a:gd name="T14" fmla="*/ 398 w 363"/>
                <a:gd name="T15" fmla="*/ 49 h 333"/>
                <a:gd name="T16" fmla="*/ 398 w 363"/>
                <a:gd name="T17" fmla="*/ 37 h 333"/>
                <a:gd name="T18" fmla="*/ 454 w 363"/>
                <a:gd name="T19" fmla="*/ 49 h 33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363" h="333">
                  <a:moveTo>
                    <a:pt x="0" y="0"/>
                  </a:moveTo>
                  <a:cubicBezTo>
                    <a:pt x="15" y="151"/>
                    <a:pt x="31" y="303"/>
                    <a:pt x="46" y="318"/>
                  </a:cubicBezTo>
                  <a:cubicBezTo>
                    <a:pt x="61" y="333"/>
                    <a:pt x="76" y="99"/>
                    <a:pt x="91" y="91"/>
                  </a:cubicBezTo>
                  <a:cubicBezTo>
                    <a:pt x="106" y="83"/>
                    <a:pt x="121" y="257"/>
                    <a:pt x="136" y="272"/>
                  </a:cubicBezTo>
                  <a:cubicBezTo>
                    <a:pt x="151" y="287"/>
                    <a:pt x="167" y="182"/>
                    <a:pt x="182" y="182"/>
                  </a:cubicBezTo>
                  <a:cubicBezTo>
                    <a:pt x="197" y="182"/>
                    <a:pt x="212" y="287"/>
                    <a:pt x="227" y="272"/>
                  </a:cubicBezTo>
                  <a:cubicBezTo>
                    <a:pt x="242" y="257"/>
                    <a:pt x="257" y="106"/>
                    <a:pt x="272" y="91"/>
                  </a:cubicBezTo>
                  <a:cubicBezTo>
                    <a:pt x="287" y="76"/>
                    <a:pt x="310" y="175"/>
                    <a:pt x="318" y="182"/>
                  </a:cubicBezTo>
                  <a:cubicBezTo>
                    <a:pt x="326" y="189"/>
                    <a:pt x="311" y="136"/>
                    <a:pt x="318" y="136"/>
                  </a:cubicBezTo>
                  <a:cubicBezTo>
                    <a:pt x="325" y="136"/>
                    <a:pt x="344" y="159"/>
                    <a:pt x="363" y="182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7190" name="Group 29"/>
          <p:cNvGrpSpPr>
            <a:grpSpLocks/>
          </p:cNvGrpSpPr>
          <p:nvPr/>
        </p:nvGrpSpPr>
        <p:grpSpPr bwMode="auto">
          <a:xfrm>
            <a:off x="2627313" y="4557713"/>
            <a:ext cx="865187" cy="239712"/>
            <a:chOff x="113" y="2296"/>
            <a:chExt cx="817" cy="333"/>
          </a:xfrm>
        </p:grpSpPr>
        <p:sp>
          <p:nvSpPr>
            <p:cNvPr id="7200" name="Freeform 30"/>
            <p:cNvSpPr>
              <a:spLocks/>
            </p:cNvSpPr>
            <p:nvPr/>
          </p:nvSpPr>
          <p:spPr bwMode="auto">
            <a:xfrm>
              <a:off x="113" y="2296"/>
              <a:ext cx="363" cy="333"/>
            </a:xfrm>
            <a:custGeom>
              <a:avLst/>
              <a:gdLst>
                <a:gd name="T0" fmla="*/ 0 w 363"/>
                <a:gd name="T1" fmla="*/ 0 h 333"/>
                <a:gd name="T2" fmla="*/ 46 w 363"/>
                <a:gd name="T3" fmla="*/ 318 h 333"/>
                <a:gd name="T4" fmla="*/ 91 w 363"/>
                <a:gd name="T5" fmla="*/ 91 h 333"/>
                <a:gd name="T6" fmla="*/ 136 w 363"/>
                <a:gd name="T7" fmla="*/ 272 h 333"/>
                <a:gd name="T8" fmla="*/ 182 w 363"/>
                <a:gd name="T9" fmla="*/ 182 h 333"/>
                <a:gd name="T10" fmla="*/ 227 w 363"/>
                <a:gd name="T11" fmla="*/ 272 h 333"/>
                <a:gd name="T12" fmla="*/ 272 w 363"/>
                <a:gd name="T13" fmla="*/ 91 h 333"/>
                <a:gd name="T14" fmla="*/ 318 w 363"/>
                <a:gd name="T15" fmla="*/ 182 h 333"/>
                <a:gd name="T16" fmla="*/ 318 w 363"/>
                <a:gd name="T17" fmla="*/ 136 h 333"/>
                <a:gd name="T18" fmla="*/ 363 w 363"/>
                <a:gd name="T19" fmla="*/ 182 h 33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363" h="333">
                  <a:moveTo>
                    <a:pt x="0" y="0"/>
                  </a:moveTo>
                  <a:cubicBezTo>
                    <a:pt x="15" y="151"/>
                    <a:pt x="31" y="303"/>
                    <a:pt x="46" y="318"/>
                  </a:cubicBezTo>
                  <a:cubicBezTo>
                    <a:pt x="61" y="333"/>
                    <a:pt x="76" y="99"/>
                    <a:pt x="91" y="91"/>
                  </a:cubicBezTo>
                  <a:cubicBezTo>
                    <a:pt x="106" y="83"/>
                    <a:pt x="121" y="257"/>
                    <a:pt x="136" y="272"/>
                  </a:cubicBezTo>
                  <a:cubicBezTo>
                    <a:pt x="151" y="287"/>
                    <a:pt x="167" y="182"/>
                    <a:pt x="182" y="182"/>
                  </a:cubicBezTo>
                  <a:cubicBezTo>
                    <a:pt x="197" y="182"/>
                    <a:pt x="212" y="287"/>
                    <a:pt x="227" y="272"/>
                  </a:cubicBezTo>
                  <a:cubicBezTo>
                    <a:pt x="242" y="257"/>
                    <a:pt x="257" y="106"/>
                    <a:pt x="272" y="91"/>
                  </a:cubicBezTo>
                  <a:cubicBezTo>
                    <a:pt x="287" y="76"/>
                    <a:pt x="310" y="175"/>
                    <a:pt x="318" y="182"/>
                  </a:cubicBezTo>
                  <a:cubicBezTo>
                    <a:pt x="326" y="189"/>
                    <a:pt x="311" y="136"/>
                    <a:pt x="318" y="136"/>
                  </a:cubicBezTo>
                  <a:cubicBezTo>
                    <a:pt x="325" y="136"/>
                    <a:pt x="344" y="159"/>
                    <a:pt x="363" y="182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01" name="Freeform 31"/>
            <p:cNvSpPr>
              <a:spLocks/>
            </p:cNvSpPr>
            <p:nvPr/>
          </p:nvSpPr>
          <p:spPr bwMode="auto">
            <a:xfrm>
              <a:off x="476" y="2478"/>
              <a:ext cx="454" cy="90"/>
            </a:xfrm>
            <a:custGeom>
              <a:avLst/>
              <a:gdLst>
                <a:gd name="T0" fmla="*/ 0 w 363"/>
                <a:gd name="T1" fmla="*/ 0 h 333"/>
                <a:gd name="T2" fmla="*/ 58 w 363"/>
                <a:gd name="T3" fmla="*/ 86 h 333"/>
                <a:gd name="T4" fmla="*/ 114 w 363"/>
                <a:gd name="T5" fmla="*/ 25 h 333"/>
                <a:gd name="T6" fmla="*/ 170 w 363"/>
                <a:gd name="T7" fmla="*/ 74 h 333"/>
                <a:gd name="T8" fmla="*/ 228 w 363"/>
                <a:gd name="T9" fmla="*/ 49 h 333"/>
                <a:gd name="T10" fmla="*/ 284 w 363"/>
                <a:gd name="T11" fmla="*/ 74 h 333"/>
                <a:gd name="T12" fmla="*/ 340 w 363"/>
                <a:gd name="T13" fmla="*/ 25 h 333"/>
                <a:gd name="T14" fmla="*/ 398 w 363"/>
                <a:gd name="T15" fmla="*/ 49 h 333"/>
                <a:gd name="T16" fmla="*/ 398 w 363"/>
                <a:gd name="T17" fmla="*/ 37 h 333"/>
                <a:gd name="T18" fmla="*/ 454 w 363"/>
                <a:gd name="T19" fmla="*/ 49 h 33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363" h="333">
                  <a:moveTo>
                    <a:pt x="0" y="0"/>
                  </a:moveTo>
                  <a:cubicBezTo>
                    <a:pt x="15" y="151"/>
                    <a:pt x="31" y="303"/>
                    <a:pt x="46" y="318"/>
                  </a:cubicBezTo>
                  <a:cubicBezTo>
                    <a:pt x="61" y="333"/>
                    <a:pt x="76" y="99"/>
                    <a:pt x="91" y="91"/>
                  </a:cubicBezTo>
                  <a:cubicBezTo>
                    <a:pt x="106" y="83"/>
                    <a:pt x="121" y="257"/>
                    <a:pt x="136" y="272"/>
                  </a:cubicBezTo>
                  <a:cubicBezTo>
                    <a:pt x="151" y="287"/>
                    <a:pt x="167" y="182"/>
                    <a:pt x="182" y="182"/>
                  </a:cubicBezTo>
                  <a:cubicBezTo>
                    <a:pt x="197" y="182"/>
                    <a:pt x="212" y="287"/>
                    <a:pt x="227" y="272"/>
                  </a:cubicBezTo>
                  <a:cubicBezTo>
                    <a:pt x="242" y="257"/>
                    <a:pt x="257" y="106"/>
                    <a:pt x="272" y="91"/>
                  </a:cubicBezTo>
                  <a:cubicBezTo>
                    <a:pt x="287" y="76"/>
                    <a:pt x="310" y="175"/>
                    <a:pt x="318" y="182"/>
                  </a:cubicBezTo>
                  <a:cubicBezTo>
                    <a:pt x="326" y="189"/>
                    <a:pt x="311" y="136"/>
                    <a:pt x="318" y="136"/>
                  </a:cubicBezTo>
                  <a:cubicBezTo>
                    <a:pt x="325" y="136"/>
                    <a:pt x="344" y="159"/>
                    <a:pt x="363" y="182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7191" name="Rectangle 32"/>
          <p:cNvSpPr>
            <a:spLocks noChangeArrowheads="1"/>
          </p:cNvSpPr>
          <p:nvPr/>
        </p:nvSpPr>
        <p:spPr bwMode="auto">
          <a:xfrm>
            <a:off x="4787900" y="4797425"/>
            <a:ext cx="720725" cy="5048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7192" name="Freeform 34"/>
          <p:cNvSpPr>
            <a:spLocks/>
          </p:cNvSpPr>
          <p:nvPr/>
        </p:nvSpPr>
        <p:spPr bwMode="auto">
          <a:xfrm>
            <a:off x="4859338" y="4868863"/>
            <a:ext cx="649287" cy="144462"/>
          </a:xfrm>
          <a:custGeom>
            <a:avLst/>
            <a:gdLst>
              <a:gd name="T0" fmla="*/ 0 w 409"/>
              <a:gd name="T1" fmla="*/ 144462 h 91"/>
              <a:gd name="T2" fmla="*/ 217487 w 409"/>
              <a:gd name="T3" fmla="*/ 0 h 91"/>
              <a:gd name="T4" fmla="*/ 433387 w 409"/>
              <a:gd name="T5" fmla="*/ 144462 h 91"/>
              <a:gd name="T6" fmla="*/ 649287 w 409"/>
              <a:gd name="T7" fmla="*/ 0 h 91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409" h="91">
                <a:moveTo>
                  <a:pt x="0" y="91"/>
                </a:moveTo>
                <a:cubicBezTo>
                  <a:pt x="46" y="45"/>
                  <a:pt x="92" y="0"/>
                  <a:pt x="137" y="0"/>
                </a:cubicBezTo>
                <a:cubicBezTo>
                  <a:pt x="182" y="0"/>
                  <a:pt x="228" y="91"/>
                  <a:pt x="273" y="91"/>
                </a:cubicBezTo>
                <a:cubicBezTo>
                  <a:pt x="318" y="91"/>
                  <a:pt x="363" y="45"/>
                  <a:pt x="409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193" name="Freeform 35"/>
          <p:cNvSpPr>
            <a:spLocks/>
          </p:cNvSpPr>
          <p:nvPr/>
        </p:nvSpPr>
        <p:spPr bwMode="auto">
          <a:xfrm>
            <a:off x="4859338" y="5084763"/>
            <a:ext cx="649287" cy="144462"/>
          </a:xfrm>
          <a:custGeom>
            <a:avLst/>
            <a:gdLst>
              <a:gd name="T0" fmla="*/ 0 w 409"/>
              <a:gd name="T1" fmla="*/ 144462 h 91"/>
              <a:gd name="T2" fmla="*/ 217487 w 409"/>
              <a:gd name="T3" fmla="*/ 0 h 91"/>
              <a:gd name="T4" fmla="*/ 433387 w 409"/>
              <a:gd name="T5" fmla="*/ 144462 h 91"/>
              <a:gd name="T6" fmla="*/ 649287 w 409"/>
              <a:gd name="T7" fmla="*/ 0 h 91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409" h="91">
                <a:moveTo>
                  <a:pt x="0" y="91"/>
                </a:moveTo>
                <a:cubicBezTo>
                  <a:pt x="46" y="45"/>
                  <a:pt x="92" y="0"/>
                  <a:pt x="137" y="0"/>
                </a:cubicBezTo>
                <a:cubicBezTo>
                  <a:pt x="182" y="0"/>
                  <a:pt x="228" y="91"/>
                  <a:pt x="273" y="91"/>
                </a:cubicBezTo>
                <a:cubicBezTo>
                  <a:pt x="318" y="91"/>
                  <a:pt x="363" y="45"/>
                  <a:pt x="409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194" name="Line 36"/>
          <p:cNvSpPr>
            <a:spLocks noChangeShapeType="1"/>
          </p:cNvSpPr>
          <p:nvPr/>
        </p:nvSpPr>
        <p:spPr bwMode="auto">
          <a:xfrm flipH="1">
            <a:off x="5075238" y="4868863"/>
            <a:ext cx="144462" cy="144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195" name="Line 38"/>
          <p:cNvSpPr>
            <a:spLocks noChangeShapeType="1"/>
          </p:cNvSpPr>
          <p:nvPr/>
        </p:nvSpPr>
        <p:spPr bwMode="auto">
          <a:xfrm>
            <a:off x="5508625" y="5084763"/>
            <a:ext cx="5762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196" name="Text Box 39"/>
          <p:cNvSpPr txBox="1">
            <a:spLocks noChangeArrowheads="1"/>
          </p:cNvSpPr>
          <p:nvPr/>
        </p:nvSpPr>
        <p:spPr bwMode="auto">
          <a:xfrm>
            <a:off x="4572000" y="5445125"/>
            <a:ext cx="12319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>
                <a:latin typeface="Arial" panose="020B0604020202020204" pitchFamily="34" charset="0"/>
              </a:rPr>
              <a:t>Low-Pass Filter</a:t>
            </a:r>
          </a:p>
        </p:txBody>
      </p:sp>
      <p:grpSp>
        <p:nvGrpSpPr>
          <p:cNvPr id="7197" name="Group 40"/>
          <p:cNvGrpSpPr>
            <a:grpSpLocks/>
          </p:cNvGrpSpPr>
          <p:nvPr/>
        </p:nvGrpSpPr>
        <p:grpSpPr bwMode="auto">
          <a:xfrm>
            <a:off x="5364163" y="4508500"/>
            <a:ext cx="865187" cy="239713"/>
            <a:chOff x="113" y="2296"/>
            <a:chExt cx="817" cy="333"/>
          </a:xfrm>
        </p:grpSpPr>
        <p:sp>
          <p:nvSpPr>
            <p:cNvPr id="7198" name="Freeform 41"/>
            <p:cNvSpPr>
              <a:spLocks/>
            </p:cNvSpPr>
            <p:nvPr/>
          </p:nvSpPr>
          <p:spPr bwMode="auto">
            <a:xfrm>
              <a:off x="113" y="2296"/>
              <a:ext cx="363" cy="333"/>
            </a:xfrm>
            <a:custGeom>
              <a:avLst/>
              <a:gdLst>
                <a:gd name="T0" fmla="*/ 0 w 363"/>
                <a:gd name="T1" fmla="*/ 0 h 333"/>
                <a:gd name="T2" fmla="*/ 46 w 363"/>
                <a:gd name="T3" fmla="*/ 318 h 333"/>
                <a:gd name="T4" fmla="*/ 91 w 363"/>
                <a:gd name="T5" fmla="*/ 91 h 333"/>
                <a:gd name="T6" fmla="*/ 136 w 363"/>
                <a:gd name="T7" fmla="*/ 272 h 333"/>
                <a:gd name="T8" fmla="*/ 182 w 363"/>
                <a:gd name="T9" fmla="*/ 182 h 333"/>
                <a:gd name="T10" fmla="*/ 227 w 363"/>
                <a:gd name="T11" fmla="*/ 272 h 333"/>
                <a:gd name="T12" fmla="*/ 272 w 363"/>
                <a:gd name="T13" fmla="*/ 91 h 333"/>
                <a:gd name="T14" fmla="*/ 318 w 363"/>
                <a:gd name="T15" fmla="*/ 182 h 333"/>
                <a:gd name="T16" fmla="*/ 318 w 363"/>
                <a:gd name="T17" fmla="*/ 136 h 333"/>
                <a:gd name="T18" fmla="*/ 363 w 363"/>
                <a:gd name="T19" fmla="*/ 182 h 33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363" h="333">
                  <a:moveTo>
                    <a:pt x="0" y="0"/>
                  </a:moveTo>
                  <a:cubicBezTo>
                    <a:pt x="15" y="151"/>
                    <a:pt x="31" y="303"/>
                    <a:pt x="46" y="318"/>
                  </a:cubicBezTo>
                  <a:cubicBezTo>
                    <a:pt x="61" y="333"/>
                    <a:pt x="76" y="99"/>
                    <a:pt x="91" y="91"/>
                  </a:cubicBezTo>
                  <a:cubicBezTo>
                    <a:pt x="106" y="83"/>
                    <a:pt x="121" y="257"/>
                    <a:pt x="136" y="272"/>
                  </a:cubicBezTo>
                  <a:cubicBezTo>
                    <a:pt x="151" y="287"/>
                    <a:pt x="167" y="182"/>
                    <a:pt x="182" y="182"/>
                  </a:cubicBezTo>
                  <a:cubicBezTo>
                    <a:pt x="197" y="182"/>
                    <a:pt x="212" y="287"/>
                    <a:pt x="227" y="272"/>
                  </a:cubicBezTo>
                  <a:cubicBezTo>
                    <a:pt x="242" y="257"/>
                    <a:pt x="257" y="106"/>
                    <a:pt x="272" y="91"/>
                  </a:cubicBezTo>
                  <a:cubicBezTo>
                    <a:pt x="287" y="76"/>
                    <a:pt x="310" y="175"/>
                    <a:pt x="318" y="182"/>
                  </a:cubicBezTo>
                  <a:cubicBezTo>
                    <a:pt x="326" y="189"/>
                    <a:pt x="311" y="136"/>
                    <a:pt x="318" y="136"/>
                  </a:cubicBezTo>
                  <a:cubicBezTo>
                    <a:pt x="325" y="136"/>
                    <a:pt x="344" y="159"/>
                    <a:pt x="363" y="182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199" name="Freeform 42"/>
            <p:cNvSpPr>
              <a:spLocks/>
            </p:cNvSpPr>
            <p:nvPr/>
          </p:nvSpPr>
          <p:spPr bwMode="auto">
            <a:xfrm>
              <a:off x="476" y="2478"/>
              <a:ext cx="454" cy="90"/>
            </a:xfrm>
            <a:custGeom>
              <a:avLst/>
              <a:gdLst>
                <a:gd name="T0" fmla="*/ 0 w 363"/>
                <a:gd name="T1" fmla="*/ 0 h 333"/>
                <a:gd name="T2" fmla="*/ 58 w 363"/>
                <a:gd name="T3" fmla="*/ 86 h 333"/>
                <a:gd name="T4" fmla="*/ 114 w 363"/>
                <a:gd name="T5" fmla="*/ 25 h 333"/>
                <a:gd name="T6" fmla="*/ 170 w 363"/>
                <a:gd name="T7" fmla="*/ 74 h 333"/>
                <a:gd name="T8" fmla="*/ 228 w 363"/>
                <a:gd name="T9" fmla="*/ 49 h 333"/>
                <a:gd name="T10" fmla="*/ 284 w 363"/>
                <a:gd name="T11" fmla="*/ 74 h 333"/>
                <a:gd name="T12" fmla="*/ 340 w 363"/>
                <a:gd name="T13" fmla="*/ 25 h 333"/>
                <a:gd name="T14" fmla="*/ 398 w 363"/>
                <a:gd name="T15" fmla="*/ 49 h 333"/>
                <a:gd name="T16" fmla="*/ 398 w 363"/>
                <a:gd name="T17" fmla="*/ 37 h 333"/>
                <a:gd name="T18" fmla="*/ 454 w 363"/>
                <a:gd name="T19" fmla="*/ 49 h 33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363" h="333">
                  <a:moveTo>
                    <a:pt x="0" y="0"/>
                  </a:moveTo>
                  <a:cubicBezTo>
                    <a:pt x="15" y="151"/>
                    <a:pt x="31" y="303"/>
                    <a:pt x="46" y="318"/>
                  </a:cubicBezTo>
                  <a:cubicBezTo>
                    <a:pt x="61" y="333"/>
                    <a:pt x="76" y="99"/>
                    <a:pt x="91" y="91"/>
                  </a:cubicBezTo>
                  <a:cubicBezTo>
                    <a:pt x="106" y="83"/>
                    <a:pt x="121" y="257"/>
                    <a:pt x="136" y="272"/>
                  </a:cubicBezTo>
                  <a:cubicBezTo>
                    <a:pt x="151" y="287"/>
                    <a:pt x="167" y="182"/>
                    <a:pt x="182" y="182"/>
                  </a:cubicBezTo>
                  <a:cubicBezTo>
                    <a:pt x="197" y="182"/>
                    <a:pt x="212" y="287"/>
                    <a:pt x="227" y="272"/>
                  </a:cubicBezTo>
                  <a:cubicBezTo>
                    <a:pt x="242" y="257"/>
                    <a:pt x="257" y="106"/>
                    <a:pt x="272" y="91"/>
                  </a:cubicBezTo>
                  <a:cubicBezTo>
                    <a:pt x="287" y="76"/>
                    <a:pt x="310" y="175"/>
                    <a:pt x="318" y="182"/>
                  </a:cubicBezTo>
                  <a:cubicBezTo>
                    <a:pt x="326" y="189"/>
                    <a:pt x="311" y="136"/>
                    <a:pt x="318" y="136"/>
                  </a:cubicBezTo>
                  <a:cubicBezTo>
                    <a:pt x="325" y="136"/>
                    <a:pt x="344" y="159"/>
                    <a:pt x="363" y="182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特征分析</a:t>
            </a:r>
            <a:r>
              <a:rPr lang="en-US" altLang="zh-CN" smtClean="0"/>
              <a:t>-</a:t>
            </a:r>
            <a:r>
              <a:rPr lang="zh-CN" altLang="en-US" smtClean="0"/>
              <a:t>过程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182688" y="2017713"/>
            <a:ext cx="7772400" cy="2447925"/>
          </a:xfrm>
        </p:spPr>
        <p:txBody>
          <a:bodyPr/>
          <a:lstStyle/>
          <a:p>
            <a:pPr eaLnBrk="1" hangingPunct="1"/>
            <a:r>
              <a:rPr lang="zh-CN" altLang="en-US" sz="2400" smtClean="0"/>
              <a:t>拾音 </a:t>
            </a:r>
            <a:r>
              <a:rPr lang="en-US" altLang="zh-CN" sz="2400" smtClean="0"/>
              <a:t>– </a:t>
            </a:r>
            <a:r>
              <a:rPr lang="zh-CN" altLang="en-US" sz="2400" smtClean="0"/>
              <a:t>麦克风</a:t>
            </a:r>
            <a:endParaRPr lang="zh-CN" altLang="en-US" sz="2000" smtClean="0"/>
          </a:p>
          <a:p>
            <a:pPr eaLnBrk="1" hangingPunct="1"/>
            <a:r>
              <a:rPr lang="zh-CN" altLang="en-US" sz="2400" smtClean="0"/>
              <a:t>放大 </a:t>
            </a:r>
            <a:r>
              <a:rPr lang="en-US" altLang="zh-CN" sz="2400" smtClean="0"/>
              <a:t>– </a:t>
            </a:r>
            <a:r>
              <a:rPr lang="zh-CN" altLang="en-US" sz="2400" smtClean="0"/>
              <a:t>能量放大</a:t>
            </a:r>
            <a:endParaRPr lang="en-US" altLang="zh-CN" sz="2400" smtClean="0"/>
          </a:p>
          <a:p>
            <a:pPr eaLnBrk="1" hangingPunct="1"/>
            <a:r>
              <a:rPr lang="zh-CN" altLang="en-US" sz="2400" smtClean="0"/>
              <a:t>抗混叠滤波 </a:t>
            </a:r>
            <a:r>
              <a:rPr lang="en-US" altLang="zh-CN" sz="2400" smtClean="0"/>
              <a:t>– </a:t>
            </a:r>
            <a:r>
              <a:rPr lang="zh-CN" altLang="en-US" sz="2400" smtClean="0"/>
              <a:t>消除混叠频率成分</a:t>
            </a:r>
            <a:endParaRPr lang="en-US" altLang="zh-CN" sz="2400" smtClean="0"/>
          </a:p>
          <a:p>
            <a:pPr eaLnBrk="1" hangingPunct="1"/>
            <a:r>
              <a:rPr lang="zh-CN" altLang="en-US" sz="2400" smtClean="0"/>
              <a:t>模</a:t>
            </a:r>
            <a:r>
              <a:rPr lang="en-US" altLang="zh-CN" sz="2400" smtClean="0"/>
              <a:t>/</a:t>
            </a:r>
            <a:r>
              <a:rPr lang="zh-CN" altLang="en-US" sz="2400" smtClean="0"/>
              <a:t>数转换 </a:t>
            </a:r>
            <a:r>
              <a:rPr lang="en-US" altLang="zh-CN" sz="2400" smtClean="0"/>
              <a:t>– </a:t>
            </a:r>
            <a:r>
              <a:rPr lang="zh-CN" altLang="en-US" sz="2400" smtClean="0"/>
              <a:t>处理对象</a:t>
            </a:r>
            <a:endParaRPr lang="en-US" altLang="zh-CN" sz="2000" smtClean="0"/>
          </a:p>
          <a:p>
            <a:pPr eaLnBrk="1" hangingPunct="1"/>
            <a:r>
              <a:rPr lang="zh-CN" altLang="en-US" sz="2400" smtClean="0"/>
              <a:t>数字信号处理 </a:t>
            </a:r>
            <a:r>
              <a:rPr lang="en-US" altLang="zh-CN" sz="2400" smtClean="0"/>
              <a:t>– </a:t>
            </a:r>
            <a:r>
              <a:rPr lang="zh-CN" altLang="en-US" sz="2400" smtClean="0"/>
              <a:t>特征分析</a:t>
            </a:r>
            <a:endParaRPr lang="en-US" altLang="zh-CN" sz="2800" smtClean="0"/>
          </a:p>
        </p:txBody>
      </p:sp>
      <p:grpSp>
        <p:nvGrpSpPr>
          <p:cNvPr id="8196" name="Group 5"/>
          <p:cNvGrpSpPr>
            <a:grpSpLocks/>
          </p:cNvGrpSpPr>
          <p:nvPr/>
        </p:nvGrpSpPr>
        <p:grpSpPr bwMode="auto">
          <a:xfrm>
            <a:off x="2120900" y="4437063"/>
            <a:ext cx="287338" cy="576262"/>
            <a:chOff x="2064" y="2796"/>
            <a:chExt cx="570" cy="561"/>
          </a:xfrm>
        </p:grpSpPr>
        <p:sp>
          <p:nvSpPr>
            <p:cNvPr id="8230" name="chair3"/>
            <p:cNvSpPr>
              <a:spLocks noEditPoints="1" noChangeArrowheads="1"/>
            </p:cNvSpPr>
            <p:nvPr/>
          </p:nvSpPr>
          <p:spPr bwMode="auto">
            <a:xfrm rot="10800000">
              <a:off x="2064" y="2931"/>
              <a:ext cx="570" cy="426"/>
            </a:xfrm>
            <a:custGeom>
              <a:avLst/>
              <a:gdLst>
                <a:gd name="T0" fmla="*/ 285 w 21600"/>
                <a:gd name="T1" fmla="*/ 0 h 21600"/>
                <a:gd name="T2" fmla="*/ 535 w 21600"/>
                <a:gd name="T3" fmla="*/ 213 h 21600"/>
                <a:gd name="T4" fmla="*/ 285 w 21600"/>
                <a:gd name="T5" fmla="*/ 426 h 21600"/>
                <a:gd name="T6" fmla="*/ 34 w 21600"/>
                <a:gd name="T7" fmla="*/ 213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813 w 21600"/>
                <a:gd name="T13" fmla="*/ 6642 h 21600"/>
                <a:gd name="T14" fmla="*/ 16863 w 21600"/>
                <a:gd name="T15" fmla="*/ 19673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 extrusionOk="0">
                  <a:moveTo>
                    <a:pt x="10661" y="21600"/>
                  </a:moveTo>
                  <a:lnTo>
                    <a:pt x="11964" y="21600"/>
                  </a:lnTo>
                  <a:lnTo>
                    <a:pt x="12969" y="21477"/>
                  </a:lnTo>
                  <a:lnTo>
                    <a:pt x="13951" y="21379"/>
                  </a:lnTo>
                  <a:lnTo>
                    <a:pt x="14742" y="21134"/>
                  </a:lnTo>
                  <a:lnTo>
                    <a:pt x="15575" y="20765"/>
                  </a:lnTo>
                  <a:lnTo>
                    <a:pt x="16152" y="20520"/>
                  </a:lnTo>
                  <a:lnTo>
                    <a:pt x="16579" y="20225"/>
                  </a:lnTo>
                  <a:lnTo>
                    <a:pt x="16942" y="19857"/>
                  </a:lnTo>
                  <a:lnTo>
                    <a:pt x="17455" y="20520"/>
                  </a:lnTo>
                  <a:lnTo>
                    <a:pt x="17989" y="21011"/>
                  </a:lnTo>
                  <a:lnTo>
                    <a:pt x="18459" y="21379"/>
                  </a:lnTo>
                  <a:lnTo>
                    <a:pt x="19079" y="21477"/>
                  </a:lnTo>
                  <a:lnTo>
                    <a:pt x="19656" y="21477"/>
                  </a:lnTo>
                  <a:lnTo>
                    <a:pt x="20275" y="21379"/>
                  </a:lnTo>
                  <a:lnTo>
                    <a:pt x="20660" y="21011"/>
                  </a:lnTo>
                  <a:lnTo>
                    <a:pt x="21173" y="20643"/>
                  </a:lnTo>
                  <a:lnTo>
                    <a:pt x="21386" y="20225"/>
                  </a:lnTo>
                  <a:lnTo>
                    <a:pt x="21600" y="19636"/>
                  </a:lnTo>
                  <a:lnTo>
                    <a:pt x="21600" y="19145"/>
                  </a:lnTo>
                  <a:lnTo>
                    <a:pt x="21600" y="18605"/>
                  </a:lnTo>
                  <a:lnTo>
                    <a:pt x="21386" y="18115"/>
                  </a:lnTo>
                  <a:lnTo>
                    <a:pt x="21066" y="17525"/>
                  </a:lnTo>
                  <a:lnTo>
                    <a:pt x="20660" y="17108"/>
                  </a:lnTo>
                  <a:lnTo>
                    <a:pt x="20275" y="16740"/>
                  </a:lnTo>
                  <a:lnTo>
                    <a:pt x="20275" y="10628"/>
                  </a:lnTo>
                  <a:lnTo>
                    <a:pt x="20275" y="5695"/>
                  </a:lnTo>
                  <a:lnTo>
                    <a:pt x="20275" y="5105"/>
                  </a:lnTo>
                  <a:lnTo>
                    <a:pt x="20190" y="4492"/>
                  </a:lnTo>
                  <a:lnTo>
                    <a:pt x="19976" y="4075"/>
                  </a:lnTo>
                  <a:lnTo>
                    <a:pt x="19763" y="3485"/>
                  </a:lnTo>
                  <a:lnTo>
                    <a:pt x="19442" y="2995"/>
                  </a:lnTo>
                  <a:lnTo>
                    <a:pt x="19079" y="2455"/>
                  </a:lnTo>
                  <a:lnTo>
                    <a:pt x="18673" y="2086"/>
                  </a:lnTo>
                  <a:lnTo>
                    <a:pt x="18139" y="1620"/>
                  </a:lnTo>
                  <a:lnTo>
                    <a:pt x="17562" y="1325"/>
                  </a:lnTo>
                  <a:lnTo>
                    <a:pt x="16836" y="957"/>
                  </a:lnTo>
                  <a:lnTo>
                    <a:pt x="16045" y="589"/>
                  </a:lnTo>
                  <a:lnTo>
                    <a:pt x="15169" y="344"/>
                  </a:lnTo>
                  <a:lnTo>
                    <a:pt x="14272" y="245"/>
                  </a:lnTo>
                  <a:lnTo>
                    <a:pt x="13182" y="123"/>
                  </a:lnTo>
                  <a:lnTo>
                    <a:pt x="12028" y="0"/>
                  </a:lnTo>
                  <a:lnTo>
                    <a:pt x="10832" y="0"/>
                  </a:lnTo>
                  <a:lnTo>
                    <a:pt x="9572" y="0"/>
                  </a:lnTo>
                  <a:lnTo>
                    <a:pt x="8418" y="123"/>
                  </a:lnTo>
                  <a:lnTo>
                    <a:pt x="7328" y="245"/>
                  </a:lnTo>
                  <a:lnTo>
                    <a:pt x="6431" y="344"/>
                  </a:lnTo>
                  <a:lnTo>
                    <a:pt x="5555" y="589"/>
                  </a:lnTo>
                  <a:lnTo>
                    <a:pt x="4764" y="957"/>
                  </a:lnTo>
                  <a:lnTo>
                    <a:pt x="4038" y="1325"/>
                  </a:lnTo>
                  <a:lnTo>
                    <a:pt x="3461" y="1620"/>
                  </a:lnTo>
                  <a:lnTo>
                    <a:pt x="2927" y="2086"/>
                  </a:lnTo>
                  <a:lnTo>
                    <a:pt x="2521" y="2455"/>
                  </a:lnTo>
                  <a:lnTo>
                    <a:pt x="2158" y="2995"/>
                  </a:lnTo>
                  <a:lnTo>
                    <a:pt x="1837" y="3485"/>
                  </a:lnTo>
                  <a:lnTo>
                    <a:pt x="1624" y="4075"/>
                  </a:lnTo>
                  <a:lnTo>
                    <a:pt x="1410" y="4492"/>
                  </a:lnTo>
                  <a:lnTo>
                    <a:pt x="1303" y="5105"/>
                  </a:lnTo>
                  <a:lnTo>
                    <a:pt x="1303" y="5695"/>
                  </a:lnTo>
                  <a:lnTo>
                    <a:pt x="1303" y="10874"/>
                  </a:lnTo>
                  <a:lnTo>
                    <a:pt x="1303" y="16740"/>
                  </a:lnTo>
                  <a:lnTo>
                    <a:pt x="940" y="17108"/>
                  </a:lnTo>
                  <a:lnTo>
                    <a:pt x="534" y="17525"/>
                  </a:lnTo>
                  <a:lnTo>
                    <a:pt x="214" y="18115"/>
                  </a:lnTo>
                  <a:lnTo>
                    <a:pt x="0" y="18605"/>
                  </a:lnTo>
                  <a:lnTo>
                    <a:pt x="0" y="19145"/>
                  </a:lnTo>
                  <a:lnTo>
                    <a:pt x="0" y="19636"/>
                  </a:lnTo>
                  <a:lnTo>
                    <a:pt x="214" y="20225"/>
                  </a:lnTo>
                  <a:lnTo>
                    <a:pt x="427" y="20643"/>
                  </a:lnTo>
                  <a:lnTo>
                    <a:pt x="833" y="21011"/>
                  </a:lnTo>
                  <a:lnTo>
                    <a:pt x="1303" y="21379"/>
                  </a:lnTo>
                  <a:lnTo>
                    <a:pt x="1944" y="21477"/>
                  </a:lnTo>
                  <a:lnTo>
                    <a:pt x="2521" y="21477"/>
                  </a:lnTo>
                  <a:lnTo>
                    <a:pt x="3141" y="21379"/>
                  </a:lnTo>
                  <a:lnTo>
                    <a:pt x="3611" y="21011"/>
                  </a:lnTo>
                  <a:lnTo>
                    <a:pt x="4145" y="20520"/>
                  </a:lnTo>
                  <a:lnTo>
                    <a:pt x="4658" y="19857"/>
                  </a:lnTo>
                  <a:lnTo>
                    <a:pt x="4914" y="20225"/>
                  </a:lnTo>
                  <a:lnTo>
                    <a:pt x="5448" y="20520"/>
                  </a:lnTo>
                  <a:lnTo>
                    <a:pt x="6025" y="20765"/>
                  </a:lnTo>
                  <a:lnTo>
                    <a:pt x="6751" y="21134"/>
                  </a:lnTo>
                  <a:lnTo>
                    <a:pt x="7542" y="21379"/>
                  </a:lnTo>
                  <a:lnTo>
                    <a:pt x="8418" y="21477"/>
                  </a:lnTo>
                  <a:lnTo>
                    <a:pt x="9465" y="21600"/>
                  </a:lnTo>
                  <a:lnTo>
                    <a:pt x="10661" y="21600"/>
                  </a:lnTo>
                  <a:close/>
                </a:path>
                <a:path w="21600" h="21600" extrusionOk="0">
                  <a:moveTo>
                    <a:pt x="17049" y="19857"/>
                  </a:moveTo>
                  <a:lnTo>
                    <a:pt x="17049" y="19268"/>
                  </a:lnTo>
                  <a:lnTo>
                    <a:pt x="17049" y="18016"/>
                  </a:lnTo>
                  <a:lnTo>
                    <a:pt x="17049" y="16274"/>
                  </a:lnTo>
                  <a:lnTo>
                    <a:pt x="17049" y="14114"/>
                  </a:lnTo>
                  <a:lnTo>
                    <a:pt x="17049" y="11880"/>
                  </a:lnTo>
                  <a:lnTo>
                    <a:pt x="17049" y="9843"/>
                  </a:lnTo>
                  <a:lnTo>
                    <a:pt x="17049" y="8100"/>
                  </a:lnTo>
                  <a:lnTo>
                    <a:pt x="17049" y="7069"/>
                  </a:lnTo>
                  <a:lnTo>
                    <a:pt x="16942" y="6725"/>
                  </a:lnTo>
                  <a:lnTo>
                    <a:pt x="16836" y="6357"/>
                  </a:lnTo>
                  <a:lnTo>
                    <a:pt x="16686" y="6112"/>
                  </a:lnTo>
                  <a:lnTo>
                    <a:pt x="16472" y="5768"/>
                  </a:lnTo>
                  <a:lnTo>
                    <a:pt x="15746" y="5351"/>
                  </a:lnTo>
                  <a:lnTo>
                    <a:pt x="14849" y="4983"/>
                  </a:lnTo>
                  <a:lnTo>
                    <a:pt x="13951" y="4615"/>
                  </a:lnTo>
                  <a:lnTo>
                    <a:pt x="12862" y="4369"/>
                  </a:lnTo>
                  <a:lnTo>
                    <a:pt x="11879" y="4271"/>
                  </a:lnTo>
                  <a:lnTo>
                    <a:pt x="10832" y="4197"/>
                  </a:lnTo>
                  <a:lnTo>
                    <a:pt x="9828" y="4271"/>
                  </a:lnTo>
                  <a:lnTo>
                    <a:pt x="8845" y="4369"/>
                  </a:lnTo>
                  <a:lnTo>
                    <a:pt x="7734" y="4615"/>
                  </a:lnTo>
                  <a:lnTo>
                    <a:pt x="6751" y="4983"/>
                  </a:lnTo>
                  <a:lnTo>
                    <a:pt x="5961" y="5351"/>
                  </a:lnTo>
                  <a:lnTo>
                    <a:pt x="5234" y="5768"/>
                  </a:lnTo>
                  <a:lnTo>
                    <a:pt x="4914" y="6112"/>
                  </a:lnTo>
                  <a:lnTo>
                    <a:pt x="4764" y="6357"/>
                  </a:lnTo>
                  <a:lnTo>
                    <a:pt x="4658" y="6725"/>
                  </a:lnTo>
                  <a:lnTo>
                    <a:pt x="4658" y="7069"/>
                  </a:lnTo>
                  <a:lnTo>
                    <a:pt x="4658" y="8100"/>
                  </a:lnTo>
                  <a:lnTo>
                    <a:pt x="4658" y="9843"/>
                  </a:lnTo>
                  <a:lnTo>
                    <a:pt x="4658" y="11880"/>
                  </a:lnTo>
                  <a:lnTo>
                    <a:pt x="4658" y="14114"/>
                  </a:lnTo>
                  <a:lnTo>
                    <a:pt x="4658" y="16274"/>
                  </a:lnTo>
                  <a:lnTo>
                    <a:pt x="4658" y="18016"/>
                  </a:lnTo>
                  <a:lnTo>
                    <a:pt x="4658" y="19268"/>
                  </a:lnTo>
                  <a:lnTo>
                    <a:pt x="4658" y="19857"/>
                  </a:lnTo>
                </a:path>
              </a:pathLst>
            </a:custGeom>
            <a:solidFill>
              <a:srgbClr val="FFFFC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31" name="Oval 7"/>
            <p:cNvSpPr>
              <a:spLocks noChangeArrowheads="1"/>
            </p:cNvSpPr>
            <p:nvPr/>
          </p:nvSpPr>
          <p:spPr bwMode="auto">
            <a:xfrm>
              <a:off x="2200" y="2796"/>
              <a:ext cx="317" cy="453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</p:grpSp>
      <p:sp>
        <p:nvSpPr>
          <p:cNvPr id="8197" name="Freeform 8"/>
          <p:cNvSpPr>
            <a:spLocks/>
          </p:cNvSpPr>
          <p:nvPr/>
        </p:nvSpPr>
        <p:spPr bwMode="auto">
          <a:xfrm>
            <a:off x="2263775" y="5013325"/>
            <a:ext cx="1271588" cy="298450"/>
          </a:xfrm>
          <a:custGeom>
            <a:avLst/>
            <a:gdLst>
              <a:gd name="T0" fmla="*/ 0 w 801"/>
              <a:gd name="T1" fmla="*/ 0 h 188"/>
              <a:gd name="T2" fmla="*/ 144463 w 801"/>
              <a:gd name="T3" fmla="*/ 287338 h 188"/>
              <a:gd name="T4" fmla="*/ 431800 w 801"/>
              <a:gd name="T5" fmla="*/ 71438 h 188"/>
              <a:gd name="T6" fmla="*/ 647700 w 801"/>
              <a:gd name="T7" fmla="*/ 142875 h 188"/>
              <a:gd name="T8" fmla="*/ 865188 w 801"/>
              <a:gd name="T9" fmla="*/ 71438 h 188"/>
              <a:gd name="T10" fmla="*/ 1223963 w 801"/>
              <a:gd name="T11" fmla="*/ 71438 h 188"/>
              <a:gd name="T12" fmla="*/ 1152525 w 801"/>
              <a:gd name="T13" fmla="*/ 71438 h 18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801" h="188">
                <a:moveTo>
                  <a:pt x="0" y="0"/>
                </a:moveTo>
                <a:cubicBezTo>
                  <a:pt x="23" y="87"/>
                  <a:pt x="46" y="174"/>
                  <a:pt x="91" y="181"/>
                </a:cubicBezTo>
                <a:cubicBezTo>
                  <a:pt x="136" y="188"/>
                  <a:pt x="219" y="60"/>
                  <a:pt x="272" y="45"/>
                </a:cubicBezTo>
                <a:cubicBezTo>
                  <a:pt x="325" y="30"/>
                  <a:pt x="363" y="90"/>
                  <a:pt x="408" y="90"/>
                </a:cubicBezTo>
                <a:cubicBezTo>
                  <a:pt x="453" y="90"/>
                  <a:pt x="484" y="53"/>
                  <a:pt x="545" y="45"/>
                </a:cubicBezTo>
                <a:cubicBezTo>
                  <a:pt x="606" y="37"/>
                  <a:pt x="741" y="45"/>
                  <a:pt x="771" y="45"/>
                </a:cubicBezTo>
                <a:cubicBezTo>
                  <a:pt x="801" y="45"/>
                  <a:pt x="763" y="45"/>
                  <a:pt x="726" y="45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198" name="Rectangle 9"/>
          <p:cNvSpPr>
            <a:spLocks noChangeArrowheads="1"/>
          </p:cNvSpPr>
          <p:nvPr/>
        </p:nvSpPr>
        <p:spPr bwMode="auto">
          <a:xfrm>
            <a:off x="3489325" y="4795838"/>
            <a:ext cx="720725" cy="5048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8199" name="AutoShape 10"/>
          <p:cNvSpPr>
            <a:spLocks noChangeArrowheads="1"/>
          </p:cNvSpPr>
          <p:nvPr/>
        </p:nvSpPr>
        <p:spPr bwMode="auto">
          <a:xfrm>
            <a:off x="3632200" y="4940300"/>
            <a:ext cx="431800" cy="431800"/>
          </a:xfrm>
          <a:custGeom>
            <a:avLst/>
            <a:gdLst>
              <a:gd name="T0" fmla="*/ 215900 w 21600"/>
              <a:gd name="T1" fmla="*/ 0 h 21600"/>
              <a:gd name="T2" fmla="*/ 53975 w 21600"/>
              <a:gd name="T3" fmla="*/ 215900 h 21600"/>
              <a:gd name="T4" fmla="*/ 215900 w 21600"/>
              <a:gd name="T5" fmla="*/ 107950 h 21600"/>
              <a:gd name="T6" fmla="*/ 377825 w 21600"/>
              <a:gd name="T7" fmla="*/ 21590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7713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5400" y="10800"/>
                </a:moveTo>
                <a:cubicBezTo>
                  <a:pt x="5400" y="7817"/>
                  <a:pt x="7817" y="5400"/>
                  <a:pt x="10800" y="5400"/>
                </a:cubicBezTo>
                <a:cubicBezTo>
                  <a:pt x="13782" y="5399"/>
                  <a:pt x="16199" y="7817"/>
                  <a:pt x="16200" y="10799"/>
                </a:cubicBezTo>
                <a:lnTo>
                  <a:pt x="21600" y="10800"/>
                </a:ln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lnTo>
                  <a:pt x="5400" y="1080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200" name="Line 11"/>
          <p:cNvSpPr>
            <a:spLocks noChangeShapeType="1"/>
          </p:cNvSpPr>
          <p:nvPr/>
        </p:nvSpPr>
        <p:spPr bwMode="auto">
          <a:xfrm flipV="1">
            <a:off x="3848100" y="5011738"/>
            <a:ext cx="144463" cy="21590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8201" name="Group 12"/>
          <p:cNvGrpSpPr>
            <a:grpSpLocks/>
          </p:cNvGrpSpPr>
          <p:nvPr/>
        </p:nvGrpSpPr>
        <p:grpSpPr bwMode="auto">
          <a:xfrm>
            <a:off x="1112838" y="4556125"/>
            <a:ext cx="865187" cy="239713"/>
            <a:chOff x="113" y="2296"/>
            <a:chExt cx="817" cy="333"/>
          </a:xfrm>
        </p:grpSpPr>
        <p:sp>
          <p:nvSpPr>
            <p:cNvPr id="8228" name="Freeform 13"/>
            <p:cNvSpPr>
              <a:spLocks/>
            </p:cNvSpPr>
            <p:nvPr/>
          </p:nvSpPr>
          <p:spPr bwMode="auto">
            <a:xfrm>
              <a:off x="113" y="2296"/>
              <a:ext cx="363" cy="333"/>
            </a:xfrm>
            <a:custGeom>
              <a:avLst/>
              <a:gdLst>
                <a:gd name="T0" fmla="*/ 0 w 363"/>
                <a:gd name="T1" fmla="*/ 0 h 333"/>
                <a:gd name="T2" fmla="*/ 46 w 363"/>
                <a:gd name="T3" fmla="*/ 318 h 333"/>
                <a:gd name="T4" fmla="*/ 91 w 363"/>
                <a:gd name="T5" fmla="*/ 91 h 333"/>
                <a:gd name="T6" fmla="*/ 136 w 363"/>
                <a:gd name="T7" fmla="*/ 272 h 333"/>
                <a:gd name="T8" fmla="*/ 182 w 363"/>
                <a:gd name="T9" fmla="*/ 182 h 333"/>
                <a:gd name="T10" fmla="*/ 227 w 363"/>
                <a:gd name="T11" fmla="*/ 272 h 333"/>
                <a:gd name="T12" fmla="*/ 272 w 363"/>
                <a:gd name="T13" fmla="*/ 91 h 333"/>
                <a:gd name="T14" fmla="*/ 318 w 363"/>
                <a:gd name="T15" fmla="*/ 182 h 333"/>
                <a:gd name="T16" fmla="*/ 318 w 363"/>
                <a:gd name="T17" fmla="*/ 136 h 333"/>
                <a:gd name="T18" fmla="*/ 363 w 363"/>
                <a:gd name="T19" fmla="*/ 182 h 33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363" h="333">
                  <a:moveTo>
                    <a:pt x="0" y="0"/>
                  </a:moveTo>
                  <a:cubicBezTo>
                    <a:pt x="15" y="151"/>
                    <a:pt x="31" y="303"/>
                    <a:pt x="46" y="318"/>
                  </a:cubicBezTo>
                  <a:cubicBezTo>
                    <a:pt x="61" y="333"/>
                    <a:pt x="76" y="99"/>
                    <a:pt x="91" y="91"/>
                  </a:cubicBezTo>
                  <a:cubicBezTo>
                    <a:pt x="106" y="83"/>
                    <a:pt x="121" y="257"/>
                    <a:pt x="136" y="272"/>
                  </a:cubicBezTo>
                  <a:cubicBezTo>
                    <a:pt x="151" y="287"/>
                    <a:pt x="167" y="182"/>
                    <a:pt x="182" y="182"/>
                  </a:cubicBezTo>
                  <a:cubicBezTo>
                    <a:pt x="197" y="182"/>
                    <a:pt x="212" y="287"/>
                    <a:pt x="227" y="272"/>
                  </a:cubicBezTo>
                  <a:cubicBezTo>
                    <a:pt x="242" y="257"/>
                    <a:pt x="257" y="106"/>
                    <a:pt x="272" y="91"/>
                  </a:cubicBezTo>
                  <a:cubicBezTo>
                    <a:pt x="287" y="76"/>
                    <a:pt x="310" y="175"/>
                    <a:pt x="318" y="182"/>
                  </a:cubicBezTo>
                  <a:cubicBezTo>
                    <a:pt x="326" y="189"/>
                    <a:pt x="311" y="136"/>
                    <a:pt x="318" y="136"/>
                  </a:cubicBezTo>
                  <a:cubicBezTo>
                    <a:pt x="325" y="136"/>
                    <a:pt x="344" y="159"/>
                    <a:pt x="363" y="182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29" name="Freeform 14"/>
            <p:cNvSpPr>
              <a:spLocks/>
            </p:cNvSpPr>
            <p:nvPr/>
          </p:nvSpPr>
          <p:spPr bwMode="auto">
            <a:xfrm>
              <a:off x="476" y="2478"/>
              <a:ext cx="454" cy="90"/>
            </a:xfrm>
            <a:custGeom>
              <a:avLst/>
              <a:gdLst>
                <a:gd name="T0" fmla="*/ 0 w 363"/>
                <a:gd name="T1" fmla="*/ 0 h 333"/>
                <a:gd name="T2" fmla="*/ 58 w 363"/>
                <a:gd name="T3" fmla="*/ 86 h 333"/>
                <a:gd name="T4" fmla="*/ 114 w 363"/>
                <a:gd name="T5" fmla="*/ 25 h 333"/>
                <a:gd name="T6" fmla="*/ 170 w 363"/>
                <a:gd name="T7" fmla="*/ 74 h 333"/>
                <a:gd name="T8" fmla="*/ 228 w 363"/>
                <a:gd name="T9" fmla="*/ 49 h 333"/>
                <a:gd name="T10" fmla="*/ 284 w 363"/>
                <a:gd name="T11" fmla="*/ 74 h 333"/>
                <a:gd name="T12" fmla="*/ 340 w 363"/>
                <a:gd name="T13" fmla="*/ 25 h 333"/>
                <a:gd name="T14" fmla="*/ 398 w 363"/>
                <a:gd name="T15" fmla="*/ 49 h 333"/>
                <a:gd name="T16" fmla="*/ 398 w 363"/>
                <a:gd name="T17" fmla="*/ 37 h 333"/>
                <a:gd name="T18" fmla="*/ 454 w 363"/>
                <a:gd name="T19" fmla="*/ 49 h 33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363" h="333">
                  <a:moveTo>
                    <a:pt x="0" y="0"/>
                  </a:moveTo>
                  <a:cubicBezTo>
                    <a:pt x="15" y="151"/>
                    <a:pt x="31" y="303"/>
                    <a:pt x="46" y="318"/>
                  </a:cubicBezTo>
                  <a:cubicBezTo>
                    <a:pt x="61" y="333"/>
                    <a:pt x="76" y="99"/>
                    <a:pt x="91" y="91"/>
                  </a:cubicBezTo>
                  <a:cubicBezTo>
                    <a:pt x="106" y="83"/>
                    <a:pt x="121" y="257"/>
                    <a:pt x="136" y="272"/>
                  </a:cubicBezTo>
                  <a:cubicBezTo>
                    <a:pt x="151" y="287"/>
                    <a:pt x="167" y="182"/>
                    <a:pt x="182" y="182"/>
                  </a:cubicBezTo>
                  <a:cubicBezTo>
                    <a:pt x="197" y="182"/>
                    <a:pt x="212" y="287"/>
                    <a:pt x="227" y="272"/>
                  </a:cubicBezTo>
                  <a:cubicBezTo>
                    <a:pt x="242" y="257"/>
                    <a:pt x="257" y="106"/>
                    <a:pt x="272" y="91"/>
                  </a:cubicBezTo>
                  <a:cubicBezTo>
                    <a:pt x="287" y="76"/>
                    <a:pt x="310" y="175"/>
                    <a:pt x="318" y="182"/>
                  </a:cubicBezTo>
                  <a:cubicBezTo>
                    <a:pt x="326" y="189"/>
                    <a:pt x="311" y="136"/>
                    <a:pt x="318" y="136"/>
                  </a:cubicBezTo>
                  <a:cubicBezTo>
                    <a:pt x="325" y="136"/>
                    <a:pt x="344" y="159"/>
                    <a:pt x="363" y="182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8202" name="Rectangle 15"/>
          <p:cNvSpPr>
            <a:spLocks noChangeArrowheads="1"/>
          </p:cNvSpPr>
          <p:nvPr/>
        </p:nvSpPr>
        <p:spPr bwMode="auto">
          <a:xfrm>
            <a:off x="6080125" y="4795838"/>
            <a:ext cx="720725" cy="5048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>
                <a:latin typeface="Arial" panose="020B0604020202020204" pitchFamily="34" charset="0"/>
              </a:rPr>
              <a:t>A/D</a:t>
            </a:r>
          </a:p>
        </p:txBody>
      </p:sp>
      <p:sp>
        <p:nvSpPr>
          <p:cNvPr id="8203" name="Line 16"/>
          <p:cNvSpPr>
            <a:spLocks noChangeShapeType="1"/>
          </p:cNvSpPr>
          <p:nvPr/>
        </p:nvSpPr>
        <p:spPr bwMode="auto">
          <a:xfrm>
            <a:off x="4210050" y="5084763"/>
            <a:ext cx="5762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204" name="laptop"/>
          <p:cNvSpPr>
            <a:spLocks noEditPoints="1" noChangeArrowheads="1"/>
          </p:cNvSpPr>
          <p:nvPr/>
        </p:nvSpPr>
        <p:spPr bwMode="auto">
          <a:xfrm>
            <a:off x="7234238" y="4437063"/>
            <a:ext cx="1081087" cy="863600"/>
          </a:xfrm>
          <a:custGeom>
            <a:avLst/>
            <a:gdLst>
              <a:gd name="T0" fmla="*/ 168269 w 21600"/>
              <a:gd name="T1" fmla="*/ 0 h 21600"/>
              <a:gd name="T2" fmla="*/ 168269 w 21600"/>
              <a:gd name="T3" fmla="*/ 286787 h 21600"/>
              <a:gd name="T4" fmla="*/ 917272 w 21600"/>
              <a:gd name="T5" fmla="*/ 0 h 21600"/>
              <a:gd name="T6" fmla="*/ 917272 w 21600"/>
              <a:gd name="T7" fmla="*/ 286787 h 21600"/>
              <a:gd name="T8" fmla="*/ 540544 w 21600"/>
              <a:gd name="T9" fmla="*/ 0 h 21600"/>
              <a:gd name="T10" fmla="*/ 540544 w 21600"/>
              <a:gd name="T11" fmla="*/ 863600 h 21600"/>
              <a:gd name="T12" fmla="*/ 0 w 21600"/>
              <a:gd name="T13" fmla="*/ 863600 h 21600"/>
              <a:gd name="T14" fmla="*/ 1081087 w 21600"/>
              <a:gd name="T15" fmla="*/ 863600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4445 w 21600"/>
              <a:gd name="T25" fmla="*/ 1858 h 21600"/>
              <a:gd name="T26" fmla="*/ 17311 w 21600"/>
              <a:gd name="T27" fmla="*/ 12323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 extrusionOk="0">
                <a:moveTo>
                  <a:pt x="3362" y="0"/>
                </a:moveTo>
                <a:lnTo>
                  <a:pt x="18327" y="0"/>
                </a:lnTo>
                <a:lnTo>
                  <a:pt x="18327" y="14347"/>
                </a:lnTo>
                <a:lnTo>
                  <a:pt x="3362" y="14347"/>
                </a:lnTo>
                <a:lnTo>
                  <a:pt x="3362" y="0"/>
                </a:lnTo>
                <a:close/>
              </a:path>
              <a:path w="21600" h="21600" extrusionOk="0">
                <a:moveTo>
                  <a:pt x="3340" y="15068"/>
                </a:moveTo>
                <a:lnTo>
                  <a:pt x="0" y="19877"/>
                </a:lnTo>
                <a:lnTo>
                  <a:pt x="21600" y="19877"/>
                </a:lnTo>
                <a:lnTo>
                  <a:pt x="18327" y="15068"/>
                </a:lnTo>
                <a:lnTo>
                  <a:pt x="3340" y="15068"/>
                </a:lnTo>
                <a:close/>
              </a:path>
              <a:path w="21600" h="21600" extrusionOk="0">
                <a:moveTo>
                  <a:pt x="0" y="19877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19877"/>
                </a:lnTo>
                <a:lnTo>
                  <a:pt x="0" y="19877"/>
                </a:lnTo>
                <a:close/>
              </a:path>
              <a:path w="21600" h="21600" extrusionOk="0">
                <a:moveTo>
                  <a:pt x="4186" y="1523"/>
                </a:moveTo>
                <a:lnTo>
                  <a:pt x="17547" y="1523"/>
                </a:lnTo>
                <a:lnTo>
                  <a:pt x="17547" y="12744"/>
                </a:lnTo>
                <a:lnTo>
                  <a:pt x="4186" y="12744"/>
                </a:lnTo>
                <a:lnTo>
                  <a:pt x="4186" y="1523"/>
                </a:lnTo>
                <a:close/>
              </a:path>
              <a:path w="21600" h="21600" extrusionOk="0">
                <a:moveTo>
                  <a:pt x="3318" y="15549"/>
                </a:moveTo>
                <a:lnTo>
                  <a:pt x="2917" y="16110"/>
                </a:lnTo>
                <a:lnTo>
                  <a:pt x="18727" y="16110"/>
                </a:lnTo>
                <a:lnTo>
                  <a:pt x="18327" y="15549"/>
                </a:lnTo>
                <a:lnTo>
                  <a:pt x="3318" y="15549"/>
                </a:lnTo>
                <a:close/>
              </a:path>
              <a:path w="21600" h="21600" extrusionOk="0">
                <a:moveTo>
                  <a:pt x="6213" y="18314"/>
                </a:moveTo>
                <a:lnTo>
                  <a:pt x="5946" y="18875"/>
                </a:lnTo>
                <a:lnTo>
                  <a:pt x="15766" y="18875"/>
                </a:lnTo>
                <a:lnTo>
                  <a:pt x="15499" y="18314"/>
                </a:lnTo>
                <a:lnTo>
                  <a:pt x="6213" y="18314"/>
                </a:lnTo>
                <a:close/>
              </a:path>
              <a:path w="21600" h="21600" extrusionOk="0">
                <a:moveTo>
                  <a:pt x="2828" y="16471"/>
                </a:moveTo>
                <a:lnTo>
                  <a:pt x="2405" y="17072"/>
                </a:lnTo>
                <a:lnTo>
                  <a:pt x="19284" y="17072"/>
                </a:lnTo>
                <a:lnTo>
                  <a:pt x="18839" y="16471"/>
                </a:lnTo>
                <a:lnTo>
                  <a:pt x="2828" y="16471"/>
                </a:lnTo>
                <a:close/>
              </a:path>
              <a:path w="21600" h="21600" extrusionOk="0">
                <a:moveTo>
                  <a:pt x="2316" y="17352"/>
                </a:moveTo>
                <a:lnTo>
                  <a:pt x="1871" y="17953"/>
                </a:lnTo>
                <a:lnTo>
                  <a:pt x="19863" y="17953"/>
                </a:lnTo>
                <a:lnTo>
                  <a:pt x="19395" y="17352"/>
                </a:lnTo>
                <a:lnTo>
                  <a:pt x="2316" y="17352"/>
                </a:lnTo>
                <a:close/>
              </a:path>
            </a:pathLst>
          </a:custGeom>
          <a:solidFill>
            <a:srgbClr val="C0C0C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205" name="Line 18"/>
          <p:cNvSpPr>
            <a:spLocks noChangeShapeType="1"/>
          </p:cNvSpPr>
          <p:nvPr/>
        </p:nvSpPr>
        <p:spPr bwMode="auto">
          <a:xfrm>
            <a:off x="6800850" y="5084763"/>
            <a:ext cx="5762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206" name="Text Box 19"/>
          <p:cNvSpPr txBox="1">
            <a:spLocks noChangeArrowheads="1"/>
          </p:cNvSpPr>
          <p:nvPr/>
        </p:nvSpPr>
        <p:spPr bwMode="auto">
          <a:xfrm>
            <a:off x="6731000" y="4437063"/>
            <a:ext cx="7556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800">
                <a:latin typeface="Arial" panose="020B0604020202020204" pitchFamily="34" charset="0"/>
              </a:rPr>
              <a:t>0101101111</a:t>
            </a:r>
          </a:p>
          <a:p>
            <a:pPr eaLnBrk="1" hangingPunct="1"/>
            <a:r>
              <a:rPr lang="en-US" altLang="zh-CN" sz="800">
                <a:latin typeface="Arial" panose="020B0604020202020204" pitchFamily="34" charset="0"/>
              </a:rPr>
              <a:t>100101010</a:t>
            </a:r>
          </a:p>
        </p:txBody>
      </p:sp>
      <p:sp>
        <p:nvSpPr>
          <p:cNvPr id="8207" name="Text Box 20"/>
          <p:cNvSpPr txBox="1">
            <a:spLocks noChangeArrowheads="1"/>
          </p:cNvSpPr>
          <p:nvPr/>
        </p:nvSpPr>
        <p:spPr bwMode="auto">
          <a:xfrm>
            <a:off x="1023938" y="5445125"/>
            <a:ext cx="6985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>
                <a:latin typeface="Arial" panose="020B0604020202020204" pitchFamily="34" charset="0"/>
              </a:rPr>
              <a:t>Speech</a:t>
            </a:r>
          </a:p>
        </p:txBody>
      </p:sp>
      <p:sp>
        <p:nvSpPr>
          <p:cNvPr id="8208" name="Text Box 21"/>
          <p:cNvSpPr txBox="1">
            <a:spLocks noChangeArrowheads="1"/>
          </p:cNvSpPr>
          <p:nvPr/>
        </p:nvSpPr>
        <p:spPr bwMode="auto">
          <a:xfrm>
            <a:off x="1908175" y="5445125"/>
            <a:ext cx="976313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>
                <a:latin typeface="Arial" panose="020B0604020202020204" pitchFamily="34" charset="0"/>
              </a:rPr>
              <a:t>Microphone</a:t>
            </a:r>
          </a:p>
        </p:txBody>
      </p:sp>
      <p:sp>
        <p:nvSpPr>
          <p:cNvPr id="8209" name="Text Box 22"/>
          <p:cNvSpPr txBox="1">
            <a:spLocks noChangeArrowheads="1"/>
          </p:cNvSpPr>
          <p:nvPr/>
        </p:nvSpPr>
        <p:spPr bwMode="auto">
          <a:xfrm>
            <a:off x="3276600" y="5445125"/>
            <a:ext cx="1062038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>
                <a:latin typeface="Arial" panose="020B0604020202020204" pitchFamily="34" charset="0"/>
              </a:rPr>
              <a:t>Pre-Amplifier</a:t>
            </a:r>
          </a:p>
        </p:txBody>
      </p:sp>
      <p:sp>
        <p:nvSpPr>
          <p:cNvPr id="8210" name="Text Box 23"/>
          <p:cNvSpPr txBox="1">
            <a:spLocks noChangeArrowheads="1"/>
          </p:cNvSpPr>
          <p:nvPr/>
        </p:nvSpPr>
        <p:spPr bwMode="auto">
          <a:xfrm>
            <a:off x="5867400" y="5457825"/>
            <a:ext cx="10858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>
                <a:latin typeface="Arial" panose="020B0604020202020204" pitchFamily="34" charset="0"/>
              </a:rPr>
              <a:t>Analogy-Digit</a:t>
            </a:r>
          </a:p>
          <a:p>
            <a:pPr eaLnBrk="1" hangingPunct="1"/>
            <a:r>
              <a:rPr lang="en-US" altLang="zh-CN" sz="1200">
                <a:latin typeface="Arial" panose="020B0604020202020204" pitchFamily="34" charset="0"/>
              </a:rPr>
              <a:t>Converter</a:t>
            </a:r>
          </a:p>
        </p:txBody>
      </p:sp>
      <p:sp>
        <p:nvSpPr>
          <p:cNvPr id="8211" name="Text Box 24"/>
          <p:cNvSpPr txBox="1">
            <a:spLocks noChangeArrowheads="1"/>
          </p:cNvSpPr>
          <p:nvPr/>
        </p:nvSpPr>
        <p:spPr bwMode="auto">
          <a:xfrm>
            <a:off x="7281863" y="5457825"/>
            <a:ext cx="10683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>
                <a:latin typeface="Arial" panose="020B0604020202020204" pitchFamily="34" charset="0"/>
              </a:rPr>
              <a:t>Digital Signal</a:t>
            </a:r>
          </a:p>
          <a:p>
            <a:pPr eaLnBrk="1" hangingPunct="1"/>
            <a:r>
              <a:rPr lang="en-US" altLang="zh-CN" sz="1200">
                <a:latin typeface="Arial" panose="020B0604020202020204" pitchFamily="34" charset="0"/>
              </a:rPr>
              <a:t>Processing</a:t>
            </a:r>
          </a:p>
        </p:txBody>
      </p:sp>
      <p:sp>
        <p:nvSpPr>
          <p:cNvPr id="8212" name="Text Box 25"/>
          <p:cNvSpPr txBox="1">
            <a:spLocks noChangeArrowheads="1"/>
          </p:cNvSpPr>
          <p:nvPr/>
        </p:nvSpPr>
        <p:spPr bwMode="auto">
          <a:xfrm>
            <a:off x="1816100" y="5969000"/>
            <a:ext cx="54292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>
                <a:latin typeface="Arial" panose="020B0604020202020204" pitchFamily="34" charset="0"/>
              </a:rPr>
              <a:t>信号</a:t>
            </a:r>
            <a:r>
              <a:rPr lang="en-US" altLang="zh-CN">
                <a:latin typeface="Arial" panose="020B0604020202020204" pitchFamily="34" charset="0"/>
              </a:rPr>
              <a:t>-</a:t>
            </a:r>
            <a:r>
              <a:rPr lang="zh-CN" altLang="en-US">
                <a:latin typeface="Arial" panose="020B0604020202020204" pitchFamily="34" charset="0"/>
              </a:rPr>
              <a:t>拾音</a:t>
            </a:r>
            <a:r>
              <a:rPr lang="en-US" altLang="zh-CN">
                <a:latin typeface="Arial" panose="020B0604020202020204" pitchFamily="34" charset="0"/>
              </a:rPr>
              <a:t>-</a:t>
            </a:r>
            <a:r>
              <a:rPr lang="zh-CN" altLang="en-US">
                <a:latin typeface="Arial" panose="020B0604020202020204" pitchFamily="34" charset="0"/>
              </a:rPr>
              <a:t>放大</a:t>
            </a:r>
            <a:r>
              <a:rPr lang="en-US" altLang="zh-CN">
                <a:latin typeface="Arial" panose="020B0604020202020204" pitchFamily="34" charset="0"/>
              </a:rPr>
              <a:t>-</a:t>
            </a:r>
            <a:r>
              <a:rPr lang="zh-CN" altLang="en-US">
                <a:latin typeface="Arial" panose="020B0604020202020204" pitchFamily="34" charset="0"/>
              </a:rPr>
              <a:t>抗混叠滤波</a:t>
            </a:r>
            <a:r>
              <a:rPr lang="en-US" altLang="zh-CN">
                <a:latin typeface="Arial" panose="020B0604020202020204" pitchFamily="34" charset="0"/>
              </a:rPr>
              <a:t>-</a:t>
            </a:r>
            <a:r>
              <a:rPr lang="zh-CN" altLang="en-US">
                <a:latin typeface="Arial" panose="020B0604020202020204" pitchFamily="34" charset="0"/>
              </a:rPr>
              <a:t>模</a:t>
            </a:r>
            <a:r>
              <a:rPr lang="en-US" altLang="zh-CN">
                <a:latin typeface="Arial" panose="020B0604020202020204" pitchFamily="34" charset="0"/>
              </a:rPr>
              <a:t>/</a:t>
            </a:r>
            <a:r>
              <a:rPr lang="zh-CN" altLang="en-US">
                <a:latin typeface="Arial" panose="020B0604020202020204" pitchFamily="34" charset="0"/>
              </a:rPr>
              <a:t>数转换</a:t>
            </a:r>
            <a:r>
              <a:rPr lang="en-US" altLang="zh-CN">
                <a:latin typeface="Arial" panose="020B0604020202020204" pitchFamily="34" charset="0"/>
              </a:rPr>
              <a:t>-</a:t>
            </a:r>
            <a:r>
              <a:rPr lang="zh-CN" altLang="en-US">
                <a:latin typeface="Arial" panose="020B0604020202020204" pitchFamily="34" charset="0"/>
              </a:rPr>
              <a:t>数字信号处理</a:t>
            </a:r>
          </a:p>
        </p:txBody>
      </p:sp>
      <p:grpSp>
        <p:nvGrpSpPr>
          <p:cNvPr id="8213" name="Group 26"/>
          <p:cNvGrpSpPr>
            <a:grpSpLocks/>
          </p:cNvGrpSpPr>
          <p:nvPr/>
        </p:nvGrpSpPr>
        <p:grpSpPr bwMode="auto">
          <a:xfrm>
            <a:off x="4067175" y="4508500"/>
            <a:ext cx="865188" cy="239713"/>
            <a:chOff x="113" y="2296"/>
            <a:chExt cx="817" cy="333"/>
          </a:xfrm>
        </p:grpSpPr>
        <p:sp>
          <p:nvSpPr>
            <p:cNvPr id="8226" name="Freeform 27"/>
            <p:cNvSpPr>
              <a:spLocks/>
            </p:cNvSpPr>
            <p:nvPr/>
          </p:nvSpPr>
          <p:spPr bwMode="auto">
            <a:xfrm>
              <a:off x="113" y="2296"/>
              <a:ext cx="363" cy="333"/>
            </a:xfrm>
            <a:custGeom>
              <a:avLst/>
              <a:gdLst>
                <a:gd name="T0" fmla="*/ 0 w 363"/>
                <a:gd name="T1" fmla="*/ 0 h 333"/>
                <a:gd name="T2" fmla="*/ 46 w 363"/>
                <a:gd name="T3" fmla="*/ 318 h 333"/>
                <a:gd name="T4" fmla="*/ 91 w 363"/>
                <a:gd name="T5" fmla="*/ 91 h 333"/>
                <a:gd name="T6" fmla="*/ 136 w 363"/>
                <a:gd name="T7" fmla="*/ 272 h 333"/>
                <a:gd name="T8" fmla="*/ 182 w 363"/>
                <a:gd name="T9" fmla="*/ 182 h 333"/>
                <a:gd name="T10" fmla="*/ 227 w 363"/>
                <a:gd name="T11" fmla="*/ 272 h 333"/>
                <a:gd name="T12" fmla="*/ 272 w 363"/>
                <a:gd name="T13" fmla="*/ 91 h 333"/>
                <a:gd name="T14" fmla="*/ 318 w 363"/>
                <a:gd name="T15" fmla="*/ 182 h 333"/>
                <a:gd name="T16" fmla="*/ 318 w 363"/>
                <a:gd name="T17" fmla="*/ 136 h 333"/>
                <a:gd name="T18" fmla="*/ 363 w 363"/>
                <a:gd name="T19" fmla="*/ 182 h 33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363" h="333">
                  <a:moveTo>
                    <a:pt x="0" y="0"/>
                  </a:moveTo>
                  <a:cubicBezTo>
                    <a:pt x="15" y="151"/>
                    <a:pt x="31" y="303"/>
                    <a:pt x="46" y="318"/>
                  </a:cubicBezTo>
                  <a:cubicBezTo>
                    <a:pt x="61" y="333"/>
                    <a:pt x="76" y="99"/>
                    <a:pt x="91" y="91"/>
                  </a:cubicBezTo>
                  <a:cubicBezTo>
                    <a:pt x="106" y="83"/>
                    <a:pt x="121" y="257"/>
                    <a:pt x="136" y="272"/>
                  </a:cubicBezTo>
                  <a:cubicBezTo>
                    <a:pt x="151" y="287"/>
                    <a:pt x="167" y="182"/>
                    <a:pt x="182" y="182"/>
                  </a:cubicBezTo>
                  <a:cubicBezTo>
                    <a:pt x="197" y="182"/>
                    <a:pt x="212" y="287"/>
                    <a:pt x="227" y="272"/>
                  </a:cubicBezTo>
                  <a:cubicBezTo>
                    <a:pt x="242" y="257"/>
                    <a:pt x="257" y="106"/>
                    <a:pt x="272" y="91"/>
                  </a:cubicBezTo>
                  <a:cubicBezTo>
                    <a:pt x="287" y="76"/>
                    <a:pt x="310" y="175"/>
                    <a:pt x="318" y="182"/>
                  </a:cubicBezTo>
                  <a:cubicBezTo>
                    <a:pt x="326" y="189"/>
                    <a:pt x="311" y="136"/>
                    <a:pt x="318" y="136"/>
                  </a:cubicBezTo>
                  <a:cubicBezTo>
                    <a:pt x="325" y="136"/>
                    <a:pt x="344" y="159"/>
                    <a:pt x="363" y="182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27" name="Freeform 28"/>
            <p:cNvSpPr>
              <a:spLocks/>
            </p:cNvSpPr>
            <p:nvPr/>
          </p:nvSpPr>
          <p:spPr bwMode="auto">
            <a:xfrm>
              <a:off x="476" y="2478"/>
              <a:ext cx="454" cy="90"/>
            </a:xfrm>
            <a:custGeom>
              <a:avLst/>
              <a:gdLst>
                <a:gd name="T0" fmla="*/ 0 w 363"/>
                <a:gd name="T1" fmla="*/ 0 h 333"/>
                <a:gd name="T2" fmla="*/ 58 w 363"/>
                <a:gd name="T3" fmla="*/ 86 h 333"/>
                <a:gd name="T4" fmla="*/ 114 w 363"/>
                <a:gd name="T5" fmla="*/ 25 h 333"/>
                <a:gd name="T6" fmla="*/ 170 w 363"/>
                <a:gd name="T7" fmla="*/ 74 h 333"/>
                <a:gd name="T8" fmla="*/ 228 w 363"/>
                <a:gd name="T9" fmla="*/ 49 h 333"/>
                <a:gd name="T10" fmla="*/ 284 w 363"/>
                <a:gd name="T11" fmla="*/ 74 h 333"/>
                <a:gd name="T12" fmla="*/ 340 w 363"/>
                <a:gd name="T13" fmla="*/ 25 h 333"/>
                <a:gd name="T14" fmla="*/ 398 w 363"/>
                <a:gd name="T15" fmla="*/ 49 h 333"/>
                <a:gd name="T16" fmla="*/ 398 w 363"/>
                <a:gd name="T17" fmla="*/ 37 h 333"/>
                <a:gd name="T18" fmla="*/ 454 w 363"/>
                <a:gd name="T19" fmla="*/ 49 h 33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363" h="333">
                  <a:moveTo>
                    <a:pt x="0" y="0"/>
                  </a:moveTo>
                  <a:cubicBezTo>
                    <a:pt x="15" y="151"/>
                    <a:pt x="31" y="303"/>
                    <a:pt x="46" y="318"/>
                  </a:cubicBezTo>
                  <a:cubicBezTo>
                    <a:pt x="61" y="333"/>
                    <a:pt x="76" y="99"/>
                    <a:pt x="91" y="91"/>
                  </a:cubicBezTo>
                  <a:cubicBezTo>
                    <a:pt x="106" y="83"/>
                    <a:pt x="121" y="257"/>
                    <a:pt x="136" y="272"/>
                  </a:cubicBezTo>
                  <a:cubicBezTo>
                    <a:pt x="151" y="287"/>
                    <a:pt x="167" y="182"/>
                    <a:pt x="182" y="182"/>
                  </a:cubicBezTo>
                  <a:cubicBezTo>
                    <a:pt x="197" y="182"/>
                    <a:pt x="212" y="287"/>
                    <a:pt x="227" y="272"/>
                  </a:cubicBezTo>
                  <a:cubicBezTo>
                    <a:pt x="242" y="257"/>
                    <a:pt x="257" y="106"/>
                    <a:pt x="272" y="91"/>
                  </a:cubicBezTo>
                  <a:cubicBezTo>
                    <a:pt x="287" y="76"/>
                    <a:pt x="310" y="175"/>
                    <a:pt x="318" y="182"/>
                  </a:cubicBezTo>
                  <a:cubicBezTo>
                    <a:pt x="326" y="189"/>
                    <a:pt x="311" y="136"/>
                    <a:pt x="318" y="136"/>
                  </a:cubicBezTo>
                  <a:cubicBezTo>
                    <a:pt x="325" y="136"/>
                    <a:pt x="344" y="159"/>
                    <a:pt x="363" y="182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8214" name="Group 29"/>
          <p:cNvGrpSpPr>
            <a:grpSpLocks/>
          </p:cNvGrpSpPr>
          <p:nvPr/>
        </p:nvGrpSpPr>
        <p:grpSpPr bwMode="auto">
          <a:xfrm>
            <a:off x="2627313" y="4557713"/>
            <a:ext cx="865187" cy="239712"/>
            <a:chOff x="113" y="2296"/>
            <a:chExt cx="817" cy="333"/>
          </a:xfrm>
        </p:grpSpPr>
        <p:sp>
          <p:nvSpPr>
            <p:cNvPr id="8224" name="Freeform 30"/>
            <p:cNvSpPr>
              <a:spLocks/>
            </p:cNvSpPr>
            <p:nvPr/>
          </p:nvSpPr>
          <p:spPr bwMode="auto">
            <a:xfrm>
              <a:off x="113" y="2296"/>
              <a:ext cx="363" cy="333"/>
            </a:xfrm>
            <a:custGeom>
              <a:avLst/>
              <a:gdLst>
                <a:gd name="T0" fmla="*/ 0 w 363"/>
                <a:gd name="T1" fmla="*/ 0 h 333"/>
                <a:gd name="T2" fmla="*/ 46 w 363"/>
                <a:gd name="T3" fmla="*/ 318 h 333"/>
                <a:gd name="T4" fmla="*/ 91 w 363"/>
                <a:gd name="T5" fmla="*/ 91 h 333"/>
                <a:gd name="T6" fmla="*/ 136 w 363"/>
                <a:gd name="T7" fmla="*/ 272 h 333"/>
                <a:gd name="T8" fmla="*/ 182 w 363"/>
                <a:gd name="T9" fmla="*/ 182 h 333"/>
                <a:gd name="T10" fmla="*/ 227 w 363"/>
                <a:gd name="T11" fmla="*/ 272 h 333"/>
                <a:gd name="T12" fmla="*/ 272 w 363"/>
                <a:gd name="T13" fmla="*/ 91 h 333"/>
                <a:gd name="T14" fmla="*/ 318 w 363"/>
                <a:gd name="T15" fmla="*/ 182 h 333"/>
                <a:gd name="T16" fmla="*/ 318 w 363"/>
                <a:gd name="T17" fmla="*/ 136 h 333"/>
                <a:gd name="T18" fmla="*/ 363 w 363"/>
                <a:gd name="T19" fmla="*/ 182 h 33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363" h="333">
                  <a:moveTo>
                    <a:pt x="0" y="0"/>
                  </a:moveTo>
                  <a:cubicBezTo>
                    <a:pt x="15" y="151"/>
                    <a:pt x="31" y="303"/>
                    <a:pt x="46" y="318"/>
                  </a:cubicBezTo>
                  <a:cubicBezTo>
                    <a:pt x="61" y="333"/>
                    <a:pt x="76" y="99"/>
                    <a:pt x="91" y="91"/>
                  </a:cubicBezTo>
                  <a:cubicBezTo>
                    <a:pt x="106" y="83"/>
                    <a:pt x="121" y="257"/>
                    <a:pt x="136" y="272"/>
                  </a:cubicBezTo>
                  <a:cubicBezTo>
                    <a:pt x="151" y="287"/>
                    <a:pt x="167" y="182"/>
                    <a:pt x="182" y="182"/>
                  </a:cubicBezTo>
                  <a:cubicBezTo>
                    <a:pt x="197" y="182"/>
                    <a:pt x="212" y="287"/>
                    <a:pt x="227" y="272"/>
                  </a:cubicBezTo>
                  <a:cubicBezTo>
                    <a:pt x="242" y="257"/>
                    <a:pt x="257" y="106"/>
                    <a:pt x="272" y="91"/>
                  </a:cubicBezTo>
                  <a:cubicBezTo>
                    <a:pt x="287" y="76"/>
                    <a:pt x="310" y="175"/>
                    <a:pt x="318" y="182"/>
                  </a:cubicBezTo>
                  <a:cubicBezTo>
                    <a:pt x="326" y="189"/>
                    <a:pt x="311" y="136"/>
                    <a:pt x="318" y="136"/>
                  </a:cubicBezTo>
                  <a:cubicBezTo>
                    <a:pt x="325" y="136"/>
                    <a:pt x="344" y="159"/>
                    <a:pt x="363" y="182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25" name="Freeform 31"/>
            <p:cNvSpPr>
              <a:spLocks/>
            </p:cNvSpPr>
            <p:nvPr/>
          </p:nvSpPr>
          <p:spPr bwMode="auto">
            <a:xfrm>
              <a:off x="476" y="2478"/>
              <a:ext cx="454" cy="90"/>
            </a:xfrm>
            <a:custGeom>
              <a:avLst/>
              <a:gdLst>
                <a:gd name="T0" fmla="*/ 0 w 363"/>
                <a:gd name="T1" fmla="*/ 0 h 333"/>
                <a:gd name="T2" fmla="*/ 58 w 363"/>
                <a:gd name="T3" fmla="*/ 86 h 333"/>
                <a:gd name="T4" fmla="*/ 114 w 363"/>
                <a:gd name="T5" fmla="*/ 25 h 333"/>
                <a:gd name="T6" fmla="*/ 170 w 363"/>
                <a:gd name="T7" fmla="*/ 74 h 333"/>
                <a:gd name="T8" fmla="*/ 228 w 363"/>
                <a:gd name="T9" fmla="*/ 49 h 333"/>
                <a:gd name="T10" fmla="*/ 284 w 363"/>
                <a:gd name="T11" fmla="*/ 74 h 333"/>
                <a:gd name="T12" fmla="*/ 340 w 363"/>
                <a:gd name="T13" fmla="*/ 25 h 333"/>
                <a:gd name="T14" fmla="*/ 398 w 363"/>
                <a:gd name="T15" fmla="*/ 49 h 333"/>
                <a:gd name="T16" fmla="*/ 398 w 363"/>
                <a:gd name="T17" fmla="*/ 37 h 333"/>
                <a:gd name="T18" fmla="*/ 454 w 363"/>
                <a:gd name="T19" fmla="*/ 49 h 33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363" h="333">
                  <a:moveTo>
                    <a:pt x="0" y="0"/>
                  </a:moveTo>
                  <a:cubicBezTo>
                    <a:pt x="15" y="151"/>
                    <a:pt x="31" y="303"/>
                    <a:pt x="46" y="318"/>
                  </a:cubicBezTo>
                  <a:cubicBezTo>
                    <a:pt x="61" y="333"/>
                    <a:pt x="76" y="99"/>
                    <a:pt x="91" y="91"/>
                  </a:cubicBezTo>
                  <a:cubicBezTo>
                    <a:pt x="106" y="83"/>
                    <a:pt x="121" y="257"/>
                    <a:pt x="136" y="272"/>
                  </a:cubicBezTo>
                  <a:cubicBezTo>
                    <a:pt x="151" y="287"/>
                    <a:pt x="167" y="182"/>
                    <a:pt x="182" y="182"/>
                  </a:cubicBezTo>
                  <a:cubicBezTo>
                    <a:pt x="197" y="182"/>
                    <a:pt x="212" y="287"/>
                    <a:pt x="227" y="272"/>
                  </a:cubicBezTo>
                  <a:cubicBezTo>
                    <a:pt x="242" y="257"/>
                    <a:pt x="257" y="106"/>
                    <a:pt x="272" y="91"/>
                  </a:cubicBezTo>
                  <a:cubicBezTo>
                    <a:pt x="287" y="76"/>
                    <a:pt x="310" y="175"/>
                    <a:pt x="318" y="182"/>
                  </a:cubicBezTo>
                  <a:cubicBezTo>
                    <a:pt x="326" y="189"/>
                    <a:pt x="311" y="136"/>
                    <a:pt x="318" y="136"/>
                  </a:cubicBezTo>
                  <a:cubicBezTo>
                    <a:pt x="325" y="136"/>
                    <a:pt x="344" y="159"/>
                    <a:pt x="363" y="182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8215" name="Rectangle 32"/>
          <p:cNvSpPr>
            <a:spLocks noChangeArrowheads="1"/>
          </p:cNvSpPr>
          <p:nvPr/>
        </p:nvSpPr>
        <p:spPr bwMode="auto">
          <a:xfrm>
            <a:off x="4787900" y="4797425"/>
            <a:ext cx="720725" cy="5048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8216" name="Freeform 34"/>
          <p:cNvSpPr>
            <a:spLocks/>
          </p:cNvSpPr>
          <p:nvPr/>
        </p:nvSpPr>
        <p:spPr bwMode="auto">
          <a:xfrm>
            <a:off x="4859338" y="4868863"/>
            <a:ext cx="649287" cy="144462"/>
          </a:xfrm>
          <a:custGeom>
            <a:avLst/>
            <a:gdLst>
              <a:gd name="T0" fmla="*/ 0 w 409"/>
              <a:gd name="T1" fmla="*/ 144462 h 91"/>
              <a:gd name="T2" fmla="*/ 217487 w 409"/>
              <a:gd name="T3" fmla="*/ 0 h 91"/>
              <a:gd name="T4" fmla="*/ 433387 w 409"/>
              <a:gd name="T5" fmla="*/ 144462 h 91"/>
              <a:gd name="T6" fmla="*/ 649287 w 409"/>
              <a:gd name="T7" fmla="*/ 0 h 91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409" h="91">
                <a:moveTo>
                  <a:pt x="0" y="91"/>
                </a:moveTo>
                <a:cubicBezTo>
                  <a:pt x="46" y="45"/>
                  <a:pt x="92" y="0"/>
                  <a:pt x="137" y="0"/>
                </a:cubicBezTo>
                <a:cubicBezTo>
                  <a:pt x="182" y="0"/>
                  <a:pt x="228" y="91"/>
                  <a:pt x="273" y="91"/>
                </a:cubicBezTo>
                <a:cubicBezTo>
                  <a:pt x="318" y="91"/>
                  <a:pt x="363" y="45"/>
                  <a:pt x="409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217" name="Freeform 35"/>
          <p:cNvSpPr>
            <a:spLocks/>
          </p:cNvSpPr>
          <p:nvPr/>
        </p:nvSpPr>
        <p:spPr bwMode="auto">
          <a:xfrm>
            <a:off x="4859338" y="5084763"/>
            <a:ext cx="649287" cy="144462"/>
          </a:xfrm>
          <a:custGeom>
            <a:avLst/>
            <a:gdLst>
              <a:gd name="T0" fmla="*/ 0 w 409"/>
              <a:gd name="T1" fmla="*/ 144462 h 91"/>
              <a:gd name="T2" fmla="*/ 217487 w 409"/>
              <a:gd name="T3" fmla="*/ 0 h 91"/>
              <a:gd name="T4" fmla="*/ 433387 w 409"/>
              <a:gd name="T5" fmla="*/ 144462 h 91"/>
              <a:gd name="T6" fmla="*/ 649287 w 409"/>
              <a:gd name="T7" fmla="*/ 0 h 91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409" h="91">
                <a:moveTo>
                  <a:pt x="0" y="91"/>
                </a:moveTo>
                <a:cubicBezTo>
                  <a:pt x="46" y="45"/>
                  <a:pt x="92" y="0"/>
                  <a:pt x="137" y="0"/>
                </a:cubicBezTo>
                <a:cubicBezTo>
                  <a:pt x="182" y="0"/>
                  <a:pt x="228" y="91"/>
                  <a:pt x="273" y="91"/>
                </a:cubicBezTo>
                <a:cubicBezTo>
                  <a:pt x="318" y="91"/>
                  <a:pt x="363" y="45"/>
                  <a:pt x="409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218" name="Line 36"/>
          <p:cNvSpPr>
            <a:spLocks noChangeShapeType="1"/>
          </p:cNvSpPr>
          <p:nvPr/>
        </p:nvSpPr>
        <p:spPr bwMode="auto">
          <a:xfrm flipH="1">
            <a:off x="5075238" y="4868863"/>
            <a:ext cx="144462" cy="144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219" name="Line 38"/>
          <p:cNvSpPr>
            <a:spLocks noChangeShapeType="1"/>
          </p:cNvSpPr>
          <p:nvPr/>
        </p:nvSpPr>
        <p:spPr bwMode="auto">
          <a:xfrm>
            <a:off x="5508625" y="5084763"/>
            <a:ext cx="5762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220" name="Text Box 39"/>
          <p:cNvSpPr txBox="1">
            <a:spLocks noChangeArrowheads="1"/>
          </p:cNvSpPr>
          <p:nvPr/>
        </p:nvSpPr>
        <p:spPr bwMode="auto">
          <a:xfrm>
            <a:off x="4572000" y="5445125"/>
            <a:ext cx="12319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>
                <a:latin typeface="Arial" panose="020B0604020202020204" pitchFamily="34" charset="0"/>
              </a:rPr>
              <a:t>Low-Pass Filter</a:t>
            </a:r>
          </a:p>
        </p:txBody>
      </p:sp>
      <p:grpSp>
        <p:nvGrpSpPr>
          <p:cNvPr id="8221" name="Group 40"/>
          <p:cNvGrpSpPr>
            <a:grpSpLocks/>
          </p:cNvGrpSpPr>
          <p:nvPr/>
        </p:nvGrpSpPr>
        <p:grpSpPr bwMode="auto">
          <a:xfrm>
            <a:off x="5364163" y="4508500"/>
            <a:ext cx="865187" cy="239713"/>
            <a:chOff x="113" y="2296"/>
            <a:chExt cx="817" cy="333"/>
          </a:xfrm>
        </p:grpSpPr>
        <p:sp>
          <p:nvSpPr>
            <p:cNvPr id="8222" name="Freeform 41"/>
            <p:cNvSpPr>
              <a:spLocks/>
            </p:cNvSpPr>
            <p:nvPr/>
          </p:nvSpPr>
          <p:spPr bwMode="auto">
            <a:xfrm>
              <a:off x="113" y="2296"/>
              <a:ext cx="363" cy="333"/>
            </a:xfrm>
            <a:custGeom>
              <a:avLst/>
              <a:gdLst>
                <a:gd name="T0" fmla="*/ 0 w 363"/>
                <a:gd name="T1" fmla="*/ 0 h 333"/>
                <a:gd name="T2" fmla="*/ 46 w 363"/>
                <a:gd name="T3" fmla="*/ 318 h 333"/>
                <a:gd name="T4" fmla="*/ 91 w 363"/>
                <a:gd name="T5" fmla="*/ 91 h 333"/>
                <a:gd name="T6" fmla="*/ 136 w 363"/>
                <a:gd name="T7" fmla="*/ 272 h 333"/>
                <a:gd name="T8" fmla="*/ 182 w 363"/>
                <a:gd name="T9" fmla="*/ 182 h 333"/>
                <a:gd name="T10" fmla="*/ 227 w 363"/>
                <a:gd name="T11" fmla="*/ 272 h 333"/>
                <a:gd name="T12" fmla="*/ 272 w 363"/>
                <a:gd name="T13" fmla="*/ 91 h 333"/>
                <a:gd name="T14" fmla="*/ 318 w 363"/>
                <a:gd name="T15" fmla="*/ 182 h 333"/>
                <a:gd name="T16" fmla="*/ 318 w 363"/>
                <a:gd name="T17" fmla="*/ 136 h 333"/>
                <a:gd name="T18" fmla="*/ 363 w 363"/>
                <a:gd name="T19" fmla="*/ 182 h 33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363" h="333">
                  <a:moveTo>
                    <a:pt x="0" y="0"/>
                  </a:moveTo>
                  <a:cubicBezTo>
                    <a:pt x="15" y="151"/>
                    <a:pt x="31" y="303"/>
                    <a:pt x="46" y="318"/>
                  </a:cubicBezTo>
                  <a:cubicBezTo>
                    <a:pt x="61" y="333"/>
                    <a:pt x="76" y="99"/>
                    <a:pt x="91" y="91"/>
                  </a:cubicBezTo>
                  <a:cubicBezTo>
                    <a:pt x="106" y="83"/>
                    <a:pt x="121" y="257"/>
                    <a:pt x="136" y="272"/>
                  </a:cubicBezTo>
                  <a:cubicBezTo>
                    <a:pt x="151" y="287"/>
                    <a:pt x="167" y="182"/>
                    <a:pt x="182" y="182"/>
                  </a:cubicBezTo>
                  <a:cubicBezTo>
                    <a:pt x="197" y="182"/>
                    <a:pt x="212" y="287"/>
                    <a:pt x="227" y="272"/>
                  </a:cubicBezTo>
                  <a:cubicBezTo>
                    <a:pt x="242" y="257"/>
                    <a:pt x="257" y="106"/>
                    <a:pt x="272" y="91"/>
                  </a:cubicBezTo>
                  <a:cubicBezTo>
                    <a:pt x="287" y="76"/>
                    <a:pt x="310" y="175"/>
                    <a:pt x="318" y="182"/>
                  </a:cubicBezTo>
                  <a:cubicBezTo>
                    <a:pt x="326" y="189"/>
                    <a:pt x="311" y="136"/>
                    <a:pt x="318" y="136"/>
                  </a:cubicBezTo>
                  <a:cubicBezTo>
                    <a:pt x="325" y="136"/>
                    <a:pt x="344" y="159"/>
                    <a:pt x="363" y="182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23" name="Freeform 42"/>
            <p:cNvSpPr>
              <a:spLocks/>
            </p:cNvSpPr>
            <p:nvPr/>
          </p:nvSpPr>
          <p:spPr bwMode="auto">
            <a:xfrm>
              <a:off x="476" y="2478"/>
              <a:ext cx="454" cy="90"/>
            </a:xfrm>
            <a:custGeom>
              <a:avLst/>
              <a:gdLst>
                <a:gd name="T0" fmla="*/ 0 w 363"/>
                <a:gd name="T1" fmla="*/ 0 h 333"/>
                <a:gd name="T2" fmla="*/ 58 w 363"/>
                <a:gd name="T3" fmla="*/ 86 h 333"/>
                <a:gd name="T4" fmla="*/ 114 w 363"/>
                <a:gd name="T5" fmla="*/ 25 h 333"/>
                <a:gd name="T6" fmla="*/ 170 w 363"/>
                <a:gd name="T7" fmla="*/ 74 h 333"/>
                <a:gd name="T8" fmla="*/ 228 w 363"/>
                <a:gd name="T9" fmla="*/ 49 h 333"/>
                <a:gd name="T10" fmla="*/ 284 w 363"/>
                <a:gd name="T11" fmla="*/ 74 h 333"/>
                <a:gd name="T12" fmla="*/ 340 w 363"/>
                <a:gd name="T13" fmla="*/ 25 h 333"/>
                <a:gd name="T14" fmla="*/ 398 w 363"/>
                <a:gd name="T15" fmla="*/ 49 h 333"/>
                <a:gd name="T16" fmla="*/ 398 w 363"/>
                <a:gd name="T17" fmla="*/ 37 h 333"/>
                <a:gd name="T18" fmla="*/ 454 w 363"/>
                <a:gd name="T19" fmla="*/ 49 h 33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363" h="333">
                  <a:moveTo>
                    <a:pt x="0" y="0"/>
                  </a:moveTo>
                  <a:cubicBezTo>
                    <a:pt x="15" y="151"/>
                    <a:pt x="31" y="303"/>
                    <a:pt x="46" y="318"/>
                  </a:cubicBezTo>
                  <a:cubicBezTo>
                    <a:pt x="61" y="333"/>
                    <a:pt x="76" y="99"/>
                    <a:pt x="91" y="91"/>
                  </a:cubicBezTo>
                  <a:cubicBezTo>
                    <a:pt x="106" y="83"/>
                    <a:pt x="121" y="257"/>
                    <a:pt x="136" y="272"/>
                  </a:cubicBezTo>
                  <a:cubicBezTo>
                    <a:pt x="151" y="287"/>
                    <a:pt x="167" y="182"/>
                    <a:pt x="182" y="182"/>
                  </a:cubicBezTo>
                  <a:cubicBezTo>
                    <a:pt x="197" y="182"/>
                    <a:pt x="212" y="287"/>
                    <a:pt x="227" y="272"/>
                  </a:cubicBezTo>
                  <a:cubicBezTo>
                    <a:pt x="242" y="257"/>
                    <a:pt x="257" y="106"/>
                    <a:pt x="272" y="91"/>
                  </a:cubicBezTo>
                  <a:cubicBezTo>
                    <a:pt x="287" y="76"/>
                    <a:pt x="310" y="175"/>
                    <a:pt x="318" y="182"/>
                  </a:cubicBezTo>
                  <a:cubicBezTo>
                    <a:pt x="326" y="189"/>
                    <a:pt x="311" y="136"/>
                    <a:pt x="318" y="136"/>
                  </a:cubicBezTo>
                  <a:cubicBezTo>
                    <a:pt x="325" y="136"/>
                    <a:pt x="344" y="159"/>
                    <a:pt x="363" y="182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特征分析</a:t>
            </a:r>
            <a:r>
              <a:rPr lang="en-US" altLang="zh-CN" smtClean="0"/>
              <a:t>-</a:t>
            </a:r>
            <a:r>
              <a:rPr lang="zh-CN" altLang="en-US" smtClean="0"/>
              <a:t>数字化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CN" smtClean="0"/>
              <a:t>A/D</a:t>
            </a:r>
            <a:r>
              <a:rPr lang="zh-CN" altLang="en-US" smtClean="0"/>
              <a:t>变换过程</a:t>
            </a:r>
          </a:p>
          <a:p>
            <a:pPr lvl="1" eaLnBrk="1" hangingPunct="1"/>
            <a:r>
              <a:rPr lang="zh-CN" altLang="en-US" sz="2000" smtClean="0"/>
              <a:t>取样 </a:t>
            </a:r>
            <a:r>
              <a:rPr lang="en-US" altLang="zh-CN" sz="2000" smtClean="0"/>
              <a:t>– </a:t>
            </a:r>
            <a:r>
              <a:rPr lang="zh-CN" altLang="en-US" sz="2000" smtClean="0"/>
              <a:t>时间上离散化（等间隔）</a:t>
            </a:r>
          </a:p>
          <a:p>
            <a:pPr lvl="1" eaLnBrk="1" hangingPunct="1"/>
            <a:r>
              <a:rPr lang="zh-CN" altLang="en-US" sz="2000" smtClean="0">
                <a:solidFill>
                  <a:srgbClr val="B2B2B2"/>
                </a:solidFill>
              </a:rPr>
              <a:t>量化 </a:t>
            </a:r>
            <a:r>
              <a:rPr lang="en-US" altLang="zh-CN" sz="2000" smtClean="0">
                <a:solidFill>
                  <a:srgbClr val="B2B2B2"/>
                </a:solidFill>
              </a:rPr>
              <a:t>– </a:t>
            </a:r>
            <a:r>
              <a:rPr lang="zh-CN" altLang="en-US" sz="2000" smtClean="0">
                <a:solidFill>
                  <a:srgbClr val="B2B2B2"/>
                </a:solidFill>
              </a:rPr>
              <a:t>数值上离散化（量化）</a:t>
            </a:r>
          </a:p>
          <a:p>
            <a:pPr eaLnBrk="1" hangingPunct="1"/>
            <a:r>
              <a:rPr lang="en-US" altLang="zh-CN" smtClean="0">
                <a:solidFill>
                  <a:srgbClr val="B2B2B2"/>
                </a:solidFill>
              </a:rPr>
              <a:t>A/D</a:t>
            </a:r>
            <a:r>
              <a:rPr lang="zh-CN" altLang="en-US" smtClean="0">
                <a:solidFill>
                  <a:srgbClr val="B2B2B2"/>
                </a:solidFill>
              </a:rPr>
              <a:t>变换指标</a:t>
            </a:r>
          </a:p>
        </p:txBody>
      </p:sp>
      <p:grpSp>
        <p:nvGrpSpPr>
          <p:cNvPr id="9220" name="Group 7"/>
          <p:cNvGrpSpPr>
            <a:grpSpLocks/>
          </p:cNvGrpSpPr>
          <p:nvPr/>
        </p:nvGrpSpPr>
        <p:grpSpPr bwMode="auto">
          <a:xfrm>
            <a:off x="5076825" y="1844675"/>
            <a:ext cx="4067175" cy="576263"/>
            <a:chOff x="2291" y="1071"/>
            <a:chExt cx="3447" cy="673"/>
          </a:xfrm>
        </p:grpSpPr>
        <p:grpSp>
          <p:nvGrpSpPr>
            <p:cNvPr id="9221" name="Group 8"/>
            <p:cNvGrpSpPr>
              <a:grpSpLocks/>
            </p:cNvGrpSpPr>
            <p:nvPr/>
          </p:nvGrpSpPr>
          <p:grpSpPr bwMode="auto">
            <a:xfrm>
              <a:off x="2291" y="1071"/>
              <a:ext cx="1542" cy="673"/>
              <a:chOff x="2018" y="1071"/>
              <a:chExt cx="1542" cy="673"/>
            </a:xfrm>
          </p:grpSpPr>
          <p:sp>
            <p:nvSpPr>
              <p:cNvPr id="9253" name="Freeform 9"/>
              <p:cNvSpPr>
                <a:spLocks/>
              </p:cNvSpPr>
              <p:nvPr/>
            </p:nvSpPr>
            <p:spPr bwMode="auto">
              <a:xfrm>
                <a:off x="2018" y="1072"/>
                <a:ext cx="771" cy="672"/>
              </a:xfrm>
              <a:custGeom>
                <a:avLst/>
                <a:gdLst>
                  <a:gd name="T0" fmla="*/ 0 w 771"/>
                  <a:gd name="T1" fmla="*/ 408 h 672"/>
                  <a:gd name="T2" fmla="*/ 46 w 771"/>
                  <a:gd name="T3" fmla="*/ 45 h 672"/>
                  <a:gd name="T4" fmla="*/ 91 w 771"/>
                  <a:gd name="T5" fmla="*/ 135 h 672"/>
                  <a:gd name="T6" fmla="*/ 182 w 771"/>
                  <a:gd name="T7" fmla="*/ 634 h 672"/>
                  <a:gd name="T8" fmla="*/ 318 w 771"/>
                  <a:gd name="T9" fmla="*/ 362 h 672"/>
                  <a:gd name="T10" fmla="*/ 409 w 771"/>
                  <a:gd name="T11" fmla="*/ 408 h 672"/>
                  <a:gd name="T12" fmla="*/ 545 w 771"/>
                  <a:gd name="T13" fmla="*/ 317 h 672"/>
                  <a:gd name="T14" fmla="*/ 635 w 771"/>
                  <a:gd name="T15" fmla="*/ 453 h 672"/>
                  <a:gd name="T16" fmla="*/ 726 w 771"/>
                  <a:gd name="T17" fmla="*/ 634 h 672"/>
                  <a:gd name="T18" fmla="*/ 771 w 771"/>
                  <a:gd name="T19" fmla="*/ 362 h 67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771" h="672">
                    <a:moveTo>
                      <a:pt x="0" y="408"/>
                    </a:moveTo>
                    <a:cubicBezTo>
                      <a:pt x="15" y="249"/>
                      <a:pt x="31" y="90"/>
                      <a:pt x="46" y="45"/>
                    </a:cubicBezTo>
                    <a:cubicBezTo>
                      <a:pt x="61" y="0"/>
                      <a:pt x="68" y="37"/>
                      <a:pt x="91" y="135"/>
                    </a:cubicBezTo>
                    <a:cubicBezTo>
                      <a:pt x="114" y="233"/>
                      <a:pt x="144" y="596"/>
                      <a:pt x="182" y="634"/>
                    </a:cubicBezTo>
                    <a:cubicBezTo>
                      <a:pt x="220" y="672"/>
                      <a:pt x="280" y="400"/>
                      <a:pt x="318" y="362"/>
                    </a:cubicBezTo>
                    <a:cubicBezTo>
                      <a:pt x="356" y="324"/>
                      <a:pt x="371" y="415"/>
                      <a:pt x="409" y="408"/>
                    </a:cubicBezTo>
                    <a:cubicBezTo>
                      <a:pt x="447" y="401"/>
                      <a:pt x="507" y="310"/>
                      <a:pt x="545" y="317"/>
                    </a:cubicBezTo>
                    <a:cubicBezTo>
                      <a:pt x="583" y="324"/>
                      <a:pt x="605" y="400"/>
                      <a:pt x="635" y="453"/>
                    </a:cubicBezTo>
                    <a:cubicBezTo>
                      <a:pt x="665" y="506"/>
                      <a:pt x="703" y="649"/>
                      <a:pt x="726" y="634"/>
                    </a:cubicBezTo>
                    <a:cubicBezTo>
                      <a:pt x="749" y="619"/>
                      <a:pt x="764" y="407"/>
                      <a:pt x="771" y="362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9254" name="Freeform 10"/>
              <p:cNvSpPr>
                <a:spLocks/>
              </p:cNvSpPr>
              <p:nvPr/>
            </p:nvSpPr>
            <p:spPr bwMode="auto">
              <a:xfrm>
                <a:off x="2789" y="1071"/>
                <a:ext cx="771" cy="672"/>
              </a:xfrm>
              <a:custGeom>
                <a:avLst/>
                <a:gdLst>
                  <a:gd name="T0" fmla="*/ 0 w 771"/>
                  <a:gd name="T1" fmla="*/ 408 h 672"/>
                  <a:gd name="T2" fmla="*/ 46 w 771"/>
                  <a:gd name="T3" fmla="*/ 45 h 672"/>
                  <a:gd name="T4" fmla="*/ 91 w 771"/>
                  <a:gd name="T5" fmla="*/ 135 h 672"/>
                  <a:gd name="T6" fmla="*/ 182 w 771"/>
                  <a:gd name="T7" fmla="*/ 634 h 672"/>
                  <a:gd name="T8" fmla="*/ 318 w 771"/>
                  <a:gd name="T9" fmla="*/ 362 h 672"/>
                  <a:gd name="T10" fmla="*/ 409 w 771"/>
                  <a:gd name="T11" fmla="*/ 408 h 672"/>
                  <a:gd name="T12" fmla="*/ 545 w 771"/>
                  <a:gd name="T13" fmla="*/ 317 h 672"/>
                  <a:gd name="T14" fmla="*/ 635 w 771"/>
                  <a:gd name="T15" fmla="*/ 453 h 672"/>
                  <a:gd name="T16" fmla="*/ 726 w 771"/>
                  <a:gd name="T17" fmla="*/ 634 h 672"/>
                  <a:gd name="T18" fmla="*/ 771 w 771"/>
                  <a:gd name="T19" fmla="*/ 362 h 67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771" h="672">
                    <a:moveTo>
                      <a:pt x="0" y="408"/>
                    </a:moveTo>
                    <a:cubicBezTo>
                      <a:pt x="15" y="249"/>
                      <a:pt x="31" y="90"/>
                      <a:pt x="46" y="45"/>
                    </a:cubicBezTo>
                    <a:cubicBezTo>
                      <a:pt x="61" y="0"/>
                      <a:pt x="68" y="37"/>
                      <a:pt x="91" y="135"/>
                    </a:cubicBezTo>
                    <a:cubicBezTo>
                      <a:pt x="114" y="233"/>
                      <a:pt x="144" y="596"/>
                      <a:pt x="182" y="634"/>
                    </a:cubicBezTo>
                    <a:cubicBezTo>
                      <a:pt x="220" y="672"/>
                      <a:pt x="280" y="400"/>
                      <a:pt x="318" y="362"/>
                    </a:cubicBezTo>
                    <a:cubicBezTo>
                      <a:pt x="356" y="324"/>
                      <a:pt x="371" y="415"/>
                      <a:pt x="409" y="408"/>
                    </a:cubicBezTo>
                    <a:cubicBezTo>
                      <a:pt x="447" y="401"/>
                      <a:pt x="507" y="310"/>
                      <a:pt x="545" y="317"/>
                    </a:cubicBezTo>
                    <a:cubicBezTo>
                      <a:pt x="583" y="324"/>
                      <a:pt x="605" y="400"/>
                      <a:pt x="635" y="453"/>
                    </a:cubicBezTo>
                    <a:cubicBezTo>
                      <a:pt x="665" y="506"/>
                      <a:pt x="703" y="649"/>
                      <a:pt x="726" y="634"/>
                    </a:cubicBezTo>
                    <a:cubicBezTo>
                      <a:pt x="749" y="619"/>
                      <a:pt x="764" y="407"/>
                      <a:pt x="771" y="362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9222" name="Group 11"/>
            <p:cNvGrpSpPr>
              <a:grpSpLocks/>
            </p:cNvGrpSpPr>
            <p:nvPr/>
          </p:nvGrpSpPr>
          <p:grpSpPr bwMode="auto">
            <a:xfrm>
              <a:off x="4150" y="1117"/>
              <a:ext cx="1588" cy="589"/>
              <a:chOff x="3424" y="1117"/>
              <a:chExt cx="1588" cy="589"/>
            </a:xfrm>
          </p:grpSpPr>
          <p:sp>
            <p:nvSpPr>
              <p:cNvPr id="9224" name="Line 12"/>
              <p:cNvSpPr>
                <a:spLocks noChangeShapeType="1"/>
              </p:cNvSpPr>
              <p:nvPr/>
            </p:nvSpPr>
            <p:spPr bwMode="auto">
              <a:xfrm>
                <a:off x="3424" y="1480"/>
                <a:ext cx="158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9225" name="Line 13"/>
              <p:cNvSpPr>
                <a:spLocks noChangeShapeType="1"/>
              </p:cNvSpPr>
              <p:nvPr/>
            </p:nvSpPr>
            <p:spPr bwMode="auto">
              <a:xfrm>
                <a:off x="3470" y="1117"/>
                <a:ext cx="0" cy="36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9226" name="Line 14"/>
              <p:cNvSpPr>
                <a:spLocks noChangeShapeType="1"/>
              </p:cNvSpPr>
              <p:nvPr/>
            </p:nvSpPr>
            <p:spPr bwMode="auto">
              <a:xfrm>
                <a:off x="3515" y="1298"/>
                <a:ext cx="0" cy="18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9227" name="Line 15"/>
              <p:cNvSpPr>
                <a:spLocks noChangeShapeType="1"/>
              </p:cNvSpPr>
              <p:nvPr/>
            </p:nvSpPr>
            <p:spPr bwMode="auto">
              <a:xfrm>
                <a:off x="3606" y="1480"/>
                <a:ext cx="0" cy="22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9228" name="Line 16"/>
              <p:cNvSpPr>
                <a:spLocks noChangeShapeType="1"/>
              </p:cNvSpPr>
              <p:nvPr/>
            </p:nvSpPr>
            <p:spPr bwMode="auto">
              <a:xfrm>
                <a:off x="3651" y="1480"/>
                <a:ext cx="0" cy="18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9229" name="Line 17"/>
              <p:cNvSpPr>
                <a:spLocks noChangeShapeType="1"/>
              </p:cNvSpPr>
              <p:nvPr/>
            </p:nvSpPr>
            <p:spPr bwMode="auto">
              <a:xfrm>
                <a:off x="3696" y="1480"/>
                <a:ext cx="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9230" name="Line 18"/>
              <p:cNvSpPr>
                <a:spLocks noChangeShapeType="1"/>
              </p:cNvSpPr>
              <p:nvPr/>
            </p:nvSpPr>
            <p:spPr bwMode="auto">
              <a:xfrm flipV="1">
                <a:off x="3742" y="1434"/>
                <a:ext cx="0" cy="4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9231" name="Line 19"/>
              <p:cNvSpPr>
                <a:spLocks noChangeShapeType="1"/>
              </p:cNvSpPr>
              <p:nvPr/>
            </p:nvSpPr>
            <p:spPr bwMode="auto">
              <a:xfrm flipV="1">
                <a:off x="3787" y="1434"/>
                <a:ext cx="0" cy="4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9232" name="Line 20"/>
              <p:cNvSpPr>
                <a:spLocks noChangeShapeType="1"/>
              </p:cNvSpPr>
              <p:nvPr/>
            </p:nvSpPr>
            <p:spPr bwMode="auto">
              <a:xfrm flipV="1">
                <a:off x="3878" y="1434"/>
                <a:ext cx="0" cy="4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9233" name="Line 21"/>
              <p:cNvSpPr>
                <a:spLocks noChangeShapeType="1"/>
              </p:cNvSpPr>
              <p:nvPr/>
            </p:nvSpPr>
            <p:spPr bwMode="auto">
              <a:xfrm flipV="1">
                <a:off x="3923" y="1389"/>
                <a:ext cx="0" cy="9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9234" name="Line 22"/>
              <p:cNvSpPr>
                <a:spLocks noChangeShapeType="1"/>
              </p:cNvSpPr>
              <p:nvPr/>
            </p:nvSpPr>
            <p:spPr bwMode="auto">
              <a:xfrm flipV="1">
                <a:off x="3969" y="1389"/>
                <a:ext cx="0" cy="9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9235" name="Line 23"/>
              <p:cNvSpPr>
                <a:spLocks noChangeShapeType="1"/>
              </p:cNvSpPr>
              <p:nvPr/>
            </p:nvSpPr>
            <p:spPr bwMode="auto">
              <a:xfrm flipV="1">
                <a:off x="4014" y="1434"/>
                <a:ext cx="0" cy="4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9236" name="Line 24"/>
              <p:cNvSpPr>
                <a:spLocks noChangeShapeType="1"/>
              </p:cNvSpPr>
              <p:nvPr/>
            </p:nvSpPr>
            <p:spPr bwMode="auto">
              <a:xfrm>
                <a:off x="4059" y="1480"/>
                <a:ext cx="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9237" name="Line 25"/>
              <p:cNvSpPr>
                <a:spLocks noChangeShapeType="1"/>
              </p:cNvSpPr>
              <p:nvPr/>
            </p:nvSpPr>
            <p:spPr bwMode="auto">
              <a:xfrm>
                <a:off x="4105" y="1480"/>
                <a:ext cx="0" cy="1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9238" name="Line 26"/>
              <p:cNvSpPr>
                <a:spLocks noChangeShapeType="1"/>
              </p:cNvSpPr>
              <p:nvPr/>
            </p:nvSpPr>
            <p:spPr bwMode="auto">
              <a:xfrm>
                <a:off x="4150" y="1480"/>
                <a:ext cx="0" cy="22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9239" name="Line 27"/>
              <p:cNvSpPr>
                <a:spLocks noChangeShapeType="1"/>
              </p:cNvSpPr>
              <p:nvPr/>
            </p:nvSpPr>
            <p:spPr bwMode="auto">
              <a:xfrm>
                <a:off x="4241" y="1117"/>
                <a:ext cx="0" cy="36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9240" name="Line 28"/>
              <p:cNvSpPr>
                <a:spLocks noChangeShapeType="1"/>
              </p:cNvSpPr>
              <p:nvPr/>
            </p:nvSpPr>
            <p:spPr bwMode="auto">
              <a:xfrm>
                <a:off x="4286" y="1298"/>
                <a:ext cx="0" cy="18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9241" name="Line 29"/>
              <p:cNvSpPr>
                <a:spLocks noChangeShapeType="1"/>
              </p:cNvSpPr>
              <p:nvPr/>
            </p:nvSpPr>
            <p:spPr bwMode="auto">
              <a:xfrm>
                <a:off x="4377" y="1480"/>
                <a:ext cx="0" cy="22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9242" name="Line 30"/>
              <p:cNvSpPr>
                <a:spLocks noChangeShapeType="1"/>
              </p:cNvSpPr>
              <p:nvPr/>
            </p:nvSpPr>
            <p:spPr bwMode="auto">
              <a:xfrm>
                <a:off x="4422" y="1480"/>
                <a:ext cx="0" cy="18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9243" name="Line 31"/>
              <p:cNvSpPr>
                <a:spLocks noChangeShapeType="1"/>
              </p:cNvSpPr>
              <p:nvPr/>
            </p:nvSpPr>
            <p:spPr bwMode="auto">
              <a:xfrm>
                <a:off x="4467" y="1480"/>
                <a:ext cx="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9244" name="Line 32"/>
              <p:cNvSpPr>
                <a:spLocks noChangeShapeType="1"/>
              </p:cNvSpPr>
              <p:nvPr/>
            </p:nvSpPr>
            <p:spPr bwMode="auto">
              <a:xfrm flipV="1">
                <a:off x="4513" y="1434"/>
                <a:ext cx="0" cy="4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9245" name="Line 33"/>
              <p:cNvSpPr>
                <a:spLocks noChangeShapeType="1"/>
              </p:cNvSpPr>
              <p:nvPr/>
            </p:nvSpPr>
            <p:spPr bwMode="auto">
              <a:xfrm flipV="1">
                <a:off x="4558" y="1434"/>
                <a:ext cx="0" cy="4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9246" name="Line 34"/>
              <p:cNvSpPr>
                <a:spLocks noChangeShapeType="1"/>
              </p:cNvSpPr>
              <p:nvPr/>
            </p:nvSpPr>
            <p:spPr bwMode="auto">
              <a:xfrm flipV="1">
                <a:off x="4649" y="1434"/>
                <a:ext cx="0" cy="4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9247" name="Line 35"/>
              <p:cNvSpPr>
                <a:spLocks noChangeShapeType="1"/>
              </p:cNvSpPr>
              <p:nvPr/>
            </p:nvSpPr>
            <p:spPr bwMode="auto">
              <a:xfrm flipV="1">
                <a:off x="4694" y="1389"/>
                <a:ext cx="0" cy="9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9248" name="Line 36"/>
              <p:cNvSpPr>
                <a:spLocks noChangeShapeType="1"/>
              </p:cNvSpPr>
              <p:nvPr/>
            </p:nvSpPr>
            <p:spPr bwMode="auto">
              <a:xfrm flipV="1">
                <a:off x="4740" y="1389"/>
                <a:ext cx="0" cy="9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9249" name="Line 37"/>
              <p:cNvSpPr>
                <a:spLocks noChangeShapeType="1"/>
              </p:cNvSpPr>
              <p:nvPr/>
            </p:nvSpPr>
            <p:spPr bwMode="auto">
              <a:xfrm flipV="1">
                <a:off x="4785" y="1434"/>
                <a:ext cx="0" cy="4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9250" name="Line 38"/>
              <p:cNvSpPr>
                <a:spLocks noChangeShapeType="1"/>
              </p:cNvSpPr>
              <p:nvPr/>
            </p:nvSpPr>
            <p:spPr bwMode="auto">
              <a:xfrm>
                <a:off x="4830" y="1480"/>
                <a:ext cx="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9251" name="Line 39"/>
              <p:cNvSpPr>
                <a:spLocks noChangeShapeType="1"/>
              </p:cNvSpPr>
              <p:nvPr/>
            </p:nvSpPr>
            <p:spPr bwMode="auto">
              <a:xfrm>
                <a:off x="4876" y="1480"/>
                <a:ext cx="0" cy="1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9252" name="Line 40"/>
              <p:cNvSpPr>
                <a:spLocks noChangeShapeType="1"/>
              </p:cNvSpPr>
              <p:nvPr/>
            </p:nvSpPr>
            <p:spPr bwMode="auto">
              <a:xfrm>
                <a:off x="4921" y="1480"/>
                <a:ext cx="0" cy="22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9223" name="AutoShape 41"/>
            <p:cNvSpPr>
              <a:spLocks noChangeArrowheads="1"/>
            </p:cNvSpPr>
            <p:nvPr/>
          </p:nvSpPr>
          <p:spPr bwMode="auto">
            <a:xfrm>
              <a:off x="3969" y="1434"/>
              <a:ext cx="91" cy="136"/>
            </a:xfrm>
            <a:prstGeom prst="rightArrow">
              <a:avLst>
                <a:gd name="adj1" fmla="val 50000"/>
                <a:gd name="adj2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特征分析</a:t>
            </a:r>
            <a:r>
              <a:rPr lang="en-US" altLang="zh-CN" smtClean="0"/>
              <a:t>-</a:t>
            </a:r>
            <a:r>
              <a:rPr lang="zh-CN" altLang="en-US" smtClean="0"/>
              <a:t>数字化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dirty="0" smtClean="0"/>
              <a:t>A/D</a:t>
            </a:r>
            <a:r>
              <a:rPr lang="zh-CN" altLang="en-US" dirty="0" smtClean="0"/>
              <a:t>变换过程</a:t>
            </a:r>
            <a:endParaRPr lang="en-US" altLang="zh-CN" dirty="0" smtClean="0"/>
          </a:p>
          <a:p>
            <a:pPr lvl="1" eaLnBrk="1" hangingPunct="1">
              <a:defRPr/>
            </a:pPr>
            <a:r>
              <a:rPr lang="zh-CN" altLang="en-US" sz="1800" dirty="0" smtClean="0">
                <a:solidFill>
                  <a:srgbClr val="B2B2B2"/>
                </a:solidFill>
                <a:cs typeface="+mn-cs"/>
              </a:rPr>
              <a:t>取样 </a:t>
            </a:r>
            <a:r>
              <a:rPr lang="en-US" altLang="zh-CN" sz="1800" dirty="0" smtClean="0">
                <a:solidFill>
                  <a:srgbClr val="B2B2B2"/>
                </a:solidFill>
                <a:cs typeface="+mn-cs"/>
              </a:rPr>
              <a:t>– </a:t>
            </a:r>
            <a:r>
              <a:rPr lang="zh-CN" altLang="en-US" sz="1800" dirty="0" smtClean="0">
                <a:solidFill>
                  <a:srgbClr val="B2B2B2"/>
                </a:solidFill>
                <a:cs typeface="+mn-cs"/>
              </a:rPr>
              <a:t>时间上离散化（等间隔）</a:t>
            </a:r>
          </a:p>
          <a:p>
            <a:pPr lvl="1" eaLnBrk="1" hangingPunct="1">
              <a:defRPr/>
            </a:pPr>
            <a:r>
              <a:rPr lang="zh-CN" altLang="en-US" sz="2000" dirty="0" smtClean="0"/>
              <a:t>量化 </a:t>
            </a:r>
            <a:r>
              <a:rPr lang="en-US" altLang="zh-CN" sz="2000" dirty="0" smtClean="0"/>
              <a:t>– </a:t>
            </a:r>
            <a:r>
              <a:rPr lang="zh-CN" altLang="en-US" sz="2000" dirty="0" smtClean="0"/>
              <a:t>数值上离散化（量化）</a:t>
            </a:r>
          </a:p>
          <a:p>
            <a:pPr eaLnBrk="1" hangingPunct="1">
              <a:defRPr/>
            </a:pPr>
            <a:r>
              <a:rPr lang="en-US" altLang="zh-CN" dirty="0" smtClean="0">
                <a:solidFill>
                  <a:srgbClr val="B2B2B2"/>
                </a:solidFill>
              </a:rPr>
              <a:t>A/D</a:t>
            </a:r>
            <a:r>
              <a:rPr lang="zh-CN" altLang="en-US" dirty="0" smtClean="0">
                <a:solidFill>
                  <a:srgbClr val="B2B2B2"/>
                </a:solidFill>
              </a:rPr>
              <a:t>变换指标</a:t>
            </a:r>
          </a:p>
        </p:txBody>
      </p:sp>
      <p:grpSp>
        <p:nvGrpSpPr>
          <p:cNvPr id="10244" name="Group 92"/>
          <p:cNvGrpSpPr>
            <a:grpSpLocks/>
          </p:cNvGrpSpPr>
          <p:nvPr/>
        </p:nvGrpSpPr>
        <p:grpSpPr bwMode="auto">
          <a:xfrm>
            <a:off x="5003800" y="1831975"/>
            <a:ext cx="4140200" cy="2965450"/>
            <a:chOff x="3152" y="1071"/>
            <a:chExt cx="2608" cy="1868"/>
          </a:xfrm>
        </p:grpSpPr>
        <p:grpSp>
          <p:nvGrpSpPr>
            <p:cNvPr id="10245" name="Group 7"/>
            <p:cNvGrpSpPr>
              <a:grpSpLocks/>
            </p:cNvGrpSpPr>
            <p:nvPr/>
          </p:nvGrpSpPr>
          <p:grpSpPr bwMode="auto">
            <a:xfrm>
              <a:off x="3198" y="1071"/>
              <a:ext cx="2562" cy="363"/>
              <a:chOff x="2291" y="1071"/>
              <a:chExt cx="3447" cy="673"/>
            </a:xfrm>
          </p:grpSpPr>
          <p:grpSp>
            <p:nvGrpSpPr>
              <p:cNvPr id="10295" name="Group 8"/>
              <p:cNvGrpSpPr>
                <a:grpSpLocks/>
              </p:cNvGrpSpPr>
              <p:nvPr/>
            </p:nvGrpSpPr>
            <p:grpSpPr bwMode="auto">
              <a:xfrm>
                <a:off x="2291" y="1071"/>
                <a:ext cx="1542" cy="673"/>
                <a:chOff x="2018" y="1071"/>
                <a:chExt cx="1542" cy="673"/>
              </a:xfrm>
            </p:grpSpPr>
            <p:sp>
              <p:nvSpPr>
                <p:cNvPr id="10327" name="Freeform 9"/>
                <p:cNvSpPr>
                  <a:spLocks/>
                </p:cNvSpPr>
                <p:nvPr/>
              </p:nvSpPr>
              <p:spPr bwMode="auto">
                <a:xfrm>
                  <a:off x="2018" y="1072"/>
                  <a:ext cx="771" cy="672"/>
                </a:xfrm>
                <a:custGeom>
                  <a:avLst/>
                  <a:gdLst>
                    <a:gd name="T0" fmla="*/ 0 w 771"/>
                    <a:gd name="T1" fmla="*/ 408 h 672"/>
                    <a:gd name="T2" fmla="*/ 46 w 771"/>
                    <a:gd name="T3" fmla="*/ 45 h 672"/>
                    <a:gd name="T4" fmla="*/ 91 w 771"/>
                    <a:gd name="T5" fmla="*/ 135 h 672"/>
                    <a:gd name="T6" fmla="*/ 182 w 771"/>
                    <a:gd name="T7" fmla="*/ 634 h 672"/>
                    <a:gd name="T8" fmla="*/ 318 w 771"/>
                    <a:gd name="T9" fmla="*/ 362 h 672"/>
                    <a:gd name="T10" fmla="*/ 409 w 771"/>
                    <a:gd name="T11" fmla="*/ 408 h 672"/>
                    <a:gd name="T12" fmla="*/ 545 w 771"/>
                    <a:gd name="T13" fmla="*/ 317 h 672"/>
                    <a:gd name="T14" fmla="*/ 635 w 771"/>
                    <a:gd name="T15" fmla="*/ 453 h 672"/>
                    <a:gd name="T16" fmla="*/ 726 w 771"/>
                    <a:gd name="T17" fmla="*/ 634 h 672"/>
                    <a:gd name="T18" fmla="*/ 771 w 771"/>
                    <a:gd name="T19" fmla="*/ 362 h 672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0" t="0" r="r" b="b"/>
                  <a:pathLst>
                    <a:path w="771" h="672">
                      <a:moveTo>
                        <a:pt x="0" y="408"/>
                      </a:moveTo>
                      <a:cubicBezTo>
                        <a:pt x="15" y="249"/>
                        <a:pt x="31" y="90"/>
                        <a:pt x="46" y="45"/>
                      </a:cubicBezTo>
                      <a:cubicBezTo>
                        <a:pt x="61" y="0"/>
                        <a:pt x="68" y="37"/>
                        <a:pt x="91" y="135"/>
                      </a:cubicBezTo>
                      <a:cubicBezTo>
                        <a:pt x="114" y="233"/>
                        <a:pt x="144" y="596"/>
                        <a:pt x="182" y="634"/>
                      </a:cubicBezTo>
                      <a:cubicBezTo>
                        <a:pt x="220" y="672"/>
                        <a:pt x="280" y="400"/>
                        <a:pt x="318" y="362"/>
                      </a:cubicBezTo>
                      <a:cubicBezTo>
                        <a:pt x="356" y="324"/>
                        <a:pt x="371" y="415"/>
                        <a:pt x="409" y="408"/>
                      </a:cubicBezTo>
                      <a:cubicBezTo>
                        <a:pt x="447" y="401"/>
                        <a:pt x="507" y="310"/>
                        <a:pt x="545" y="317"/>
                      </a:cubicBezTo>
                      <a:cubicBezTo>
                        <a:pt x="583" y="324"/>
                        <a:pt x="605" y="400"/>
                        <a:pt x="635" y="453"/>
                      </a:cubicBezTo>
                      <a:cubicBezTo>
                        <a:pt x="665" y="506"/>
                        <a:pt x="703" y="649"/>
                        <a:pt x="726" y="634"/>
                      </a:cubicBezTo>
                      <a:cubicBezTo>
                        <a:pt x="749" y="619"/>
                        <a:pt x="764" y="407"/>
                        <a:pt x="771" y="362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0328" name="Freeform 10"/>
                <p:cNvSpPr>
                  <a:spLocks/>
                </p:cNvSpPr>
                <p:nvPr/>
              </p:nvSpPr>
              <p:spPr bwMode="auto">
                <a:xfrm>
                  <a:off x="2789" y="1071"/>
                  <a:ext cx="771" cy="672"/>
                </a:xfrm>
                <a:custGeom>
                  <a:avLst/>
                  <a:gdLst>
                    <a:gd name="T0" fmla="*/ 0 w 771"/>
                    <a:gd name="T1" fmla="*/ 408 h 672"/>
                    <a:gd name="T2" fmla="*/ 46 w 771"/>
                    <a:gd name="T3" fmla="*/ 45 h 672"/>
                    <a:gd name="T4" fmla="*/ 91 w 771"/>
                    <a:gd name="T5" fmla="*/ 135 h 672"/>
                    <a:gd name="T6" fmla="*/ 182 w 771"/>
                    <a:gd name="T7" fmla="*/ 634 h 672"/>
                    <a:gd name="T8" fmla="*/ 318 w 771"/>
                    <a:gd name="T9" fmla="*/ 362 h 672"/>
                    <a:gd name="T10" fmla="*/ 409 w 771"/>
                    <a:gd name="T11" fmla="*/ 408 h 672"/>
                    <a:gd name="T12" fmla="*/ 545 w 771"/>
                    <a:gd name="T13" fmla="*/ 317 h 672"/>
                    <a:gd name="T14" fmla="*/ 635 w 771"/>
                    <a:gd name="T15" fmla="*/ 453 h 672"/>
                    <a:gd name="T16" fmla="*/ 726 w 771"/>
                    <a:gd name="T17" fmla="*/ 634 h 672"/>
                    <a:gd name="T18" fmla="*/ 771 w 771"/>
                    <a:gd name="T19" fmla="*/ 362 h 672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0" t="0" r="r" b="b"/>
                  <a:pathLst>
                    <a:path w="771" h="672">
                      <a:moveTo>
                        <a:pt x="0" y="408"/>
                      </a:moveTo>
                      <a:cubicBezTo>
                        <a:pt x="15" y="249"/>
                        <a:pt x="31" y="90"/>
                        <a:pt x="46" y="45"/>
                      </a:cubicBezTo>
                      <a:cubicBezTo>
                        <a:pt x="61" y="0"/>
                        <a:pt x="68" y="37"/>
                        <a:pt x="91" y="135"/>
                      </a:cubicBezTo>
                      <a:cubicBezTo>
                        <a:pt x="114" y="233"/>
                        <a:pt x="144" y="596"/>
                        <a:pt x="182" y="634"/>
                      </a:cubicBezTo>
                      <a:cubicBezTo>
                        <a:pt x="220" y="672"/>
                        <a:pt x="280" y="400"/>
                        <a:pt x="318" y="362"/>
                      </a:cubicBezTo>
                      <a:cubicBezTo>
                        <a:pt x="356" y="324"/>
                        <a:pt x="371" y="415"/>
                        <a:pt x="409" y="408"/>
                      </a:cubicBezTo>
                      <a:cubicBezTo>
                        <a:pt x="447" y="401"/>
                        <a:pt x="507" y="310"/>
                        <a:pt x="545" y="317"/>
                      </a:cubicBezTo>
                      <a:cubicBezTo>
                        <a:pt x="583" y="324"/>
                        <a:pt x="605" y="400"/>
                        <a:pt x="635" y="453"/>
                      </a:cubicBezTo>
                      <a:cubicBezTo>
                        <a:pt x="665" y="506"/>
                        <a:pt x="703" y="649"/>
                        <a:pt x="726" y="634"/>
                      </a:cubicBezTo>
                      <a:cubicBezTo>
                        <a:pt x="749" y="619"/>
                        <a:pt x="764" y="407"/>
                        <a:pt x="771" y="362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0296" name="Group 11"/>
              <p:cNvGrpSpPr>
                <a:grpSpLocks/>
              </p:cNvGrpSpPr>
              <p:nvPr/>
            </p:nvGrpSpPr>
            <p:grpSpPr bwMode="auto">
              <a:xfrm>
                <a:off x="4150" y="1117"/>
                <a:ext cx="1588" cy="589"/>
                <a:chOff x="3424" y="1117"/>
                <a:chExt cx="1588" cy="589"/>
              </a:xfrm>
            </p:grpSpPr>
            <p:sp>
              <p:nvSpPr>
                <p:cNvPr id="10298" name="Line 12"/>
                <p:cNvSpPr>
                  <a:spLocks noChangeShapeType="1"/>
                </p:cNvSpPr>
                <p:nvPr/>
              </p:nvSpPr>
              <p:spPr bwMode="auto">
                <a:xfrm>
                  <a:off x="3424" y="1480"/>
                  <a:ext cx="158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0299" name="Line 13"/>
                <p:cNvSpPr>
                  <a:spLocks noChangeShapeType="1"/>
                </p:cNvSpPr>
                <p:nvPr/>
              </p:nvSpPr>
              <p:spPr bwMode="auto">
                <a:xfrm>
                  <a:off x="3470" y="1117"/>
                  <a:ext cx="0" cy="363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0300" name="Line 14"/>
                <p:cNvSpPr>
                  <a:spLocks noChangeShapeType="1"/>
                </p:cNvSpPr>
                <p:nvPr/>
              </p:nvSpPr>
              <p:spPr bwMode="auto">
                <a:xfrm>
                  <a:off x="3515" y="1298"/>
                  <a:ext cx="0" cy="181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0301" name="Line 15"/>
                <p:cNvSpPr>
                  <a:spLocks noChangeShapeType="1"/>
                </p:cNvSpPr>
                <p:nvPr/>
              </p:nvSpPr>
              <p:spPr bwMode="auto">
                <a:xfrm>
                  <a:off x="3606" y="1480"/>
                  <a:ext cx="0" cy="22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0302" name="Line 16"/>
                <p:cNvSpPr>
                  <a:spLocks noChangeShapeType="1"/>
                </p:cNvSpPr>
                <p:nvPr/>
              </p:nvSpPr>
              <p:spPr bwMode="auto">
                <a:xfrm>
                  <a:off x="3651" y="1480"/>
                  <a:ext cx="0" cy="181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0303" name="Line 17"/>
                <p:cNvSpPr>
                  <a:spLocks noChangeShapeType="1"/>
                </p:cNvSpPr>
                <p:nvPr/>
              </p:nvSpPr>
              <p:spPr bwMode="auto">
                <a:xfrm>
                  <a:off x="3696" y="1480"/>
                  <a:ext cx="0" cy="4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0304" name="Line 18"/>
                <p:cNvSpPr>
                  <a:spLocks noChangeShapeType="1"/>
                </p:cNvSpPr>
                <p:nvPr/>
              </p:nvSpPr>
              <p:spPr bwMode="auto">
                <a:xfrm flipV="1">
                  <a:off x="3742" y="1434"/>
                  <a:ext cx="0" cy="4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0305" name="Line 19"/>
                <p:cNvSpPr>
                  <a:spLocks noChangeShapeType="1"/>
                </p:cNvSpPr>
                <p:nvPr/>
              </p:nvSpPr>
              <p:spPr bwMode="auto">
                <a:xfrm flipV="1">
                  <a:off x="3787" y="1434"/>
                  <a:ext cx="0" cy="4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0306" name="Line 20"/>
                <p:cNvSpPr>
                  <a:spLocks noChangeShapeType="1"/>
                </p:cNvSpPr>
                <p:nvPr/>
              </p:nvSpPr>
              <p:spPr bwMode="auto">
                <a:xfrm flipV="1">
                  <a:off x="3878" y="1434"/>
                  <a:ext cx="0" cy="4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0307" name="Line 21"/>
                <p:cNvSpPr>
                  <a:spLocks noChangeShapeType="1"/>
                </p:cNvSpPr>
                <p:nvPr/>
              </p:nvSpPr>
              <p:spPr bwMode="auto">
                <a:xfrm flipV="1">
                  <a:off x="3923" y="1389"/>
                  <a:ext cx="0" cy="91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0308" name="Line 22"/>
                <p:cNvSpPr>
                  <a:spLocks noChangeShapeType="1"/>
                </p:cNvSpPr>
                <p:nvPr/>
              </p:nvSpPr>
              <p:spPr bwMode="auto">
                <a:xfrm flipV="1">
                  <a:off x="3969" y="1389"/>
                  <a:ext cx="0" cy="91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0309" name="Line 23"/>
                <p:cNvSpPr>
                  <a:spLocks noChangeShapeType="1"/>
                </p:cNvSpPr>
                <p:nvPr/>
              </p:nvSpPr>
              <p:spPr bwMode="auto">
                <a:xfrm flipV="1">
                  <a:off x="4014" y="1434"/>
                  <a:ext cx="0" cy="4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0310" name="Line 24"/>
                <p:cNvSpPr>
                  <a:spLocks noChangeShapeType="1"/>
                </p:cNvSpPr>
                <p:nvPr/>
              </p:nvSpPr>
              <p:spPr bwMode="auto">
                <a:xfrm>
                  <a:off x="4059" y="1480"/>
                  <a:ext cx="0" cy="4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0311" name="Line 25"/>
                <p:cNvSpPr>
                  <a:spLocks noChangeShapeType="1"/>
                </p:cNvSpPr>
                <p:nvPr/>
              </p:nvSpPr>
              <p:spPr bwMode="auto">
                <a:xfrm>
                  <a:off x="4105" y="1480"/>
                  <a:ext cx="0" cy="13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0312" name="Line 26"/>
                <p:cNvSpPr>
                  <a:spLocks noChangeShapeType="1"/>
                </p:cNvSpPr>
                <p:nvPr/>
              </p:nvSpPr>
              <p:spPr bwMode="auto">
                <a:xfrm>
                  <a:off x="4150" y="1480"/>
                  <a:ext cx="0" cy="22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0313" name="Line 27"/>
                <p:cNvSpPr>
                  <a:spLocks noChangeShapeType="1"/>
                </p:cNvSpPr>
                <p:nvPr/>
              </p:nvSpPr>
              <p:spPr bwMode="auto">
                <a:xfrm>
                  <a:off x="4241" y="1117"/>
                  <a:ext cx="0" cy="363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0314" name="Line 28"/>
                <p:cNvSpPr>
                  <a:spLocks noChangeShapeType="1"/>
                </p:cNvSpPr>
                <p:nvPr/>
              </p:nvSpPr>
              <p:spPr bwMode="auto">
                <a:xfrm>
                  <a:off x="4286" y="1298"/>
                  <a:ext cx="0" cy="181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0315" name="Line 29"/>
                <p:cNvSpPr>
                  <a:spLocks noChangeShapeType="1"/>
                </p:cNvSpPr>
                <p:nvPr/>
              </p:nvSpPr>
              <p:spPr bwMode="auto">
                <a:xfrm>
                  <a:off x="4377" y="1480"/>
                  <a:ext cx="0" cy="22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0316" name="Line 30"/>
                <p:cNvSpPr>
                  <a:spLocks noChangeShapeType="1"/>
                </p:cNvSpPr>
                <p:nvPr/>
              </p:nvSpPr>
              <p:spPr bwMode="auto">
                <a:xfrm>
                  <a:off x="4422" y="1480"/>
                  <a:ext cx="0" cy="181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0317" name="Line 31"/>
                <p:cNvSpPr>
                  <a:spLocks noChangeShapeType="1"/>
                </p:cNvSpPr>
                <p:nvPr/>
              </p:nvSpPr>
              <p:spPr bwMode="auto">
                <a:xfrm>
                  <a:off x="4467" y="1480"/>
                  <a:ext cx="0" cy="4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0318" name="Line 32"/>
                <p:cNvSpPr>
                  <a:spLocks noChangeShapeType="1"/>
                </p:cNvSpPr>
                <p:nvPr/>
              </p:nvSpPr>
              <p:spPr bwMode="auto">
                <a:xfrm flipV="1">
                  <a:off x="4513" y="1434"/>
                  <a:ext cx="0" cy="4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0319" name="Line 33"/>
                <p:cNvSpPr>
                  <a:spLocks noChangeShapeType="1"/>
                </p:cNvSpPr>
                <p:nvPr/>
              </p:nvSpPr>
              <p:spPr bwMode="auto">
                <a:xfrm flipV="1">
                  <a:off x="4558" y="1434"/>
                  <a:ext cx="0" cy="4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0320" name="Line 34"/>
                <p:cNvSpPr>
                  <a:spLocks noChangeShapeType="1"/>
                </p:cNvSpPr>
                <p:nvPr/>
              </p:nvSpPr>
              <p:spPr bwMode="auto">
                <a:xfrm flipV="1">
                  <a:off x="4649" y="1434"/>
                  <a:ext cx="0" cy="4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0321" name="Line 35"/>
                <p:cNvSpPr>
                  <a:spLocks noChangeShapeType="1"/>
                </p:cNvSpPr>
                <p:nvPr/>
              </p:nvSpPr>
              <p:spPr bwMode="auto">
                <a:xfrm flipV="1">
                  <a:off x="4694" y="1389"/>
                  <a:ext cx="0" cy="91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0322" name="Line 36"/>
                <p:cNvSpPr>
                  <a:spLocks noChangeShapeType="1"/>
                </p:cNvSpPr>
                <p:nvPr/>
              </p:nvSpPr>
              <p:spPr bwMode="auto">
                <a:xfrm flipV="1">
                  <a:off x="4740" y="1389"/>
                  <a:ext cx="0" cy="91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0323" name="Line 37"/>
                <p:cNvSpPr>
                  <a:spLocks noChangeShapeType="1"/>
                </p:cNvSpPr>
                <p:nvPr/>
              </p:nvSpPr>
              <p:spPr bwMode="auto">
                <a:xfrm flipV="1">
                  <a:off x="4785" y="1434"/>
                  <a:ext cx="0" cy="4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0324" name="Line 38"/>
                <p:cNvSpPr>
                  <a:spLocks noChangeShapeType="1"/>
                </p:cNvSpPr>
                <p:nvPr/>
              </p:nvSpPr>
              <p:spPr bwMode="auto">
                <a:xfrm>
                  <a:off x="4830" y="1480"/>
                  <a:ext cx="0" cy="4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0325" name="Line 39"/>
                <p:cNvSpPr>
                  <a:spLocks noChangeShapeType="1"/>
                </p:cNvSpPr>
                <p:nvPr/>
              </p:nvSpPr>
              <p:spPr bwMode="auto">
                <a:xfrm>
                  <a:off x="4876" y="1480"/>
                  <a:ext cx="0" cy="13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0326" name="Line 40"/>
                <p:cNvSpPr>
                  <a:spLocks noChangeShapeType="1"/>
                </p:cNvSpPr>
                <p:nvPr/>
              </p:nvSpPr>
              <p:spPr bwMode="auto">
                <a:xfrm>
                  <a:off x="4921" y="1480"/>
                  <a:ext cx="0" cy="22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sp>
            <p:nvSpPr>
              <p:cNvPr id="10297" name="AutoShape 41"/>
              <p:cNvSpPr>
                <a:spLocks noChangeArrowheads="1"/>
              </p:cNvSpPr>
              <p:nvPr/>
            </p:nvSpPr>
            <p:spPr bwMode="auto">
              <a:xfrm>
                <a:off x="3969" y="1434"/>
                <a:ext cx="91" cy="136"/>
              </a:xfrm>
              <a:prstGeom prst="rightArrow">
                <a:avLst>
                  <a:gd name="adj1" fmla="val 50000"/>
                  <a:gd name="adj2" fmla="val 25000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</p:grpSp>
        <p:grpSp>
          <p:nvGrpSpPr>
            <p:cNvPr id="10246" name="Group 43"/>
            <p:cNvGrpSpPr>
              <a:grpSpLocks/>
            </p:cNvGrpSpPr>
            <p:nvPr/>
          </p:nvGrpSpPr>
          <p:grpSpPr bwMode="auto">
            <a:xfrm>
              <a:off x="4830" y="1979"/>
              <a:ext cx="181" cy="182"/>
              <a:chOff x="3742" y="2069"/>
              <a:chExt cx="181" cy="182"/>
            </a:xfrm>
          </p:grpSpPr>
          <p:sp>
            <p:nvSpPr>
              <p:cNvPr id="10293" name="Line 44"/>
              <p:cNvSpPr>
                <a:spLocks noChangeShapeType="1"/>
              </p:cNvSpPr>
              <p:nvPr/>
            </p:nvSpPr>
            <p:spPr bwMode="auto">
              <a:xfrm>
                <a:off x="3742" y="2251"/>
                <a:ext cx="181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0294" name="Line 45"/>
              <p:cNvSpPr>
                <a:spLocks noChangeShapeType="1"/>
              </p:cNvSpPr>
              <p:nvPr/>
            </p:nvSpPr>
            <p:spPr bwMode="auto">
              <a:xfrm>
                <a:off x="3923" y="2069"/>
                <a:ext cx="0" cy="18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10247" name="Group 46"/>
            <p:cNvGrpSpPr>
              <a:grpSpLocks/>
            </p:cNvGrpSpPr>
            <p:nvPr/>
          </p:nvGrpSpPr>
          <p:grpSpPr bwMode="auto">
            <a:xfrm>
              <a:off x="5012" y="1798"/>
              <a:ext cx="181" cy="182"/>
              <a:chOff x="3742" y="2069"/>
              <a:chExt cx="181" cy="182"/>
            </a:xfrm>
          </p:grpSpPr>
          <p:sp>
            <p:nvSpPr>
              <p:cNvPr id="10291" name="Line 47"/>
              <p:cNvSpPr>
                <a:spLocks noChangeShapeType="1"/>
              </p:cNvSpPr>
              <p:nvPr/>
            </p:nvSpPr>
            <p:spPr bwMode="auto">
              <a:xfrm>
                <a:off x="3742" y="2251"/>
                <a:ext cx="181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0292" name="Line 48"/>
              <p:cNvSpPr>
                <a:spLocks noChangeShapeType="1"/>
              </p:cNvSpPr>
              <p:nvPr/>
            </p:nvSpPr>
            <p:spPr bwMode="auto">
              <a:xfrm>
                <a:off x="3923" y="2069"/>
                <a:ext cx="0" cy="18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10248" name="Group 49"/>
            <p:cNvGrpSpPr>
              <a:grpSpLocks/>
            </p:cNvGrpSpPr>
            <p:nvPr/>
          </p:nvGrpSpPr>
          <p:grpSpPr bwMode="auto">
            <a:xfrm>
              <a:off x="4648" y="2161"/>
              <a:ext cx="181" cy="182"/>
              <a:chOff x="3742" y="2069"/>
              <a:chExt cx="181" cy="182"/>
            </a:xfrm>
          </p:grpSpPr>
          <p:sp>
            <p:nvSpPr>
              <p:cNvPr id="10289" name="Line 50"/>
              <p:cNvSpPr>
                <a:spLocks noChangeShapeType="1"/>
              </p:cNvSpPr>
              <p:nvPr/>
            </p:nvSpPr>
            <p:spPr bwMode="auto">
              <a:xfrm>
                <a:off x="3742" y="2251"/>
                <a:ext cx="181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0290" name="Line 51"/>
              <p:cNvSpPr>
                <a:spLocks noChangeShapeType="1"/>
              </p:cNvSpPr>
              <p:nvPr/>
            </p:nvSpPr>
            <p:spPr bwMode="auto">
              <a:xfrm>
                <a:off x="3923" y="2069"/>
                <a:ext cx="0" cy="18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10249" name="Group 52"/>
            <p:cNvGrpSpPr>
              <a:grpSpLocks/>
            </p:cNvGrpSpPr>
            <p:nvPr/>
          </p:nvGrpSpPr>
          <p:grpSpPr bwMode="auto">
            <a:xfrm>
              <a:off x="5193" y="1616"/>
              <a:ext cx="181" cy="182"/>
              <a:chOff x="3742" y="2069"/>
              <a:chExt cx="181" cy="182"/>
            </a:xfrm>
          </p:grpSpPr>
          <p:sp>
            <p:nvSpPr>
              <p:cNvPr id="10287" name="Line 53"/>
              <p:cNvSpPr>
                <a:spLocks noChangeShapeType="1"/>
              </p:cNvSpPr>
              <p:nvPr/>
            </p:nvSpPr>
            <p:spPr bwMode="auto">
              <a:xfrm>
                <a:off x="3742" y="2251"/>
                <a:ext cx="181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0288" name="Line 54"/>
              <p:cNvSpPr>
                <a:spLocks noChangeShapeType="1"/>
              </p:cNvSpPr>
              <p:nvPr/>
            </p:nvSpPr>
            <p:spPr bwMode="auto">
              <a:xfrm>
                <a:off x="3923" y="2069"/>
                <a:ext cx="0" cy="18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10250" name="Group 55"/>
            <p:cNvGrpSpPr>
              <a:grpSpLocks/>
            </p:cNvGrpSpPr>
            <p:nvPr/>
          </p:nvGrpSpPr>
          <p:grpSpPr bwMode="auto">
            <a:xfrm>
              <a:off x="4467" y="2342"/>
              <a:ext cx="181" cy="182"/>
              <a:chOff x="3742" y="2069"/>
              <a:chExt cx="181" cy="182"/>
            </a:xfrm>
          </p:grpSpPr>
          <p:sp>
            <p:nvSpPr>
              <p:cNvPr id="10285" name="Line 56"/>
              <p:cNvSpPr>
                <a:spLocks noChangeShapeType="1"/>
              </p:cNvSpPr>
              <p:nvPr/>
            </p:nvSpPr>
            <p:spPr bwMode="auto">
              <a:xfrm>
                <a:off x="3742" y="2251"/>
                <a:ext cx="181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0286" name="Line 57"/>
              <p:cNvSpPr>
                <a:spLocks noChangeShapeType="1"/>
              </p:cNvSpPr>
              <p:nvPr/>
            </p:nvSpPr>
            <p:spPr bwMode="auto">
              <a:xfrm>
                <a:off x="3923" y="2069"/>
                <a:ext cx="0" cy="18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10251" name="Line 58"/>
            <p:cNvSpPr>
              <a:spLocks noChangeShapeType="1"/>
            </p:cNvSpPr>
            <p:nvPr/>
          </p:nvSpPr>
          <p:spPr bwMode="auto">
            <a:xfrm>
              <a:off x="5374" y="1617"/>
              <a:ext cx="18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10252" name="Group 59"/>
            <p:cNvGrpSpPr>
              <a:grpSpLocks/>
            </p:cNvGrpSpPr>
            <p:nvPr/>
          </p:nvGrpSpPr>
          <p:grpSpPr bwMode="auto">
            <a:xfrm>
              <a:off x="4104" y="2705"/>
              <a:ext cx="181" cy="182"/>
              <a:chOff x="3742" y="2069"/>
              <a:chExt cx="181" cy="182"/>
            </a:xfrm>
          </p:grpSpPr>
          <p:sp>
            <p:nvSpPr>
              <p:cNvPr id="10283" name="Line 60"/>
              <p:cNvSpPr>
                <a:spLocks noChangeShapeType="1"/>
              </p:cNvSpPr>
              <p:nvPr/>
            </p:nvSpPr>
            <p:spPr bwMode="auto">
              <a:xfrm>
                <a:off x="3742" y="2251"/>
                <a:ext cx="181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0284" name="Line 61"/>
              <p:cNvSpPr>
                <a:spLocks noChangeShapeType="1"/>
              </p:cNvSpPr>
              <p:nvPr/>
            </p:nvSpPr>
            <p:spPr bwMode="auto">
              <a:xfrm>
                <a:off x="3923" y="2069"/>
                <a:ext cx="0" cy="18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10253" name="Group 62"/>
            <p:cNvGrpSpPr>
              <a:grpSpLocks/>
            </p:cNvGrpSpPr>
            <p:nvPr/>
          </p:nvGrpSpPr>
          <p:grpSpPr bwMode="auto">
            <a:xfrm>
              <a:off x="4286" y="2523"/>
              <a:ext cx="181" cy="182"/>
              <a:chOff x="3742" y="2069"/>
              <a:chExt cx="181" cy="182"/>
            </a:xfrm>
          </p:grpSpPr>
          <p:sp>
            <p:nvSpPr>
              <p:cNvPr id="10281" name="Line 63"/>
              <p:cNvSpPr>
                <a:spLocks noChangeShapeType="1"/>
              </p:cNvSpPr>
              <p:nvPr/>
            </p:nvSpPr>
            <p:spPr bwMode="auto">
              <a:xfrm>
                <a:off x="3742" y="2251"/>
                <a:ext cx="181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0282" name="Line 64"/>
              <p:cNvSpPr>
                <a:spLocks noChangeShapeType="1"/>
              </p:cNvSpPr>
              <p:nvPr/>
            </p:nvSpPr>
            <p:spPr bwMode="auto">
              <a:xfrm>
                <a:off x="3923" y="2069"/>
                <a:ext cx="0" cy="18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10254" name="Line 65"/>
            <p:cNvSpPr>
              <a:spLocks noChangeShapeType="1"/>
            </p:cNvSpPr>
            <p:nvPr/>
          </p:nvSpPr>
          <p:spPr bwMode="auto">
            <a:xfrm>
              <a:off x="3152" y="2161"/>
              <a:ext cx="240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55" name="Text Box 66"/>
            <p:cNvSpPr txBox="1">
              <a:spLocks noChangeArrowheads="1"/>
            </p:cNvSpPr>
            <p:nvPr/>
          </p:nvSpPr>
          <p:spPr bwMode="auto">
            <a:xfrm>
              <a:off x="4772" y="2054"/>
              <a:ext cx="248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000">
                  <a:latin typeface="Arial" panose="020B0604020202020204" pitchFamily="34" charset="0"/>
                </a:rPr>
                <a:t>000</a:t>
              </a:r>
            </a:p>
          </p:txBody>
        </p:sp>
        <p:sp>
          <p:nvSpPr>
            <p:cNvPr id="10256" name="Text Box 67"/>
            <p:cNvSpPr txBox="1">
              <a:spLocks noChangeArrowheads="1"/>
            </p:cNvSpPr>
            <p:nvPr/>
          </p:nvSpPr>
          <p:spPr bwMode="auto">
            <a:xfrm>
              <a:off x="5329" y="1480"/>
              <a:ext cx="248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000">
                  <a:latin typeface="Arial" panose="020B0604020202020204" pitchFamily="34" charset="0"/>
                </a:rPr>
                <a:t>011</a:t>
              </a:r>
            </a:p>
          </p:txBody>
        </p:sp>
        <p:sp>
          <p:nvSpPr>
            <p:cNvPr id="10257" name="Text Box 68"/>
            <p:cNvSpPr txBox="1">
              <a:spLocks noChangeArrowheads="1"/>
            </p:cNvSpPr>
            <p:nvPr/>
          </p:nvSpPr>
          <p:spPr bwMode="auto">
            <a:xfrm>
              <a:off x="5148" y="1662"/>
              <a:ext cx="248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000">
                  <a:latin typeface="Arial" panose="020B0604020202020204" pitchFamily="34" charset="0"/>
                </a:rPr>
                <a:t>010</a:t>
              </a:r>
            </a:p>
          </p:txBody>
        </p:sp>
        <p:sp>
          <p:nvSpPr>
            <p:cNvPr id="10258" name="Text Box 69"/>
            <p:cNvSpPr txBox="1">
              <a:spLocks noChangeArrowheads="1"/>
            </p:cNvSpPr>
            <p:nvPr/>
          </p:nvSpPr>
          <p:spPr bwMode="auto">
            <a:xfrm>
              <a:off x="4966" y="1843"/>
              <a:ext cx="248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000">
                  <a:latin typeface="Arial" panose="020B0604020202020204" pitchFamily="34" charset="0"/>
                </a:rPr>
                <a:t>001</a:t>
              </a:r>
            </a:p>
          </p:txBody>
        </p:sp>
        <p:sp>
          <p:nvSpPr>
            <p:cNvPr id="10259" name="Text Box 70"/>
            <p:cNvSpPr txBox="1">
              <a:spLocks noChangeArrowheads="1"/>
            </p:cNvSpPr>
            <p:nvPr/>
          </p:nvSpPr>
          <p:spPr bwMode="auto">
            <a:xfrm>
              <a:off x="4603" y="2206"/>
              <a:ext cx="248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000">
                  <a:latin typeface="Arial" panose="020B0604020202020204" pitchFamily="34" charset="0"/>
                </a:rPr>
                <a:t>111</a:t>
              </a:r>
            </a:p>
          </p:txBody>
        </p:sp>
        <p:sp>
          <p:nvSpPr>
            <p:cNvPr id="10260" name="Text Box 71"/>
            <p:cNvSpPr txBox="1">
              <a:spLocks noChangeArrowheads="1"/>
            </p:cNvSpPr>
            <p:nvPr/>
          </p:nvSpPr>
          <p:spPr bwMode="auto">
            <a:xfrm>
              <a:off x="4422" y="2388"/>
              <a:ext cx="248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000">
                  <a:latin typeface="Arial" panose="020B0604020202020204" pitchFamily="34" charset="0"/>
                </a:rPr>
                <a:t>110</a:t>
              </a:r>
            </a:p>
          </p:txBody>
        </p:sp>
        <p:sp>
          <p:nvSpPr>
            <p:cNvPr id="10261" name="Text Box 72"/>
            <p:cNvSpPr txBox="1">
              <a:spLocks noChangeArrowheads="1"/>
            </p:cNvSpPr>
            <p:nvPr/>
          </p:nvSpPr>
          <p:spPr bwMode="auto">
            <a:xfrm>
              <a:off x="4240" y="2569"/>
              <a:ext cx="248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000">
                  <a:latin typeface="Arial" panose="020B0604020202020204" pitchFamily="34" charset="0"/>
                </a:rPr>
                <a:t>101</a:t>
              </a:r>
            </a:p>
          </p:txBody>
        </p:sp>
        <p:sp>
          <p:nvSpPr>
            <p:cNvPr id="10262" name="Text Box 73"/>
            <p:cNvSpPr txBox="1">
              <a:spLocks noChangeArrowheads="1"/>
            </p:cNvSpPr>
            <p:nvPr/>
          </p:nvSpPr>
          <p:spPr bwMode="auto">
            <a:xfrm>
              <a:off x="4059" y="2750"/>
              <a:ext cx="248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000">
                  <a:latin typeface="Arial" panose="020B0604020202020204" pitchFamily="34" charset="0"/>
                </a:rPr>
                <a:t>100</a:t>
              </a:r>
            </a:p>
          </p:txBody>
        </p:sp>
        <p:sp>
          <p:nvSpPr>
            <p:cNvPr id="10263" name="Line 74"/>
            <p:cNvSpPr>
              <a:spLocks noChangeShapeType="1"/>
            </p:cNvSpPr>
            <p:nvPr/>
          </p:nvSpPr>
          <p:spPr bwMode="auto">
            <a:xfrm>
              <a:off x="5102" y="1979"/>
              <a:ext cx="0" cy="1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64" name="Line 75"/>
            <p:cNvSpPr>
              <a:spLocks noChangeShapeType="1"/>
            </p:cNvSpPr>
            <p:nvPr/>
          </p:nvSpPr>
          <p:spPr bwMode="auto">
            <a:xfrm>
              <a:off x="4059" y="2886"/>
              <a:ext cx="154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65" name="Line 76"/>
            <p:cNvSpPr>
              <a:spLocks noChangeShapeType="1"/>
            </p:cNvSpPr>
            <p:nvPr/>
          </p:nvSpPr>
          <p:spPr bwMode="auto">
            <a:xfrm flipH="1">
              <a:off x="5465" y="1616"/>
              <a:ext cx="0" cy="127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aphicFrame>
          <p:nvGraphicFramePr>
            <p:cNvPr id="10266" name="Object 77"/>
            <p:cNvGraphicFramePr>
              <a:graphicFrameLocks noChangeAspect="1"/>
            </p:cNvGraphicFramePr>
            <p:nvPr/>
          </p:nvGraphicFramePr>
          <p:xfrm>
            <a:off x="5148" y="2011"/>
            <a:ext cx="88" cy="10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51" name="公式" r:id="rId4" imgW="139579" imgH="164957" progId="Equation.3">
                    <p:embed/>
                  </p:oleObj>
                </mc:Choice>
                <mc:Fallback>
                  <p:oleObj name="公式" r:id="rId4" imgW="139579" imgH="164957" progId="Equation.3">
                    <p:embed/>
                    <p:pic>
                      <p:nvPicPr>
                        <p:cNvPr id="0" name="Object 7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148" y="2011"/>
                          <a:ext cx="88" cy="10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267" name="Object 78"/>
            <p:cNvGraphicFramePr>
              <a:graphicFrameLocks noChangeAspect="1"/>
            </p:cNvGraphicFramePr>
            <p:nvPr/>
          </p:nvGraphicFramePr>
          <p:xfrm>
            <a:off x="5193" y="2394"/>
            <a:ext cx="256" cy="14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52" name="公式" r:id="rId6" imgW="406224" imgH="228501" progId="Equation.3">
                    <p:embed/>
                  </p:oleObj>
                </mc:Choice>
                <mc:Fallback>
                  <p:oleObj name="公式" r:id="rId6" imgW="406224" imgH="228501" progId="Equation.3">
                    <p:embed/>
                    <p:pic>
                      <p:nvPicPr>
                        <p:cNvPr id="0" name="Object 7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193" y="2394"/>
                          <a:ext cx="256" cy="14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268" name="Freeform 79"/>
            <p:cNvSpPr>
              <a:spLocks/>
            </p:cNvSpPr>
            <p:nvPr/>
          </p:nvSpPr>
          <p:spPr bwMode="auto">
            <a:xfrm>
              <a:off x="3152" y="1617"/>
              <a:ext cx="1270" cy="1322"/>
            </a:xfrm>
            <a:custGeom>
              <a:avLst/>
              <a:gdLst>
                <a:gd name="T0" fmla="*/ 0 w 1270"/>
                <a:gd name="T1" fmla="*/ 544 h 1322"/>
                <a:gd name="T2" fmla="*/ 45 w 1270"/>
                <a:gd name="T3" fmla="*/ 272 h 1322"/>
                <a:gd name="T4" fmla="*/ 181 w 1270"/>
                <a:gd name="T5" fmla="*/ 45 h 1322"/>
                <a:gd name="T6" fmla="*/ 408 w 1270"/>
                <a:gd name="T7" fmla="*/ 544 h 1322"/>
                <a:gd name="T8" fmla="*/ 589 w 1270"/>
                <a:gd name="T9" fmla="*/ 1133 h 1322"/>
                <a:gd name="T10" fmla="*/ 816 w 1270"/>
                <a:gd name="T11" fmla="*/ 1224 h 1322"/>
                <a:gd name="T12" fmla="*/ 1270 w 1270"/>
                <a:gd name="T13" fmla="*/ 544 h 132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270" h="1322">
                  <a:moveTo>
                    <a:pt x="0" y="544"/>
                  </a:moveTo>
                  <a:cubicBezTo>
                    <a:pt x="7" y="449"/>
                    <a:pt x="15" y="355"/>
                    <a:pt x="45" y="272"/>
                  </a:cubicBezTo>
                  <a:cubicBezTo>
                    <a:pt x="75" y="189"/>
                    <a:pt x="121" y="0"/>
                    <a:pt x="181" y="45"/>
                  </a:cubicBezTo>
                  <a:cubicBezTo>
                    <a:pt x="241" y="90"/>
                    <a:pt x="340" y="363"/>
                    <a:pt x="408" y="544"/>
                  </a:cubicBezTo>
                  <a:cubicBezTo>
                    <a:pt x="476" y="725"/>
                    <a:pt x="521" y="1020"/>
                    <a:pt x="589" y="1133"/>
                  </a:cubicBezTo>
                  <a:cubicBezTo>
                    <a:pt x="657" y="1246"/>
                    <a:pt x="703" y="1322"/>
                    <a:pt x="816" y="1224"/>
                  </a:cubicBezTo>
                  <a:cubicBezTo>
                    <a:pt x="929" y="1126"/>
                    <a:pt x="1194" y="657"/>
                    <a:pt x="1270" y="544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69" name="Line 80"/>
            <p:cNvSpPr>
              <a:spLocks noChangeShapeType="1"/>
            </p:cNvSpPr>
            <p:nvPr/>
          </p:nvSpPr>
          <p:spPr bwMode="auto">
            <a:xfrm>
              <a:off x="3288" y="1662"/>
              <a:ext cx="0" cy="49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70" name="Line 81"/>
            <p:cNvSpPr>
              <a:spLocks noChangeShapeType="1"/>
            </p:cNvSpPr>
            <p:nvPr/>
          </p:nvSpPr>
          <p:spPr bwMode="auto">
            <a:xfrm flipV="1">
              <a:off x="3424" y="1843"/>
              <a:ext cx="0" cy="31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71" name="Line 82"/>
            <p:cNvSpPr>
              <a:spLocks noChangeShapeType="1"/>
            </p:cNvSpPr>
            <p:nvPr/>
          </p:nvSpPr>
          <p:spPr bwMode="auto">
            <a:xfrm>
              <a:off x="3696" y="2161"/>
              <a:ext cx="0" cy="45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72" name="Line 83"/>
            <p:cNvSpPr>
              <a:spLocks noChangeShapeType="1"/>
            </p:cNvSpPr>
            <p:nvPr/>
          </p:nvSpPr>
          <p:spPr bwMode="auto">
            <a:xfrm>
              <a:off x="3878" y="2161"/>
              <a:ext cx="0" cy="7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73" name="Line 84"/>
            <p:cNvSpPr>
              <a:spLocks noChangeShapeType="1"/>
            </p:cNvSpPr>
            <p:nvPr/>
          </p:nvSpPr>
          <p:spPr bwMode="auto">
            <a:xfrm>
              <a:off x="4059" y="2161"/>
              <a:ext cx="0" cy="5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74" name="Line 85"/>
            <p:cNvSpPr>
              <a:spLocks noChangeShapeType="1"/>
            </p:cNvSpPr>
            <p:nvPr/>
          </p:nvSpPr>
          <p:spPr bwMode="auto">
            <a:xfrm>
              <a:off x="4240" y="2161"/>
              <a:ext cx="0" cy="2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75" name="Line 86"/>
            <p:cNvSpPr>
              <a:spLocks noChangeShapeType="1"/>
            </p:cNvSpPr>
            <p:nvPr/>
          </p:nvSpPr>
          <p:spPr bwMode="auto">
            <a:xfrm>
              <a:off x="3243" y="1662"/>
              <a:ext cx="213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76" name="Line 87"/>
            <p:cNvSpPr>
              <a:spLocks noChangeShapeType="1"/>
            </p:cNvSpPr>
            <p:nvPr/>
          </p:nvSpPr>
          <p:spPr bwMode="auto">
            <a:xfrm>
              <a:off x="3424" y="1843"/>
              <a:ext cx="176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77" name="Line 88"/>
            <p:cNvSpPr>
              <a:spLocks noChangeShapeType="1"/>
            </p:cNvSpPr>
            <p:nvPr/>
          </p:nvSpPr>
          <p:spPr bwMode="auto">
            <a:xfrm>
              <a:off x="3696" y="2614"/>
              <a:ext cx="77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78" name="Line 89"/>
            <p:cNvSpPr>
              <a:spLocks noChangeShapeType="1"/>
            </p:cNvSpPr>
            <p:nvPr/>
          </p:nvSpPr>
          <p:spPr bwMode="auto">
            <a:xfrm>
              <a:off x="3878" y="2886"/>
              <a:ext cx="40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79" name="Line 90"/>
            <p:cNvSpPr>
              <a:spLocks noChangeShapeType="1"/>
            </p:cNvSpPr>
            <p:nvPr/>
          </p:nvSpPr>
          <p:spPr bwMode="auto">
            <a:xfrm>
              <a:off x="4059" y="2750"/>
              <a:ext cx="22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80" name="Line 91"/>
            <p:cNvSpPr>
              <a:spLocks noChangeShapeType="1"/>
            </p:cNvSpPr>
            <p:nvPr/>
          </p:nvSpPr>
          <p:spPr bwMode="auto">
            <a:xfrm>
              <a:off x="4240" y="2433"/>
              <a:ext cx="40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特征分析</a:t>
            </a:r>
            <a:r>
              <a:rPr lang="en-US" altLang="zh-CN" smtClean="0"/>
              <a:t>-</a:t>
            </a:r>
            <a:r>
              <a:rPr lang="zh-CN" altLang="en-US" smtClean="0"/>
              <a:t>数字化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CN" dirty="0" smtClean="0">
                <a:solidFill>
                  <a:srgbClr val="B2B2B2"/>
                </a:solidFill>
              </a:rPr>
              <a:t>A/D</a:t>
            </a:r>
            <a:r>
              <a:rPr lang="zh-CN" altLang="en-US" dirty="0" smtClean="0">
                <a:solidFill>
                  <a:srgbClr val="B2B2B2"/>
                </a:solidFill>
              </a:rPr>
              <a:t>变换过程</a:t>
            </a:r>
          </a:p>
          <a:p>
            <a:pPr lvl="1" eaLnBrk="1" hangingPunct="1"/>
            <a:r>
              <a:rPr lang="zh-CN" altLang="en-US" sz="2000" dirty="0" smtClean="0">
                <a:solidFill>
                  <a:srgbClr val="B2B2B2"/>
                </a:solidFill>
              </a:rPr>
              <a:t>取样 </a:t>
            </a:r>
            <a:r>
              <a:rPr lang="en-US" altLang="zh-CN" sz="2000" dirty="0" smtClean="0">
                <a:solidFill>
                  <a:srgbClr val="B2B2B2"/>
                </a:solidFill>
              </a:rPr>
              <a:t>– </a:t>
            </a:r>
            <a:r>
              <a:rPr lang="zh-CN" altLang="en-US" sz="2000" dirty="0" smtClean="0">
                <a:solidFill>
                  <a:srgbClr val="B2B2B2"/>
                </a:solidFill>
              </a:rPr>
              <a:t>时间上离散化（等间隔）</a:t>
            </a:r>
          </a:p>
          <a:p>
            <a:pPr lvl="1" eaLnBrk="1" hangingPunct="1"/>
            <a:r>
              <a:rPr lang="zh-CN" altLang="en-US" sz="2000" dirty="0" smtClean="0">
                <a:solidFill>
                  <a:srgbClr val="B2B2B2"/>
                </a:solidFill>
              </a:rPr>
              <a:t>量化 </a:t>
            </a:r>
            <a:r>
              <a:rPr lang="en-US" altLang="zh-CN" sz="2000" dirty="0" smtClean="0">
                <a:solidFill>
                  <a:srgbClr val="B2B2B2"/>
                </a:solidFill>
              </a:rPr>
              <a:t>– </a:t>
            </a:r>
            <a:r>
              <a:rPr lang="zh-CN" altLang="en-US" sz="2000" dirty="0" smtClean="0">
                <a:solidFill>
                  <a:srgbClr val="B2B2B2"/>
                </a:solidFill>
              </a:rPr>
              <a:t>数值上离散化（量化）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CN" dirty="0" smtClean="0"/>
              <a:t>A/D</a:t>
            </a:r>
            <a:r>
              <a:rPr lang="zh-CN" altLang="en-US" dirty="0" smtClean="0"/>
              <a:t>变换指标</a:t>
            </a:r>
          </a:p>
          <a:p>
            <a:pPr lvl="1" eaLnBrk="1" hangingPunct="1">
              <a:lnSpc>
                <a:spcPct val="90000"/>
              </a:lnSpc>
            </a:pPr>
            <a:r>
              <a:rPr lang="zh-CN" altLang="en-US" sz="2000" dirty="0" smtClean="0"/>
              <a:t>采样频率，</a:t>
            </a:r>
            <a:r>
              <a:rPr lang="en-US" altLang="zh-CN" sz="2000" dirty="0" smtClean="0"/>
              <a:t>F</a:t>
            </a:r>
            <a:r>
              <a:rPr lang="en-US" altLang="zh-CN" sz="1600" dirty="0" smtClean="0"/>
              <a:t>s</a:t>
            </a:r>
            <a:r>
              <a:rPr lang="en-US" altLang="zh-CN" sz="2000" dirty="0" smtClean="0"/>
              <a:t>&gt;2F</a:t>
            </a:r>
            <a:r>
              <a:rPr lang="en-US" altLang="zh-CN" sz="1600" dirty="0" smtClean="0"/>
              <a:t>n</a:t>
            </a:r>
            <a:r>
              <a:rPr lang="en-US" altLang="zh-CN" sz="2000" dirty="0" smtClean="0"/>
              <a:t> </a:t>
            </a:r>
            <a:r>
              <a:rPr lang="zh-CN" altLang="en-US" sz="2000" dirty="0" smtClean="0"/>
              <a:t>（信号带宽）</a:t>
            </a:r>
            <a:endParaRPr lang="en-US" altLang="zh-CN" sz="2000" dirty="0" smtClean="0"/>
          </a:p>
          <a:p>
            <a:pPr lvl="1" eaLnBrk="1" hangingPunct="1">
              <a:lnSpc>
                <a:spcPct val="90000"/>
              </a:lnSpc>
            </a:pPr>
            <a:r>
              <a:rPr lang="zh-CN" altLang="en-US" sz="2000" dirty="0" smtClean="0"/>
              <a:t>量化精度</a:t>
            </a:r>
          </a:p>
          <a:p>
            <a:pPr lvl="2" eaLnBrk="1" hangingPunct="1">
              <a:lnSpc>
                <a:spcPct val="90000"/>
              </a:lnSpc>
            </a:pPr>
            <a:r>
              <a:rPr lang="zh-CN" altLang="en-US" sz="1800" dirty="0" smtClean="0"/>
              <a:t>量化字长</a:t>
            </a:r>
            <a:r>
              <a:rPr lang="en-US" altLang="zh-CN" sz="1800" dirty="0" smtClean="0"/>
              <a:t>B</a:t>
            </a:r>
            <a:r>
              <a:rPr lang="zh-CN" altLang="en-US" sz="1800" dirty="0" smtClean="0"/>
              <a:t>与噪声</a:t>
            </a:r>
            <a:r>
              <a:rPr lang="en-US" altLang="zh-CN" sz="1800" i="1" dirty="0" smtClean="0"/>
              <a:t>e</a:t>
            </a:r>
          </a:p>
          <a:p>
            <a:pPr lvl="2" eaLnBrk="1" hangingPunct="1">
              <a:lnSpc>
                <a:spcPct val="90000"/>
              </a:lnSpc>
            </a:pPr>
            <a:r>
              <a:rPr lang="zh-CN" altLang="en-US" sz="1800" dirty="0" smtClean="0"/>
              <a:t>量化噪声理论估计</a:t>
            </a:r>
          </a:p>
          <a:p>
            <a:pPr lvl="2" eaLnBrk="1" hangingPunct="1">
              <a:lnSpc>
                <a:spcPct val="90000"/>
              </a:lnSpc>
            </a:pPr>
            <a:r>
              <a:rPr lang="zh-CN" altLang="en-US" sz="1800" dirty="0" smtClean="0"/>
              <a:t>量化噪声工程估计</a:t>
            </a:r>
          </a:p>
        </p:txBody>
      </p:sp>
      <p:graphicFrame>
        <p:nvGraphicFramePr>
          <p:cNvPr id="1126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73067877"/>
              </p:ext>
            </p:extLst>
          </p:nvPr>
        </p:nvGraphicFramePr>
        <p:xfrm>
          <a:off x="2735248" y="5445224"/>
          <a:ext cx="6329377" cy="7256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15" name="公式" r:id="rId4" imgW="3987800" imgH="457200" progId="Equation.3">
                  <p:embed/>
                </p:oleObj>
              </mc:Choice>
              <mc:Fallback>
                <p:oleObj name="公式" r:id="rId4" imgW="3987800" imgH="4572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35248" y="5445224"/>
                        <a:ext cx="6329377" cy="72566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69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57831047"/>
              </p:ext>
            </p:extLst>
          </p:nvPr>
        </p:nvGraphicFramePr>
        <p:xfrm>
          <a:off x="4512957" y="4941168"/>
          <a:ext cx="2394044" cy="613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16" name="公式" r:id="rId6" imgW="1536033" imgH="393529" progId="Equation.3">
                  <p:embed/>
                </p:oleObj>
              </mc:Choice>
              <mc:Fallback>
                <p:oleObj name="公式" r:id="rId6" imgW="1536033" imgH="393529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2957" y="4941168"/>
                        <a:ext cx="2394044" cy="613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1271" name="Group 92"/>
          <p:cNvGrpSpPr>
            <a:grpSpLocks/>
          </p:cNvGrpSpPr>
          <p:nvPr/>
        </p:nvGrpSpPr>
        <p:grpSpPr bwMode="auto">
          <a:xfrm>
            <a:off x="5003800" y="1831975"/>
            <a:ext cx="4140200" cy="2965450"/>
            <a:chOff x="3152" y="1071"/>
            <a:chExt cx="2608" cy="1868"/>
          </a:xfrm>
        </p:grpSpPr>
        <p:grpSp>
          <p:nvGrpSpPr>
            <p:cNvPr id="11272" name="Group 7"/>
            <p:cNvGrpSpPr>
              <a:grpSpLocks/>
            </p:cNvGrpSpPr>
            <p:nvPr/>
          </p:nvGrpSpPr>
          <p:grpSpPr bwMode="auto">
            <a:xfrm>
              <a:off x="3198" y="1071"/>
              <a:ext cx="2562" cy="363"/>
              <a:chOff x="2291" y="1071"/>
              <a:chExt cx="3447" cy="673"/>
            </a:xfrm>
          </p:grpSpPr>
          <p:grpSp>
            <p:nvGrpSpPr>
              <p:cNvPr id="11323" name="Group 8"/>
              <p:cNvGrpSpPr>
                <a:grpSpLocks/>
              </p:cNvGrpSpPr>
              <p:nvPr/>
            </p:nvGrpSpPr>
            <p:grpSpPr bwMode="auto">
              <a:xfrm>
                <a:off x="2291" y="1071"/>
                <a:ext cx="1542" cy="673"/>
                <a:chOff x="2018" y="1071"/>
                <a:chExt cx="1542" cy="673"/>
              </a:xfrm>
            </p:grpSpPr>
            <p:sp>
              <p:nvSpPr>
                <p:cNvPr id="11355" name="Freeform 9"/>
                <p:cNvSpPr>
                  <a:spLocks/>
                </p:cNvSpPr>
                <p:nvPr/>
              </p:nvSpPr>
              <p:spPr bwMode="auto">
                <a:xfrm>
                  <a:off x="2018" y="1072"/>
                  <a:ext cx="771" cy="672"/>
                </a:xfrm>
                <a:custGeom>
                  <a:avLst/>
                  <a:gdLst>
                    <a:gd name="T0" fmla="*/ 0 w 771"/>
                    <a:gd name="T1" fmla="*/ 408 h 672"/>
                    <a:gd name="T2" fmla="*/ 46 w 771"/>
                    <a:gd name="T3" fmla="*/ 45 h 672"/>
                    <a:gd name="T4" fmla="*/ 91 w 771"/>
                    <a:gd name="T5" fmla="*/ 135 h 672"/>
                    <a:gd name="T6" fmla="*/ 182 w 771"/>
                    <a:gd name="T7" fmla="*/ 634 h 672"/>
                    <a:gd name="T8" fmla="*/ 318 w 771"/>
                    <a:gd name="T9" fmla="*/ 362 h 672"/>
                    <a:gd name="T10" fmla="*/ 409 w 771"/>
                    <a:gd name="T11" fmla="*/ 408 h 672"/>
                    <a:gd name="T12" fmla="*/ 545 w 771"/>
                    <a:gd name="T13" fmla="*/ 317 h 672"/>
                    <a:gd name="T14" fmla="*/ 635 w 771"/>
                    <a:gd name="T15" fmla="*/ 453 h 672"/>
                    <a:gd name="T16" fmla="*/ 726 w 771"/>
                    <a:gd name="T17" fmla="*/ 634 h 672"/>
                    <a:gd name="T18" fmla="*/ 771 w 771"/>
                    <a:gd name="T19" fmla="*/ 362 h 672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0" t="0" r="r" b="b"/>
                  <a:pathLst>
                    <a:path w="771" h="672">
                      <a:moveTo>
                        <a:pt x="0" y="408"/>
                      </a:moveTo>
                      <a:cubicBezTo>
                        <a:pt x="15" y="249"/>
                        <a:pt x="31" y="90"/>
                        <a:pt x="46" y="45"/>
                      </a:cubicBezTo>
                      <a:cubicBezTo>
                        <a:pt x="61" y="0"/>
                        <a:pt x="68" y="37"/>
                        <a:pt x="91" y="135"/>
                      </a:cubicBezTo>
                      <a:cubicBezTo>
                        <a:pt x="114" y="233"/>
                        <a:pt x="144" y="596"/>
                        <a:pt x="182" y="634"/>
                      </a:cubicBezTo>
                      <a:cubicBezTo>
                        <a:pt x="220" y="672"/>
                        <a:pt x="280" y="400"/>
                        <a:pt x="318" y="362"/>
                      </a:cubicBezTo>
                      <a:cubicBezTo>
                        <a:pt x="356" y="324"/>
                        <a:pt x="371" y="415"/>
                        <a:pt x="409" y="408"/>
                      </a:cubicBezTo>
                      <a:cubicBezTo>
                        <a:pt x="447" y="401"/>
                        <a:pt x="507" y="310"/>
                        <a:pt x="545" y="317"/>
                      </a:cubicBezTo>
                      <a:cubicBezTo>
                        <a:pt x="583" y="324"/>
                        <a:pt x="605" y="400"/>
                        <a:pt x="635" y="453"/>
                      </a:cubicBezTo>
                      <a:cubicBezTo>
                        <a:pt x="665" y="506"/>
                        <a:pt x="703" y="649"/>
                        <a:pt x="726" y="634"/>
                      </a:cubicBezTo>
                      <a:cubicBezTo>
                        <a:pt x="749" y="619"/>
                        <a:pt x="764" y="407"/>
                        <a:pt x="771" y="362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1356" name="Freeform 10"/>
                <p:cNvSpPr>
                  <a:spLocks/>
                </p:cNvSpPr>
                <p:nvPr/>
              </p:nvSpPr>
              <p:spPr bwMode="auto">
                <a:xfrm>
                  <a:off x="2789" y="1071"/>
                  <a:ext cx="771" cy="672"/>
                </a:xfrm>
                <a:custGeom>
                  <a:avLst/>
                  <a:gdLst>
                    <a:gd name="T0" fmla="*/ 0 w 771"/>
                    <a:gd name="T1" fmla="*/ 408 h 672"/>
                    <a:gd name="T2" fmla="*/ 46 w 771"/>
                    <a:gd name="T3" fmla="*/ 45 h 672"/>
                    <a:gd name="T4" fmla="*/ 91 w 771"/>
                    <a:gd name="T5" fmla="*/ 135 h 672"/>
                    <a:gd name="T6" fmla="*/ 182 w 771"/>
                    <a:gd name="T7" fmla="*/ 634 h 672"/>
                    <a:gd name="T8" fmla="*/ 318 w 771"/>
                    <a:gd name="T9" fmla="*/ 362 h 672"/>
                    <a:gd name="T10" fmla="*/ 409 w 771"/>
                    <a:gd name="T11" fmla="*/ 408 h 672"/>
                    <a:gd name="T12" fmla="*/ 545 w 771"/>
                    <a:gd name="T13" fmla="*/ 317 h 672"/>
                    <a:gd name="T14" fmla="*/ 635 w 771"/>
                    <a:gd name="T15" fmla="*/ 453 h 672"/>
                    <a:gd name="T16" fmla="*/ 726 w 771"/>
                    <a:gd name="T17" fmla="*/ 634 h 672"/>
                    <a:gd name="T18" fmla="*/ 771 w 771"/>
                    <a:gd name="T19" fmla="*/ 362 h 672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0" t="0" r="r" b="b"/>
                  <a:pathLst>
                    <a:path w="771" h="672">
                      <a:moveTo>
                        <a:pt x="0" y="408"/>
                      </a:moveTo>
                      <a:cubicBezTo>
                        <a:pt x="15" y="249"/>
                        <a:pt x="31" y="90"/>
                        <a:pt x="46" y="45"/>
                      </a:cubicBezTo>
                      <a:cubicBezTo>
                        <a:pt x="61" y="0"/>
                        <a:pt x="68" y="37"/>
                        <a:pt x="91" y="135"/>
                      </a:cubicBezTo>
                      <a:cubicBezTo>
                        <a:pt x="114" y="233"/>
                        <a:pt x="144" y="596"/>
                        <a:pt x="182" y="634"/>
                      </a:cubicBezTo>
                      <a:cubicBezTo>
                        <a:pt x="220" y="672"/>
                        <a:pt x="280" y="400"/>
                        <a:pt x="318" y="362"/>
                      </a:cubicBezTo>
                      <a:cubicBezTo>
                        <a:pt x="356" y="324"/>
                        <a:pt x="371" y="415"/>
                        <a:pt x="409" y="408"/>
                      </a:cubicBezTo>
                      <a:cubicBezTo>
                        <a:pt x="447" y="401"/>
                        <a:pt x="507" y="310"/>
                        <a:pt x="545" y="317"/>
                      </a:cubicBezTo>
                      <a:cubicBezTo>
                        <a:pt x="583" y="324"/>
                        <a:pt x="605" y="400"/>
                        <a:pt x="635" y="453"/>
                      </a:cubicBezTo>
                      <a:cubicBezTo>
                        <a:pt x="665" y="506"/>
                        <a:pt x="703" y="649"/>
                        <a:pt x="726" y="634"/>
                      </a:cubicBezTo>
                      <a:cubicBezTo>
                        <a:pt x="749" y="619"/>
                        <a:pt x="764" y="407"/>
                        <a:pt x="771" y="362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1324" name="Group 11"/>
              <p:cNvGrpSpPr>
                <a:grpSpLocks/>
              </p:cNvGrpSpPr>
              <p:nvPr/>
            </p:nvGrpSpPr>
            <p:grpSpPr bwMode="auto">
              <a:xfrm>
                <a:off x="4150" y="1117"/>
                <a:ext cx="1588" cy="589"/>
                <a:chOff x="3424" y="1117"/>
                <a:chExt cx="1588" cy="589"/>
              </a:xfrm>
            </p:grpSpPr>
            <p:sp>
              <p:nvSpPr>
                <p:cNvPr id="11326" name="Line 12"/>
                <p:cNvSpPr>
                  <a:spLocks noChangeShapeType="1"/>
                </p:cNvSpPr>
                <p:nvPr/>
              </p:nvSpPr>
              <p:spPr bwMode="auto">
                <a:xfrm>
                  <a:off x="3424" y="1480"/>
                  <a:ext cx="158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1327" name="Line 13"/>
                <p:cNvSpPr>
                  <a:spLocks noChangeShapeType="1"/>
                </p:cNvSpPr>
                <p:nvPr/>
              </p:nvSpPr>
              <p:spPr bwMode="auto">
                <a:xfrm>
                  <a:off x="3470" y="1117"/>
                  <a:ext cx="0" cy="363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1328" name="Line 14"/>
                <p:cNvSpPr>
                  <a:spLocks noChangeShapeType="1"/>
                </p:cNvSpPr>
                <p:nvPr/>
              </p:nvSpPr>
              <p:spPr bwMode="auto">
                <a:xfrm>
                  <a:off x="3515" y="1298"/>
                  <a:ext cx="0" cy="181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1329" name="Line 15"/>
                <p:cNvSpPr>
                  <a:spLocks noChangeShapeType="1"/>
                </p:cNvSpPr>
                <p:nvPr/>
              </p:nvSpPr>
              <p:spPr bwMode="auto">
                <a:xfrm>
                  <a:off x="3606" y="1480"/>
                  <a:ext cx="0" cy="22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1330" name="Line 16"/>
                <p:cNvSpPr>
                  <a:spLocks noChangeShapeType="1"/>
                </p:cNvSpPr>
                <p:nvPr/>
              </p:nvSpPr>
              <p:spPr bwMode="auto">
                <a:xfrm>
                  <a:off x="3651" y="1480"/>
                  <a:ext cx="0" cy="181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1331" name="Line 17"/>
                <p:cNvSpPr>
                  <a:spLocks noChangeShapeType="1"/>
                </p:cNvSpPr>
                <p:nvPr/>
              </p:nvSpPr>
              <p:spPr bwMode="auto">
                <a:xfrm>
                  <a:off x="3696" y="1480"/>
                  <a:ext cx="0" cy="4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1332" name="Line 18"/>
                <p:cNvSpPr>
                  <a:spLocks noChangeShapeType="1"/>
                </p:cNvSpPr>
                <p:nvPr/>
              </p:nvSpPr>
              <p:spPr bwMode="auto">
                <a:xfrm flipV="1">
                  <a:off x="3742" y="1434"/>
                  <a:ext cx="0" cy="4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1333" name="Line 19"/>
                <p:cNvSpPr>
                  <a:spLocks noChangeShapeType="1"/>
                </p:cNvSpPr>
                <p:nvPr/>
              </p:nvSpPr>
              <p:spPr bwMode="auto">
                <a:xfrm flipV="1">
                  <a:off x="3787" y="1434"/>
                  <a:ext cx="0" cy="4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1334" name="Line 20"/>
                <p:cNvSpPr>
                  <a:spLocks noChangeShapeType="1"/>
                </p:cNvSpPr>
                <p:nvPr/>
              </p:nvSpPr>
              <p:spPr bwMode="auto">
                <a:xfrm flipV="1">
                  <a:off x="3878" y="1434"/>
                  <a:ext cx="0" cy="4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1335" name="Line 21"/>
                <p:cNvSpPr>
                  <a:spLocks noChangeShapeType="1"/>
                </p:cNvSpPr>
                <p:nvPr/>
              </p:nvSpPr>
              <p:spPr bwMode="auto">
                <a:xfrm flipV="1">
                  <a:off x="3923" y="1389"/>
                  <a:ext cx="0" cy="91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1336" name="Line 22"/>
                <p:cNvSpPr>
                  <a:spLocks noChangeShapeType="1"/>
                </p:cNvSpPr>
                <p:nvPr/>
              </p:nvSpPr>
              <p:spPr bwMode="auto">
                <a:xfrm flipV="1">
                  <a:off x="3969" y="1389"/>
                  <a:ext cx="0" cy="91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1337" name="Line 23"/>
                <p:cNvSpPr>
                  <a:spLocks noChangeShapeType="1"/>
                </p:cNvSpPr>
                <p:nvPr/>
              </p:nvSpPr>
              <p:spPr bwMode="auto">
                <a:xfrm flipV="1">
                  <a:off x="4014" y="1434"/>
                  <a:ext cx="0" cy="4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1338" name="Line 24"/>
                <p:cNvSpPr>
                  <a:spLocks noChangeShapeType="1"/>
                </p:cNvSpPr>
                <p:nvPr/>
              </p:nvSpPr>
              <p:spPr bwMode="auto">
                <a:xfrm>
                  <a:off x="4059" y="1480"/>
                  <a:ext cx="0" cy="4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1339" name="Line 25"/>
                <p:cNvSpPr>
                  <a:spLocks noChangeShapeType="1"/>
                </p:cNvSpPr>
                <p:nvPr/>
              </p:nvSpPr>
              <p:spPr bwMode="auto">
                <a:xfrm>
                  <a:off x="4105" y="1480"/>
                  <a:ext cx="0" cy="13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1340" name="Line 26"/>
                <p:cNvSpPr>
                  <a:spLocks noChangeShapeType="1"/>
                </p:cNvSpPr>
                <p:nvPr/>
              </p:nvSpPr>
              <p:spPr bwMode="auto">
                <a:xfrm>
                  <a:off x="4150" y="1480"/>
                  <a:ext cx="0" cy="22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1341" name="Line 27"/>
                <p:cNvSpPr>
                  <a:spLocks noChangeShapeType="1"/>
                </p:cNvSpPr>
                <p:nvPr/>
              </p:nvSpPr>
              <p:spPr bwMode="auto">
                <a:xfrm>
                  <a:off x="4241" y="1117"/>
                  <a:ext cx="0" cy="363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1342" name="Line 28"/>
                <p:cNvSpPr>
                  <a:spLocks noChangeShapeType="1"/>
                </p:cNvSpPr>
                <p:nvPr/>
              </p:nvSpPr>
              <p:spPr bwMode="auto">
                <a:xfrm>
                  <a:off x="4286" y="1298"/>
                  <a:ext cx="0" cy="181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1343" name="Line 29"/>
                <p:cNvSpPr>
                  <a:spLocks noChangeShapeType="1"/>
                </p:cNvSpPr>
                <p:nvPr/>
              </p:nvSpPr>
              <p:spPr bwMode="auto">
                <a:xfrm>
                  <a:off x="4377" y="1480"/>
                  <a:ext cx="0" cy="22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1344" name="Line 30"/>
                <p:cNvSpPr>
                  <a:spLocks noChangeShapeType="1"/>
                </p:cNvSpPr>
                <p:nvPr/>
              </p:nvSpPr>
              <p:spPr bwMode="auto">
                <a:xfrm>
                  <a:off x="4422" y="1480"/>
                  <a:ext cx="0" cy="181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1345" name="Line 31"/>
                <p:cNvSpPr>
                  <a:spLocks noChangeShapeType="1"/>
                </p:cNvSpPr>
                <p:nvPr/>
              </p:nvSpPr>
              <p:spPr bwMode="auto">
                <a:xfrm>
                  <a:off x="4467" y="1480"/>
                  <a:ext cx="0" cy="4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1346" name="Line 32"/>
                <p:cNvSpPr>
                  <a:spLocks noChangeShapeType="1"/>
                </p:cNvSpPr>
                <p:nvPr/>
              </p:nvSpPr>
              <p:spPr bwMode="auto">
                <a:xfrm flipV="1">
                  <a:off x="4513" y="1434"/>
                  <a:ext cx="0" cy="4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1347" name="Line 33"/>
                <p:cNvSpPr>
                  <a:spLocks noChangeShapeType="1"/>
                </p:cNvSpPr>
                <p:nvPr/>
              </p:nvSpPr>
              <p:spPr bwMode="auto">
                <a:xfrm flipV="1">
                  <a:off x="4558" y="1434"/>
                  <a:ext cx="0" cy="4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1348" name="Line 34"/>
                <p:cNvSpPr>
                  <a:spLocks noChangeShapeType="1"/>
                </p:cNvSpPr>
                <p:nvPr/>
              </p:nvSpPr>
              <p:spPr bwMode="auto">
                <a:xfrm flipV="1">
                  <a:off x="4649" y="1434"/>
                  <a:ext cx="0" cy="4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1349" name="Line 35"/>
                <p:cNvSpPr>
                  <a:spLocks noChangeShapeType="1"/>
                </p:cNvSpPr>
                <p:nvPr/>
              </p:nvSpPr>
              <p:spPr bwMode="auto">
                <a:xfrm flipV="1">
                  <a:off x="4694" y="1389"/>
                  <a:ext cx="0" cy="91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1350" name="Line 36"/>
                <p:cNvSpPr>
                  <a:spLocks noChangeShapeType="1"/>
                </p:cNvSpPr>
                <p:nvPr/>
              </p:nvSpPr>
              <p:spPr bwMode="auto">
                <a:xfrm flipV="1">
                  <a:off x="4740" y="1389"/>
                  <a:ext cx="0" cy="91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1351" name="Line 37"/>
                <p:cNvSpPr>
                  <a:spLocks noChangeShapeType="1"/>
                </p:cNvSpPr>
                <p:nvPr/>
              </p:nvSpPr>
              <p:spPr bwMode="auto">
                <a:xfrm flipV="1">
                  <a:off x="4785" y="1434"/>
                  <a:ext cx="0" cy="4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1352" name="Line 38"/>
                <p:cNvSpPr>
                  <a:spLocks noChangeShapeType="1"/>
                </p:cNvSpPr>
                <p:nvPr/>
              </p:nvSpPr>
              <p:spPr bwMode="auto">
                <a:xfrm>
                  <a:off x="4830" y="1480"/>
                  <a:ext cx="0" cy="4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1353" name="Line 39"/>
                <p:cNvSpPr>
                  <a:spLocks noChangeShapeType="1"/>
                </p:cNvSpPr>
                <p:nvPr/>
              </p:nvSpPr>
              <p:spPr bwMode="auto">
                <a:xfrm>
                  <a:off x="4876" y="1480"/>
                  <a:ext cx="0" cy="13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1354" name="Line 40"/>
                <p:cNvSpPr>
                  <a:spLocks noChangeShapeType="1"/>
                </p:cNvSpPr>
                <p:nvPr/>
              </p:nvSpPr>
              <p:spPr bwMode="auto">
                <a:xfrm>
                  <a:off x="4921" y="1480"/>
                  <a:ext cx="0" cy="22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sp>
            <p:nvSpPr>
              <p:cNvPr id="11325" name="AutoShape 41"/>
              <p:cNvSpPr>
                <a:spLocks noChangeArrowheads="1"/>
              </p:cNvSpPr>
              <p:nvPr/>
            </p:nvSpPr>
            <p:spPr bwMode="auto">
              <a:xfrm>
                <a:off x="3969" y="1434"/>
                <a:ext cx="91" cy="136"/>
              </a:xfrm>
              <a:prstGeom prst="rightArrow">
                <a:avLst>
                  <a:gd name="adj1" fmla="val 50000"/>
                  <a:gd name="adj2" fmla="val 25000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</p:grpSp>
        <p:grpSp>
          <p:nvGrpSpPr>
            <p:cNvPr id="11273" name="Group 42"/>
            <p:cNvGrpSpPr>
              <a:grpSpLocks/>
            </p:cNvGrpSpPr>
            <p:nvPr/>
          </p:nvGrpSpPr>
          <p:grpSpPr bwMode="auto">
            <a:xfrm>
              <a:off x="3152" y="1480"/>
              <a:ext cx="2449" cy="1459"/>
              <a:chOff x="3107" y="1570"/>
              <a:chExt cx="2449" cy="1459"/>
            </a:xfrm>
          </p:grpSpPr>
          <p:grpSp>
            <p:nvGrpSpPr>
              <p:cNvPr id="11274" name="Group 43"/>
              <p:cNvGrpSpPr>
                <a:grpSpLocks/>
              </p:cNvGrpSpPr>
              <p:nvPr/>
            </p:nvGrpSpPr>
            <p:grpSpPr bwMode="auto">
              <a:xfrm>
                <a:off x="4785" y="2069"/>
                <a:ext cx="181" cy="182"/>
                <a:chOff x="3742" y="2069"/>
                <a:chExt cx="181" cy="182"/>
              </a:xfrm>
            </p:grpSpPr>
            <p:sp>
              <p:nvSpPr>
                <p:cNvPr id="11321" name="Line 44"/>
                <p:cNvSpPr>
                  <a:spLocks noChangeShapeType="1"/>
                </p:cNvSpPr>
                <p:nvPr/>
              </p:nvSpPr>
              <p:spPr bwMode="auto">
                <a:xfrm>
                  <a:off x="3742" y="2251"/>
                  <a:ext cx="181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1322" name="Line 45"/>
                <p:cNvSpPr>
                  <a:spLocks noChangeShapeType="1"/>
                </p:cNvSpPr>
                <p:nvPr/>
              </p:nvSpPr>
              <p:spPr bwMode="auto">
                <a:xfrm>
                  <a:off x="3923" y="2069"/>
                  <a:ext cx="0" cy="18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1275" name="Group 46"/>
              <p:cNvGrpSpPr>
                <a:grpSpLocks/>
              </p:cNvGrpSpPr>
              <p:nvPr/>
            </p:nvGrpSpPr>
            <p:grpSpPr bwMode="auto">
              <a:xfrm>
                <a:off x="4967" y="1888"/>
                <a:ext cx="181" cy="182"/>
                <a:chOff x="3742" y="2069"/>
                <a:chExt cx="181" cy="182"/>
              </a:xfrm>
            </p:grpSpPr>
            <p:sp>
              <p:nvSpPr>
                <p:cNvPr id="11319" name="Line 47"/>
                <p:cNvSpPr>
                  <a:spLocks noChangeShapeType="1"/>
                </p:cNvSpPr>
                <p:nvPr/>
              </p:nvSpPr>
              <p:spPr bwMode="auto">
                <a:xfrm>
                  <a:off x="3742" y="2251"/>
                  <a:ext cx="181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1320" name="Line 48"/>
                <p:cNvSpPr>
                  <a:spLocks noChangeShapeType="1"/>
                </p:cNvSpPr>
                <p:nvPr/>
              </p:nvSpPr>
              <p:spPr bwMode="auto">
                <a:xfrm>
                  <a:off x="3923" y="2069"/>
                  <a:ext cx="0" cy="18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1276" name="Group 49"/>
              <p:cNvGrpSpPr>
                <a:grpSpLocks/>
              </p:cNvGrpSpPr>
              <p:nvPr/>
            </p:nvGrpSpPr>
            <p:grpSpPr bwMode="auto">
              <a:xfrm>
                <a:off x="4603" y="2251"/>
                <a:ext cx="181" cy="182"/>
                <a:chOff x="3742" y="2069"/>
                <a:chExt cx="181" cy="182"/>
              </a:xfrm>
            </p:grpSpPr>
            <p:sp>
              <p:nvSpPr>
                <p:cNvPr id="11317" name="Line 50"/>
                <p:cNvSpPr>
                  <a:spLocks noChangeShapeType="1"/>
                </p:cNvSpPr>
                <p:nvPr/>
              </p:nvSpPr>
              <p:spPr bwMode="auto">
                <a:xfrm>
                  <a:off x="3742" y="2251"/>
                  <a:ext cx="181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1318" name="Line 51"/>
                <p:cNvSpPr>
                  <a:spLocks noChangeShapeType="1"/>
                </p:cNvSpPr>
                <p:nvPr/>
              </p:nvSpPr>
              <p:spPr bwMode="auto">
                <a:xfrm>
                  <a:off x="3923" y="2069"/>
                  <a:ext cx="0" cy="18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1277" name="Group 52"/>
              <p:cNvGrpSpPr>
                <a:grpSpLocks/>
              </p:cNvGrpSpPr>
              <p:nvPr/>
            </p:nvGrpSpPr>
            <p:grpSpPr bwMode="auto">
              <a:xfrm>
                <a:off x="5148" y="1706"/>
                <a:ext cx="181" cy="182"/>
                <a:chOff x="3742" y="2069"/>
                <a:chExt cx="181" cy="182"/>
              </a:xfrm>
            </p:grpSpPr>
            <p:sp>
              <p:nvSpPr>
                <p:cNvPr id="11315" name="Line 53"/>
                <p:cNvSpPr>
                  <a:spLocks noChangeShapeType="1"/>
                </p:cNvSpPr>
                <p:nvPr/>
              </p:nvSpPr>
              <p:spPr bwMode="auto">
                <a:xfrm>
                  <a:off x="3742" y="2251"/>
                  <a:ext cx="181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1316" name="Line 54"/>
                <p:cNvSpPr>
                  <a:spLocks noChangeShapeType="1"/>
                </p:cNvSpPr>
                <p:nvPr/>
              </p:nvSpPr>
              <p:spPr bwMode="auto">
                <a:xfrm>
                  <a:off x="3923" y="2069"/>
                  <a:ext cx="0" cy="18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1278" name="Group 55"/>
              <p:cNvGrpSpPr>
                <a:grpSpLocks/>
              </p:cNvGrpSpPr>
              <p:nvPr/>
            </p:nvGrpSpPr>
            <p:grpSpPr bwMode="auto">
              <a:xfrm>
                <a:off x="4422" y="2432"/>
                <a:ext cx="181" cy="182"/>
                <a:chOff x="3742" y="2069"/>
                <a:chExt cx="181" cy="182"/>
              </a:xfrm>
            </p:grpSpPr>
            <p:sp>
              <p:nvSpPr>
                <p:cNvPr id="11313" name="Line 56"/>
                <p:cNvSpPr>
                  <a:spLocks noChangeShapeType="1"/>
                </p:cNvSpPr>
                <p:nvPr/>
              </p:nvSpPr>
              <p:spPr bwMode="auto">
                <a:xfrm>
                  <a:off x="3742" y="2251"/>
                  <a:ext cx="181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1314" name="Line 57"/>
                <p:cNvSpPr>
                  <a:spLocks noChangeShapeType="1"/>
                </p:cNvSpPr>
                <p:nvPr/>
              </p:nvSpPr>
              <p:spPr bwMode="auto">
                <a:xfrm>
                  <a:off x="3923" y="2069"/>
                  <a:ext cx="0" cy="18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sp>
            <p:nvSpPr>
              <p:cNvPr id="11279" name="Line 58"/>
              <p:cNvSpPr>
                <a:spLocks noChangeShapeType="1"/>
              </p:cNvSpPr>
              <p:nvPr/>
            </p:nvSpPr>
            <p:spPr bwMode="auto">
              <a:xfrm>
                <a:off x="5329" y="1707"/>
                <a:ext cx="181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grpSp>
            <p:nvGrpSpPr>
              <p:cNvPr id="11280" name="Group 59"/>
              <p:cNvGrpSpPr>
                <a:grpSpLocks/>
              </p:cNvGrpSpPr>
              <p:nvPr/>
            </p:nvGrpSpPr>
            <p:grpSpPr bwMode="auto">
              <a:xfrm>
                <a:off x="4059" y="2795"/>
                <a:ext cx="181" cy="182"/>
                <a:chOff x="3742" y="2069"/>
                <a:chExt cx="181" cy="182"/>
              </a:xfrm>
            </p:grpSpPr>
            <p:sp>
              <p:nvSpPr>
                <p:cNvPr id="11311" name="Line 60"/>
                <p:cNvSpPr>
                  <a:spLocks noChangeShapeType="1"/>
                </p:cNvSpPr>
                <p:nvPr/>
              </p:nvSpPr>
              <p:spPr bwMode="auto">
                <a:xfrm>
                  <a:off x="3742" y="2251"/>
                  <a:ext cx="181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1312" name="Line 61"/>
                <p:cNvSpPr>
                  <a:spLocks noChangeShapeType="1"/>
                </p:cNvSpPr>
                <p:nvPr/>
              </p:nvSpPr>
              <p:spPr bwMode="auto">
                <a:xfrm>
                  <a:off x="3923" y="2069"/>
                  <a:ext cx="0" cy="18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1281" name="Group 62"/>
              <p:cNvGrpSpPr>
                <a:grpSpLocks/>
              </p:cNvGrpSpPr>
              <p:nvPr/>
            </p:nvGrpSpPr>
            <p:grpSpPr bwMode="auto">
              <a:xfrm>
                <a:off x="4241" y="2613"/>
                <a:ext cx="181" cy="182"/>
                <a:chOff x="3742" y="2069"/>
                <a:chExt cx="181" cy="182"/>
              </a:xfrm>
            </p:grpSpPr>
            <p:sp>
              <p:nvSpPr>
                <p:cNvPr id="11309" name="Line 63"/>
                <p:cNvSpPr>
                  <a:spLocks noChangeShapeType="1"/>
                </p:cNvSpPr>
                <p:nvPr/>
              </p:nvSpPr>
              <p:spPr bwMode="auto">
                <a:xfrm>
                  <a:off x="3742" y="2251"/>
                  <a:ext cx="181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1310" name="Line 64"/>
                <p:cNvSpPr>
                  <a:spLocks noChangeShapeType="1"/>
                </p:cNvSpPr>
                <p:nvPr/>
              </p:nvSpPr>
              <p:spPr bwMode="auto">
                <a:xfrm>
                  <a:off x="3923" y="2069"/>
                  <a:ext cx="0" cy="18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sp>
            <p:nvSpPr>
              <p:cNvPr id="11282" name="Line 65"/>
              <p:cNvSpPr>
                <a:spLocks noChangeShapeType="1"/>
              </p:cNvSpPr>
              <p:nvPr/>
            </p:nvSpPr>
            <p:spPr bwMode="auto">
              <a:xfrm>
                <a:off x="3107" y="2251"/>
                <a:ext cx="240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1283" name="Text Box 66"/>
              <p:cNvSpPr txBox="1">
                <a:spLocks noChangeArrowheads="1"/>
              </p:cNvSpPr>
              <p:nvPr/>
            </p:nvSpPr>
            <p:spPr bwMode="auto">
              <a:xfrm>
                <a:off x="4727" y="2144"/>
                <a:ext cx="248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000">
                    <a:latin typeface="Arial" panose="020B0604020202020204" pitchFamily="34" charset="0"/>
                  </a:rPr>
                  <a:t>000</a:t>
                </a:r>
              </a:p>
            </p:txBody>
          </p:sp>
          <p:sp>
            <p:nvSpPr>
              <p:cNvPr id="11284" name="Text Box 67"/>
              <p:cNvSpPr txBox="1">
                <a:spLocks noChangeArrowheads="1"/>
              </p:cNvSpPr>
              <p:nvPr/>
            </p:nvSpPr>
            <p:spPr bwMode="auto">
              <a:xfrm>
                <a:off x="5284" y="1570"/>
                <a:ext cx="248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000">
                    <a:latin typeface="Arial" panose="020B0604020202020204" pitchFamily="34" charset="0"/>
                  </a:rPr>
                  <a:t>011</a:t>
                </a:r>
              </a:p>
            </p:txBody>
          </p:sp>
          <p:sp>
            <p:nvSpPr>
              <p:cNvPr id="11285" name="Text Box 68"/>
              <p:cNvSpPr txBox="1">
                <a:spLocks noChangeArrowheads="1"/>
              </p:cNvSpPr>
              <p:nvPr/>
            </p:nvSpPr>
            <p:spPr bwMode="auto">
              <a:xfrm>
                <a:off x="5103" y="1752"/>
                <a:ext cx="248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000">
                    <a:latin typeface="Arial" panose="020B0604020202020204" pitchFamily="34" charset="0"/>
                  </a:rPr>
                  <a:t>010</a:t>
                </a:r>
              </a:p>
            </p:txBody>
          </p:sp>
          <p:sp>
            <p:nvSpPr>
              <p:cNvPr id="11286" name="Text Box 69"/>
              <p:cNvSpPr txBox="1">
                <a:spLocks noChangeArrowheads="1"/>
              </p:cNvSpPr>
              <p:nvPr/>
            </p:nvSpPr>
            <p:spPr bwMode="auto">
              <a:xfrm>
                <a:off x="4921" y="1933"/>
                <a:ext cx="248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000">
                    <a:latin typeface="Arial" panose="020B0604020202020204" pitchFamily="34" charset="0"/>
                  </a:rPr>
                  <a:t>001</a:t>
                </a:r>
              </a:p>
            </p:txBody>
          </p:sp>
          <p:sp>
            <p:nvSpPr>
              <p:cNvPr id="11287" name="Text Box 70"/>
              <p:cNvSpPr txBox="1">
                <a:spLocks noChangeArrowheads="1"/>
              </p:cNvSpPr>
              <p:nvPr/>
            </p:nvSpPr>
            <p:spPr bwMode="auto">
              <a:xfrm>
                <a:off x="4558" y="2296"/>
                <a:ext cx="248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000">
                    <a:latin typeface="Arial" panose="020B0604020202020204" pitchFamily="34" charset="0"/>
                  </a:rPr>
                  <a:t>111</a:t>
                </a:r>
              </a:p>
            </p:txBody>
          </p:sp>
          <p:sp>
            <p:nvSpPr>
              <p:cNvPr id="11288" name="Text Box 71"/>
              <p:cNvSpPr txBox="1">
                <a:spLocks noChangeArrowheads="1"/>
              </p:cNvSpPr>
              <p:nvPr/>
            </p:nvSpPr>
            <p:spPr bwMode="auto">
              <a:xfrm>
                <a:off x="4377" y="2478"/>
                <a:ext cx="248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000">
                    <a:latin typeface="Arial" panose="020B0604020202020204" pitchFamily="34" charset="0"/>
                  </a:rPr>
                  <a:t>110</a:t>
                </a:r>
              </a:p>
            </p:txBody>
          </p:sp>
          <p:sp>
            <p:nvSpPr>
              <p:cNvPr id="11289" name="Text Box 72"/>
              <p:cNvSpPr txBox="1">
                <a:spLocks noChangeArrowheads="1"/>
              </p:cNvSpPr>
              <p:nvPr/>
            </p:nvSpPr>
            <p:spPr bwMode="auto">
              <a:xfrm>
                <a:off x="4195" y="2659"/>
                <a:ext cx="248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000">
                    <a:latin typeface="Arial" panose="020B0604020202020204" pitchFamily="34" charset="0"/>
                  </a:rPr>
                  <a:t>101</a:t>
                </a:r>
              </a:p>
            </p:txBody>
          </p:sp>
          <p:sp>
            <p:nvSpPr>
              <p:cNvPr id="11290" name="Text Box 73"/>
              <p:cNvSpPr txBox="1">
                <a:spLocks noChangeArrowheads="1"/>
              </p:cNvSpPr>
              <p:nvPr/>
            </p:nvSpPr>
            <p:spPr bwMode="auto">
              <a:xfrm>
                <a:off x="4014" y="2840"/>
                <a:ext cx="248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000">
                    <a:latin typeface="Arial" panose="020B0604020202020204" pitchFamily="34" charset="0"/>
                  </a:rPr>
                  <a:t>100</a:t>
                </a:r>
              </a:p>
            </p:txBody>
          </p:sp>
          <p:sp>
            <p:nvSpPr>
              <p:cNvPr id="11291" name="Line 74"/>
              <p:cNvSpPr>
                <a:spLocks noChangeShapeType="1"/>
              </p:cNvSpPr>
              <p:nvPr/>
            </p:nvSpPr>
            <p:spPr bwMode="auto">
              <a:xfrm>
                <a:off x="5057" y="2069"/>
                <a:ext cx="0" cy="18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1292" name="Line 75"/>
              <p:cNvSpPr>
                <a:spLocks noChangeShapeType="1"/>
              </p:cNvSpPr>
              <p:nvPr/>
            </p:nvSpPr>
            <p:spPr bwMode="auto">
              <a:xfrm>
                <a:off x="4014" y="2976"/>
                <a:ext cx="154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1293" name="Line 76"/>
              <p:cNvSpPr>
                <a:spLocks noChangeShapeType="1"/>
              </p:cNvSpPr>
              <p:nvPr/>
            </p:nvSpPr>
            <p:spPr bwMode="auto">
              <a:xfrm flipH="1">
                <a:off x="5420" y="1706"/>
                <a:ext cx="0" cy="127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graphicFrame>
            <p:nvGraphicFramePr>
              <p:cNvPr id="11294" name="Object 77"/>
              <p:cNvGraphicFramePr>
                <a:graphicFrameLocks noChangeAspect="1"/>
              </p:cNvGraphicFramePr>
              <p:nvPr/>
            </p:nvGraphicFramePr>
            <p:xfrm>
              <a:off x="5103" y="2101"/>
              <a:ext cx="88" cy="10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1417" name="公式" r:id="rId8" imgW="139579" imgH="164957" progId="Equation.3">
                      <p:embed/>
                    </p:oleObj>
                  </mc:Choice>
                  <mc:Fallback>
                    <p:oleObj name="公式" r:id="rId8" imgW="139579" imgH="164957" progId="Equation.3">
                      <p:embed/>
                      <p:pic>
                        <p:nvPicPr>
                          <p:cNvPr id="0" name="Object 77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9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103" y="2101"/>
                            <a:ext cx="88" cy="10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1295" name="Object 78"/>
              <p:cNvGraphicFramePr>
                <a:graphicFrameLocks noChangeAspect="1"/>
              </p:cNvGraphicFramePr>
              <p:nvPr/>
            </p:nvGraphicFramePr>
            <p:xfrm>
              <a:off x="5148" y="2484"/>
              <a:ext cx="256" cy="14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1418" name="公式" r:id="rId10" imgW="406224" imgH="228501" progId="Equation.3">
                      <p:embed/>
                    </p:oleObj>
                  </mc:Choice>
                  <mc:Fallback>
                    <p:oleObj name="公式" r:id="rId10" imgW="406224" imgH="228501" progId="Equation.3">
                      <p:embed/>
                      <p:pic>
                        <p:nvPicPr>
                          <p:cNvPr id="0" name="Object 78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1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148" y="2484"/>
                            <a:ext cx="256" cy="14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1296" name="Freeform 79"/>
              <p:cNvSpPr>
                <a:spLocks/>
              </p:cNvSpPr>
              <p:nvPr/>
            </p:nvSpPr>
            <p:spPr bwMode="auto">
              <a:xfrm>
                <a:off x="3107" y="1707"/>
                <a:ext cx="1270" cy="1322"/>
              </a:xfrm>
              <a:custGeom>
                <a:avLst/>
                <a:gdLst>
                  <a:gd name="T0" fmla="*/ 0 w 1270"/>
                  <a:gd name="T1" fmla="*/ 544 h 1322"/>
                  <a:gd name="T2" fmla="*/ 45 w 1270"/>
                  <a:gd name="T3" fmla="*/ 272 h 1322"/>
                  <a:gd name="T4" fmla="*/ 181 w 1270"/>
                  <a:gd name="T5" fmla="*/ 45 h 1322"/>
                  <a:gd name="T6" fmla="*/ 408 w 1270"/>
                  <a:gd name="T7" fmla="*/ 544 h 1322"/>
                  <a:gd name="T8" fmla="*/ 589 w 1270"/>
                  <a:gd name="T9" fmla="*/ 1133 h 1322"/>
                  <a:gd name="T10" fmla="*/ 816 w 1270"/>
                  <a:gd name="T11" fmla="*/ 1224 h 1322"/>
                  <a:gd name="T12" fmla="*/ 1270 w 1270"/>
                  <a:gd name="T13" fmla="*/ 544 h 132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270" h="1322">
                    <a:moveTo>
                      <a:pt x="0" y="544"/>
                    </a:moveTo>
                    <a:cubicBezTo>
                      <a:pt x="7" y="449"/>
                      <a:pt x="15" y="355"/>
                      <a:pt x="45" y="272"/>
                    </a:cubicBezTo>
                    <a:cubicBezTo>
                      <a:pt x="75" y="189"/>
                      <a:pt x="121" y="0"/>
                      <a:pt x="181" y="45"/>
                    </a:cubicBezTo>
                    <a:cubicBezTo>
                      <a:pt x="241" y="90"/>
                      <a:pt x="340" y="363"/>
                      <a:pt x="408" y="544"/>
                    </a:cubicBezTo>
                    <a:cubicBezTo>
                      <a:pt x="476" y="725"/>
                      <a:pt x="521" y="1020"/>
                      <a:pt x="589" y="1133"/>
                    </a:cubicBezTo>
                    <a:cubicBezTo>
                      <a:pt x="657" y="1246"/>
                      <a:pt x="703" y="1322"/>
                      <a:pt x="816" y="1224"/>
                    </a:cubicBezTo>
                    <a:cubicBezTo>
                      <a:pt x="929" y="1126"/>
                      <a:pt x="1194" y="657"/>
                      <a:pt x="1270" y="544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1297" name="Line 80"/>
              <p:cNvSpPr>
                <a:spLocks noChangeShapeType="1"/>
              </p:cNvSpPr>
              <p:nvPr/>
            </p:nvSpPr>
            <p:spPr bwMode="auto">
              <a:xfrm>
                <a:off x="3243" y="1752"/>
                <a:ext cx="0" cy="49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1298" name="Line 81"/>
              <p:cNvSpPr>
                <a:spLocks noChangeShapeType="1"/>
              </p:cNvSpPr>
              <p:nvPr/>
            </p:nvSpPr>
            <p:spPr bwMode="auto">
              <a:xfrm flipV="1">
                <a:off x="3379" y="1933"/>
                <a:ext cx="0" cy="3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1299" name="Line 82"/>
              <p:cNvSpPr>
                <a:spLocks noChangeShapeType="1"/>
              </p:cNvSpPr>
              <p:nvPr/>
            </p:nvSpPr>
            <p:spPr bwMode="auto">
              <a:xfrm>
                <a:off x="3651" y="2251"/>
                <a:ext cx="0" cy="45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1300" name="Line 83"/>
              <p:cNvSpPr>
                <a:spLocks noChangeShapeType="1"/>
              </p:cNvSpPr>
              <p:nvPr/>
            </p:nvSpPr>
            <p:spPr bwMode="auto">
              <a:xfrm>
                <a:off x="3833" y="2251"/>
                <a:ext cx="0" cy="72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1301" name="Line 84"/>
              <p:cNvSpPr>
                <a:spLocks noChangeShapeType="1"/>
              </p:cNvSpPr>
              <p:nvPr/>
            </p:nvSpPr>
            <p:spPr bwMode="auto">
              <a:xfrm>
                <a:off x="4014" y="2251"/>
                <a:ext cx="0" cy="58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1302" name="Line 85"/>
              <p:cNvSpPr>
                <a:spLocks noChangeShapeType="1"/>
              </p:cNvSpPr>
              <p:nvPr/>
            </p:nvSpPr>
            <p:spPr bwMode="auto">
              <a:xfrm>
                <a:off x="4195" y="2251"/>
                <a:ext cx="0" cy="27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1303" name="Line 86"/>
              <p:cNvSpPr>
                <a:spLocks noChangeShapeType="1"/>
              </p:cNvSpPr>
              <p:nvPr/>
            </p:nvSpPr>
            <p:spPr bwMode="auto">
              <a:xfrm>
                <a:off x="3198" y="1752"/>
                <a:ext cx="2131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1304" name="Line 87"/>
              <p:cNvSpPr>
                <a:spLocks noChangeShapeType="1"/>
              </p:cNvSpPr>
              <p:nvPr/>
            </p:nvSpPr>
            <p:spPr bwMode="auto">
              <a:xfrm>
                <a:off x="3379" y="1933"/>
                <a:ext cx="176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1305" name="Line 88"/>
              <p:cNvSpPr>
                <a:spLocks noChangeShapeType="1"/>
              </p:cNvSpPr>
              <p:nvPr/>
            </p:nvSpPr>
            <p:spPr bwMode="auto">
              <a:xfrm>
                <a:off x="3651" y="2704"/>
                <a:ext cx="771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1306" name="Line 89"/>
              <p:cNvSpPr>
                <a:spLocks noChangeShapeType="1"/>
              </p:cNvSpPr>
              <p:nvPr/>
            </p:nvSpPr>
            <p:spPr bwMode="auto">
              <a:xfrm>
                <a:off x="3833" y="2976"/>
                <a:ext cx="40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1307" name="Line 90"/>
              <p:cNvSpPr>
                <a:spLocks noChangeShapeType="1"/>
              </p:cNvSpPr>
              <p:nvPr/>
            </p:nvSpPr>
            <p:spPr bwMode="auto">
              <a:xfrm>
                <a:off x="4014" y="2840"/>
                <a:ext cx="227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1308" name="Line 91"/>
              <p:cNvSpPr>
                <a:spLocks noChangeShapeType="1"/>
              </p:cNvSpPr>
              <p:nvPr/>
            </p:nvSpPr>
            <p:spPr bwMode="auto">
              <a:xfrm>
                <a:off x="4195" y="2523"/>
                <a:ext cx="40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特征分析</a:t>
            </a:r>
            <a:r>
              <a:rPr lang="en-US" altLang="zh-CN" smtClean="0"/>
              <a:t>-</a:t>
            </a:r>
            <a:r>
              <a:rPr lang="zh-CN" altLang="en-US" smtClean="0"/>
              <a:t>数字化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182688" y="2017713"/>
            <a:ext cx="3613149" cy="4114800"/>
          </a:xfrm>
        </p:spPr>
        <p:txBody>
          <a:bodyPr/>
          <a:lstStyle/>
          <a:p>
            <a:pPr eaLnBrk="1" hangingPunct="1"/>
            <a:r>
              <a:rPr lang="zh-CN" altLang="en-US" sz="2400" dirty="0" smtClean="0"/>
              <a:t>预处理</a:t>
            </a:r>
          </a:p>
          <a:p>
            <a:pPr lvl="1" eaLnBrk="1" hangingPunct="1"/>
            <a:r>
              <a:rPr lang="zh-CN" altLang="en-US" sz="2000" dirty="0" smtClean="0"/>
              <a:t>离散化周期采样 </a:t>
            </a:r>
            <a:endParaRPr lang="en-US" altLang="zh-CN" sz="2000" dirty="0" smtClean="0"/>
          </a:p>
          <a:p>
            <a:pPr lvl="2" eaLnBrk="1" hangingPunct="1"/>
            <a:r>
              <a:rPr lang="zh-CN" altLang="en-US" sz="1800" dirty="0" smtClean="0"/>
              <a:t>周期延拓</a:t>
            </a:r>
            <a:endParaRPr lang="en-US" altLang="zh-CN" sz="1800" dirty="0" smtClean="0"/>
          </a:p>
          <a:p>
            <a:pPr lvl="2" eaLnBrk="1" hangingPunct="1"/>
            <a:r>
              <a:rPr lang="zh-CN" altLang="en-US" sz="1800" dirty="0" smtClean="0"/>
              <a:t>延拓周期为</a:t>
            </a:r>
            <a:r>
              <a:rPr lang="en-US" altLang="zh-CN" sz="1800" dirty="0" smtClean="0"/>
              <a:t>Fs</a:t>
            </a:r>
          </a:p>
          <a:p>
            <a:pPr lvl="2" eaLnBrk="1" hangingPunct="1"/>
            <a:r>
              <a:rPr lang="en-US" altLang="zh-CN" sz="1800" dirty="0"/>
              <a:t>(</a:t>
            </a:r>
            <a:r>
              <a:rPr lang="en-US" altLang="zh-CN" sz="1800" dirty="0" err="1" smtClean="0"/>
              <a:t>Fn</a:t>
            </a:r>
            <a:r>
              <a:rPr lang="en-US" altLang="zh-CN" sz="1800" dirty="0" smtClean="0"/>
              <a:t>-Fs/2, </a:t>
            </a:r>
            <a:r>
              <a:rPr lang="en-US" altLang="zh-CN" sz="1800" dirty="0" err="1" smtClean="0"/>
              <a:t>Fn</a:t>
            </a:r>
            <a:r>
              <a:rPr lang="en-US" altLang="zh-CN" sz="1800" dirty="0" smtClean="0"/>
              <a:t>)</a:t>
            </a:r>
            <a:r>
              <a:rPr lang="zh-CN" altLang="en-US" sz="1800" dirty="0" smtClean="0"/>
              <a:t>频带成分带来混叠</a:t>
            </a:r>
            <a:endParaRPr lang="en-US" altLang="zh-CN" sz="1800" dirty="0" smtClean="0"/>
          </a:p>
          <a:p>
            <a:pPr lvl="1" eaLnBrk="1" hangingPunct="1">
              <a:buFont typeface="Wingdings" panose="05000000000000000000" pitchFamily="2" charset="2"/>
              <a:buNone/>
            </a:pPr>
            <a:endParaRPr lang="en-US" altLang="zh-CN" sz="2000" dirty="0" smtClean="0"/>
          </a:p>
        </p:txBody>
      </p:sp>
      <p:grpSp>
        <p:nvGrpSpPr>
          <p:cNvPr id="12292" name="Group 101"/>
          <p:cNvGrpSpPr>
            <a:grpSpLocks/>
          </p:cNvGrpSpPr>
          <p:nvPr/>
        </p:nvGrpSpPr>
        <p:grpSpPr bwMode="auto">
          <a:xfrm>
            <a:off x="5076825" y="1801813"/>
            <a:ext cx="3887788" cy="1914525"/>
            <a:chOff x="3107" y="750"/>
            <a:chExt cx="2449" cy="1391"/>
          </a:xfrm>
        </p:grpSpPr>
        <p:sp>
          <p:nvSpPr>
            <p:cNvPr id="12294" name="Line 6"/>
            <p:cNvSpPr>
              <a:spLocks noChangeShapeType="1"/>
            </p:cNvSpPr>
            <p:nvPr/>
          </p:nvSpPr>
          <p:spPr bwMode="auto">
            <a:xfrm>
              <a:off x="3742" y="1249"/>
              <a:ext cx="127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295" name="Line 7"/>
            <p:cNvSpPr>
              <a:spLocks noChangeShapeType="1"/>
            </p:cNvSpPr>
            <p:nvPr/>
          </p:nvSpPr>
          <p:spPr bwMode="auto">
            <a:xfrm flipV="1">
              <a:off x="3968" y="931"/>
              <a:ext cx="318" cy="31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296" name="Line 10"/>
            <p:cNvSpPr>
              <a:spLocks noChangeShapeType="1"/>
            </p:cNvSpPr>
            <p:nvPr/>
          </p:nvSpPr>
          <p:spPr bwMode="auto">
            <a:xfrm>
              <a:off x="4286" y="931"/>
              <a:ext cx="317" cy="31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297" name="Line 11"/>
            <p:cNvSpPr>
              <a:spLocks noChangeShapeType="1"/>
            </p:cNvSpPr>
            <p:nvPr/>
          </p:nvSpPr>
          <p:spPr bwMode="auto">
            <a:xfrm flipV="1">
              <a:off x="4286" y="750"/>
              <a:ext cx="0" cy="49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298" name="Line 12"/>
            <p:cNvSpPr>
              <a:spLocks noChangeShapeType="1"/>
            </p:cNvSpPr>
            <p:nvPr/>
          </p:nvSpPr>
          <p:spPr bwMode="auto">
            <a:xfrm>
              <a:off x="3968" y="886"/>
              <a:ext cx="0" cy="3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299" name="Line 14"/>
            <p:cNvSpPr>
              <a:spLocks noChangeShapeType="1"/>
            </p:cNvSpPr>
            <p:nvPr/>
          </p:nvSpPr>
          <p:spPr bwMode="auto">
            <a:xfrm>
              <a:off x="4603" y="886"/>
              <a:ext cx="0" cy="3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00" name="Text Box 15"/>
            <p:cNvSpPr txBox="1">
              <a:spLocks noChangeArrowheads="1"/>
            </p:cNvSpPr>
            <p:nvPr/>
          </p:nvSpPr>
          <p:spPr bwMode="auto">
            <a:xfrm>
              <a:off x="4545" y="1216"/>
              <a:ext cx="228" cy="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>
                  <a:latin typeface="Arial" panose="020B0604020202020204" pitchFamily="34" charset="0"/>
                </a:rPr>
                <a:t>Fn</a:t>
              </a:r>
            </a:p>
          </p:txBody>
        </p:sp>
        <p:sp>
          <p:nvSpPr>
            <p:cNvPr id="12301" name="Rectangle 17"/>
            <p:cNvSpPr>
              <a:spLocks noChangeArrowheads="1"/>
            </p:cNvSpPr>
            <p:nvPr/>
          </p:nvSpPr>
          <p:spPr bwMode="auto">
            <a:xfrm>
              <a:off x="3787" y="1203"/>
              <a:ext cx="260" cy="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>
                  <a:latin typeface="Arial" panose="020B0604020202020204" pitchFamily="34" charset="0"/>
                </a:rPr>
                <a:t>-Fn</a:t>
              </a:r>
            </a:p>
          </p:txBody>
        </p:sp>
        <p:sp>
          <p:nvSpPr>
            <p:cNvPr id="12302" name="Line 18"/>
            <p:cNvSpPr>
              <a:spLocks noChangeShapeType="1"/>
            </p:cNvSpPr>
            <p:nvPr/>
          </p:nvSpPr>
          <p:spPr bwMode="auto">
            <a:xfrm>
              <a:off x="4513" y="886"/>
              <a:ext cx="0" cy="3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03" name="Line 19"/>
            <p:cNvSpPr>
              <a:spLocks noChangeShapeType="1"/>
            </p:cNvSpPr>
            <p:nvPr/>
          </p:nvSpPr>
          <p:spPr bwMode="auto">
            <a:xfrm>
              <a:off x="4739" y="886"/>
              <a:ext cx="0" cy="3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04" name="Text Box 20"/>
            <p:cNvSpPr txBox="1">
              <a:spLocks noChangeArrowheads="1"/>
            </p:cNvSpPr>
            <p:nvPr/>
          </p:nvSpPr>
          <p:spPr bwMode="auto">
            <a:xfrm>
              <a:off x="4681" y="1216"/>
              <a:ext cx="223" cy="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>
                  <a:latin typeface="Arial" panose="020B0604020202020204" pitchFamily="34" charset="0"/>
                </a:rPr>
                <a:t>Fs</a:t>
              </a:r>
            </a:p>
          </p:txBody>
        </p:sp>
        <p:sp>
          <p:nvSpPr>
            <p:cNvPr id="12305" name="Text Box 21"/>
            <p:cNvSpPr txBox="1">
              <a:spLocks noChangeArrowheads="1"/>
            </p:cNvSpPr>
            <p:nvPr/>
          </p:nvSpPr>
          <p:spPr bwMode="auto">
            <a:xfrm>
              <a:off x="4286" y="1216"/>
              <a:ext cx="303" cy="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>
                  <a:latin typeface="Arial" panose="020B0604020202020204" pitchFamily="34" charset="0"/>
                </a:rPr>
                <a:t>Fs/2</a:t>
              </a:r>
            </a:p>
          </p:txBody>
        </p:sp>
        <p:sp>
          <p:nvSpPr>
            <p:cNvPr id="12306" name="AutoShape 22"/>
            <p:cNvSpPr>
              <a:spLocks noChangeArrowheads="1"/>
            </p:cNvSpPr>
            <p:nvPr/>
          </p:nvSpPr>
          <p:spPr bwMode="auto">
            <a:xfrm>
              <a:off x="4241" y="1299"/>
              <a:ext cx="91" cy="136"/>
            </a:xfrm>
            <a:prstGeom prst="downArrow">
              <a:avLst>
                <a:gd name="adj1" fmla="val 50000"/>
                <a:gd name="adj2" fmla="val 37363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2307" name="Line 23"/>
            <p:cNvSpPr>
              <a:spLocks noChangeShapeType="1"/>
            </p:cNvSpPr>
            <p:nvPr/>
          </p:nvSpPr>
          <p:spPr bwMode="auto">
            <a:xfrm>
              <a:off x="3107" y="1979"/>
              <a:ext cx="244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08" name="Line 24"/>
            <p:cNvSpPr>
              <a:spLocks noChangeShapeType="1"/>
            </p:cNvSpPr>
            <p:nvPr/>
          </p:nvSpPr>
          <p:spPr bwMode="auto">
            <a:xfrm flipV="1">
              <a:off x="3968" y="1657"/>
              <a:ext cx="318" cy="31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09" name="Line 25"/>
            <p:cNvSpPr>
              <a:spLocks noChangeShapeType="1"/>
            </p:cNvSpPr>
            <p:nvPr/>
          </p:nvSpPr>
          <p:spPr bwMode="auto">
            <a:xfrm>
              <a:off x="4286" y="1657"/>
              <a:ext cx="317" cy="31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10" name="Line 26"/>
            <p:cNvSpPr>
              <a:spLocks noChangeShapeType="1"/>
            </p:cNvSpPr>
            <p:nvPr/>
          </p:nvSpPr>
          <p:spPr bwMode="auto">
            <a:xfrm flipV="1">
              <a:off x="4286" y="1476"/>
              <a:ext cx="0" cy="49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11" name="Line 27"/>
            <p:cNvSpPr>
              <a:spLocks noChangeShapeType="1"/>
            </p:cNvSpPr>
            <p:nvPr/>
          </p:nvSpPr>
          <p:spPr bwMode="auto">
            <a:xfrm>
              <a:off x="3968" y="1612"/>
              <a:ext cx="0" cy="3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12" name="Line 28"/>
            <p:cNvSpPr>
              <a:spLocks noChangeShapeType="1"/>
            </p:cNvSpPr>
            <p:nvPr/>
          </p:nvSpPr>
          <p:spPr bwMode="auto">
            <a:xfrm>
              <a:off x="4603" y="1612"/>
              <a:ext cx="0" cy="3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13" name="Text Box 29"/>
            <p:cNvSpPr txBox="1">
              <a:spLocks noChangeArrowheads="1"/>
            </p:cNvSpPr>
            <p:nvPr/>
          </p:nvSpPr>
          <p:spPr bwMode="auto">
            <a:xfrm>
              <a:off x="4513" y="1941"/>
              <a:ext cx="228" cy="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>
                  <a:latin typeface="Arial" panose="020B0604020202020204" pitchFamily="34" charset="0"/>
                </a:rPr>
                <a:t>Fn</a:t>
              </a:r>
            </a:p>
          </p:txBody>
        </p:sp>
        <p:sp>
          <p:nvSpPr>
            <p:cNvPr id="12314" name="Rectangle 30"/>
            <p:cNvSpPr>
              <a:spLocks noChangeArrowheads="1"/>
            </p:cNvSpPr>
            <p:nvPr/>
          </p:nvSpPr>
          <p:spPr bwMode="auto">
            <a:xfrm>
              <a:off x="3890" y="1929"/>
              <a:ext cx="260" cy="1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>
                  <a:latin typeface="Arial" panose="020B0604020202020204" pitchFamily="34" charset="0"/>
                </a:rPr>
                <a:t>-Fn</a:t>
              </a:r>
            </a:p>
          </p:txBody>
        </p:sp>
        <p:sp>
          <p:nvSpPr>
            <p:cNvPr id="12315" name="Line 31"/>
            <p:cNvSpPr>
              <a:spLocks noChangeShapeType="1"/>
            </p:cNvSpPr>
            <p:nvPr/>
          </p:nvSpPr>
          <p:spPr bwMode="auto">
            <a:xfrm>
              <a:off x="4513" y="1612"/>
              <a:ext cx="0" cy="3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16" name="Line 32"/>
            <p:cNvSpPr>
              <a:spLocks noChangeShapeType="1"/>
            </p:cNvSpPr>
            <p:nvPr/>
          </p:nvSpPr>
          <p:spPr bwMode="auto">
            <a:xfrm>
              <a:off x="4739" y="1612"/>
              <a:ext cx="0" cy="3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17" name="Text Box 33"/>
            <p:cNvSpPr txBox="1">
              <a:spLocks noChangeArrowheads="1"/>
            </p:cNvSpPr>
            <p:nvPr/>
          </p:nvSpPr>
          <p:spPr bwMode="auto">
            <a:xfrm>
              <a:off x="4681" y="1941"/>
              <a:ext cx="223" cy="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>
                  <a:latin typeface="Arial" panose="020B0604020202020204" pitchFamily="34" charset="0"/>
                </a:rPr>
                <a:t>Fs</a:t>
              </a:r>
            </a:p>
          </p:txBody>
        </p:sp>
        <p:sp>
          <p:nvSpPr>
            <p:cNvPr id="12318" name="Text Box 34"/>
            <p:cNvSpPr txBox="1">
              <a:spLocks noChangeArrowheads="1"/>
            </p:cNvSpPr>
            <p:nvPr/>
          </p:nvSpPr>
          <p:spPr bwMode="auto">
            <a:xfrm>
              <a:off x="4286" y="1942"/>
              <a:ext cx="303" cy="1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>
                  <a:latin typeface="Arial" panose="020B0604020202020204" pitchFamily="34" charset="0"/>
                </a:rPr>
                <a:t>Fs/2</a:t>
              </a:r>
            </a:p>
          </p:txBody>
        </p:sp>
        <p:sp>
          <p:nvSpPr>
            <p:cNvPr id="12319" name="Line 35"/>
            <p:cNvSpPr>
              <a:spLocks noChangeShapeType="1"/>
            </p:cNvSpPr>
            <p:nvPr/>
          </p:nvSpPr>
          <p:spPr bwMode="auto">
            <a:xfrm flipV="1">
              <a:off x="4422" y="1662"/>
              <a:ext cx="318" cy="31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20" name="Line 36"/>
            <p:cNvSpPr>
              <a:spLocks noChangeShapeType="1"/>
            </p:cNvSpPr>
            <p:nvPr/>
          </p:nvSpPr>
          <p:spPr bwMode="auto">
            <a:xfrm>
              <a:off x="4740" y="1662"/>
              <a:ext cx="317" cy="31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21" name="Line 37"/>
            <p:cNvSpPr>
              <a:spLocks noChangeShapeType="1"/>
            </p:cNvSpPr>
            <p:nvPr/>
          </p:nvSpPr>
          <p:spPr bwMode="auto">
            <a:xfrm flipV="1">
              <a:off x="3470" y="1662"/>
              <a:ext cx="318" cy="31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22" name="Line 38"/>
            <p:cNvSpPr>
              <a:spLocks noChangeShapeType="1"/>
            </p:cNvSpPr>
            <p:nvPr/>
          </p:nvSpPr>
          <p:spPr bwMode="auto">
            <a:xfrm>
              <a:off x="3788" y="1662"/>
              <a:ext cx="317" cy="31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23" name="Line 39"/>
            <p:cNvSpPr>
              <a:spLocks noChangeShapeType="1"/>
            </p:cNvSpPr>
            <p:nvPr/>
          </p:nvSpPr>
          <p:spPr bwMode="auto">
            <a:xfrm>
              <a:off x="3787" y="1616"/>
              <a:ext cx="0" cy="3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24" name="Text Box 40"/>
            <p:cNvSpPr txBox="1">
              <a:spLocks noChangeArrowheads="1"/>
            </p:cNvSpPr>
            <p:nvPr/>
          </p:nvSpPr>
          <p:spPr bwMode="auto">
            <a:xfrm>
              <a:off x="3651" y="1934"/>
              <a:ext cx="255" cy="1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>
                  <a:latin typeface="Arial" panose="020B0604020202020204" pitchFamily="34" charset="0"/>
                </a:rPr>
                <a:t>-Fs</a:t>
              </a:r>
            </a:p>
          </p:txBody>
        </p:sp>
      </p:grpSp>
      <p:sp>
        <p:nvSpPr>
          <p:cNvPr id="12293" name="Text Box 103"/>
          <p:cNvSpPr txBox="1">
            <a:spLocks noChangeArrowheads="1"/>
          </p:cNvSpPr>
          <p:nvPr/>
        </p:nvSpPr>
        <p:spPr bwMode="auto">
          <a:xfrm>
            <a:off x="5003800" y="2671763"/>
            <a:ext cx="10985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>
                <a:solidFill>
                  <a:srgbClr val="CC0000"/>
                </a:solidFill>
                <a:latin typeface="Arial" panose="020B0604020202020204" pitchFamily="34" charset="0"/>
              </a:rPr>
              <a:t>直接采样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特征分析</a:t>
            </a:r>
            <a:r>
              <a:rPr lang="en-US" altLang="zh-CN" smtClean="0"/>
              <a:t>-</a:t>
            </a:r>
            <a:r>
              <a:rPr lang="zh-CN" altLang="en-US" smtClean="0"/>
              <a:t>数字化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182688" y="2017713"/>
            <a:ext cx="3814762" cy="4114800"/>
          </a:xfrm>
        </p:spPr>
        <p:txBody>
          <a:bodyPr/>
          <a:lstStyle/>
          <a:p>
            <a:pPr eaLnBrk="1" hangingPunct="1"/>
            <a:r>
              <a:rPr lang="zh-CN" altLang="en-US" sz="2400" smtClean="0"/>
              <a:t>预处理</a:t>
            </a:r>
          </a:p>
          <a:p>
            <a:pPr lvl="1" eaLnBrk="1" hangingPunct="1"/>
            <a:r>
              <a:rPr lang="zh-CN" altLang="en-US" sz="2000" smtClean="0"/>
              <a:t>离散化周期采样 </a:t>
            </a:r>
            <a:endParaRPr lang="en-US" altLang="zh-CN" sz="1800" smtClean="0"/>
          </a:p>
          <a:p>
            <a:pPr lvl="1" eaLnBrk="1" hangingPunct="1"/>
            <a:r>
              <a:rPr lang="zh-CN" altLang="en-US" sz="2000" smtClean="0"/>
              <a:t>反混叠滤波：</a:t>
            </a:r>
          </a:p>
          <a:p>
            <a:pPr lvl="2" eaLnBrk="1" hangingPunct="1"/>
            <a:r>
              <a:rPr lang="zh-CN" altLang="en-US" sz="1800" smtClean="0"/>
              <a:t>大于</a:t>
            </a:r>
            <a:r>
              <a:rPr lang="en-US" altLang="zh-CN" sz="1800" smtClean="0"/>
              <a:t>F</a:t>
            </a:r>
            <a:r>
              <a:rPr lang="en-US" altLang="zh-CN" sz="1400" smtClean="0"/>
              <a:t>s</a:t>
            </a:r>
            <a:r>
              <a:rPr lang="en-US" altLang="zh-CN" sz="1800" smtClean="0"/>
              <a:t>/2</a:t>
            </a:r>
            <a:r>
              <a:rPr lang="zh-CN" altLang="en-US" sz="1800" smtClean="0"/>
              <a:t>频率成分滤除</a:t>
            </a:r>
          </a:p>
          <a:p>
            <a:pPr lvl="2" eaLnBrk="1" hangingPunct="1"/>
            <a:r>
              <a:rPr lang="zh-CN" altLang="en-US" sz="1800" smtClean="0"/>
              <a:t>带宽小于</a:t>
            </a:r>
            <a:r>
              <a:rPr lang="en-US" altLang="zh-CN" sz="1800" smtClean="0"/>
              <a:t>F</a:t>
            </a:r>
            <a:r>
              <a:rPr lang="en-US" altLang="zh-CN" sz="1400" smtClean="0"/>
              <a:t>s</a:t>
            </a:r>
            <a:r>
              <a:rPr lang="en-US" altLang="zh-CN" sz="1800" smtClean="0"/>
              <a:t>/2</a:t>
            </a:r>
            <a:r>
              <a:rPr lang="zh-CN" altLang="en-US" sz="1800" smtClean="0"/>
              <a:t>低通滤波器</a:t>
            </a:r>
          </a:p>
        </p:txBody>
      </p:sp>
      <p:grpSp>
        <p:nvGrpSpPr>
          <p:cNvPr id="13316" name="Group 4"/>
          <p:cNvGrpSpPr>
            <a:grpSpLocks/>
          </p:cNvGrpSpPr>
          <p:nvPr/>
        </p:nvGrpSpPr>
        <p:grpSpPr bwMode="auto">
          <a:xfrm>
            <a:off x="4860925" y="1801813"/>
            <a:ext cx="4103688" cy="5083175"/>
            <a:chOff x="3062" y="1135"/>
            <a:chExt cx="2585" cy="3202"/>
          </a:xfrm>
        </p:grpSpPr>
        <p:grpSp>
          <p:nvGrpSpPr>
            <p:cNvPr id="13317" name="Group 5"/>
            <p:cNvGrpSpPr>
              <a:grpSpLocks/>
            </p:cNvGrpSpPr>
            <p:nvPr/>
          </p:nvGrpSpPr>
          <p:grpSpPr bwMode="auto">
            <a:xfrm>
              <a:off x="3198" y="1135"/>
              <a:ext cx="2449" cy="1206"/>
              <a:chOff x="3107" y="750"/>
              <a:chExt cx="2449" cy="1391"/>
            </a:xfrm>
          </p:grpSpPr>
          <p:sp>
            <p:nvSpPr>
              <p:cNvPr id="13373" name="Line 6"/>
              <p:cNvSpPr>
                <a:spLocks noChangeShapeType="1"/>
              </p:cNvSpPr>
              <p:nvPr/>
            </p:nvSpPr>
            <p:spPr bwMode="auto">
              <a:xfrm>
                <a:off x="3742" y="1249"/>
                <a:ext cx="127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74" name="Line 7"/>
              <p:cNvSpPr>
                <a:spLocks noChangeShapeType="1"/>
              </p:cNvSpPr>
              <p:nvPr/>
            </p:nvSpPr>
            <p:spPr bwMode="auto">
              <a:xfrm flipV="1">
                <a:off x="3968" y="931"/>
                <a:ext cx="318" cy="3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75" name="Line 8"/>
              <p:cNvSpPr>
                <a:spLocks noChangeShapeType="1"/>
              </p:cNvSpPr>
              <p:nvPr/>
            </p:nvSpPr>
            <p:spPr bwMode="auto">
              <a:xfrm>
                <a:off x="4286" y="931"/>
                <a:ext cx="317" cy="3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76" name="Line 9"/>
              <p:cNvSpPr>
                <a:spLocks noChangeShapeType="1"/>
              </p:cNvSpPr>
              <p:nvPr/>
            </p:nvSpPr>
            <p:spPr bwMode="auto">
              <a:xfrm flipV="1">
                <a:off x="4286" y="750"/>
                <a:ext cx="0" cy="49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77" name="Line 10"/>
              <p:cNvSpPr>
                <a:spLocks noChangeShapeType="1"/>
              </p:cNvSpPr>
              <p:nvPr/>
            </p:nvSpPr>
            <p:spPr bwMode="auto">
              <a:xfrm>
                <a:off x="3968" y="886"/>
                <a:ext cx="0" cy="36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78" name="Line 11"/>
              <p:cNvSpPr>
                <a:spLocks noChangeShapeType="1"/>
              </p:cNvSpPr>
              <p:nvPr/>
            </p:nvSpPr>
            <p:spPr bwMode="auto">
              <a:xfrm>
                <a:off x="4603" y="886"/>
                <a:ext cx="0" cy="36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79" name="Text Box 12"/>
              <p:cNvSpPr txBox="1">
                <a:spLocks noChangeArrowheads="1"/>
              </p:cNvSpPr>
              <p:nvPr/>
            </p:nvSpPr>
            <p:spPr bwMode="auto">
              <a:xfrm>
                <a:off x="4545" y="1216"/>
                <a:ext cx="228" cy="2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200">
                    <a:latin typeface="Arial" panose="020B0604020202020204" pitchFamily="34" charset="0"/>
                  </a:rPr>
                  <a:t>Fn</a:t>
                </a:r>
              </a:p>
            </p:txBody>
          </p:sp>
          <p:sp>
            <p:nvSpPr>
              <p:cNvPr id="13380" name="Rectangle 13"/>
              <p:cNvSpPr>
                <a:spLocks noChangeArrowheads="1"/>
              </p:cNvSpPr>
              <p:nvPr/>
            </p:nvSpPr>
            <p:spPr bwMode="auto">
              <a:xfrm>
                <a:off x="3787" y="1203"/>
                <a:ext cx="260" cy="2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200">
                    <a:latin typeface="Arial" panose="020B0604020202020204" pitchFamily="34" charset="0"/>
                  </a:rPr>
                  <a:t>-Fn</a:t>
                </a:r>
              </a:p>
            </p:txBody>
          </p:sp>
          <p:sp>
            <p:nvSpPr>
              <p:cNvPr id="13381" name="Line 14"/>
              <p:cNvSpPr>
                <a:spLocks noChangeShapeType="1"/>
              </p:cNvSpPr>
              <p:nvPr/>
            </p:nvSpPr>
            <p:spPr bwMode="auto">
              <a:xfrm>
                <a:off x="4513" y="886"/>
                <a:ext cx="0" cy="36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82" name="Line 15"/>
              <p:cNvSpPr>
                <a:spLocks noChangeShapeType="1"/>
              </p:cNvSpPr>
              <p:nvPr/>
            </p:nvSpPr>
            <p:spPr bwMode="auto">
              <a:xfrm>
                <a:off x="4739" y="886"/>
                <a:ext cx="0" cy="36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83" name="Text Box 16"/>
              <p:cNvSpPr txBox="1">
                <a:spLocks noChangeArrowheads="1"/>
              </p:cNvSpPr>
              <p:nvPr/>
            </p:nvSpPr>
            <p:spPr bwMode="auto">
              <a:xfrm>
                <a:off x="4681" y="1216"/>
                <a:ext cx="223" cy="2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200">
                    <a:latin typeface="Arial" panose="020B0604020202020204" pitchFamily="34" charset="0"/>
                  </a:rPr>
                  <a:t>Fs</a:t>
                </a:r>
              </a:p>
            </p:txBody>
          </p:sp>
          <p:sp>
            <p:nvSpPr>
              <p:cNvPr id="13384" name="Text Box 17"/>
              <p:cNvSpPr txBox="1">
                <a:spLocks noChangeArrowheads="1"/>
              </p:cNvSpPr>
              <p:nvPr/>
            </p:nvSpPr>
            <p:spPr bwMode="auto">
              <a:xfrm>
                <a:off x="4286" y="1216"/>
                <a:ext cx="303" cy="2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200">
                    <a:latin typeface="Arial" panose="020B0604020202020204" pitchFamily="34" charset="0"/>
                  </a:rPr>
                  <a:t>Fs/2</a:t>
                </a:r>
              </a:p>
            </p:txBody>
          </p:sp>
          <p:sp>
            <p:nvSpPr>
              <p:cNvPr id="13385" name="AutoShape 18"/>
              <p:cNvSpPr>
                <a:spLocks noChangeArrowheads="1"/>
              </p:cNvSpPr>
              <p:nvPr/>
            </p:nvSpPr>
            <p:spPr bwMode="auto">
              <a:xfrm>
                <a:off x="4241" y="1299"/>
                <a:ext cx="91" cy="136"/>
              </a:xfrm>
              <a:prstGeom prst="downArrow">
                <a:avLst>
                  <a:gd name="adj1" fmla="val 50000"/>
                  <a:gd name="adj2" fmla="val 37363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3386" name="Line 19"/>
              <p:cNvSpPr>
                <a:spLocks noChangeShapeType="1"/>
              </p:cNvSpPr>
              <p:nvPr/>
            </p:nvSpPr>
            <p:spPr bwMode="auto">
              <a:xfrm>
                <a:off x="3107" y="1979"/>
                <a:ext cx="244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87" name="Line 20"/>
              <p:cNvSpPr>
                <a:spLocks noChangeShapeType="1"/>
              </p:cNvSpPr>
              <p:nvPr/>
            </p:nvSpPr>
            <p:spPr bwMode="auto">
              <a:xfrm flipV="1">
                <a:off x="3968" y="1657"/>
                <a:ext cx="318" cy="3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88" name="Line 21"/>
              <p:cNvSpPr>
                <a:spLocks noChangeShapeType="1"/>
              </p:cNvSpPr>
              <p:nvPr/>
            </p:nvSpPr>
            <p:spPr bwMode="auto">
              <a:xfrm>
                <a:off x="4286" y="1657"/>
                <a:ext cx="317" cy="3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89" name="Line 22"/>
              <p:cNvSpPr>
                <a:spLocks noChangeShapeType="1"/>
              </p:cNvSpPr>
              <p:nvPr/>
            </p:nvSpPr>
            <p:spPr bwMode="auto">
              <a:xfrm flipV="1">
                <a:off x="4286" y="1476"/>
                <a:ext cx="0" cy="49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90" name="Line 23"/>
              <p:cNvSpPr>
                <a:spLocks noChangeShapeType="1"/>
              </p:cNvSpPr>
              <p:nvPr/>
            </p:nvSpPr>
            <p:spPr bwMode="auto">
              <a:xfrm>
                <a:off x="3968" y="1612"/>
                <a:ext cx="0" cy="36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91" name="Line 24"/>
              <p:cNvSpPr>
                <a:spLocks noChangeShapeType="1"/>
              </p:cNvSpPr>
              <p:nvPr/>
            </p:nvSpPr>
            <p:spPr bwMode="auto">
              <a:xfrm>
                <a:off x="4603" y="1612"/>
                <a:ext cx="0" cy="36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92" name="Text Box 25"/>
              <p:cNvSpPr txBox="1">
                <a:spLocks noChangeArrowheads="1"/>
              </p:cNvSpPr>
              <p:nvPr/>
            </p:nvSpPr>
            <p:spPr bwMode="auto">
              <a:xfrm>
                <a:off x="4513" y="1941"/>
                <a:ext cx="228" cy="2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200">
                    <a:latin typeface="Arial" panose="020B0604020202020204" pitchFamily="34" charset="0"/>
                  </a:rPr>
                  <a:t>Fn</a:t>
                </a:r>
              </a:p>
            </p:txBody>
          </p:sp>
          <p:sp>
            <p:nvSpPr>
              <p:cNvPr id="13393" name="Rectangle 26"/>
              <p:cNvSpPr>
                <a:spLocks noChangeArrowheads="1"/>
              </p:cNvSpPr>
              <p:nvPr/>
            </p:nvSpPr>
            <p:spPr bwMode="auto">
              <a:xfrm>
                <a:off x="3890" y="1929"/>
                <a:ext cx="260" cy="19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200">
                    <a:latin typeface="Arial" panose="020B0604020202020204" pitchFamily="34" charset="0"/>
                  </a:rPr>
                  <a:t>-Fn</a:t>
                </a:r>
              </a:p>
            </p:txBody>
          </p:sp>
          <p:sp>
            <p:nvSpPr>
              <p:cNvPr id="13394" name="Line 27"/>
              <p:cNvSpPr>
                <a:spLocks noChangeShapeType="1"/>
              </p:cNvSpPr>
              <p:nvPr/>
            </p:nvSpPr>
            <p:spPr bwMode="auto">
              <a:xfrm>
                <a:off x="4513" y="1612"/>
                <a:ext cx="0" cy="36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95" name="Line 28"/>
              <p:cNvSpPr>
                <a:spLocks noChangeShapeType="1"/>
              </p:cNvSpPr>
              <p:nvPr/>
            </p:nvSpPr>
            <p:spPr bwMode="auto">
              <a:xfrm>
                <a:off x="4739" y="1612"/>
                <a:ext cx="0" cy="36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96" name="Text Box 29"/>
              <p:cNvSpPr txBox="1">
                <a:spLocks noChangeArrowheads="1"/>
              </p:cNvSpPr>
              <p:nvPr/>
            </p:nvSpPr>
            <p:spPr bwMode="auto">
              <a:xfrm>
                <a:off x="4681" y="1941"/>
                <a:ext cx="223" cy="2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200">
                    <a:latin typeface="Arial" panose="020B0604020202020204" pitchFamily="34" charset="0"/>
                  </a:rPr>
                  <a:t>Fs</a:t>
                </a:r>
              </a:p>
            </p:txBody>
          </p:sp>
          <p:sp>
            <p:nvSpPr>
              <p:cNvPr id="13397" name="Text Box 30"/>
              <p:cNvSpPr txBox="1">
                <a:spLocks noChangeArrowheads="1"/>
              </p:cNvSpPr>
              <p:nvPr/>
            </p:nvSpPr>
            <p:spPr bwMode="auto">
              <a:xfrm>
                <a:off x="4286" y="1942"/>
                <a:ext cx="303" cy="19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200">
                    <a:latin typeface="Arial" panose="020B0604020202020204" pitchFamily="34" charset="0"/>
                  </a:rPr>
                  <a:t>Fs/2</a:t>
                </a:r>
              </a:p>
            </p:txBody>
          </p:sp>
          <p:sp>
            <p:nvSpPr>
              <p:cNvPr id="13398" name="Line 31"/>
              <p:cNvSpPr>
                <a:spLocks noChangeShapeType="1"/>
              </p:cNvSpPr>
              <p:nvPr/>
            </p:nvSpPr>
            <p:spPr bwMode="auto">
              <a:xfrm flipV="1">
                <a:off x="4422" y="1662"/>
                <a:ext cx="318" cy="3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99" name="Line 32"/>
              <p:cNvSpPr>
                <a:spLocks noChangeShapeType="1"/>
              </p:cNvSpPr>
              <p:nvPr/>
            </p:nvSpPr>
            <p:spPr bwMode="auto">
              <a:xfrm>
                <a:off x="4740" y="1662"/>
                <a:ext cx="317" cy="3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400" name="Line 33"/>
              <p:cNvSpPr>
                <a:spLocks noChangeShapeType="1"/>
              </p:cNvSpPr>
              <p:nvPr/>
            </p:nvSpPr>
            <p:spPr bwMode="auto">
              <a:xfrm flipV="1">
                <a:off x="3470" y="1662"/>
                <a:ext cx="318" cy="3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401" name="Line 34"/>
              <p:cNvSpPr>
                <a:spLocks noChangeShapeType="1"/>
              </p:cNvSpPr>
              <p:nvPr/>
            </p:nvSpPr>
            <p:spPr bwMode="auto">
              <a:xfrm>
                <a:off x="3788" y="1662"/>
                <a:ext cx="317" cy="3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402" name="Line 35"/>
              <p:cNvSpPr>
                <a:spLocks noChangeShapeType="1"/>
              </p:cNvSpPr>
              <p:nvPr/>
            </p:nvSpPr>
            <p:spPr bwMode="auto">
              <a:xfrm>
                <a:off x="3787" y="1616"/>
                <a:ext cx="0" cy="36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403" name="Text Box 36"/>
              <p:cNvSpPr txBox="1">
                <a:spLocks noChangeArrowheads="1"/>
              </p:cNvSpPr>
              <p:nvPr/>
            </p:nvSpPr>
            <p:spPr bwMode="auto">
              <a:xfrm>
                <a:off x="3651" y="1934"/>
                <a:ext cx="255" cy="19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200">
                    <a:latin typeface="Arial" panose="020B0604020202020204" pitchFamily="34" charset="0"/>
                  </a:rPr>
                  <a:t>-Fs</a:t>
                </a:r>
              </a:p>
            </p:txBody>
          </p:sp>
        </p:grpSp>
        <p:grpSp>
          <p:nvGrpSpPr>
            <p:cNvPr id="13318" name="Group 37"/>
            <p:cNvGrpSpPr>
              <a:grpSpLocks/>
            </p:cNvGrpSpPr>
            <p:nvPr/>
          </p:nvGrpSpPr>
          <p:grpSpPr bwMode="auto">
            <a:xfrm>
              <a:off x="3198" y="2496"/>
              <a:ext cx="2449" cy="1841"/>
              <a:chOff x="3107" y="2111"/>
              <a:chExt cx="2449" cy="2120"/>
            </a:xfrm>
          </p:grpSpPr>
          <p:sp>
            <p:nvSpPr>
              <p:cNvPr id="13321" name="Line 38"/>
              <p:cNvSpPr>
                <a:spLocks noChangeShapeType="1"/>
              </p:cNvSpPr>
              <p:nvPr/>
            </p:nvSpPr>
            <p:spPr bwMode="auto">
              <a:xfrm>
                <a:off x="3742" y="2610"/>
                <a:ext cx="127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22" name="Line 39"/>
              <p:cNvSpPr>
                <a:spLocks noChangeShapeType="1"/>
              </p:cNvSpPr>
              <p:nvPr/>
            </p:nvSpPr>
            <p:spPr bwMode="auto">
              <a:xfrm flipV="1">
                <a:off x="3968" y="2292"/>
                <a:ext cx="318" cy="3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23" name="Line 40"/>
              <p:cNvSpPr>
                <a:spLocks noChangeShapeType="1"/>
              </p:cNvSpPr>
              <p:nvPr/>
            </p:nvSpPr>
            <p:spPr bwMode="auto">
              <a:xfrm>
                <a:off x="4286" y="2292"/>
                <a:ext cx="317" cy="3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24" name="Line 41"/>
              <p:cNvSpPr>
                <a:spLocks noChangeShapeType="1"/>
              </p:cNvSpPr>
              <p:nvPr/>
            </p:nvSpPr>
            <p:spPr bwMode="auto">
              <a:xfrm flipV="1">
                <a:off x="4286" y="2111"/>
                <a:ext cx="0" cy="49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25" name="Line 42"/>
              <p:cNvSpPr>
                <a:spLocks noChangeShapeType="1"/>
              </p:cNvSpPr>
              <p:nvPr/>
            </p:nvSpPr>
            <p:spPr bwMode="auto">
              <a:xfrm>
                <a:off x="3968" y="2247"/>
                <a:ext cx="0" cy="36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26" name="Line 43"/>
              <p:cNvSpPr>
                <a:spLocks noChangeShapeType="1"/>
              </p:cNvSpPr>
              <p:nvPr/>
            </p:nvSpPr>
            <p:spPr bwMode="auto">
              <a:xfrm>
                <a:off x="4603" y="2247"/>
                <a:ext cx="0" cy="36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27" name="Text Box 44"/>
              <p:cNvSpPr txBox="1">
                <a:spLocks noChangeArrowheads="1"/>
              </p:cNvSpPr>
              <p:nvPr/>
            </p:nvSpPr>
            <p:spPr bwMode="auto">
              <a:xfrm>
                <a:off x="4545" y="2577"/>
                <a:ext cx="228" cy="2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200">
                    <a:latin typeface="Arial" panose="020B0604020202020204" pitchFamily="34" charset="0"/>
                  </a:rPr>
                  <a:t>Fn</a:t>
                </a:r>
              </a:p>
            </p:txBody>
          </p:sp>
          <p:sp>
            <p:nvSpPr>
              <p:cNvPr id="13328" name="Rectangle 45"/>
              <p:cNvSpPr>
                <a:spLocks noChangeArrowheads="1"/>
              </p:cNvSpPr>
              <p:nvPr/>
            </p:nvSpPr>
            <p:spPr bwMode="auto">
              <a:xfrm>
                <a:off x="3787" y="2564"/>
                <a:ext cx="260" cy="19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200">
                    <a:latin typeface="Arial" panose="020B0604020202020204" pitchFamily="34" charset="0"/>
                  </a:rPr>
                  <a:t>-Fn</a:t>
                </a:r>
              </a:p>
            </p:txBody>
          </p:sp>
          <p:sp>
            <p:nvSpPr>
              <p:cNvPr id="13329" name="Line 46"/>
              <p:cNvSpPr>
                <a:spLocks noChangeShapeType="1"/>
              </p:cNvSpPr>
              <p:nvPr/>
            </p:nvSpPr>
            <p:spPr bwMode="auto">
              <a:xfrm>
                <a:off x="4513" y="2247"/>
                <a:ext cx="0" cy="36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30" name="Line 47"/>
              <p:cNvSpPr>
                <a:spLocks noChangeShapeType="1"/>
              </p:cNvSpPr>
              <p:nvPr/>
            </p:nvSpPr>
            <p:spPr bwMode="auto">
              <a:xfrm>
                <a:off x="4739" y="2247"/>
                <a:ext cx="0" cy="36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31" name="Text Box 48"/>
              <p:cNvSpPr txBox="1">
                <a:spLocks noChangeArrowheads="1"/>
              </p:cNvSpPr>
              <p:nvPr/>
            </p:nvSpPr>
            <p:spPr bwMode="auto">
              <a:xfrm>
                <a:off x="4681" y="2577"/>
                <a:ext cx="223" cy="2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200">
                    <a:latin typeface="Arial" panose="020B0604020202020204" pitchFamily="34" charset="0"/>
                  </a:rPr>
                  <a:t>Fs</a:t>
                </a:r>
              </a:p>
            </p:txBody>
          </p:sp>
          <p:sp>
            <p:nvSpPr>
              <p:cNvPr id="13332" name="Text Box 49"/>
              <p:cNvSpPr txBox="1">
                <a:spLocks noChangeArrowheads="1"/>
              </p:cNvSpPr>
              <p:nvPr/>
            </p:nvSpPr>
            <p:spPr bwMode="auto">
              <a:xfrm>
                <a:off x="4286" y="2577"/>
                <a:ext cx="303" cy="2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200">
                    <a:latin typeface="Arial" panose="020B0604020202020204" pitchFamily="34" charset="0"/>
                  </a:rPr>
                  <a:t>Fs/2</a:t>
                </a:r>
              </a:p>
            </p:txBody>
          </p:sp>
          <p:sp>
            <p:nvSpPr>
              <p:cNvPr id="13333" name="AutoShape 50"/>
              <p:cNvSpPr>
                <a:spLocks noChangeArrowheads="1"/>
              </p:cNvSpPr>
              <p:nvPr/>
            </p:nvSpPr>
            <p:spPr bwMode="auto">
              <a:xfrm>
                <a:off x="4241" y="2659"/>
                <a:ext cx="91" cy="136"/>
              </a:xfrm>
              <a:prstGeom prst="downArrow">
                <a:avLst>
                  <a:gd name="adj1" fmla="val 50000"/>
                  <a:gd name="adj2" fmla="val 37363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3334" name="Line 51"/>
              <p:cNvSpPr>
                <a:spLocks noChangeShapeType="1"/>
              </p:cNvSpPr>
              <p:nvPr/>
            </p:nvSpPr>
            <p:spPr bwMode="auto">
              <a:xfrm>
                <a:off x="3107" y="4069"/>
                <a:ext cx="244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35" name="Line 52"/>
              <p:cNvSpPr>
                <a:spLocks noChangeShapeType="1"/>
              </p:cNvSpPr>
              <p:nvPr/>
            </p:nvSpPr>
            <p:spPr bwMode="auto">
              <a:xfrm flipV="1">
                <a:off x="4286" y="3566"/>
                <a:ext cx="0" cy="49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36" name="Line 53"/>
              <p:cNvSpPr>
                <a:spLocks noChangeShapeType="1"/>
              </p:cNvSpPr>
              <p:nvPr/>
            </p:nvSpPr>
            <p:spPr bwMode="auto">
              <a:xfrm>
                <a:off x="3968" y="3702"/>
                <a:ext cx="0" cy="36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37" name="Line 54"/>
              <p:cNvSpPr>
                <a:spLocks noChangeShapeType="1"/>
              </p:cNvSpPr>
              <p:nvPr/>
            </p:nvSpPr>
            <p:spPr bwMode="auto">
              <a:xfrm>
                <a:off x="4603" y="3702"/>
                <a:ext cx="0" cy="36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38" name="Text Box 55"/>
              <p:cNvSpPr txBox="1">
                <a:spLocks noChangeArrowheads="1"/>
              </p:cNvSpPr>
              <p:nvPr/>
            </p:nvSpPr>
            <p:spPr bwMode="auto">
              <a:xfrm>
                <a:off x="4513" y="4032"/>
                <a:ext cx="228" cy="19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200">
                    <a:latin typeface="Arial" panose="020B0604020202020204" pitchFamily="34" charset="0"/>
                  </a:rPr>
                  <a:t>Fn</a:t>
                </a:r>
              </a:p>
            </p:txBody>
          </p:sp>
          <p:sp>
            <p:nvSpPr>
              <p:cNvPr id="13339" name="Rectangle 56"/>
              <p:cNvSpPr>
                <a:spLocks noChangeArrowheads="1"/>
              </p:cNvSpPr>
              <p:nvPr/>
            </p:nvSpPr>
            <p:spPr bwMode="auto">
              <a:xfrm>
                <a:off x="3890" y="4019"/>
                <a:ext cx="260" cy="19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200">
                    <a:latin typeface="Arial" panose="020B0604020202020204" pitchFamily="34" charset="0"/>
                  </a:rPr>
                  <a:t>-Fn</a:t>
                </a:r>
              </a:p>
            </p:txBody>
          </p:sp>
          <p:sp>
            <p:nvSpPr>
              <p:cNvPr id="13340" name="Line 57"/>
              <p:cNvSpPr>
                <a:spLocks noChangeShapeType="1"/>
              </p:cNvSpPr>
              <p:nvPr/>
            </p:nvSpPr>
            <p:spPr bwMode="auto">
              <a:xfrm>
                <a:off x="4513" y="3702"/>
                <a:ext cx="0" cy="36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41" name="Line 58"/>
              <p:cNvSpPr>
                <a:spLocks noChangeShapeType="1"/>
              </p:cNvSpPr>
              <p:nvPr/>
            </p:nvSpPr>
            <p:spPr bwMode="auto">
              <a:xfrm>
                <a:off x="4739" y="3702"/>
                <a:ext cx="0" cy="36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42" name="Text Box 59"/>
              <p:cNvSpPr txBox="1">
                <a:spLocks noChangeArrowheads="1"/>
              </p:cNvSpPr>
              <p:nvPr/>
            </p:nvSpPr>
            <p:spPr bwMode="auto">
              <a:xfrm>
                <a:off x="4681" y="4032"/>
                <a:ext cx="223" cy="19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200">
                    <a:latin typeface="Arial" panose="020B0604020202020204" pitchFamily="34" charset="0"/>
                  </a:rPr>
                  <a:t>Fs</a:t>
                </a:r>
              </a:p>
            </p:txBody>
          </p:sp>
          <p:sp>
            <p:nvSpPr>
              <p:cNvPr id="13343" name="Text Box 60"/>
              <p:cNvSpPr txBox="1">
                <a:spLocks noChangeArrowheads="1"/>
              </p:cNvSpPr>
              <p:nvPr/>
            </p:nvSpPr>
            <p:spPr bwMode="auto">
              <a:xfrm>
                <a:off x="4286" y="4032"/>
                <a:ext cx="303" cy="19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200">
                    <a:latin typeface="Arial" panose="020B0604020202020204" pitchFamily="34" charset="0"/>
                  </a:rPr>
                  <a:t>Fs/2</a:t>
                </a:r>
              </a:p>
            </p:txBody>
          </p:sp>
          <p:sp>
            <p:nvSpPr>
              <p:cNvPr id="13344" name="Line 61"/>
              <p:cNvSpPr>
                <a:spLocks noChangeShapeType="1"/>
              </p:cNvSpPr>
              <p:nvPr/>
            </p:nvSpPr>
            <p:spPr bwMode="auto">
              <a:xfrm>
                <a:off x="3787" y="3706"/>
                <a:ext cx="0" cy="36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45" name="Text Box 62"/>
              <p:cNvSpPr txBox="1">
                <a:spLocks noChangeArrowheads="1"/>
              </p:cNvSpPr>
              <p:nvPr/>
            </p:nvSpPr>
            <p:spPr bwMode="auto">
              <a:xfrm>
                <a:off x="3651" y="4024"/>
                <a:ext cx="255" cy="19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200">
                    <a:latin typeface="Arial" panose="020B0604020202020204" pitchFamily="34" charset="0"/>
                  </a:rPr>
                  <a:t>-Fs</a:t>
                </a:r>
              </a:p>
            </p:txBody>
          </p:sp>
          <p:sp>
            <p:nvSpPr>
              <p:cNvPr id="13346" name="Line 63"/>
              <p:cNvSpPr>
                <a:spLocks noChangeShapeType="1"/>
              </p:cNvSpPr>
              <p:nvPr/>
            </p:nvSpPr>
            <p:spPr bwMode="auto">
              <a:xfrm>
                <a:off x="3742" y="3335"/>
                <a:ext cx="127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47" name="Line 64"/>
              <p:cNvSpPr>
                <a:spLocks noChangeShapeType="1"/>
              </p:cNvSpPr>
              <p:nvPr/>
            </p:nvSpPr>
            <p:spPr bwMode="auto">
              <a:xfrm>
                <a:off x="3968" y="2972"/>
                <a:ext cx="0" cy="36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48" name="Line 65"/>
              <p:cNvSpPr>
                <a:spLocks noChangeShapeType="1"/>
              </p:cNvSpPr>
              <p:nvPr/>
            </p:nvSpPr>
            <p:spPr bwMode="auto">
              <a:xfrm>
                <a:off x="4603" y="2972"/>
                <a:ext cx="0" cy="36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49" name="Text Box 66"/>
              <p:cNvSpPr txBox="1">
                <a:spLocks noChangeArrowheads="1"/>
              </p:cNvSpPr>
              <p:nvPr/>
            </p:nvSpPr>
            <p:spPr bwMode="auto">
              <a:xfrm>
                <a:off x="4545" y="3302"/>
                <a:ext cx="228" cy="19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200">
                    <a:latin typeface="Arial" panose="020B0604020202020204" pitchFamily="34" charset="0"/>
                  </a:rPr>
                  <a:t>Fn</a:t>
                </a:r>
              </a:p>
            </p:txBody>
          </p:sp>
          <p:sp>
            <p:nvSpPr>
              <p:cNvPr id="13350" name="Rectangle 67"/>
              <p:cNvSpPr>
                <a:spLocks noChangeArrowheads="1"/>
              </p:cNvSpPr>
              <p:nvPr/>
            </p:nvSpPr>
            <p:spPr bwMode="auto">
              <a:xfrm>
                <a:off x="3787" y="3289"/>
                <a:ext cx="260" cy="2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200">
                    <a:latin typeface="Arial" panose="020B0604020202020204" pitchFamily="34" charset="0"/>
                  </a:rPr>
                  <a:t>-Fn</a:t>
                </a:r>
              </a:p>
            </p:txBody>
          </p:sp>
          <p:sp>
            <p:nvSpPr>
              <p:cNvPr id="13351" name="Line 68"/>
              <p:cNvSpPr>
                <a:spLocks noChangeShapeType="1"/>
              </p:cNvSpPr>
              <p:nvPr/>
            </p:nvSpPr>
            <p:spPr bwMode="auto">
              <a:xfrm>
                <a:off x="4513" y="2972"/>
                <a:ext cx="0" cy="36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52" name="Line 69"/>
              <p:cNvSpPr>
                <a:spLocks noChangeShapeType="1"/>
              </p:cNvSpPr>
              <p:nvPr/>
            </p:nvSpPr>
            <p:spPr bwMode="auto">
              <a:xfrm>
                <a:off x="4739" y="2972"/>
                <a:ext cx="0" cy="36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53" name="Text Box 70"/>
              <p:cNvSpPr txBox="1">
                <a:spLocks noChangeArrowheads="1"/>
              </p:cNvSpPr>
              <p:nvPr/>
            </p:nvSpPr>
            <p:spPr bwMode="auto">
              <a:xfrm>
                <a:off x="4681" y="3302"/>
                <a:ext cx="223" cy="19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200">
                    <a:latin typeface="Arial" panose="020B0604020202020204" pitchFamily="34" charset="0"/>
                  </a:rPr>
                  <a:t>Fs</a:t>
                </a:r>
              </a:p>
            </p:txBody>
          </p:sp>
          <p:sp>
            <p:nvSpPr>
              <p:cNvPr id="13354" name="Text Box 71"/>
              <p:cNvSpPr txBox="1">
                <a:spLocks noChangeArrowheads="1"/>
              </p:cNvSpPr>
              <p:nvPr/>
            </p:nvSpPr>
            <p:spPr bwMode="auto">
              <a:xfrm>
                <a:off x="4286" y="3302"/>
                <a:ext cx="303" cy="19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200">
                    <a:latin typeface="Arial" panose="020B0604020202020204" pitchFamily="34" charset="0"/>
                  </a:rPr>
                  <a:t>Fs/2</a:t>
                </a:r>
              </a:p>
            </p:txBody>
          </p:sp>
          <p:sp>
            <p:nvSpPr>
              <p:cNvPr id="13355" name="Line 72"/>
              <p:cNvSpPr>
                <a:spLocks noChangeShapeType="1"/>
              </p:cNvSpPr>
              <p:nvPr/>
            </p:nvSpPr>
            <p:spPr bwMode="auto">
              <a:xfrm flipV="1">
                <a:off x="4286" y="2840"/>
                <a:ext cx="0" cy="49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56" name="Line 73"/>
              <p:cNvSpPr>
                <a:spLocks noChangeShapeType="1"/>
              </p:cNvSpPr>
              <p:nvPr/>
            </p:nvSpPr>
            <p:spPr bwMode="auto">
              <a:xfrm flipH="1">
                <a:off x="4059" y="3022"/>
                <a:ext cx="227" cy="22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57" name="Line 74"/>
              <p:cNvSpPr>
                <a:spLocks noChangeShapeType="1"/>
              </p:cNvSpPr>
              <p:nvPr/>
            </p:nvSpPr>
            <p:spPr bwMode="auto">
              <a:xfrm>
                <a:off x="4286" y="3022"/>
                <a:ext cx="227" cy="22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58" name="Line 75"/>
              <p:cNvSpPr>
                <a:spLocks noChangeShapeType="1"/>
              </p:cNvSpPr>
              <p:nvPr/>
            </p:nvSpPr>
            <p:spPr bwMode="auto">
              <a:xfrm>
                <a:off x="4059" y="3249"/>
                <a:ext cx="0" cy="9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59" name="Line 76"/>
              <p:cNvSpPr>
                <a:spLocks noChangeShapeType="1"/>
              </p:cNvSpPr>
              <p:nvPr/>
            </p:nvSpPr>
            <p:spPr bwMode="auto">
              <a:xfrm>
                <a:off x="4513" y="3249"/>
                <a:ext cx="0" cy="9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60" name="Line 77"/>
              <p:cNvSpPr>
                <a:spLocks noChangeShapeType="1"/>
              </p:cNvSpPr>
              <p:nvPr/>
            </p:nvSpPr>
            <p:spPr bwMode="auto">
              <a:xfrm flipH="1">
                <a:off x="4059" y="3748"/>
                <a:ext cx="227" cy="22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61" name="Line 78"/>
              <p:cNvSpPr>
                <a:spLocks noChangeShapeType="1"/>
              </p:cNvSpPr>
              <p:nvPr/>
            </p:nvSpPr>
            <p:spPr bwMode="auto">
              <a:xfrm>
                <a:off x="4286" y="3748"/>
                <a:ext cx="227" cy="22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62" name="Line 79"/>
              <p:cNvSpPr>
                <a:spLocks noChangeShapeType="1"/>
              </p:cNvSpPr>
              <p:nvPr/>
            </p:nvSpPr>
            <p:spPr bwMode="auto">
              <a:xfrm>
                <a:off x="4059" y="3975"/>
                <a:ext cx="0" cy="9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63" name="Line 80"/>
              <p:cNvSpPr>
                <a:spLocks noChangeShapeType="1"/>
              </p:cNvSpPr>
              <p:nvPr/>
            </p:nvSpPr>
            <p:spPr bwMode="auto">
              <a:xfrm>
                <a:off x="4513" y="3975"/>
                <a:ext cx="0" cy="9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64" name="Line 81"/>
              <p:cNvSpPr>
                <a:spLocks noChangeShapeType="1"/>
              </p:cNvSpPr>
              <p:nvPr/>
            </p:nvSpPr>
            <p:spPr bwMode="auto">
              <a:xfrm flipH="1">
                <a:off x="4513" y="3748"/>
                <a:ext cx="227" cy="22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65" name="Line 82"/>
              <p:cNvSpPr>
                <a:spLocks noChangeShapeType="1"/>
              </p:cNvSpPr>
              <p:nvPr/>
            </p:nvSpPr>
            <p:spPr bwMode="auto">
              <a:xfrm>
                <a:off x="4740" y="3748"/>
                <a:ext cx="227" cy="22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66" name="Line 83"/>
              <p:cNvSpPr>
                <a:spLocks noChangeShapeType="1"/>
              </p:cNvSpPr>
              <p:nvPr/>
            </p:nvSpPr>
            <p:spPr bwMode="auto">
              <a:xfrm>
                <a:off x="4513" y="3975"/>
                <a:ext cx="0" cy="9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67" name="Line 84"/>
              <p:cNvSpPr>
                <a:spLocks noChangeShapeType="1"/>
              </p:cNvSpPr>
              <p:nvPr/>
            </p:nvSpPr>
            <p:spPr bwMode="auto">
              <a:xfrm>
                <a:off x="4967" y="3975"/>
                <a:ext cx="0" cy="9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68" name="Line 85"/>
              <p:cNvSpPr>
                <a:spLocks noChangeShapeType="1"/>
              </p:cNvSpPr>
              <p:nvPr/>
            </p:nvSpPr>
            <p:spPr bwMode="auto">
              <a:xfrm flipH="1">
                <a:off x="3605" y="3747"/>
                <a:ext cx="227" cy="22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69" name="Line 86"/>
              <p:cNvSpPr>
                <a:spLocks noChangeShapeType="1"/>
              </p:cNvSpPr>
              <p:nvPr/>
            </p:nvSpPr>
            <p:spPr bwMode="auto">
              <a:xfrm>
                <a:off x="3832" y="3747"/>
                <a:ext cx="227" cy="22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70" name="Line 87"/>
              <p:cNvSpPr>
                <a:spLocks noChangeShapeType="1"/>
              </p:cNvSpPr>
              <p:nvPr/>
            </p:nvSpPr>
            <p:spPr bwMode="auto">
              <a:xfrm>
                <a:off x="3605" y="3974"/>
                <a:ext cx="0" cy="9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71" name="Line 88"/>
              <p:cNvSpPr>
                <a:spLocks noChangeShapeType="1"/>
              </p:cNvSpPr>
              <p:nvPr/>
            </p:nvSpPr>
            <p:spPr bwMode="auto">
              <a:xfrm>
                <a:off x="4059" y="3974"/>
                <a:ext cx="0" cy="9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72" name="AutoShape 89"/>
              <p:cNvSpPr>
                <a:spLocks noChangeArrowheads="1"/>
              </p:cNvSpPr>
              <p:nvPr/>
            </p:nvSpPr>
            <p:spPr bwMode="auto">
              <a:xfrm>
                <a:off x="4241" y="3385"/>
                <a:ext cx="91" cy="136"/>
              </a:xfrm>
              <a:prstGeom prst="downArrow">
                <a:avLst>
                  <a:gd name="adj1" fmla="val 50000"/>
                  <a:gd name="adj2" fmla="val 37363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</p:grpSp>
        <p:sp>
          <p:nvSpPr>
            <p:cNvPr id="13319" name="Text Box 90"/>
            <p:cNvSpPr txBox="1">
              <a:spLocks noChangeArrowheads="1"/>
            </p:cNvSpPr>
            <p:nvPr/>
          </p:nvSpPr>
          <p:spPr bwMode="auto">
            <a:xfrm>
              <a:off x="3152" y="1683"/>
              <a:ext cx="69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>
                  <a:solidFill>
                    <a:srgbClr val="CC0000"/>
                  </a:solidFill>
                  <a:latin typeface="Arial" panose="020B0604020202020204" pitchFamily="34" charset="0"/>
                </a:rPr>
                <a:t>直接采样</a:t>
              </a:r>
            </a:p>
          </p:txBody>
        </p:sp>
        <p:sp>
          <p:nvSpPr>
            <p:cNvPr id="13320" name="Text Box 91"/>
            <p:cNvSpPr txBox="1">
              <a:spLocks noChangeArrowheads="1"/>
            </p:cNvSpPr>
            <p:nvPr/>
          </p:nvSpPr>
          <p:spPr bwMode="auto">
            <a:xfrm>
              <a:off x="3062" y="3679"/>
              <a:ext cx="126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>
                  <a:solidFill>
                    <a:srgbClr val="CC0000"/>
                  </a:solidFill>
                  <a:latin typeface="Arial" panose="020B0604020202020204" pitchFamily="34" charset="0"/>
                </a:rPr>
                <a:t>反混叠滤波后采样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特征分析</a:t>
            </a:r>
            <a:r>
              <a:rPr lang="en-US" altLang="zh-CN" smtClean="0"/>
              <a:t>-</a:t>
            </a:r>
            <a:r>
              <a:rPr lang="zh-CN" altLang="en-US" smtClean="0"/>
              <a:t>数字化</a:t>
            </a:r>
          </a:p>
        </p:txBody>
      </p:sp>
      <p:sp>
        <p:nvSpPr>
          <p:cNvPr id="8601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182687" y="2017713"/>
            <a:ext cx="3911599" cy="4114800"/>
          </a:xfrm>
        </p:spPr>
        <p:txBody>
          <a:bodyPr/>
          <a:lstStyle/>
          <a:p>
            <a:pPr eaLnBrk="1" hangingPunct="1">
              <a:defRPr/>
            </a:pPr>
            <a:r>
              <a:rPr lang="zh-CN" altLang="en-US" sz="2400" dirty="0" smtClean="0"/>
              <a:t>预处理</a:t>
            </a:r>
          </a:p>
          <a:p>
            <a:pPr eaLnBrk="1" hangingPunct="1">
              <a:defRPr/>
            </a:pPr>
            <a:r>
              <a:rPr lang="zh-CN" altLang="en-US" sz="2400" dirty="0" smtClean="0"/>
              <a:t>常用采样指标</a:t>
            </a:r>
          </a:p>
          <a:p>
            <a:pPr lvl="1" eaLnBrk="1" hangingPunct="1">
              <a:defRPr/>
            </a:pPr>
            <a:r>
              <a:rPr lang="zh-CN" altLang="en-US" sz="2000" dirty="0" smtClean="0"/>
              <a:t>通信（电话）</a:t>
            </a:r>
            <a:endParaRPr lang="en-US" altLang="zh-CN" sz="2000" dirty="0" smtClean="0"/>
          </a:p>
          <a:p>
            <a:pPr marL="457200" lvl="1" indent="0" eaLnBrk="1" hangingPunct="1">
              <a:buFont typeface="Wingdings" panose="05000000000000000000" pitchFamily="2" charset="2"/>
              <a:buNone/>
              <a:defRPr/>
            </a:pPr>
            <a:r>
              <a:rPr lang="en-US" altLang="zh-CN" sz="2000" dirty="0" smtClean="0"/>
              <a:t>8kHz</a:t>
            </a:r>
            <a:r>
              <a:rPr lang="zh-CN" altLang="en-US" sz="2000" dirty="0" smtClean="0"/>
              <a:t>采样，带宽</a:t>
            </a:r>
            <a:r>
              <a:rPr lang="en-US" altLang="zh-CN" sz="2000" dirty="0" smtClean="0"/>
              <a:t>300-3.4kHz</a:t>
            </a:r>
          </a:p>
          <a:p>
            <a:pPr lvl="1" eaLnBrk="1" hangingPunct="1">
              <a:defRPr/>
            </a:pPr>
            <a:r>
              <a:rPr lang="zh-CN" altLang="en-US" sz="2000" dirty="0" smtClean="0"/>
              <a:t>计算机</a:t>
            </a:r>
            <a:endParaRPr lang="en-US" altLang="zh-CN" sz="2000" dirty="0" smtClean="0"/>
          </a:p>
          <a:p>
            <a:pPr marL="457200" lvl="1" indent="0" eaLnBrk="1" hangingPunct="1">
              <a:buFont typeface="Wingdings" panose="05000000000000000000" pitchFamily="2" charset="2"/>
              <a:buNone/>
              <a:defRPr/>
            </a:pPr>
            <a:r>
              <a:rPr lang="en-US" altLang="zh-CN" sz="2000" dirty="0" smtClean="0"/>
              <a:t>22kHz</a:t>
            </a:r>
            <a:r>
              <a:rPr lang="zh-CN" altLang="en-US" sz="2000" dirty="0" smtClean="0"/>
              <a:t>采样，</a:t>
            </a:r>
            <a:r>
              <a:rPr lang="en-US" altLang="zh-CN" sz="2000" dirty="0" smtClean="0"/>
              <a:t>16bit</a:t>
            </a:r>
            <a:r>
              <a:rPr lang="zh-CN" altLang="en-US" sz="2000" dirty="0" smtClean="0"/>
              <a:t>精度</a:t>
            </a:r>
            <a:endParaRPr lang="en-US" altLang="zh-CN" sz="2000" dirty="0" smtClean="0"/>
          </a:p>
          <a:p>
            <a:pPr lvl="2" eaLnBrk="1" hangingPunct="1">
              <a:defRPr/>
            </a:pPr>
            <a:r>
              <a:rPr lang="zh-CN" altLang="en-US" sz="1800" dirty="0" smtClean="0"/>
              <a:t>语音合成</a:t>
            </a:r>
          </a:p>
          <a:p>
            <a:pPr lvl="2" eaLnBrk="1" hangingPunct="1">
              <a:defRPr/>
            </a:pPr>
            <a:r>
              <a:rPr lang="zh-CN" altLang="en-US" sz="1800" dirty="0" smtClean="0"/>
              <a:t>语音识别</a:t>
            </a:r>
          </a:p>
          <a:p>
            <a:pPr lvl="2" eaLnBrk="1" hangingPunct="1">
              <a:defRPr/>
            </a:pPr>
            <a:r>
              <a:rPr lang="zh-CN" altLang="en-US" sz="1800" dirty="0" smtClean="0"/>
              <a:t>发音人识别</a:t>
            </a:r>
            <a:endParaRPr lang="en-US" altLang="zh-CN" sz="1800" dirty="0" smtClean="0"/>
          </a:p>
          <a:p>
            <a:pPr eaLnBrk="1" hangingPunct="1">
              <a:defRPr/>
            </a:pPr>
            <a:r>
              <a:rPr lang="zh-CN" altLang="en-US" sz="2400" dirty="0" smtClean="0"/>
              <a:t>注意：数字信号降采样率</a:t>
            </a:r>
            <a:endParaRPr lang="en-US" altLang="zh-CN" sz="2200" dirty="0" smtClean="0"/>
          </a:p>
          <a:p>
            <a:pPr lvl="1" eaLnBrk="1" hangingPunct="1">
              <a:defRPr/>
            </a:pPr>
            <a:r>
              <a:rPr lang="zh-CN" altLang="en-US" sz="1800" dirty="0"/>
              <a:t>先</a:t>
            </a:r>
            <a:r>
              <a:rPr lang="zh-CN" altLang="en-US" sz="1800" dirty="0" smtClean="0"/>
              <a:t>滤波、后抽样</a:t>
            </a:r>
          </a:p>
        </p:txBody>
      </p:sp>
      <p:grpSp>
        <p:nvGrpSpPr>
          <p:cNvPr id="14340" name="Group 4"/>
          <p:cNvGrpSpPr>
            <a:grpSpLocks/>
          </p:cNvGrpSpPr>
          <p:nvPr/>
        </p:nvGrpSpPr>
        <p:grpSpPr bwMode="auto">
          <a:xfrm>
            <a:off x="4860925" y="1801813"/>
            <a:ext cx="4103688" cy="5083175"/>
            <a:chOff x="3062" y="1135"/>
            <a:chExt cx="2585" cy="3202"/>
          </a:xfrm>
        </p:grpSpPr>
        <p:grpSp>
          <p:nvGrpSpPr>
            <p:cNvPr id="14341" name="Group 5"/>
            <p:cNvGrpSpPr>
              <a:grpSpLocks/>
            </p:cNvGrpSpPr>
            <p:nvPr/>
          </p:nvGrpSpPr>
          <p:grpSpPr bwMode="auto">
            <a:xfrm>
              <a:off x="3198" y="1135"/>
              <a:ext cx="2449" cy="1206"/>
              <a:chOff x="3107" y="750"/>
              <a:chExt cx="2449" cy="1391"/>
            </a:xfrm>
          </p:grpSpPr>
          <p:sp>
            <p:nvSpPr>
              <p:cNvPr id="14397" name="Line 6"/>
              <p:cNvSpPr>
                <a:spLocks noChangeShapeType="1"/>
              </p:cNvSpPr>
              <p:nvPr/>
            </p:nvSpPr>
            <p:spPr bwMode="auto">
              <a:xfrm>
                <a:off x="3742" y="1249"/>
                <a:ext cx="127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398" name="Line 7"/>
              <p:cNvSpPr>
                <a:spLocks noChangeShapeType="1"/>
              </p:cNvSpPr>
              <p:nvPr/>
            </p:nvSpPr>
            <p:spPr bwMode="auto">
              <a:xfrm flipV="1">
                <a:off x="3968" y="931"/>
                <a:ext cx="318" cy="3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399" name="Line 8"/>
              <p:cNvSpPr>
                <a:spLocks noChangeShapeType="1"/>
              </p:cNvSpPr>
              <p:nvPr/>
            </p:nvSpPr>
            <p:spPr bwMode="auto">
              <a:xfrm>
                <a:off x="4286" y="931"/>
                <a:ext cx="317" cy="3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00" name="Line 9"/>
              <p:cNvSpPr>
                <a:spLocks noChangeShapeType="1"/>
              </p:cNvSpPr>
              <p:nvPr/>
            </p:nvSpPr>
            <p:spPr bwMode="auto">
              <a:xfrm flipV="1">
                <a:off x="4286" y="750"/>
                <a:ext cx="0" cy="49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01" name="Line 10"/>
              <p:cNvSpPr>
                <a:spLocks noChangeShapeType="1"/>
              </p:cNvSpPr>
              <p:nvPr/>
            </p:nvSpPr>
            <p:spPr bwMode="auto">
              <a:xfrm>
                <a:off x="3968" y="886"/>
                <a:ext cx="0" cy="36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02" name="Line 11"/>
              <p:cNvSpPr>
                <a:spLocks noChangeShapeType="1"/>
              </p:cNvSpPr>
              <p:nvPr/>
            </p:nvSpPr>
            <p:spPr bwMode="auto">
              <a:xfrm>
                <a:off x="4603" y="886"/>
                <a:ext cx="0" cy="36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03" name="Text Box 12"/>
              <p:cNvSpPr txBox="1">
                <a:spLocks noChangeArrowheads="1"/>
              </p:cNvSpPr>
              <p:nvPr/>
            </p:nvSpPr>
            <p:spPr bwMode="auto">
              <a:xfrm>
                <a:off x="4545" y="1216"/>
                <a:ext cx="228" cy="2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200">
                    <a:latin typeface="Arial" panose="020B0604020202020204" pitchFamily="34" charset="0"/>
                  </a:rPr>
                  <a:t>Fn</a:t>
                </a:r>
              </a:p>
            </p:txBody>
          </p:sp>
          <p:sp>
            <p:nvSpPr>
              <p:cNvPr id="14404" name="Rectangle 13"/>
              <p:cNvSpPr>
                <a:spLocks noChangeArrowheads="1"/>
              </p:cNvSpPr>
              <p:nvPr/>
            </p:nvSpPr>
            <p:spPr bwMode="auto">
              <a:xfrm>
                <a:off x="3787" y="1203"/>
                <a:ext cx="260" cy="2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200">
                    <a:latin typeface="Arial" panose="020B0604020202020204" pitchFamily="34" charset="0"/>
                  </a:rPr>
                  <a:t>-Fn</a:t>
                </a:r>
              </a:p>
            </p:txBody>
          </p:sp>
          <p:sp>
            <p:nvSpPr>
              <p:cNvPr id="14405" name="Line 14"/>
              <p:cNvSpPr>
                <a:spLocks noChangeShapeType="1"/>
              </p:cNvSpPr>
              <p:nvPr/>
            </p:nvSpPr>
            <p:spPr bwMode="auto">
              <a:xfrm>
                <a:off x="4513" y="886"/>
                <a:ext cx="0" cy="36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06" name="Line 15"/>
              <p:cNvSpPr>
                <a:spLocks noChangeShapeType="1"/>
              </p:cNvSpPr>
              <p:nvPr/>
            </p:nvSpPr>
            <p:spPr bwMode="auto">
              <a:xfrm>
                <a:off x="4739" y="886"/>
                <a:ext cx="0" cy="36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07" name="Text Box 16"/>
              <p:cNvSpPr txBox="1">
                <a:spLocks noChangeArrowheads="1"/>
              </p:cNvSpPr>
              <p:nvPr/>
            </p:nvSpPr>
            <p:spPr bwMode="auto">
              <a:xfrm>
                <a:off x="4681" y="1216"/>
                <a:ext cx="223" cy="2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200">
                    <a:latin typeface="Arial" panose="020B0604020202020204" pitchFamily="34" charset="0"/>
                  </a:rPr>
                  <a:t>Fs</a:t>
                </a:r>
              </a:p>
            </p:txBody>
          </p:sp>
          <p:sp>
            <p:nvSpPr>
              <p:cNvPr id="14408" name="Text Box 17"/>
              <p:cNvSpPr txBox="1">
                <a:spLocks noChangeArrowheads="1"/>
              </p:cNvSpPr>
              <p:nvPr/>
            </p:nvSpPr>
            <p:spPr bwMode="auto">
              <a:xfrm>
                <a:off x="4286" y="1216"/>
                <a:ext cx="303" cy="2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200">
                    <a:latin typeface="Arial" panose="020B0604020202020204" pitchFamily="34" charset="0"/>
                  </a:rPr>
                  <a:t>Fs/2</a:t>
                </a:r>
              </a:p>
            </p:txBody>
          </p:sp>
          <p:sp>
            <p:nvSpPr>
              <p:cNvPr id="14409" name="AutoShape 18"/>
              <p:cNvSpPr>
                <a:spLocks noChangeArrowheads="1"/>
              </p:cNvSpPr>
              <p:nvPr/>
            </p:nvSpPr>
            <p:spPr bwMode="auto">
              <a:xfrm>
                <a:off x="4241" y="1299"/>
                <a:ext cx="91" cy="136"/>
              </a:xfrm>
              <a:prstGeom prst="downArrow">
                <a:avLst>
                  <a:gd name="adj1" fmla="val 50000"/>
                  <a:gd name="adj2" fmla="val 37363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4410" name="Line 19"/>
              <p:cNvSpPr>
                <a:spLocks noChangeShapeType="1"/>
              </p:cNvSpPr>
              <p:nvPr/>
            </p:nvSpPr>
            <p:spPr bwMode="auto">
              <a:xfrm>
                <a:off x="3107" y="1979"/>
                <a:ext cx="244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11" name="Line 20"/>
              <p:cNvSpPr>
                <a:spLocks noChangeShapeType="1"/>
              </p:cNvSpPr>
              <p:nvPr/>
            </p:nvSpPr>
            <p:spPr bwMode="auto">
              <a:xfrm flipV="1">
                <a:off x="3968" y="1657"/>
                <a:ext cx="318" cy="3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12" name="Line 21"/>
              <p:cNvSpPr>
                <a:spLocks noChangeShapeType="1"/>
              </p:cNvSpPr>
              <p:nvPr/>
            </p:nvSpPr>
            <p:spPr bwMode="auto">
              <a:xfrm>
                <a:off x="4286" y="1657"/>
                <a:ext cx="317" cy="3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13" name="Line 22"/>
              <p:cNvSpPr>
                <a:spLocks noChangeShapeType="1"/>
              </p:cNvSpPr>
              <p:nvPr/>
            </p:nvSpPr>
            <p:spPr bwMode="auto">
              <a:xfrm flipV="1">
                <a:off x="4286" y="1476"/>
                <a:ext cx="0" cy="49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14" name="Line 23"/>
              <p:cNvSpPr>
                <a:spLocks noChangeShapeType="1"/>
              </p:cNvSpPr>
              <p:nvPr/>
            </p:nvSpPr>
            <p:spPr bwMode="auto">
              <a:xfrm>
                <a:off x="3968" y="1612"/>
                <a:ext cx="0" cy="36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15" name="Line 24"/>
              <p:cNvSpPr>
                <a:spLocks noChangeShapeType="1"/>
              </p:cNvSpPr>
              <p:nvPr/>
            </p:nvSpPr>
            <p:spPr bwMode="auto">
              <a:xfrm>
                <a:off x="4603" y="1612"/>
                <a:ext cx="0" cy="36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16" name="Text Box 25"/>
              <p:cNvSpPr txBox="1">
                <a:spLocks noChangeArrowheads="1"/>
              </p:cNvSpPr>
              <p:nvPr/>
            </p:nvSpPr>
            <p:spPr bwMode="auto">
              <a:xfrm>
                <a:off x="4513" y="1941"/>
                <a:ext cx="228" cy="2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200">
                    <a:latin typeface="Arial" panose="020B0604020202020204" pitchFamily="34" charset="0"/>
                  </a:rPr>
                  <a:t>Fn</a:t>
                </a:r>
              </a:p>
            </p:txBody>
          </p:sp>
          <p:sp>
            <p:nvSpPr>
              <p:cNvPr id="14417" name="Rectangle 26"/>
              <p:cNvSpPr>
                <a:spLocks noChangeArrowheads="1"/>
              </p:cNvSpPr>
              <p:nvPr/>
            </p:nvSpPr>
            <p:spPr bwMode="auto">
              <a:xfrm>
                <a:off x="3890" y="1929"/>
                <a:ext cx="260" cy="19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200">
                    <a:latin typeface="Arial" panose="020B0604020202020204" pitchFamily="34" charset="0"/>
                  </a:rPr>
                  <a:t>-Fn</a:t>
                </a:r>
              </a:p>
            </p:txBody>
          </p:sp>
          <p:sp>
            <p:nvSpPr>
              <p:cNvPr id="14418" name="Line 27"/>
              <p:cNvSpPr>
                <a:spLocks noChangeShapeType="1"/>
              </p:cNvSpPr>
              <p:nvPr/>
            </p:nvSpPr>
            <p:spPr bwMode="auto">
              <a:xfrm>
                <a:off x="4513" y="1612"/>
                <a:ext cx="0" cy="36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19" name="Line 28"/>
              <p:cNvSpPr>
                <a:spLocks noChangeShapeType="1"/>
              </p:cNvSpPr>
              <p:nvPr/>
            </p:nvSpPr>
            <p:spPr bwMode="auto">
              <a:xfrm>
                <a:off x="4739" y="1612"/>
                <a:ext cx="0" cy="36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20" name="Text Box 29"/>
              <p:cNvSpPr txBox="1">
                <a:spLocks noChangeArrowheads="1"/>
              </p:cNvSpPr>
              <p:nvPr/>
            </p:nvSpPr>
            <p:spPr bwMode="auto">
              <a:xfrm>
                <a:off x="4681" y="1941"/>
                <a:ext cx="223" cy="2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200">
                    <a:latin typeface="Arial" panose="020B0604020202020204" pitchFamily="34" charset="0"/>
                  </a:rPr>
                  <a:t>Fs</a:t>
                </a:r>
              </a:p>
            </p:txBody>
          </p:sp>
          <p:sp>
            <p:nvSpPr>
              <p:cNvPr id="14421" name="Text Box 30"/>
              <p:cNvSpPr txBox="1">
                <a:spLocks noChangeArrowheads="1"/>
              </p:cNvSpPr>
              <p:nvPr/>
            </p:nvSpPr>
            <p:spPr bwMode="auto">
              <a:xfrm>
                <a:off x="4286" y="1942"/>
                <a:ext cx="303" cy="19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200">
                    <a:latin typeface="Arial" panose="020B0604020202020204" pitchFamily="34" charset="0"/>
                  </a:rPr>
                  <a:t>Fs/2</a:t>
                </a:r>
              </a:p>
            </p:txBody>
          </p:sp>
          <p:sp>
            <p:nvSpPr>
              <p:cNvPr id="14422" name="Line 31"/>
              <p:cNvSpPr>
                <a:spLocks noChangeShapeType="1"/>
              </p:cNvSpPr>
              <p:nvPr/>
            </p:nvSpPr>
            <p:spPr bwMode="auto">
              <a:xfrm flipV="1">
                <a:off x="4422" y="1662"/>
                <a:ext cx="318" cy="3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23" name="Line 32"/>
              <p:cNvSpPr>
                <a:spLocks noChangeShapeType="1"/>
              </p:cNvSpPr>
              <p:nvPr/>
            </p:nvSpPr>
            <p:spPr bwMode="auto">
              <a:xfrm>
                <a:off x="4740" y="1662"/>
                <a:ext cx="317" cy="3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24" name="Line 33"/>
              <p:cNvSpPr>
                <a:spLocks noChangeShapeType="1"/>
              </p:cNvSpPr>
              <p:nvPr/>
            </p:nvSpPr>
            <p:spPr bwMode="auto">
              <a:xfrm flipV="1">
                <a:off x="3470" y="1662"/>
                <a:ext cx="318" cy="3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25" name="Line 34"/>
              <p:cNvSpPr>
                <a:spLocks noChangeShapeType="1"/>
              </p:cNvSpPr>
              <p:nvPr/>
            </p:nvSpPr>
            <p:spPr bwMode="auto">
              <a:xfrm>
                <a:off x="3788" y="1662"/>
                <a:ext cx="317" cy="3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26" name="Line 35"/>
              <p:cNvSpPr>
                <a:spLocks noChangeShapeType="1"/>
              </p:cNvSpPr>
              <p:nvPr/>
            </p:nvSpPr>
            <p:spPr bwMode="auto">
              <a:xfrm>
                <a:off x="3787" y="1616"/>
                <a:ext cx="0" cy="36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27" name="Text Box 36"/>
              <p:cNvSpPr txBox="1">
                <a:spLocks noChangeArrowheads="1"/>
              </p:cNvSpPr>
              <p:nvPr/>
            </p:nvSpPr>
            <p:spPr bwMode="auto">
              <a:xfrm>
                <a:off x="3651" y="1934"/>
                <a:ext cx="255" cy="19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200">
                    <a:latin typeface="Arial" panose="020B0604020202020204" pitchFamily="34" charset="0"/>
                  </a:rPr>
                  <a:t>-Fs</a:t>
                </a:r>
              </a:p>
            </p:txBody>
          </p:sp>
        </p:grpSp>
        <p:grpSp>
          <p:nvGrpSpPr>
            <p:cNvPr id="14342" name="Group 37"/>
            <p:cNvGrpSpPr>
              <a:grpSpLocks/>
            </p:cNvGrpSpPr>
            <p:nvPr/>
          </p:nvGrpSpPr>
          <p:grpSpPr bwMode="auto">
            <a:xfrm>
              <a:off x="3198" y="2496"/>
              <a:ext cx="2449" cy="1841"/>
              <a:chOff x="3107" y="2111"/>
              <a:chExt cx="2449" cy="2120"/>
            </a:xfrm>
          </p:grpSpPr>
          <p:sp>
            <p:nvSpPr>
              <p:cNvPr id="14345" name="Line 38"/>
              <p:cNvSpPr>
                <a:spLocks noChangeShapeType="1"/>
              </p:cNvSpPr>
              <p:nvPr/>
            </p:nvSpPr>
            <p:spPr bwMode="auto">
              <a:xfrm>
                <a:off x="3742" y="2610"/>
                <a:ext cx="127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346" name="Line 39"/>
              <p:cNvSpPr>
                <a:spLocks noChangeShapeType="1"/>
              </p:cNvSpPr>
              <p:nvPr/>
            </p:nvSpPr>
            <p:spPr bwMode="auto">
              <a:xfrm flipV="1">
                <a:off x="3968" y="2292"/>
                <a:ext cx="318" cy="3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347" name="Line 40"/>
              <p:cNvSpPr>
                <a:spLocks noChangeShapeType="1"/>
              </p:cNvSpPr>
              <p:nvPr/>
            </p:nvSpPr>
            <p:spPr bwMode="auto">
              <a:xfrm>
                <a:off x="4286" y="2292"/>
                <a:ext cx="317" cy="3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348" name="Line 41"/>
              <p:cNvSpPr>
                <a:spLocks noChangeShapeType="1"/>
              </p:cNvSpPr>
              <p:nvPr/>
            </p:nvSpPr>
            <p:spPr bwMode="auto">
              <a:xfrm flipV="1">
                <a:off x="4286" y="2111"/>
                <a:ext cx="0" cy="49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349" name="Line 42"/>
              <p:cNvSpPr>
                <a:spLocks noChangeShapeType="1"/>
              </p:cNvSpPr>
              <p:nvPr/>
            </p:nvSpPr>
            <p:spPr bwMode="auto">
              <a:xfrm>
                <a:off x="3968" y="2247"/>
                <a:ext cx="0" cy="36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350" name="Line 43"/>
              <p:cNvSpPr>
                <a:spLocks noChangeShapeType="1"/>
              </p:cNvSpPr>
              <p:nvPr/>
            </p:nvSpPr>
            <p:spPr bwMode="auto">
              <a:xfrm>
                <a:off x="4603" y="2247"/>
                <a:ext cx="0" cy="36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351" name="Text Box 44"/>
              <p:cNvSpPr txBox="1">
                <a:spLocks noChangeArrowheads="1"/>
              </p:cNvSpPr>
              <p:nvPr/>
            </p:nvSpPr>
            <p:spPr bwMode="auto">
              <a:xfrm>
                <a:off x="4545" y="2577"/>
                <a:ext cx="228" cy="2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200">
                    <a:latin typeface="Arial" panose="020B0604020202020204" pitchFamily="34" charset="0"/>
                  </a:rPr>
                  <a:t>Fn</a:t>
                </a:r>
              </a:p>
            </p:txBody>
          </p:sp>
          <p:sp>
            <p:nvSpPr>
              <p:cNvPr id="14352" name="Rectangle 45"/>
              <p:cNvSpPr>
                <a:spLocks noChangeArrowheads="1"/>
              </p:cNvSpPr>
              <p:nvPr/>
            </p:nvSpPr>
            <p:spPr bwMode="auto">
              <a:xfrm>
                <a:off x="3787" y="2564"/>
                <a:ext cx="260" cy="19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200">
                    <a:latin typeface="Arial" panose="020B0604020202020204" pitchFamily="34" charset="0"/>
                  </a:rPr>
                  <a:t>-Fn</a:t>
                </a:r>
              </a:p>
            </p:txBody>
          </p:sp>
          <p:sp>
            <p:nvSpPr>
              <p:cNvPr id="14353" name="Line 46"/>
              <p:cNvSpPr>
                <a:spLocks noChangeShapeType="1"/>
              </p:cNvSpPr>
              <p:nvPr/>
            </p:nvSpPr>
            <p:spPr bwMode="auto">
              <a:xfrm>
                <a:off x="4513" y="2247"/>
                <a:ext cx="0" cy="36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354" name="Line 47"/>
              <p:cNvSpPr>
                <a:spLocks noChangeShapeType="1"/>
              </p:cNvSpPr>
              <p:nvPr/>
            </p:nvSpPr>
            <p:spPr bwMode="auto">
              <a:xfrm>
                <a:off x="4739" y="2247"/>
                <a:ext cx="0" cy="36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355" name="Text Box 48"/>
              <p:cNvSpPr txBox="1">
                <a:spLocks noChangeArrowheads="1"/>
              </p:cNvSpPr>
              <p:nvPr/>
            </p:nvSpPr>
            <p:spPr bwMode="auto">
              <a:xfrm>
                <a:off x="4681" y="2577"/>
                <a:ext cx="223" cy="2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200">
                    <a:latin typeface="Arial" panose="020B0604020202020204" pitchFamily="34" charset="0"/>
                  </a:rPr>
                  <a:t>Fs</a:t>
                </a:r>
              </a:p>
            </p:txBody>
          </p:sp>
          <p:sp>
            <p:nvSpPr>
              <p:cNvPr id="14356" name="Text Box 49"/>
              <p:cNvSpPr txBox="1">
                <a:spLocks noChangeArrowheads="1"/>
              </p:cNvSpPr>
              <p:nvPr/>
            </p:nvSpPr>
            <p:spPr bwMode="auto">
              <a:xfrm>
                <a:off x="4286" y="2577"/>
                <a:ext cx="303" cy="2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200">
                    <a:latin typeface="Arial" panose="020B0604020202020204" pitchFamily="34" charset="0"/>
                  </a:rPr>
                  <a:t>Fs/2</a:t>
                </a:r>
              </a:p>
            </p:txBody>
          </p:sp>
          <p:sp>
            <p:nvSpPr>
              <p:cNvPr id="14357" name="AutoShape 50"/>
              <p:cNvSpPr>
                <a:spLocks noChangeArrowheads="1"/>
              </p:cNvSpPr>
              <p:nvPr/>
            </p:nvSpPr>
            <p:spPr bwMode="auto">
              <a:xfrm>
                <a:off x="4241" y="2659"/>
                <a:ext cx="91" cy="136"/>
              </a:xfrm>
              <a:prstGeom prst="downArrow">
                <a:avLst>
                  <a:gd name="adj1" fmla="val 50000"/>
                  <a:gd name="adj2" fmla="val 37363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4358" name="Line 51"/>
              <p:cNvSpPr>
                <a:spLocks noChangeShapeType="1"/>
              </p:cNvSpPr>
              <p:nvPr/>
            </p:nvSpPr>
            <p:spPr bwMode="auto">
              <a:xfrm>
                <a:off x="3107" y="4069"/>
                <a:ext cx="244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359" name="Line 52"/>
              <p:cNvSpPr>
                <a:spLocks noChangeShapeType="1"/>
              </p:cNvSpPr>
              <p:nvPr/>
            </p:nvSpPr>
            <p:spPr bwMode="auto">
              <a:xfrm flipV="1">
                <a:off x="4286" y="3566"/>
                <a:ext cx="0" cy="49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360" name="Line 53"/>
              <p:cNvSpPr>
                <a:spLocks noChangeShapeType="1"/>
              </p:cNvSpPr>
              <p:nvPr/>
            </p:nvSpPr>
            <p:spPr bwMode="auto">
              <a:xfrm>
                <a:off x="3968" y="3702"/>
                <a:ext cx="0" cy="36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361" name="Line 54"/>
              <p:cNvSpPr>
                <a:spLocks noChangeShapeType="1"/>
              </p:cNvSpPr>
              <p:nvPr/>
            </p:nvSpPr>
            <p:spPr bwMode="auto">
              <a:xfrm>
                <a:off x="4603" y="3702"/>
                <a:ext cx="0" cy="36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362" name="Text Box 55"/>
              <p:cNvSpPr txBox="1">
                <a:spLocks noChangeArrowheads="1"/>
              </p:cNvSpPr>
              <p:nvPr/>
            </p:nvSpPr>
            <p:spPr bwMode="auto">
              <a:xfrm>
                <a:off x="4513" y="4032"/>
                <a:ext cx="228" cy="19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200">
                    <a:latin typeface="Arial" panose="020B0604020202020204" pitchFamily="34" charset="0"/>
                  </a:rPr>
                  <a:t>Fn</a:t>
                </a:r>
              </a:p>
            </p:txBody>
          </p:sp>
          <p:sp>
            <p:nvSpPr>
              <p:cNvPr id="14363" name="Rectangle 56"/>
              <p:cNvSpPr>
                <a:spLocks noChangeArrowheads="1"/>
              </p:cNvSpPr>
              <p:nvPr/>
            </p:nvSpPr>
            <p:spPr bwMode="auto">
              <a:xfrm>
                <a:off x="3890" y="4019"/>
                <a:ext cx="260" cy="19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200">
                    <a:latin typeface="Arial" panose="020B0604020202020204" pitchFamily="34" charset="0"/>
                  </a:rPr>
                  <a:t>-Fn</a:t>
                </a:r>
              </a:p>
            </p:txBody>
          </p:sp>
          <p:sp>
            <p:nvSpPr>
              <p:cNvPr id="14364" name="Line 57"/>
              <p:cNvSpPr>
                <a:spLocks noChangeShapeType="1"/>
              </p:cNvSpPr>
              <p:nvPr/>
            </p:nvSpPr>
            <p:spPr bwMode="auto">
              <a:xfrm>
                <a:off x="4513" y="3702"/>
                <a:ext cx="0" cy="36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365" name="Line 58"/>
              <p:cNvSpPr>
                <a:spLocks noChangeShapeType="1"/>
              </p:cNvSpPr>
              <p:nvPr/>
            </p:nvSpPr>
            <p:spPr bwMode="auto">
              <a:xfrm>
                <a:off x="4739" y="3702"/>
                <a:ext cx="0" cy="36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366" name="Text Box 59"/>
              <p:cNvSpPr txBox="1">
                <a:spLocks noChangeArrowheads="1"/>
              </p:cNvSpPr>
              <p:nvPr/>
            </p:nvSpPr>
            <p:spPr bwMode="auto">
              <a:xfrm>
                <a:off x="4681" y="4032"/>
                <a:ext cx="223" cy="19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200">
                    <a:latin typeface="Arial" panose="020B0604020202020204" pitchFamily="34" charset="0"/>
                  </a:rPr>
                  <a:t>Fs</a:t>
                </a:r>
              </a:p>
            </p:txBody>
          </p:sp>
          <p:sp>
            <p:nvSpPr>
              <p:cNvPr id="14367" name="Text Box 60"/>
              <p:cNvSpPr txBox="1">
                <a:spLocks noChangeArrowheads="1"/>
              </p:cNvSpPr>
              <p:nvPr/>
            </p:nvSpPr>
            <p:spPr bwMode="auto">
              <a:xfrm>
                <a:off x="4286" y="4032"/>
                <a:ext cx="303" cy="19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200">
                    <a:latin typeface="Arial" panose="020B0604020202020204" pitchFamily="34" charset="0"/>
                  </a:rPr>
                  <a:t>Fs/2</a:t>
                </a:r>
              </a:p>
            </p:txBody>
          </p:sp>
          <p:sp>
            <p:nvSpPr>
              <p:cNvPr id="14368" name="Line 61"/>
              <p:cNvSpPr>
                <a:spLocks noChangeShapeType="1"/>
              </p:cNvSpPr>
              <p:nvPr/>
            </p:nvSpPr>
            <p:spPr bwMode="auto">
              <a:xfrm>
                <a:off x="3787" y="3706"/>
                <a:ext cx="0" cy="36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369" name="Text Box 62"/>
              <p:cNvSpPr txBox="1">
                <a:spLocks noChangeArrowheads="1"/>
              </p:cNvSpPr>
              <p:nvPr/>
            </p:nvSpPr>
            <p:spPr bwMode="auto">
              <a:xfrm>
                <a:off x="3651" y="4024"/>
                <a:ext cx="255" cy="19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200">
                    <a:latin typeface="Arial" panose="020B0604020202020204" pitchFamily="34" charset="0"/>
                  </a:rPr>
                  <a:t>-Fs</a:t>
                </a:r>
              </a:p>
            </p:txBody>
          </p:sp>
          <p:sp>
            <p:nvSpPr>
              <p:cNvPr id="14370" name="Line 63"/>
              <p:cNvSpPr>
                <a:spLocks noChangeShapeType="1"/>
              </p:cNvSpPr>
              <p:nvPr/>
            </p:nvSpPr>
            <p:spPr bwMode="auto">
              <a:xfrm>
                <a:off x="3742" y="3335"/>
                <a:ext cx="127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371" name="Line 64"/>
              <p:cNvSpPr>
                <a:spLocks noChangeShapeType="1"/>
              </p:cNvSpPr>
              <p:nvPr/>
            </p:nvSpPr>
            <p:spPr bwMode="auto">
              <a:xfrm>
                <a:off x="3968" y="2972"/>
                <a:ext cx="0" cy="36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372" name="Line 65"/>
              <p:cNvSpPr>
                <a:spLocks noChangeShapeType="1"/>
              </p:cNvSpPr>
              <p:nvPr/>
            </p:nvSpPr>
            <p:spPr bwMode="auto">
              <a:xfrm>
                <a:off x="4603" y="2972"/>
                <a:ext cx="0" cy="36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373" name="Text Box 66"/>
              <p:cNvSpPr txBox="1">
                <a:spLocks noChangeArrowheads="1"/>
              </p:cNvSpPr>
              <p:nvPr/>
            </p:nvSpPr>
            <p:spPr bwMode="auto">
              <a:xfrm>
                <a:off x="4545" y="3302"/>
                <a:ext cx="228" cy="19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200">
                    <a:latin typeface="Arial" panose="020B0604020202020204" pitchFamily="34" charset="0"/>
                  </a:rPr>
                  <a:t>Fn</a:t>
                </a:r>
              </a:p>
            </p:txBody>
          </p:sp>
          <p:sp>
            <p:nvSpPr>
              <p:cNvPr id="14374" name="Rectangle 67"/>
              <p:cNvSpPr>
                <a:spLocks noChangeArrowheads="1"/>
              </p:cNvSpPr>
              <p:nvPr/>
            </p:nvSpPr>
            <p:spPr bwMode="auto">
              <a:xfrm>
                <a:off x="3787" y="3289"/>
                <a:ext cx="260" cy="2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200">
                    <a:latin typeface="Arial" panose="020B0604020202020204" pitchFamily="34" charset="0"/>
                  </a:rPr>
                  <a:t>-Fn</a:t>
                </a:r>
              </a:p>
            </p:txBody>
          </p:sp>
          <p:sp>
            <p:nvSpPr>
              <p:cNvPr id="14375" name="Line 68"/>
              <p:cNvSpPr>
                <a:spLocks noChangeShapeType="1"/>
              </p:cNvSpPr>
              <p:nvPr/>
            </p:nvSpPr>
            <p:spPr bwMode="auto">
              <a:xfrm>
                <a:off x="4513" y="2972"/>
                <a:ext cx="0" cy="36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376" name="Line 69"/>
              <p:cNvSpPr>
                <a:spLocks noChangeShapeType="1"/>
              </p:cNvSpPr>
              <p:nvPr/>
            </p:nvSpPr>
            <p:spPr bwMode="auto">
              <a:xfrm>
                <a:off x="4739" y="2972"/>
                <a:ext cx="0" cy="36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377" name="Text Box 70"/>
              <p:cNvSpPr txBox="1">
                <a:spLocks noChangeArrowheads="1"/>
              </p:cNvSpPr>
              <p:nvPr/>
            </p:nvSpPr>
            <p:spPr bwMode="auto">
              <a:xfrm>
                <a:off x="4681" y="3302"/>
                <a:ext cx="223" cy="19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200">
                    <a:latin typeface="Arial" panose="020B0604020202020204" pitchFamily="34" charset="0"/>
                  </a:rPr>
                  <a:t>Fs</a:t>
                </a:r>
              </a:p>
            </p:txBody>
          </p:sp>
          <p:sp>
            <p:nvSpPr>
              <p:cNvPr id="14378" name="Text Box 71"/>
              <p:cNvSpPr txBox="1">
                <a:spLocks noChangeArrowheads="1"/>
              </p:cNvSpPr>
              <p:nvPr/>
            </p:nvSpPr>
            <p:spPr bwMode="auto">
              <a:xfrm>
                <a:off x="4286" y="3302"/>
                <a:ext cx="303" cy="19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200">
                    <a:latin typeface="Arial" panose="020B0604020202020204" pitchFamily="34" charset="0"/>
                  </a:rPr>
                  <a:t>Fs/2</a:t>
                </a:r>
              </a:p>
            </p:txBody>
          </p:sp>
          <p:sp>
            <p:nvSpPr>
              <p:cNvPr id="14379" name="Line 72"/>
              <p:cNvSpPr>
                <a:spLocks noChangeShapeType="1"/>
              </p:cNvSpPr>
              <p:nvPr/>
            </p:nvSpPr>
            <p:spPr bwMode="auto">
              <a:xfrm flipV="1">
                <a:off x="4286" y="2840"/>
                <a:ext cx="0" cy="49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380" name="Line 73"/>
              <p:cNvSpPr>
                <a:spLocks noChangeShapeType="1"/>
              </p:cNvSpPr>
              <p:nvPr/>
            </p:nvSpPr>
            <p:spPr bwMode="auto">
              <a:xfrm flipH="1">
                <a:off x="4059" y="3022"/>
                <a:ext cx="227" cy="22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381" name="Line 74"/>
              <p:cNvSpPr>
                <a:spLocks noChangeShapeType="1"/>
              </p:cNvSpPr>
              <p:nvPr/>
            </p:nvSpPr>
            <p:spPr bwMode="auto">
              <a:xfrm>
                <a:off x="4286" y="3022"/>
                <a:ext cx="227" cy="22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382" name="Line 75"/>
              <p:cNvSpPr>
                <a:spLocks noChangeShapeType="1"/>
              </p:cNvSpPr>
              <p:nvPr/>
            </p:nvSpPr>
            <p:spPr bwMode="auto">
              <a:xfrm>
                <a:off x="4059" y="3249"/>
                <a:ext cx="0" cy="9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383" name="Line 76"/>
              <p:cNvSpPr>
                <a:spLocks noChangeShapeType="1"/>
              </p:cNvSpPr>
              <p:nvPr/>
            </p:nvSpPr>
            <p:spPr bwMode="auto">
              <a:xfrm>
                <a:off x="4513" y="3249"/>
                <a:ext cx="0" cy="9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384" name="Line 77"/>
              <p:cNvSpPr>
                <a:spLocks noChangeShapeType="1"/>
              </p:cNvSpPr>
              <p:nvPr/>
            </p:nvSpPr>
            <p:spPr bwMode="auto">
              <a:xfrm flipH="1">
                <a:off x="4059" y="3748"/>
                <a:ext cx="227" cy="22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385" name="Line 78"/>
              <p:cNvSpPr>
                <a:spLocks noChangeShapeType="1"/>
              </p:cNvSpPr>
              <p:nvPr/>
            </p:nvSpPr>
            <p:spPr bwMode="auto">
              <a:xfrm>
                <a:off x="4286" y="3748"/>
                <a:ext cx="227" cy="22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386" name="Line 79"/>
              <p:cNvSpPr>
                <a:spLocks noChangeShapeType="1"/>
              </p:cNvSpPr>
              <p:nvPr/>
            </p:nvSpPr>
            <p:spPr bwMode="auto">
              <a:xfrm>
                <a:off x="4059" y="3975"/>
                <a:ext cx="0" cy="9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387" name="Line 80"/>
              <p:cNvSpPr>
                <a:spLocks noChangeShapeType="1"/>
              </p:cNvSpPr>
              <p:nvPr/>
            </p:nvSpPr>
            <p:spPr bwMode="auto">
              <a:xfrm>
                <a:off x="4513" y="3975"/>
                <a:ext cx="0" cy="9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388" name="Line 81"/>
              <p:cNvSpPr>
                <a:spLocks noChangeShapeType="1"/>
              </p:cNvSpPr>
              <p:nvPr/>
            </p:nvSpPr>
            <p:spPr bwMode="auto">
              <a:xfrm flipH="1">
                <a:off x="4513" y="3748"/>
                <a:ext cx="227" cy="22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389" name="Line 82"/>
              <p:cNvSpPr>
                <a:spLocks noChangeShapeType="1"/>
              </p:cNvSpPr>
              <p:nvPr/>
            </p:nvSpPr>
            <p:spPr bwMode="auto">
              <a:xfrm>
                <a:off x="4740" y="3748"/>
                <a:ext cx="227" cy="22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390" name="Line 83"/>
              <p:cNvSpPr>
                <a:spLocks noChangeShapeType="1"/>
              </p:cNvSpPr>
              <p:nvPr/>
            </p:nvSpPr>
            <p:spPr bwMode="auto">
              <a:xfrm>
                <a:off x="4513" y="3975"/>
                <a:ext cx="0" cy="9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391" name="Line 84"/>
              <p:cNvSpPr>
                <a:spLocks noChangeShapeType="1"/>
              </p:cNvSpPr>
              <p:nvPr/>
            </p:nvSpPr>
            <p:spPr bwMode="auto">
              <a:xfrm>
                <a:off x="4967" y="3975"/>
                <a:ext cx="0" cy="9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392" name="Line 85"/>
              <p:cNvSpPr>
                <a:spLocks noChangeShapeType="1"/>
              </p:cNvSpPr>
              <p:nvPr/>
            </p:nvSpPr>
            <p:spPr bwMode="auto">
              <a:xfrm flipH="1">
                <a:off x="3605" y="3747"/>
                <a:ext cx="227" cy="22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393" name="Line 86"/>
              <p:cNvSpPr>
                <a:spLocks noChangeShapeType="1"/>
              </p:cNvSpPr>
              <p:nvPr/>
            </p:nvSpPr>
            <p:spPr bwMode="auto">
              <a:xfrm>
                <a:off x="3832" y="3747"/>
                <a:ext cx="227" cy="22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394" name="Line 87"/>
              <p:cNvSpPr>
                <a:spLocks noChangeShapeType="1"/>
              </p:cNvSpPr>
              <p:nvPr/>
            </p:nvSpPr>
            <p:spPr bwMode="auto">
              <a:xfrm>
                <a:off x="3605" y="3974"/>
                <a:ext cx="0" cy="9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395" name="Line 88"/>
              <p:cNvSpPr>
                <a:spLocks noChangeShapeType="1"/>
              </p:cNvSpPr>
              <p:nvPr/>
            </p:nvSpPr>
            <p:spPr bwMode="auto">
              <a:xfrm>
                <a:off x="4059" y="3974"/>
                <a:ext cx="0" cy="9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396" name="AutoShape 89"/>
              <p:cNvSpPr>
                <a:spLocks noChangeArrowheads="1"/>
              </p:cNvSpPr>
              <p:nvPr/>
            </p:nvSpPr>
            <p:spPr bwMode="auto">
              <a:xfrm>
                <a:off x="4241" y="3385"/>
                <a:ext cx="91" cy="136"/>
              </a:xfrm>
              <a:prstGeom prst="downArrow">
                <a:avLst>
                  <a:gd name="adj1" fmla="val 50000"/>
                  <a:gd name="adj2" fmla="val 37363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</p:grpSp>
        <p:sp>
          <p:nvSpPr>
            <p:cNvPr id="14343" name="Text Box 90"/>
            <p:cNvSpPr txBox="1">
              <a:spLocks noChangeArrowheads="1"/>
            </p:cNvSpPr>
            <p:nvPr/>
          </p:nvSpPr>
          <p:spPr bwMode="auto">
            <a:xfrm>
              <a:off x="3152" y="1683"/>
              <a:ext cx="69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>
                  <a:solidFill>
                    <a:srgbClr val="CC0000"/>
                  </a:solidFill>
                  <a:latin typeface="Arial" panose="020B0604020202020204" pitchFamily="34" charset="0"/>
                </a:rPr>
                <a:t>直接采样</a:t>
              </a:r>
            </a:p>
          </p:txBody>
        </p:sp>
        <p:sp>
          <p:nvSpPr>
            <p:cNvPr id="14344" name="Text Box 91"/>
            <p:cNvSpPr txBox="1">
              <a:spLocks noChangeArrowheads="1"/>
            </p:cNvSpPr>
            <p:nvPr/>
          </p:nvSpPr>
          <p:spPr bwMode="auto">
            <a:xfrm>
              <a:off x="3062" y="3679"/>
              <a:ext cx="126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>
                  <a:solidFill>
                    <a:srgbClr val="CC0000"/>
                  </a:solidFill>
                  <a:latin typeface="Arial" panose="020B0604020202020204" pitchFamily="34" charset="0"/>
                </a:rPr>
                <a:t>反混叠滤波后采样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时域分析</a:t>
            </a:r>
            <a:r>
              <a:rPr lang="en-US" altLang="zh-CN" smtClean="0"/>
              <a:t>-</a:t>
            </a:r>
            <a:r>
              <a:rPr lang="zh-CN" altLang="en-US" smtClean="0"/>
              <a:t>概述</a:t>
            </a:r>
          </a:p>
        </p:txBody>
      </p:sp>
      <p:sp>
        <p:nvSpPr>
          <p:cNvPr id="15363" name="Rectangle 1027"/>
          <p:cNvSpPr>
            <a:spLocks noGrp="1" noChangeArrowheads="1"/>
          </p:cNvSpPr>
          <p:nvPr>
            <p:ph type="body" sz="half" idx="1"/>
          </p:nvPr>
        </p:nvSpPr>
        <p:spPr>
          <a:xfrm>
            <a:off x="1182688" y="2017713"/>
            <a:ext cx="3070225" cy="41148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zh-CN" altLang="en-US" sz="2400" smtClean="0"/>
              <a:t>直观的特征</a:t>
            </a:r>
          </a:p>
          <a:p>
            <a:pPr lvl="1" eaLnBrk="1" hangingPunct="1">
              <a:lnSpc>
                <a:spcPct val="80000"/>
              </a:lnSpc>
            </a:pPr>
            <a:r>
              <a:rPr lang="zh-CN" altLang="en-US" sz="2000" smtClean="0"/>
              <a:t>周期性</a:t>
            </a:r>
          </a:p>
          <a:p>
            <a:pPr lvl="1" eaLnBrk="1" hangingPunct="1">
              <a:lnSpc>
                <a:spcPct val="80000"/>
              </a:lnSpc>
            </a:pPr>
            <a:r>
              <a:rPr lang="zh-CN" altLang="en-US" sz="2000" smtClean="0"/>
              <a:t>摩擦</a:t>
            </a:r>
          </a:p>
          <a:p>
            <a:pPr lvl="1" eaLnBrk="1" hangingPunct="1">
              <a:lnSpc>
                <a:spcPct val="80000"/>
              </a:lnSpc>
            </a:pPr>
            <a:r>
              <a:rPr lang="zh-CN" altLang="en-US" sz="2000" smtClean="0"/>
              <a:t>停顿</a:t>
            </a:r>
          </a:p>
          <a:p>
            <a:pPr lvl="1" eaLnBrk="1" hangingPunct="1">
              <a:lnSpc>
                <a:spcPct val="80000"/>
              </a:lnSpc>
            </a:pPr>
            <a:r>
              <a:rPr lang="zh-CN" altLang="en-US" sz="2000" smtClean="0"/>
              <a:t>时长</a:t>
            </a:r>
          </a:p>
          <a:p>
            <a:pPr lvl="1" eaLnBrk="1" hangingPunct="1">
              <a:lnSpc>
                <a:spcPct val="80000"/>
              </a:lnSpc>
            </a:pPr>
            <a:r>
              <a:rPr lang="zh-CN" altLang="en-US" sz="2000" smtClean="0"/>
              <a:t>幅度</a:t>
            </a:r>
          </a:p>
          <a:p>
            <a:pPr eaLnBrk="1" hangingPunct="1">
              <a:lnSpc>
                <a:spcPct val="80000"/>
              </a:lnSpc>
            </a:pPr>
            <a:r>
              <a:rPr lang="zh-CN" altLang="en-US" sz="2400" smtClean="0"/>
              <a:t>时域特性</a:t>
            </a:r>
          </a:p>
          <a:p>
            <a:pPr lvl="1" eaLnBrk="1" hangingPunct="1">
              <a:lnSpc>
                <a:spcPct val="80000"/>
              </a:lnSpc>
            </a:pPr>
            <a:r>
              <a:rPr lang="zh-CN" altLang="en-US" sz="2000" smtClean="0"/>
              <a:t>时变特性，一个非平稳的随机过程</a:t>
            </a:r>
          </a:p>
          <a:p>
            <a:pPr lvl="1" eaLnBrk="1" hangingPunct="1">
              <a:lnSpc>
                <a:spcPct val="80000"/>
              </a:lnSpc>
            </a:pPr>
            <a:r>
              <a:rPr lang="zh-CN" altLang="en-US" sz="2000" smtClean="0"/>
              <a:t>短时特性，一个短时范围内基本保持不变</a:t>
            </a:r>
          </a:p>
        </p:txBody>
      </p:sp>
      <p:grpSp>
        <p:nvGrpSpPr>
          <p:cNvPr id="15364" name="Group 1049"/>
          <p:cNvGrpSpPr>
            <a:grpSpLocks/>
          </p:cNvGrpSpPr>
          <p:nvPr/>
        </p:nvGrpSpPr>
        <p:grpSpPr bwMode="auto">
          <a:xfrm>
            <a:off x="3924300" y="1944688"/>
            <a:ext cx="5256213" cy="3789362"/>
            <a:chOff x="2381" y="907"/>
            <a:chExt cx="3311" cy="2387"/>
          </a:xfrm>
        </p:grpSpPr>
        <p:sp>
          <p:nvSpPr>
            <p:cNvPr id="15365" name="Rectangle 1041"/>
            <p:cNvSpPr>
              <a:spLocks noChangeArrowheads="1"/>
            </p:cNvSpPr>
            <p:nvPr/>
          </p:nvSpPr>
          <p:spPr bwMode="auto">
            <a:xfrm>
              <a:off x="2655" y="1809"/>
              <a:ext cx="547" cy="579"/>
            </a:xfrm>
            <a:prstGeom prst="rect">
              <a:avLst/>
            </a:prstGeom>
            <a:solidFill>
              <a:srgbClr val="E9FFF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5366" name="Rectangle 1042"/>
            <p:cNvSpPr>
              <a:spLocks noChangeArrowheads="1"/>
            </p:cNvSpPr>
            <p:nvPr/>
          </p:nvSpPr>
          <p:spPr bwMode="auto">
            <a:xfrm>
              <a:off x="2707" y="1026"/>
              <a:ext cx="574" cy="579"/>
            </a:xfrm>
            <a:prstGeom prst="rect">
              <a:avLst/>
            </a:prstGeom>
            <a:solidFill>
              <a:srgbClr val="E9FFF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pic>
          <p:nvPicPr>
            <p:cNvPr id="15367" name="Picture 1043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81" y="907"/>
              <a:ext cx="3311" cy="23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5368" name="Line 1044"/>
            <p:cNvSpPr>
              <a:spLocks noChangeShapeType="1"/>
            </p:cNvSpPr>
            <p:nvPr/>
          </p:nvSpPr>
          <p:spPr bwMode="auto">
            <a:xfrm>
              <a:off x="3045" y="1605"/>
              <a:ext cx="913" cy="20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369" name="Line 1045"/>
            <p:cNvSpPr>
              <a:spLocks noChangeShapeType="1"/>
            </p:cNvSpPr>
            <p:nvPr/>
          </p:nvSpPr>
          <p:spPr bwMode="auto">
            <a:xfrm>
              <a:off x="2925" y="2387"/>
              <a:ext cx="1017" cy="20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pic>
          <p:nvPicPr>
            <p:cNvPr id="15370" name="zhcn3977.wav">
              <a:hlinkClick r:id="" action="ppaction://media"/>
            </p:cNvPr>
            <p:cNvPicPr>
              <a:picLocks noRot="1" noChangeAspect="1" noChangeArrowheads="1"/>
            </p:cNvPicPr>
            <p:nvPr>
              <a:wavAudioFile r:embed="rId1" name="zhcn_misc_tengys_01_0029.wav"/>
            </p:nvPr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18" y="1026"/>
              <a:ext cx="111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371" name="zhcn3993.wav">
              <a:hlinkClick r:id="" action="ppaction://media"/>
            </p:cNvPr>
            <p:cNvPicPr>
              <a:picLocks noRot="1" noChangeAspect="1" noChangeArrowheads="1"/>
            </p:cNvPicPr>
            <p:nvPr>
              <a:wavAudioFile r:embed="rId2" name="zhcn_misc_tengys_01_0029_wan3.wav"/>
            </p:nvPr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18" y="1809"/>
              <a:ext cx="111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372" name="zhcn3994.wav">
              <a:hlinkClick r:id="" action="ppaction://media"/>
            </p:cNvPr>
            <p:cNvPicPr>
              <a:picLocks noRot="1" noChangeAspect="1" noChangeArrowheads="1"/>
            </p:cNvPicPr>
            <p:nvPr>
              <a:wavAudioFile r:embed="rId3" name="zhcn_misc_tengys_01_0029_wa.wav"/>
            </p:nvPr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18" y="2592"/>
              <a:ext cx="111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时域分析</a:t>
            </a:r>
            <a:r>
              <a:rPr lang="en-US" altLang="zh-CN" smtClean="0"/>
              <a:t>-</a:t>
            </a:r>
            <a:r>
              <a:rPr lang="zh-CN" altLang="en-US" smtClean="0"/>
              <a:t>概述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182688" y="2017713"/>
            <a:ext cx="7772400" cy="2447925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zh-CN" altLang="en-US" sz="2000" smtClean="0"/>
              <a:t>时域分析</a:t>
            </a:r>
          </a:p>
          <a:p>
            <a:pPr lvl="1" eaLnBrk="1" hangingPunct="1">
              <a:lnSpc>
                <a:spcPct val="80000"/>
              </a:lnSpc>
            </a:pPr>
            <a:r>
              <a:rPr lang="zh-CN" altLang="en-US" sz="1800" smtClean="0"/>
              <a:t>在时间域上，对语音波形进行参数</a:t>
            </a:r>
            <a:r>
              <a:rPr lang="en-US" altLang="zh-CN" sz="1800" smtClean="0"/>
              <a:t>/</a:t>
            </a:r>
            <a:r>
              <a:rPr lang="zh-CN" altLang="en-US" sz="1800" smtClean="0"/>
              <a:t>模型分析</a:t>
            </a:r>
          </a:p>
          <a:p>
            <a:pPr eaLnBrk="1" hangingPunct="1">
              <a:lnSpc>
                <a:spcPct val="80000"/>
              </a:lnSpc>
            </a:pPr>
            <a:r>
              <a:rPr lang="zh-CN" altLang="en-US" sz="2000" smtClean="0"/>
              <a:t>分析方法</a:t>
            </a:r>
            <a:r>
              <a:rPr lang="en-US" altLang="zh-CN" sz="2000" smtClean="0"/>
              <a:t>-</a:t>
            </a:r>
            <a:r>
              <a:rPr lang="zh-CN" altLang="en-US" sz="2000" smtClean="0"/>
              <a:t>短时分析（</a:t>
            </a:r>
            <a:r>
              <a:rPr lang="en-US" altLang="zh-CN" sz="2000" smtClean="0"/>
              <a:t>short-time analysis</a:t>
            </a:r>
            <a:r>
              <a:rPr lang="zh-CN" altLang="en-US" sz="2000" smtClean="0"/>
              <a:t>）</a:t>
            </a:r>
          </a:p>
          <a:p>
            <a:pPr lvl="1" eaLnBrk="1" hangingPunct="1">
              <a:lnSpc>
                <a:spcPct val="80000"/>
              </a:lnSpc>
            </a:pPr>
            <a:r>
              <a:rPr lang="zh-CN" altLang="en-US" sz="1800" smtClean="0"/>
              <a:t>数量级为</a:t>
            </a:r>
            <a:r>
              <a:rPr lang="en-US" altLang="zh-CN" sz="1800" smtClean="0"/>
              <a:t>10ms</a:t>
            </a:r>
            <a:r>
              <a:rPr lang="zh-CN" altLang="en-US" sz="1800" smtClean="0"/>
              <a:t>时段，将语波形分段进行分析</a:t>
            </a:r>
          </a:p>
          <a:p>
            <a:pPr lvl="1" eaLnBrk="1" hangingPunct="1">
              <a:lnSpc>
                <a:spcPct val="80000"/>
              </a:lnSpc>
            </a:pPr>
            <a:r>
              <a:rPr lang="zh-CN" altLang="en-US" sz="1800" smtClean="0"/>
              <a:t>客观现实：时变过程，短时基本稳定</a:t>
            </a:r>
          </a:p>
          <a:p>
            <a:pPr eaLnBrk="1" hangingPunct="1">
              <a:lnSpc>
                <a:spcPct val="80000"/>
              </a:lnSpc>
            </a:pPr>
            <a:r>
              <a:rPr lang="zh-CN" altLang="en-US" sz="2000" smtClean="0"/>
              <a:t>特点</a:t>
            </a:r>
          </a:p>
          <a:p>
            <a:pPr lvl="1" eaLnBrk="1" hangingPunct="1">
              <a:lnSpc>
                <a:spcPct val="80000"/>
              </a:lnSpc>
            </a:pPr>
            <a:r>
              <a:rPr lang="zh-CN" altLang="en-US" sz="1800" smtClean="0"/>
              <a:t>直观</a:t>
            </a:r>
          </a:p>
          <a:p>
            <a:pPr lvl="1" eaLnBrk="1" hangingPunct="1">
              <a:lnSpc>
                <a:spcPct val="80000"/>
              </a:lnSpc>
            </a:pPr>
            <a:r>
              <a:rPr lang="zh-CN" altLang="en-US" sz="1800" smtClean="0"/>
              <a:t>计算量，一般较小</a:t>
            </a:r>
          </a:p>
          <a:p>
            <a:pPr lvl="1" eaLnBrk="1" hangingPunct="1">
              <a:lnSpc>
                <a:spcPct val="80000"/>
              </a:lnSpc>
            </a:pPr>
            <a:r>
              <a:rPr lang="zh-CN" altLang="en-US" sz="1800" smtClean="0"/>
              <a:t>重要参数：</a:t>
            </a:r>
            <a:r>
              <a:rPr lang="en-US" altLang="zh-CN" sz="1800" smtClean="0"/>
              <a:t>energy, duration, pitch </a:t>
            </a:r>
            <a:r>
              <a:rPr lang="zh-CN" altLang="en-US" sz="1800" smtClean="0"/>
              <a:t>等</a:t>
            </a:r>
          </a:p>
        </p:txBody>
      </p:sp>
      <p:grpSp>
        <p:nvGrpSpPr>
          <p:cNvPr id="16388" name="Group 75"/>
          <p:cNvGrpSpPr>
            <a:grpSpLocks/>
          </p:cNvGrpSpPr>
          <p:nvPr/>
        </p:nvGrpSpPr>
        <p:grpSpPr bwMode="auto">
          <a:xfrm>
            <a:off x="1189038" y="4851400"/>
            <a:ext cx="6983412" cy="1746250"/>
            <a:chOff x="521" y="2693"/>
            <a:chExt cx="4399" cy="1100"/>
          </a:xfrm>
        </p:grpSpPr>
        <p:sp>
          <p:nvSpPr>
            <p:cNvPr id="16389" name="Rectangle 64"/>
            <p:cNvSpPr>
              <a:spLocks noChangeArrowheads="1"/>
            </p:cNvSpPr>
            <p:nvPr/>
          </p:nvSpPr>
          <p:spPr bwMode="auto">
            <a:xfrm>
              <a:off x="703" y="2750"/>
              <a:ext cx="499" cy="86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6390" name="Rectangle 65"/>
            <p:cNvSpPr>
              <a:spLocks noChangeArrowheads="1"/>
            </p:cNvSpPr>
            <p:nvPr/>
          </p:nvSpPr>
          <p:spPr bwMode="auto">
            <a:xfrm>
              <a:off x="1020" y="2750"/>
              <a:ext cx="590" cy="86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6391" name="Rectangle 66"/>
            <p:cNvSpPr>
              <a:spLocks noChangeArrowheads="1"/>
            </p:cNvSpPr>
            <p:nvPr/>
          </p:nvSpPr>
          <p:spPr bwMode="auto">
            <a:xfrm>
              <a:off x="1337" y="2750"/>
              <a:ext cx="590" cy="86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6392" name="Rectangle 67"/>
            <p:cNvSpPr>
              <a:spLocks noChangeArrowheads="1"/>
            </p:cNvSpPr>
            <p:nvPr/>
          </p:nvSpPr>
          <p:spPr bwMode="auto">
            <a:xfrm>
              <a:off x="1655" y="2750"/>
              <a:ext cx="590" cy="86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6393" name="Rectangle 68"/>
            <p:cNvSpPr>
              <a:spLocks noChangeArrowheads="1"/>
            </p:cNvSpPr>
            <p:nvPr/>
          </p:nvSpPr>
          <p:spPr bwMode="auto">
            <a:xfrm>
              <a:off x="1972" y="2750"/>
              <a:ext cx="590" cy="86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6394" name="Rectangle 69"/>
            <p:cNvSpPr>
              <a:spLocks noChangeArrowheads="1"/>
            </p:cNvSpPr>
            <p:nvPr/>
          </p:nvSpPr>
          <p:spPr bwMode="auto">
            <a:xfrm>
              <a:off x="2290" y="2750"/>
              <a:ext cx="590" cy="86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6395" name="Rectangle 70"/>
            <p:cNvSpPr>
              <a:spLocks noChangeArrowheads="1"/>
            </p:cNvSpPr>
            <p:nvPr/>
          </p:nvSpPr>
          <p:spPr bwMode="auto">
            <a:xfrm>
              <a:off x="2562" y="2750"/>
              <a:ext cx="590" cy="86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6396" name="Rectangle 71"/>
            <p:cNvSpPr>
              <a:spLocks noChangeArrowheads="1"/>
            </p:cNvSpPr>
            <p:nvPr/>
          </p:nvSpPr>
          <p:spPr bwMode="auto">
            <a:xfrm>
              <a:off x="3333" y="2750"/>
              <a:ext cx="590" cy="86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pic>
          <p:nvPicPr>
            <p:cNvPr id="16397" name="Picture 6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1" y="2693"/>
              <a:ext cx="4399" cy="11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6398" name="Line 73"/>
            <p:cNvSpPr>
              <a:spLocks noChangeShapeType="1"/>
            </p:cNvSpPr>
            <p:nvPr/>
          </p:nvSpPr>
          <p:spPr bwMode="auto">
            <a:xfrm>
              <a:off x="2835" y="3475"/>
              <a:ext cx="453" cy="0"/>
            </a:xfrm>
            <a:prstGeom prst="line">
              <a:avLst/>
            </a:prstGeom>
            <a:noFill/>
            <a:ln w="38100" cap="rnd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399" name="Line 74"/>
            <p:cNvSpPr>
              <a:spLocks noChangeShapeType="1"/>
            </p:cNvSpPr>
            <p:nvPr/>
          </p:nvSpPr>
          <p:spPr bwMode="auto">
            <a:xfrm>
              <a:off x="703" y="3793"/>
              <a:ext cx="4173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时域分析</a:t>
            </a:r>
            <a:r>
              <a:rPr lang="en-US" altLang="zh-CN" smtClean="0"/>
              <a:t>-</a:t>
            </a:r>
            <a:r>
              <a:rPr lang="zh-CN" altLang="en-US" smtClean="0"/>
              <a:t>短时能量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zh-CN" altLang="en-US" sz="2600" smtClean="0"/>
              <a:t>作用</a:t>
            </a:r>
          </a:p>
          <a:p>
            <a:pPr lvl="1" eaLnBrk="1" hangingPunct="1">
              <a:lnSpc>
                <a:spcPct val="80000"/>
              </a:lnSpc>
            </a:pPr>
            <a:r>
              <a:rPr lang="zh-CN" altLang="en-US" sz="2200" smtClean="0"/>
              <a:t>区分浊音和清音</a:t>
            </a:r>
          </a:p>
          <a:p>
            <a:pPr lvl="1" eaLnBrk="1" hangingPunct="1">
              <a:lnSpc>
                <a:spcPct val="80000"/>
              </a:lnSpc>
            </a:pPr>
            <a:r>
              <a:rPr lang="zh-CN" altLang="en-US" sz="2200" smtClean="0"/>
              <a:t>音段分割</a:t>
            </a:r>
          </a:p>
          <a:p>
            <a:pPr lvl="1" eaLnBrk="1" hangingPunct="1">
              <a:lnSpc>
                <a:spcPct val="80000"/>
              </a:lnSpc>
            </a:pPr>
            <a:r>
              <a:rPr lang="zh-CN" altLang="en-US" sz="2200" smtClean="0"/>
              <a:t>超音段信息</a:t>
            </a:r>
          </a:p>
          <a:p>
            <a:pPr eaLnBrk="1" hangingPunct="1">
              <a:lnSpc>
                <a:spcPct val="80000"/>
              </a:lnSpc>
            </a:pPr>
            <a:r>
              <a:rPr lang="zh-CN" altLang="en-US" sz="2600" smtClean="0"/>
              <a:t>短时平均能量定义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zh-CN" altLang="en-US" sz="2600" smtClean="0"/>
          </a:p>
          <a:p>
            <a:pPr eaLnBrk="1" hangingPunct="1">
              <a:buFont typeface="Wingdings" panose="05000000000000000000" pitchFamily="2" charset="2"/>
              <a:buNone/>
            </a:pPr>
            <a:endParaRPr lang="en-US" altLang="zh-CN" smtClean="0"/>
          </a:p>
        </p:txBody>
      </p:sp>
      <p:graphicFrame>
        <p:nvGraphicFramePr>
          <p:cNvPr id="17412" name="Object 4"/>
          <p:cNvGraphicFramePr>
            <a:graphicFrameLocks noChangeAspect="1"/>
          </p:cNvGraphicFramePr>
          <p:nvPr/>
        </p:nvGraphicFramePr>
        <p:xfrm>
          <a:off x="1835150" y="3873500"/>
          <a:ext cx="4535488" cy="2435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35" name="公式" r:id="rId4" imgW="2984500" imgH="1600200" progId="Equation.3">
                  <p:embed/>
                </p:oleObj>
              </mc:Choice>
              <mc:Fallback>
                <p:oleObj name="公式" r:id="rId4" imgW="2984500" imgH="16002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35150" y="3873500"/>
                        <a:ext cx="4535488" cy="2435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7413" name="Group 24"/>
          <p:cNvGrpSpPr>
            <a:grpSpLocks/>
          </p:cNvGrpSpPr>
          <p:nvPr/>
        </p:nvGrpSpPr>
        <p:grpSpPr bwMode="auto">
          <a:xfrm>
            <a:off x="4140200" y="1700213"/>
            <a:ext cx="4946650" cy="1952625"/>
            <a:chOff x="2622" y="1117"/>
            <a:chExt cx="3116" cy="1230"/>
          </a:xfrm>
        </p:grpSpPr>
        <p:sp>
          <p:nvSpPr>
            <p:cNvPr id="17414" name="Rectangle 11"/>
            <p:cNvSpPr>
              <a:spLocks noChangeArrowheads="1"/>
            </p:cNvSpPr>
            <p:nvPr/>
          </p:nvSpPr>
          <p:spPr bwMode="auto">
            <a:xfrm>
              <a:off x="4052" y="1409"/>
              <a:ext cx="414" cy="697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7415" name="Line 15"/>
            <p:cNvSpPr>
              <a:spLocks noChangeShapeType="1"/>
            </p:cNvSpPr>
            <p:nvPr/>
          </p:nvSpPr>
          <p:spPr bwMode="auto">
            <a:xfrm>
              <a:off x="2668" y="2206"/>
              <a:ext cx="307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pic>
          <p:nvPicPr>
            <p:cNvPr id="17416" name="Picture 13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22" y="1316"/>
              <a:ext cx="3083" cy="88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7417" name="Text Box 17"/>
            <p:cNvSpPr txBox="1">
              <a:spLocks noChangeArrowheads="1"/>
            </p:cNvSpPr>
            <p:nvPr/>
          </p:nvSpPr>
          <p:spPr bwMode="auto">
            <a:xfrm>
              <a:off x="3925" y="2174"/>
              <a:ext cx="379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>
                  <a:latin typeface="Arial" panose="020B0604020202020204" pitchFamily="34" charset="0"/>
                </a:rPr>
                <a:t>n-N+1</a:t>
              </a:r>
            </a:p>
          </p:txBody>
        </p:sp>
        <p:sp>
          <p:nvSpPr>
            <p:cNvPr id="17418" name="Text Box 18"/>
            <p:cNvSpPr txBox="1">
              <a:spLocks noChangeArrowheads="1"/>
            </p:cNvSpPr>
            <p:nvPr/>
          </p:nvSpPr>
          <p:spPr bwMode="auto">
            <a:xfrm>
              <a:off x="4404" y="2161"/>
              <a:ext cx="169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>
                  <a:latin typeface="Arial" panose="020B0604020202020204" pitchFamily="34" charset="0"/>
                </a:rPr>
                <a:t>n</a:t>
              </a:r>
            </a:p>
          </p:txBody>
        </p:sp>
        <p:sp>
          <p:nvSpPr>
            <p:cNvPr id="17419" name="Text Box 19"/>
            <p:cNvSpPr txBox="1">
              <a:spLocks noChangeArrowheads="1"/>
            </p:cNvSpPr>
            <p:nvPr/>
          </p:nvSpPr>
          <p:spPr bwMode="auto">
            <a:xfrm>
              <a:off x="5419" y="2161"/>
              <a:ext cx="196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>
                  <a:latin typeface="Arial" panose="020B0604020202020204" pitchFamily="34" charset="0"/>
                </a:rPr>
                <a:t>m</a:t>
              </a:r>
            </a:p>
          </p:txBody>
        </p:sp>
        <p:sp>
          <p:nvSpPr>
            <p:cNvPr id="17420" name="Text Box 20"/>
            <p:cNvSpPr txBox="1">
              <a:spLocks noChangeArrowheads="1"/>
            </p:cNvSpPr>
            <p:nvPr/>
          </p:nvSpPr>
          <p:spPr bwMode="auto">
            <a:xfrm>
              <a:off x="4392" y="1117"/>
              <a:ext cx="463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400">
                  <a:latin typeface="Arial" panose="020B0604020202020204" pitchFamily="34" charset="0"/>
                </a:rPr>
                <a:t>w(n-m)</a:t>
              </a:r>
            </a:p>
          </p:txBody>
        </p:sp>
        <p:sp>
          <p:nvSpPr>
            <p:cNvPr id="17421" name="Text Box 21"/>
            <p:cNvSpPr txBox="1">
              <a:spLocks noChangeArrowheads="1"/>
            </p:cNvSpPr>
            <p:nvPr/>
          </p:nvSpPr>
          <p:spPr bwMode="auto">
            <a:xfrm>
              <a:off x="4664" y="1379"/>
              <a:ext cx="339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400">
                  <a:latin typeface="Arial" panose="020B0604020202020204" pitchFamily="34" charset="0"/>
                </a:rPr>
                <a:t>x(m)</a:t>
              </a:r>
            </a:p>
          </p:txBody>
        </p:sp>
        <p:sp>
          <p:nvSpPr>
            <p:cNvPr id="17422" name="Freeform 22"/>
            <p:cNvSpPr>
              <a:spLocks/>
            </p:cNvSpPr>
            <p:nvPr/>
          </p:nvSpPr>
          <p:spPr bwMode="auto">
            <a:xfrm>
              <a:off x="4165" y="1254"/>
              <a:ext cx="272" cy="136"/>
            </a:xfrm>
            <a:custGeom>
              <a:avLst/>
              <a:gdLst>
                <a:gd name="T0" fmla="*/ 272 w 272"/>
                <a:gd name="T1" fmla="*/ 0 h 136"/>
                <a:gd name="T2" fmla="*/ 91 w 272"/>
                <a:gd name="T3" fmla="*/ 45 h 136"/>
                <a:gd name="T4" fmla="*/ 0 w 272"/>
                <a:gd name="T5" fmla="*/ 136 h 136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72" h="136">
                  <a:moveTo>
                    <a:pt x="272" y="0"/>
                  </a:moveTo>
                  <a:cubicBezTo>
                    <a:pt x="204" y="11"/>
                    <a:pt x="136" y="22"/>
                    <a:pt x="91" y="45"/>
                  </a:cubicBezTo>
                  <a:cubicBezTo>
                    <a:pt x="46" y="68"/>
                    <a:pt x="15" y="121"/>
                    <a:pt x="0" y="136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23" name="Freeform 23"/>
            <p:cNvSpPr>
              <a:spLocks/>
            </p:cNvSpPr>
            <p:nvPr/>
          </p:nvSpPr>
          <p:spPr bwMode="auto">
            <a:xfrm>
              <a:off x="4437" y="1526"/>
              <a:ext cx="272" cy="136"/>
            </a:xfrm>
            <a:custGeom>
              <a:avLst/>
              <a:gdLst>
                <a:gd name="T0" fmla="*/ 272 w 272"/>
                <a:gd name="T1" fmla="*/ 0 h 136"/>
                <a:gd name="T2" fmla="*/ 91 w 272"/>
                <a:gd name="T3" fmla="*/ 45 h 136"/>
                <a:gd name="T4" fmla="*/ 0 w 272"/>
                <a:gd name="T5" fmla="*/ 136 h 136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72" h="136">
                  <a:moveTo>
                    <a:pt x="272" y="0"/>
                  </a:moveTo>
                  <a:cubicBezTo>
                    <a:pt x="204" y="11"/>
                    <a:pt x="136" y="22"/>
                    <a:pt x="91" y="45"/>
                  </a:cubicBezTo>
                  <a:cubicBezTo>
                    <a:pt x="46" y="68"/>
                    <a:pt x="15" y="121"/>
                    <a:pt x="0" y="136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时域分析</a:t>
            </a:r>
            <a:r>
              <a:rPr lang="en-US" altLang="zh-CN" smtClean="0"/>
              <a:t>-</a:t>
            </a:r>
            <a:r>
              <a:rPr lang="zh-CN" altLang="en-US" smtClean="0"/>
              <a:t>短时能量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435" name="Rectangle 3"/>
              <p:cNvSpPr>
                <a:spLocks noGrp="1" noChangeArrowheads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eaLnBrk="1" hangingPunct="1">
                  <a:lnSpc>
                    <a:spcPct val="80000"/>
                  </a:lnSpc>
                </a:pPr>
                <a:r>
                  <a:rPr lang="zh-CN" altLang="en-US" sz="2400" dirty="0" smtClean="0"/>
                  <a:t>窗函数的选取</a:t>
                </a:r>
              </a:p>
              <a:p>
                <a:pPr lvl="1" eaLnBrk="1" hangingPunct="1">
                  <a:lnSpc>
                    <a:spcPct val="80000"/>
                  </a:lnSpc>
                </a:pPr>
                <a:r>
                  <a:rPr lang="zh-CN" altLang="en-US" sz="2000" dirty="0" smtClean="0"/>
                  <a:t>常用窗函数</a:t>
                </a:r>
              </a:p>
              <a:p>
                <a:pPr lvl="2" eaLnBrk="1" hangingPunct="1">
                  <a:lnSpc>
                    <a:spcPct val="80000"/>
                  </a:lnSpc>
                </a:pPr>
                <a:r>
                  <a:rPr lang="zh-CN" altLang="en-US" sz="1800" dirty="0" smtClean="0"/>
                  <a:t>矩形窗</a:t>
                </a:r>
              </a:p>
              <a:p>
                <a:pPr lvl="2" eaLnBrk="1" hangingPunct="1">
                  <a:lnSpc>
                    <a:spcPct val="80000"/>
                  </a:lnSpc>
                </a:pPr>
                <a:endParaRPr lang="zh-CN" altLang="en-US" sz="1800" dirty="0" smtClean="0"/>
              </a:p>
              <a:p>
                <a:pPr lvl="2" eaLnBrk="1" hangingPunct="1">
                  <a:lnSpc>
                    <a:spcPct val="80000"/>
                  </a:lnSpc>
                  <a:buFont typeface="Wingdings" panose="05000000000000000000" pitchFamily="2" charset="2"/>
                  <a:buNone/>
                </a:pPr>
                <a:r>
                  <a:rPr lang="zh-CN" altLang="en-US" sz="1800" dirty="0" smtClean="0"/>
                  <a:t>	</a:t>
                </a:r>
              </a:p>
              <a:p>
                <a:pPr lvl="2" eaLnBrk="1" hangingPunct="1">
                  <a:lnSpc>
                    <a:spcPct val="80000"/>
                  </a:lnSpc>
                </a:pPr>
                <a:endParaRPr lang="en-US" altLang="zh-CN" sz="1800" dirty="0" smtClean="0"/>
              </a:p>
              <a:p>
                <a:pPr lvl="2" eaLnBrk="1" hangingPunct="1">
                  <a:lnSpc>
                    <a:spcPct val="80000"/>
                  </a:lnSpc>
                </a:pPr>
                <a:r>
                  <a:rPr lang="zh-CN" altLang="en-US" sz="1800" dirty="0" smtClean="0"/>
                  <a:t>海明窗（</a:t>
                </a:r>
                <a:r>
                  <a:rPr lang="en-US" altLang="zh-CN" sz="1800" dirty="0" smtClean="0"/>
                  <a:t>hamming</a:t>
                </a:r>
                <a:r>
                  <a:rPr lang="zh-CN" altLang="en-US" sz="1800" dirty="0" smtClean="0"/>
                  <a:t>）</a:t>
                </a:r>
                <a:endParaRPr lang="en-US" altLang="zh-CN" sz="1800" dirty="0" smtClean="0"/>
              </a:p>
              <a:p>
                <a:pPr lvl="2" eaLnBrk="1" hangingPunct="1">
                  <a:lnSpc>
                    <a:spcPct val="80000"/>
                  </a:lnSpc>
                </a:pPr>
                <a:endParaRPr lang="en-US" altLang="zh-CN" sz="1800" dirty="0"/>
              </a:p>
              <a:p>
                <a:pPr lvl="2" eaLnBrk="1" hangingPunct="1">
                  <a:lnSpc>
                    <a:spcPct val="80000"/>
                  </a:lnSpc>
                </a:pPr>
                <a:endParaRPr lang="en-US" altLang="zh-CN" sz="1800" dirty="0" smtClean="0"/>
              </a:p>
              <a:p>
                <a:pPr lvl="2" eaLnBrk="1" hangingPunct="1">
                  <a:lnSpc>
                    <a:spcPct val="80000"/>
                  </a:lnSpc>
                </a:pPr>
                <a:endParaRPr lang="en-US" altLang="zh-CN" sz="1800" dirty="0"/>
              </a:p>
              <a:p>
                <a:pPr lvl="2" eaLnBrk="1" hangingPunct="1">
                  <a:lnSpc>
                    <a:spcPct val="80000"/>
                  </a:lnSpc>
                </a:pPr>
                <a:r>
                  <a:rPr lang="zh-CN" altLang="en-US" sz="1800" dirty="0"/>
                  <a:t>汉</a:t>
                </a:r>
                <a:r>
                  <a:rPr lang="zh-CN" altLang="en-US" sz="1800" dirty="0" smtClean="0"/>
                  <a:t>宁窗（</a:t>
                </a:r>
                <a:r>
                  <a:rPr lang="en-US" altLang="zh-CN" sz="1800" dirty="0" err="1" smtClean="0"/>
                  <a:t>hanning</a:t>
                </a:r>
                <a:r>
                  <a:rPr lang="zh-CN" altLang="en-US" sz="1800" dirty="0" smtClean="0"/>
                  <a:t>）</a:t>
                </a:r>
              </a:p>
              <a:p>
                <a:pPr lvl="2" eaLnBrk="1" hangingPunct="1">
                  <a:lnSpc>
                    <a:spcPct val="80000"/>
                  </a:lnSpc>
                </a:pPr>
                <a:endParaRPr lang="zh-CN" altLang="en-US" sz="1800" dirty="0" smtClean="0"/>
              </a:p>
              <a:p>
                <a:pPr marL="914400" lvl="2" indent="0" eaLnBrk="1" hangingPunct="1">
                  <a:lnSpc>
                    <a:spcPct val="8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1800" b="0" i="1" smtClean="0"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ctrlPr>
                            <a:rPr lang="en-US" altLang="zh-CN" sz="1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18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altLang="zh-CN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en-US" altLang="zh-CN" sz="1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altLang="zh-CN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altLang="zh-CN" sz="1800" b="0" i="1" smtClean="0">
                                  <a:latin typeface="Cambria Math" panose="02040503050406030204" pitchFamily="18" charset="0"/>
                                </a:rPr>
                                <m:t>0.5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altLang="zh-CN" sz="1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sz="1800" b="0" i="1" smtClean="0">
                                      <a:latin typeface="Cambria Math" panose="02040503050406030204" pitchFamily="18" charset="0"/>
                                    </a:rPr>
                                    <m:t>1−</m:t>
                                  </m:r>
                                  <m:func>
                                    <m:funcPr>
                                      <m:ctrlPr>
                                        <a:rPr lang="en-US" altLang="zh-CN" sz="18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US" altLang="zh-CN" sz="1800" b="0" i="0" smtClean="0">
                                          <a:latin typeface="Cambria Math" panose="02040503050406030204" pitchFamily="18" charset="0"/>
                                        </a:rPr>
                                        <m:t>cos</m:t>
                                      </m:r>
                                    </m:fName>
                                    <m:e>
                                      <m:d>
                                        <m:dPr>
                                          <m:ctrlPr>
                                            <a:rPr lang="en-US" altLang="zh-CN" sz="18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f>
                                            <m:fPr>
                                              <m:ctrlPr>
                                                <a:rPr lang="en-US" altLang="zh-CN" sz="1800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fPr>
                                            <m:num>
                                              <m:r>
                                                <a:rPr lang="en-US" altLang="zh-CN" sz="18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2</m:t>
                                              </m:r>
                                              <m:r>
                                                <a:rPr lang="zh-CN" altLang="en-US" sz="18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𝜋</m:t>
                                              </m:r>
                                              <m:r>
                                                <a:rPr lang="en-US" altLang="zh-CN" sz="18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𝑛</m:t>
                                              </m:r>
                                            </m:num>
                                            <m:den>
                                              <m:r>
                                                <a:rPr lang="en-US" altLang="zh-CN" sz="18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𝑁</m:t>
                                              </m:r>
                                              <m:r>
                                                <a:rPr lang="en-US" altLang="zh-CN" sz="18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−1</m:t>
                                              </m:r>
                                            </m:den>
                                          </m:f>
                                        </m:e>
                                      </m:d>
                                    </m:e>
                                  </m:func>
                                </m:e>
                              </m:d>
                              <m:r>
                                <a:rPr lang="zh-CN" altLang="en-US" sz="1800" b="0" i="1" smtClean="0">
                                  <a:latin typeface="Cambria Math" panose="02040503050406030204" pitchFamily="18" charset="0"/>
                                </a:rPr>
                                <m:t>，</m:t>
                              </m:r>
                              <m:r>
                                <a:rPr lang="en-US" altLang="zh-CN" sz="18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en-US" altLang="zh-CN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≤</m:t>
                              </m:r>
                              <m:r>
                                <a:rPr lang="en-US" altLang="zh-CN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altLang="zh-CN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≤</m:t>
                              </m:r>
                              <m:r>
                                <a:rPr lang="en-US" altLang="zh-CN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𝑁</m:t>
                              </m:r>
                              <m:r>
                                <a:rPr lang="en-US" altLang="zh-CN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</m:t>
                              </m:r>
                            </m:e>
                            <m:e>
                              <m:r>
                                <a:rPr lang="en-US" altLang="zh-CN" sz="1800" b="0" i="1" smtClean="0">
                                  <a:latin typeface="Cambria Math" panose="02040503050406030204" pitchFamily="18" charset="0"/>
                                </a:rPr>
                                <m:t>0,                    </m:t>
                              </m:r>
                              <m:r>
                                <a:rPr lang="zh-CN" altLang="en-US" sz="1800" i="1">
                                  <a:latin typeface="Cambria Math" panose="02040503050406030204" pitchFamily="18" charset="0"/>
                                </a:rPr>
                                <m:t>其它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zh-CN" altLang="en-US" sz="1800" dirty="0" smtClean="0"/>
              </a:p>
            </p:txBody>
          </p:sp>
        </mc:Choice>
        <mc:Fallback xmlns="">
          <p:sp>
            <p:nvSpPr>
              <p:cNvPr id="18435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blipFill rotWithShape="0">
                <a:blip r:embed="rId4"/>
                <a:stretch>
                  <a:fillRect l="-157" t="-3259" b="-355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843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17132469"/>
              </p:ext>
            </p:extLst>
          </p:nvPr>
        </p:nvGraphicFramePr>
        <p:xfrm>
          <a:off x="2268538" y="3003674"/>
          <a:ext cx="2228850" cy="641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15" name="公式" r:id="rId5" imgW="1587500" imgH="457200" progId="Equation.3">
                  <p:embed/>
                </p:oleObj>
              </mc:Choice>
              <mc:Fallback>
                <p:oleObj name="公式" r:id="rId5" imgW="1587500" imgH="4572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8538" y="3003674"/>
                        <a:ext cx="2228850" cy="641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4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89235611"/>
              </p:ext>
            </p:extLst>
          </p:nvPr>
        </p:nvGraphicFramePr>
        <p:xfrm>
          <a:off x="2268538" y="4069507"/>
          <a:ext cx="4576762" cy="655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16" name="公式" r:id="rId7" imgW="3200400" imgH="457200" progId="Equation.3">
                  <p:embed/>
                </p:oleObj>
              </mc:Choice>
              <mc:Fallback>
                <p:oleObj name="公式" r:id="rId7" imgW="3200400" imgH="4572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8538" y="4069507"/>
                        <a:ext cx="4576762" cy="655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41" name="Line 10"/>
          <p:cNvSpPr>
            <a:spLocks noChangeShapeType="1"/>
          </p:cNvSpPr>
          <p:nvPr/>
        </p:nvSpPr>
        <p:spPr bwMode="auto">
          <a:xfrm>
            <a:off x="7235825" y="2852738"/>
            <a:ext cx="16573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8442" name="Line 12"/>
          <p:cNvSpPr>
            <a:spLocks noChangeShapeType="1"/>
          </p:cNvSpPr>
          <p:nvPr/>
        </p:nvSpPr>
        <p:spPr bwMode="auto">
          <a:xfrm flipV="1">
            <a:off x="7235825" y="2133600"/>
            <a:ext cx="0" cy="7191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8443" name="Line 13"/>
          <p:cNvSpPr>
            <a:spLocks noChangeShapeType="1"/>
          </p:cNvSpPr>
          <p:nvPr/>
        </p:nvSpPr>
        <p:spPr bwMode="auto">
          <a:xfrm>
            <a:off x="7235825" y="2349500"/>
            <a:ext cx="12239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8444" name="Line 14"/>
          <p:cNvSpPr>
            <a:spLocks noChangeShapeType="1"/>
          </p:cNvSpPr>
          <p:nvPr/>
        </p:nvSpPr>
        <p:spPr bwMode="auto">
          <a:xfrm>
            <a:off x="8459788" y="2349500"/>
            <a:ext cx="0" cy="5032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8445" name="Text Box 19"/>
          <p:cNvSpPr txBox="1">
            <a:spLocks noChangeArrowheads="1"/>
          </p:cNvSpPr>
          <p:nvPr/>
        </p:nvSpPr>
        <p:spPr bwMode="auto">
          <a:xfrm>
            <a:off x="7216775" y="2058988"/>
            <a:ext cx="4984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400">
                <a:latin typeface="Arial" panose="020B0604020202020204" pitchFamily="34" charset="0"/>
              </a:rPr>
              <a:t>h(n)</a:t>
            </a:r>
          </a:p>
        </p:txBody>
      </p:sp>
      <p:sp>
        <p:nvSpPr>
          <p:cNvPr id="18446" name="Text Box 20"/>
          <p:cNvSpPr txBox="1">
            <a:spLocks noChangeArrowheads="1"/>
          </p:cNvSpPr>
          <p:nvPr/>
        </p:nvSpPr>
        <p:spPr bwMode="auto">
          <a:xfrm>
            <a:off x="7143750" y="2779713"/>
            <a:ext cx="2825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400">
                <a:latin typeface="Arial" panose="020B0604020202020204" pitchFamily="34" charset="0"/>
              </a:rPr>
              <a:t>0</a:t>
            </a:r>
          </a:p>
        </p:txBody>
      </p:sp>
      <p:sp>
        <p:nvSpPr>
          <p:cNvPr id="18447" name="Text Box 21"/>
          <p:cNvSpPr txBox="1">
            <a:spLocks noChangeArrowheads="1"/>
          </p:cNvSpPr>
          <p:nvPr/>
        </p:nvSpPr>
        <p:spPr bwMode="auto">
          <a:xfrm>
            <a:off x="8250238" y="2781300"/>
            <a:ext cx="469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400">
                <a:latin typeface="Arial" panose="020B0604020202020204" pitchFamily="34" charset="0"/>
              </a:rPr>
              <a:t>N-1</a:t>
            </a:r>
          </a:p>
        </p:txBody>
      </p:sp>
      <p:sp>
        <p:nvSpPr>
          <p:cNvPr id="18448" name="Text Box 22"/>
          <p:cNvSpPr txBox="1">
            <a:spLocks noChangeArrowheads="1"/>
          </p:cNvSpPr>
          <p:nvPr/>
        </p:nvSpPr>
        <p:spPr bwMode="auto">
          <a:xfrm>
            <a:off x="8682038" y="2781300"/>
            <a:ext cx="2825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400">
                <a:latin typeface="Arial" panose="020B0604020202020204" pitchFamily="34" charset="0"/>
              </a:rPr>
              <a:t>n</a:t>
            </a:r>
          </a:p>
        </p:txBody>
      </p:sp>
      <p:sp>
        <p:nvSpPr>
          <p:cNvPr id="18449" name="Text Box 23"/>
          <p:cNvSpPr txBox="1">
            <a:spLocks noChangeArrowheads="1"/>
          </p:cNvSpPr>
          <p:nvPr/>
        </p:nvSpPr>
        <p:spPr bwMode="auto">
          <a:xfrm>
            <a:off x="7019925" y="2203450"/>
            <a:ext cx="2825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400"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18450" name="Line 24"/>
          <p:cNvSpPr>
            <a:spLocks noChangeShapeType="1"/>
          </p:cNvSpPr>
          <p:nvPr/>
        </p:nvSpPr>
        <p:spPr bwMode="auto">
          <a:xfrm>
            <a:off x="7235825" y="4563790"/>
            <a:ext cx="16573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8451" name="Line 25"/>
          <p:cNvSpPr>
            <a:spLocks noChangeShapeType="1"/>
          </p:cNvSpPr>
          <p:nvPr/>
        </p:nvSpPr>
        <p:spPr bwMode="auto">
          <a:xfrm flipV="1">
            <a:off x="7235825" y="3844652"/>
            <a:ext cx="0" cy="7191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8452" name="Text Box 28"/>
          <p:cNvSpPr txBox="1">
            <a:spLocks noChangeArrowheads="1"/>
          </p:cNvSpPr>
          <p:nvPr/>
        </p:nvSpPr>
        <p:spPr bwMode="auto">
          <a:xfrm>
            <a:off x="7216775" y="3770040"/>
            <a:ext cx="4984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400">
                <a:latin typeface="Arial" panose="020B0604020202020204" pitchFamily="34" charset="0"/>
              </a:rPr>
              <a:t>h(n)</a:t>
            </a:r>
          </a:p>
        </p:txBody>
      </p:sp>
      <p:sp>
        <p:nvSpPr>
          <p:cNvPr id="18453" name="Text Box 29"/>
          <p:cNvSpPr txBox="1">
            <a:spLocks noChangeArrowheads="1"/>
          </p:cNvSpPr>
          <p:nvPr/>
        </p:nvSpPr>
        <p:spPr bwMode="auto">
          <a:xfrm>
            <a:off x="7143750" y="4490765"/>
            <a:ext cx="2825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400">
                <a:latin typeface="Arial" panose="020B0604020202020204" pitchFamily="34" charset="0"/>
              </a:rPr>
              <a:t>0</a:t>
            </a:r>
          </a:p>
        </p:txBody>
      </p:sp>
      <p:sp>
        <p:nvSpPr>
          <p:cNvPr id="18454" name="Text Box 30"/>
          <p:cNvSpPr txBox="1">
            <a:spLocks noChangeArrowheads="1"/>
          </p:cNvSpPr>
          <p:nvPr/>
        </p:nvSpPr>
        <p:spPr bwMode="auto">
          <a:xfrm>
            <a:off x="8250238" y="4492352"/>
            <a:ext cx="469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400">
                <a:latin typeface="Arial" panose="020B0604020202020204" pitchFamily="34" charset="0"/>
              </a:rPr>
              <a:t>N-1</a:t>
            </a:r>
          </a:p>
        </p:txBody>
      </p:sp>
      <p:sp>
        <p:nvSpPr>
          <p:cNvPr id="18455" name="Text Box 31"/>
          <p:cNvSpPr txBox="1">
            <a:spLocks noChangeArrowheads="1"/>
          </p:cNvSpPr>
          <p:nvPr/>
        </p:nvSpPr>
        <p:spPr bwMode="auto">
          <a:xfrm>
            <a:off x="8682038" y="4492352"/>
            <a:ext cx="2825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400">
                <a:latin typeface="Arial" panose="020B0604020202020204" pitchFamily="34" charset="0"/>
              </a:rPr>
              <a:t>n</a:t>
            </a:r>
          </a:p>
        </p:txBody>
      </p:sp>
      <p:sp>
        <p:nvSpPr>
          <p:cNvPr id="18456" name="Text Box 32"/>
          <p:cNvSpPr txBox="1">
            <a:spLocks noChangeArrowheads="1"/>
          </p:cNvSpPr>
          <p:nvPr/>
        </p:nvSpPr>
        <p:spPr bwMode="auto">
          <a:xfrm>
            <a:off x="7019925" y="3914502"/>
            <a:ext cx="2825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400"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18457" name="Freeform 35"/>
          <p:cNvSpPr>
            <a:spLocks/>
          </p:cNvSpPr>
          <p:nvPr/>
        </p:nvSpPr>
        <p:spPr bwMode="auto">
          <a:xfrm>
            <a:off x="7235825" y="4065315"/>
            <a:ext cx="1223963" cy="444500"/>
          </a:xfrm>
          <a:custGeom>
            <a:avLst/>
            <a:gdLst>
              <a:gd name="T0" fmla="*/ 0 w 771"/>
              <a:gd name="T1" fmla="*/ 444500 h 280"/>
              <a:gd name="T2" fmla="*/ 142875 w 771"/>
              <a:gd name="T3" fmla="*/ 371475 h 280"/>
              <a:gd name="T4" fmla="*/ 431800 w 771"/>
              <a:gd name="T5" fmla="*/ 84138 h 280"/>
              <a:gd name="T6" fmla="*/ 647700 w 771"/>
              <a:gd name="T7" fmla="*/ 11113 h 280"/>
              <a:gd name="T8" fmla="*/ 863600 w 771"/>
              <a:gd name="T9" fmla="*/ 155575 h 280"/>
              <a:gd name="T10" fmla="*/ 1079500 w 771"/>
              <a:gd name="T11" fmla="*/ 371475 h 280"/>
              <a:gd name="T12" fmla="*/ 1223963 w 771"/>
              <a:gd name="T13" fmla="*/ 444500 h 28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771" h="280">
                <a:moveTo>
                  <a:pt x="0" y="280"/>
                </a:moveTo>
                <a:cubicBezTo>
                  <a:pt x="22" y="276"/>
                  <a:pt x="45" y="272"/>
                  <a:pt x="90" y="234"/>
                </a:cubicBezTo>
                <a:cubicBezTo>
                  <a:pt x="135" y="196"/>
                  <a:pt x="219" y="91"/>
                  <a:pt x="272" y="53"/>
                </a:cubicBezTo>
                <a:cubicBezTo>
                  <a:pt x="325" y="15"/>
                  <a:pt x="363" y="0"/>
                  <a:pt x="408" y="7"/>
                </a:cubicBezTo>
                <a:cubicBezTo>
                  <a:pt x="453" y="14"/>
                  <a:pt x="499" y="60"/>
                  <a:pt x="544" y="98"/>
                </a:cubicBezTo>
                <a:cubicBezTo>
                  <a:pt x="589" y="136"/>
                  <a:pt x="642" y="204"/>
                  <a:pt x="680" y="234"/>
                </a:cubicBezTo>
                <a:cubicBezTo>
                  <a:pt x="718" y="264"/>
                  <a:pt x="744" y="272"/>
                  <a:pt x="771" y="28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9" name="Line 24"/>
          <p:cNvSpPr>
            <a:spLocks noChangeShapeType="1"/>
          </p:cNvSpPr>
          <p:nvPr/>
        </p:nvSpPr>
        <p:spPr bwMode="auto">
          <a:xfrm>
            <a:off x="7235825" y="6075958"/>
            <a:ext cx="16573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0" name="Line 25"/>
          <p:cNvSpPr>
            <a:spLocks noChangeShapeType="1"/>
          </p:cNvSpPr>
          <p:nvPr/>
        </p:nvSpPr>
        <p:spPr bwMode="auto">
          <a:xfrm flipV="1">
            <a:off x="7235825" y="5356820"/>
            <a:ext cx="0" cy="7191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1" name="Text Box 28"/>
          <p:cNvSpPr txBox="1">
            <a:spLocks noChangeArrowheads="1"/>
          </p:cNvSpPr>
          <p:nvPr/>
        </p:nvSpPr>
        <p:spPr bwMode="auto">
          <a:xfrm>
            <a:off x="7216775" y="5282208"/>
            <a:ext cx="4984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400">
                <a:latin typeface="Arial" panose="020B0604020202020204" pitchFamily="34" charset="0"/>
              </a:rPr>
              <a:t>h(n)</a:t>
            </a:r>
          </a:p>
        </p:txBody>
      </p:sp>
      <p:sp>
        <p:nvSpPr>
          <p:cNvPr id="32" name="Text Box 29"/>
          <p:cNvSpPr txBox="1">
            <a:spLocks noChangeArrowheads="1"/>
          </p:cNvSpPr>
          <p:nvPr/>
        </p:nvSpPr>
        <p:spPr bwMode="auto">
          <a:xfrm>
            <a:off x="7143750" y="6002933"/>
            <a:ext cx="2825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400">
                <a:latin typeface="Arial" panose="020B0604020202020204" pitchFamily="34" charset="0"/>
              </a:rPr>
              <a:t>0</a:t>
            </a:r>
          </a:p>
        </p:txBody>
      </p:sp>
      <p:sp>
        <p:nvSpPr>
          <p:cNvPr id="33" name="Text Box 30"/>
          <p:cNvSpPr txBox="1">
            <a:spLocks noChangeArrowheads="1"/>
          </p:cNvSpPr>
          <p:nvPr/>
        </p:nvSpPr>
        <p:spPr bwMode="auto">
          <a:xfrm>
            <a:off x="8250238" y="6004520"/>
            <a:ext cx="469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400">
                <a:latin typeface="Arial" panose="020B0604020202020204" pitchFamily="34" charset="0"/>
              </a:rPr>
              <a:t>N-1</a:t>
            </a:r>
          </a:p>
        </p:txBody>
      </p:sp>
      <p:sp>
        <p:nvSpPr>
          <p:cNvPr id="34" name="Text Box 31"/>
          <p:cNvSpPr txBox="1">
            <a:spLocks noChangeArrowheads="1"/>
          </p:cNvSpPr>
          <p:nvPr/>
        </p:nvSpPr>
        <p:spPr bwMode="auto">
          <a:xfrm>
            <a:off x="8682038" y="6004520"/>
            <a:ext cx="2825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400">
                <a:latin typeface="Arial" panose="020B0604020202020204" pitchFamily="34" charset="0"/>
              </a:rPr>
              <a:t>n</a:t>
            </a:r>
          </a:p>
        </p:txBody>
      </p:sp>
      <p:sp>
        <p:nvSpPr>
          <p:cNvPr id="35" name="Text Box 32"/>
          <p:cNvSpPr txBox="1">
            <a:spLocks noChangeArrowheads="1"/>
          </p:cNvSpPr>
          <p:nvPr/>
        </p:nvSpPr>
        <p:spPr bwMode="auto">
          <a:xfrm>
            <a:off x="7019925" y="5426670"/>
            <a:ext cx="2825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400"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36" name="Freeform 35"/>
          <p:cNvSpPr>
            <a:spLocks/>
          </p:cNvSpPr>
          <p:nvPr/>
        </p:nvSpPr>
        <p:spPr bwMode="auto">
          <a:xfrm>
            <a:off x="7235825" y="5648796"/>
            <a:ext cx="1223963" cy="444500"/>
          </a:xfrm>
          <a:custGeom>
            <a:avLst/>
            <a:gdLst>
              <a:gd name="T0" fmla="*/ 0 w 771"/>
              <a:gd name="T1" fmla="*/ 444500 h 280"/>
              <a:gd name="T2" fmla="*/ 142875 w 771"/>
              <a:gd name="T3" fmla="*/ 371475 h 280"/>
              <a:gd name="T4" fmla="*/ 431800 w 771"/>
              <a:gd name="T5" fmla="*/ 84138 h 280"/>
              <a:gd name="T6" fmla="*/ 647700 w 771"/>
              <a:gd name="T7" fmla="*/ 11113 h 280"/>
              <a:gd name="T8" fmla="*/ 863600 w 771"/>
              <a:gd name="T9" fmla="*/ 155575 h 280"/>
              <a:gd name="T10" fmla="*/ 1079500 w 771"/>
              <a:gd name="T11" fmla="*/ 371475 h 280"/>
              <a:gd name="T12" fmla="*/ 1223963 w 771"/>
              <a:gd name="T13" fmla="*/ 444500 h 28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771" h="280">
                <a:moveTo>
                  <a:pt x="0" y="280"/>
                </a:moveTo>
                <a:cubicBezTo>
                  <a:pt x="22" y="276"/>
                  <a:pt x="45" y="272"/>
                  <a:pt x="90" y="234"/>
                </a:cubicBezTo>
                <a:cubicBezTo>
                  <a:pt x="135" y="196"/>
                  <a:pt x="219" y="91"/>
                  <a:pt x="272" y="53"/>
                </a:cubicBezTo>
                <a:cubicBezTo>
                  <a:pt x="325" y="15"/>
                  <a:pt x="363" y="0"/>
                  <a:pt x="408" y="7"/>
                </a:cubicBezTo>
                <a:cubicBezTo>
                  <a:pt x="453" y="14"/>
                  <a:pt x="499" y="60"/>
                  <a:pt x="544" y="98"/>
                </a:cubicBezTo>
                <a:cubicBezTo>
                  <a:pt x="589" y="136"/>
                  <a:pt x="642" y="204"/>
                  <a:pt x="680" y="234"/>
                </a:cubicBezTo>
                <a:cubicBezTo>
                  <a:pt x="718" y="264"/>
                  <a:pt x="744" y="272"/>
                  <a:pt x="771" y="28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时域分析</a:t>
            </a:r>
            <a:r>
              <a:rPr lang="en-US" altLang="zh-CN" smtClean="0"/>
              <a:t>-</a:t>
            </a:r>
            <a:r>
              <a:rPr lang="zh-CN" altLang="en-US" smtClean="0"/>
              <a:t>短时能量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zh-CN" altLang="en-US" sz="2400" dirty="0" smtClean="0"/>
              <a:t>窗函数的选取</a:t>
            </a:r>
          </a:p>
          <a:p>
            <a:pPr lvl="1" eaLnBrk="1" hangingPunct="1">
              <a:lnSpc>
                <a:spcPct val="80000"/>
              </a:lnSpc>
            </a:pPr>
            <a:r>
              <a:rPr lang="zh-CN" altLang="en-US" sz="2000" dirty="0" smtClean="0"/>
              <a:t>常用窗函数</a:t>
            </a:r>
            <a:endParaRPr lang="zh-CN" altLang="en-US" sz="1800" dirty="0" smtClean="0"/>
          </a:p>
          <a:p>
            <a:pPr lvl="1" eaLnBrk="1" hangingPunct="1">
              <a:lnSpc>
                <a:spcPct val="80000"/>
              </a:lnSpc>
            </a:pPr>
            <a:r>
              <a:rPr lang="zh-CN" altLang="en-US" sz="2000" dirty="0" smtClean="0"/>
              <a:t>时域</a:t>
            </a:r>
            <a:r>
              <a:rPr lang="en-US" altLang="zh-CN" sz="2000" dirty="0" smtClean="0"/>
              <a:t>/</a:t>
            </a:r>
            <a:r>
              <a:rPr lang="zh-CN" altLang="en-US" sz="2000" dirty="0" smtClean="0"/>
              <a:t>频域平滑特性</a:t>
            </a:r>
          </a:p>
          <a:p>
            <a:pPr lvl="2" eaLnBrk="1" hangingPunct="1">
              <a:lnSpc>
                <a:spcPct val="80000"/>
              </a:lnSpc>
            </a:pPr>
            <a:r>
              <a:rPr lang="zh-CN" altLang="en-US" sz="1800" dirty="0" smtClean="0"/>
              <a:t>时域特性：截断效应</a:t>
            </a:r>
          </a:p>
          <a:p>
            <a:pPr lvl="2" eaLnBrk="1" hangingPunct="1">
              <a:lnSpc>
                <a:spcPct val="80000"/>
              </a:lnSpc>
            </a:pPr>
            <a:r>
              <a:rPr lang="zh-CN" altLang="en-US" sz="1800" dirty="0" smtClean="0"/>
              <a:t>频响特性：平滑</a:t>
            </a:r>
            <a:r>
              <a:rPr lang="en-US" altLang="zh-CN" sz="1800" dirty="0" smtClean="0"/>
              <a:t>vs.</a:t>
            </a:r>
            <a:r>
              <a:rPr lang="zh-CN" altLang="en-US" sz="1800" dirty="0" smtClean="0"/>
              <a:t>细节</a:t>
            </a:r>
          </a:p>
          <a:p>
            <a:pPr lvl="1" eaLnBrk="1" hangingPunct="1">
              <a:lnSpc>
                <a:spcPct val="80000"/>
              </a:lnSpc>
            </a:pPr>
            <a:endParaRPr lang="en-US" altLang="zh-CN" sz="2000" dirty="0" smtClean="0"/>
          </a:p>
          <a:p>
            <a:pPr lvl="1" eaLnBrk="1" hangingPunct="1">
              <a:lnSpc>
                <a:spcPct val="80000"/>
              </a:lnSpc>
            </a:pPr>
            <a:endParaRPr lang="en-US" altLang="zh-CN" sz="2000" dirty="0"/>
          </a:p>
          <a:p>
            <a:pPr lvl="1" eaLnBrk="1" hangingPunct="1">
              <a:lnSpc>
                <a:spcPct val="80000"/>
              </a:lnSpc>
            </a:pPr>
            <a:endParaRPr lang="en-US" altLang="zh-CN" sz="2000" dirty="0" smtClean="0"/>
          </a:p>
          <a:p>
            <a:pPr lvl="1" eaLnBrk="1" hangingPunct="1">
              <a:lnSpc>
                <a:spcPct val="80000"/>
              </a:lnSpc>
            </a:pPr>
            <a:endParaRPr lang="en-US" altLang="zh-CN" sz="2000" dirty="0"/>
          </a:p>
          <a:p>
            <a:pPr lvl="1" eaLnBrk="1" hangingPunct="1">
              <a:lnSpc>
                <a:spcPct val="80000"/>
              </a:lnSpc>
            </a:pPr>
            <a:endParaRPr lang="en-US" altLang="zh-CN" sz="2000" dirty="0" smtClean="0"/>
          </a:p>
        </p:txBody>
      </p:sp>
      <p:graphicFrame>
        <p:nvGraphicFramePr>
          <p:cNvPr id="41029" name="Group 6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2468364"/>
              </p:ext>
            </p:extLst>
          </p:nvPr>
        </p:nvGraphicFramePr>
        <p:xfrm>
          <a:off x="5068888" y="2095988"/>
          <a:ext cx="3175519" cy="1006475"/>
        </p:xfrm>
        <a:graphic>
          <a:graphicData uri="http://schemas.openxmlformats.org/drawingml/2006/table">
            <a:tbl>
              <a:tblPr/>
              <a:tblGrid>
                <a:gridCol w="794755"/>
                <a:gridCol w="793005"/>
                <a:gridCol w="794755"/>
                <a:gridCol w="793004"/>
              </a:tblGrid>
              <a:tr h="45748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ahoma" pitchFamily="34" charset="0"/>
                          <a:ea typeface="宋体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ahoma" pitchFamily="34" charset="0"/>
                          <a:ea typeface="宋体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ahoma" pitchFamily="34" charset="0"/>
                          <a:ea typeface="宋体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  <a:ea typeface="宋体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  <a:ea typeface="宋体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  <a:ea typeface="宋体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  <a:ea typeface="宋体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  <a:ea typeface="宋体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宋体" pitchFamily="2" charset="-122"/>
                        </a:rPr>
                        <a:t>窗函数</a:t>
                      </a:r>
                    </a:p>
                  </a:txBody>
                  <a:tcPr marT="45749" marB="4574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ahoma" pitchFamily="34" charset="0"/>
                          <a:ea typeface="宋体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ahoma" pitchFamily="34" charset="0"/>
                          <a:ea typeface="宋体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ahoma" pitchFamily="34" charset="0"/>
                          <a:ea typeface="宋体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  <a:ea typeface="宋体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  <a:ea typeface="宋体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  <a:ea typeface="宋体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  <a:ea typeface="宋体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  <a:ea typeface="宋体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宋体" pitchFamily="2" charset="-122"/>
                        </a:rPr>
                        <a:t>主瓣宽度</a:t>
                      </a:r>
                      <a:r>
                        <a:rPr kumimoji="0" lang="en-US" altLang="zh-CN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宋体" pitchFamily="2" charset="-122"/>
                        </a:rPr>
                        <a:t>(</a:t>
                      </a:r>
                      <a:r>
                        <a:rPr kumimoji="0" lang="zh-CN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宋体" pitchFamily="2" charset="-122"/>
                        </a:rPr>
                        <a:t>弧度</a:t>
                      </a:r>
                      <a:r>
                        <a:rPr kumimoji="0" lang="en-US" altLang="zh-CN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宋体" pitchFamily="2" charset="-122"/>
                        </a:rPr>
                        <a:t>)</a:t>
                      </a:r>
                      <a:endParaRPr kumimoji="0" lang="zh-CN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宋体" pitchFamily="2" charset="-122"/>
                      </a:endParaRPr>
                    </a:p>
                  </a:txBody>
                  <a:tcPr marT="45749" marB="4574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ahoma" pitchFamily="34" charset="0"/>
                          <a:ea typeface="宋体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ahoma" pitchFamily="34" charset="0"/>
                          <a:ea typeface="宋体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ahoma" pitchFamily="34" charset="0"/>
                          <a:ea typeface="宋体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  <a:ea typeface="宋体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  <a:ea typeface="宋体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  <a:ea typeface="宋体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  <a:ea typeface="宋体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  <a:ea typeface="宋体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宋体" pitchFamily="2" charset="-122"/>
                        </a:rPr>
                        <a:t>旁瓣峰值</a:t>
                      </a:r>
                      <a:r>
                        <a:rPr kumimoji="0" lang="en-US" altLang="zh-CN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宋体" pitchFamily="2" charset="-122"/>
                        </a:rPr>
                        <a:t>(dB)</a:t>
                      </a:r>
                      <a:endParaRPr kumimoji="0" lang="zh-CN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宋体" pitchFamily="2" charset="-122"/>
                      </a:endParaRPr>
                    </a:p>
                  </a:txBody>
                  <a:tcPr marT="45749" marB="4574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ahoma" pitchFamily="34" charset="0"/>
                          <a:ea typeface="宋体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ahoma" pitchFamily="34" charset="0"/>
                          <a:ea typeface="宋体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ahoma" pitchFamily="34" charset="0"/>
                          <a:ea typeface="宋体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  <a:ea typeface="宋体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  <a:ea typeface="宋体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  <a:ea typeface="宋体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  <a:ea typeface="宋体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  <a:ea typeface="宋体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宋体" pitchFamily="2" charset="-122"/>
                        </a:rPr>
                        <a:t>最小阻带</a:t>
                      </a:r>
                      <a:r>
                        <a:rPr kumimoji="0" lang="en-US" altLang="zh-CN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宋体" pitchFamily="2" charset="-122"/>
                        </a:rPr>
                        <a:t>(dB)</a:t>
                      </a:r>
                      <a:endParaRPr kumimoji="0" lang="zh-CN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宋体" pitchFamily="2" charset="-122"/>
                      </a:endParaRPr>
                    </a:p>
                  </a:txBody>
                  <a:tcPr marT="45749" marB="4574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49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ahoma" pitchFamily="34" charset="0"/>
                          <a:ea typeface="宋体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ahoma" pitchFamily="34" charset="0"/>
                          <a:ea typeface="宋体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ahoma" pitchFamily="34" charset="0"/>
                          <a:ea typeface="宋体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  <a:ea typeface="宋体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  <a:ea typeface="宋体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  <a:ea typeface="宋体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  <a:ea typeface="宋体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  <a:ea typeface="宋体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宋体" pitchFamily="2" charset="-122"/>
                        </a:rPr>
                        <a:t>矩形窗</a:t>
                      </a:r>
                    </a:p>
                  </a:txBody>
                  <a:tcPr marT="45749" marB="4574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ahoma" pitchFamily="34" charset="0"/>
                          <a:ea typeface="宋体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ahoma" pitchFamily="34" charset="0"/>
                          <a:ea typeface="宋体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ahoma" pitchFamily="34" charset="0"/>
                          <a:ea typeface="宋体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  <a:ea typeface="宋体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  <a:ea typeface="宋体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  <a:ea typeface="宋体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  <a:ea typeface="宋体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  <a:ea typeface="宋体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zh-CN" altLang="zh-CN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宋体" pitchFamily="2" charset="-122"/>
                      </a:endParaRPr>
                    </a:p>
                  </a:txBody>
                  <a:tcPr marT="45749" marB="4574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ahoma" pitchFamily="34" charset="0"/>
                          <a:ea typeface="宋体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ahoma" pitchFamily="34" charset="0"/>
                          <a:ea typeface="宋体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ahoma" pitchFamily="34" charset="0"/>
                          <a:ea typeface="宋体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  <a:ea typeface="宋体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  <a:ea typeface="宋体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  <a:ea typeface="宋体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  <a:ea typeface="宋体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  <a:ea typeface="宋体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宋体" pitchFamily="2" charset="-122"/>
                        </a:rPr>
                        <a:t>-13</a:t>
                      </a:r>
                    </a:p>
                  </a:txBody>
                  <a:tcPr marT="45749" marB="4574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ahoma" pitchFamily="34" charset="0"/>
                          <a:ea typeface="宋体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ahoma" pitchFamily="34" charset="0"/>
                          <a:ea typeface="宋体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ahoma" pitchFamily="34" charset="0"/>
                          <a:ea typeface="宋体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  <a:ea typeface="宋体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  <a:ea typeface="宋体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  <a:ea typeface="宋体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  <a:ea typeface="宋体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  <a:ea typeface="宋体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宋体" pitchFamily="2" charset="-122"/>
                        </a:rPr>
                        <a:t>-21</a:t>
                      </a:r>
                    </a:p>
                  </a:txBody>
                  <a:tcPr marT="45749" marB="4574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49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ahoma" pitchFamily="34" charset="0"/>
                          <a:ea typeface="宋体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ahoma" pitchFamily="34" charset="0"/>
                          <a:ea typeface="宋体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ahoma" pitchFamily="34" charset="0"/>
                          <a:ea typeface="宋体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  <a:ea typeface="宋体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  <a:ea typeface="宋体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  <a:ea typeface="宋体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  <a:ea typeface="宋体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  <a:ea typeface="宋体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宋体" pitchFamily="2" charset="-122"/>
                        </a:rPr>
                        <a:t>海明窗</a:t>
                      </a:r>
                    </a:p>
                  </a:txBody>
                  <a:tcPr marT="45749" marB="4574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ahoma" pitchFamily="34" charset="0"/>
                          <a:ea typeface="宋体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ahoma" pitchFamily="34" charset="0"/>
                          <a:ea typeface="宋体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ahoma" pitchFamily="34" charset="0"/>
                          <a:ea typeface="宋体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  <a:ea typeface="宋体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  <a:ea typeface="宋体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  <a:ea typeface="宋体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  <a:ea typeface="宋体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  <a:ea typeface="宋体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zh-CN" altLang="zh-CN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宋体" pitchFamily="2" charset="-122"/>
                      </a:endParaRPr>
                    </a:p>
                  </a:txBody>
                  <a:tcPr marT="45749" marB="4574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ahoma" pitchFamily="34" charset="0"/>
                          <a:ea typeface="宋体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ahoma" pitchFamily="34" charset="0"/>
                          <a:ea typeface="宋体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ahoma" pitchFamily="34" charset="0"/>
                          <a:ea typeface="宋体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  <a:ea typeface="宋体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  <a:ea typeface="宋体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  <a:ea typeface="宋体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  <a:ea typeface="宋体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  <a:ea typeface="宋体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宋体" pitchFamily="2" charset="-122"/>
                        </a:rPr>
                        <a:t>-41</a:t>
                      </a:r>
                    </a:p>
                  </a:txBody>
                  <a:tcPr marT="45749" marB="4574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ahoma" pitchFamily="34" charset="0"/>
                          <a:ea typeface="宋体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ahoma" pitchFamily="34" charset="0"/>
                          <a:ea typeface="宋体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ahoma" pitchFamily="34" charset="0"/>
                          <a:ea typeface="宋体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  <a:ea typeface="宋体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  <a:ea typeface="宋体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  <a:ea typeface="宋体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  <a:ea typeface="宋体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  <a:ea typeface="宋体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宋体" pitchFamily="2" charset="-122"/>
                        </a:rPr>
                        <a:t>-53</a:t>
                      </a:r>
                    </a:p>
                  </a:txBody>
                  <a:tcPr marT="45749" marB="4574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0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32305585"/>
              </p:ext>
            </p:extLst>
          </p:nvPr>
        </p:nvGraphicFramePr>
        <p:xfrm>
          <a:off x="428596" y="3429000"/>
          <a:ext cx="6807700" cy="16561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329" name="Picture" r:id="rId4" imgW="5486400" imgH="2327148" progId="Word.Picture.8">
                  <p:embed/>
                </p:oleObj>
              </mc:Choice>
              <mc:Fallback>
                <p:oleObj name="Picture" r:id="rId4" imgW="5486400" imgH="2327148" progId="Word.Pictur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8596" y="3429000"/>
                        <a:ext cx="6807700" cy="165618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29186785"/>
              </p:ext>
            </p:extLst>
          </p:nvPr>
        </p:nvGraphicFramePr>
        <p:xfrm>
          <a:off x="428596" y="5052119"/>
          <a:ext cx="6807700" cy="18058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330" name="Picture" r:id="rId6" imgW="5486400" imgH="2667000" progId="Word.Picture.8">
                  <p:embed/>
                </p:oleObj>
              </mc:Choice>
              <mc:Fallback>
                <p:oleObj name="Picture" r:id="rId6" imgW="5486400" imgH="2667000" progId="Word.Pictur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8596" y="5052119"/>
                        <a:ext cx="6807700" cy="1805881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矩形 11"/>
          <p:cNvSpPr/>
          <p:nvPr/>
        </p:nvSpPr>
        <p:spPr>
          <a:xfrm>
            <a:off x="7236296" y="4082074"/>
            <a:ext cx="8771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 smtClean="0"/>
              <a:t>矩形窗</a:t>
            </a:r>
            <a:endParaRPr lang="zh-CN" altLang="en-US" dirty="0"/>
          </a:p>
        </p:txBody>
      </p:sp>
      <p:sp>
        <p:nvSpPr>
          <p:cNvPr id="13" name="矩形 12"/>
          <p:cNvSpPr/>
          <p:nvPr/>
        </p:nvSpPr>
        <p:spPr>
          <a:xfrm>
            <a:off x="7236296" y="5579948"/>
            <a:ext cx="8771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/>
              <a:t>海</a:t>
            </a:r>
            <a:r>
              <a:rPr lang="zh-CN" altLang="en-US" dirty="0" smtClean="0"/>
              <a:t>明窗</a:t>
            </a:r>
            <a:endParaRPr lang="zh-CN" altLang="en-US" dirty="0"/>
          </a:p>
        </p:txBody>
      </p:sp>
      <p:graphicFrame>
        <p:nvGraphicFramePr>
          <p:cNvPr id="14" name="Object 6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96954271"/>
              </p:ext>
            </p:extLst>
          </p:nvPr>
        </p:nvGraphicFramePr>
        <p:xfrm>
          <a:off x="5940152" y="2600302"/>
          <a:ext cx="444500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331" name="公式" r:id="rId8" imgW="444114" imgH="177646" progId="Equation.3">
                  <p:embed/>
                </p:oleObj>
              </mc:Choice>
              <mc:Fallback>
                <p:oleObj name="公式" r:id="rId8" imgW="444114" imgH="177646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40152" y="2600302"/>
                        <a:ext cx="444500" cy="177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6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33347774"/>
              </p:ext>
            </p:extLst>
          </p:nvPr>
        </p:nvGraphicFramePr>
        <p:xfrm>
          <a:off x="5940400" y="2852936"/>
          <a:ext cx="431800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332" name="公式" r:id="rId10" imgW="431425" imgH="177646" progId="Equation.3">
                  <p:embed/>
                </p:oleObj>
              </mc:Choice>
              <mc:Fallback>
                <p:oleObj name="公式" r:id="rId10" imgW="431425" imgH="177646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40400" y="2852936"/>
                        <a:ext cx="431800" cy="177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79234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时域分析</a:t>
            </a:r>
            <a:r>
              <a:rPr lang="en-US" altLang="zh-CN" smtClean="0"/>
              <a:t>-</a:t>
            </a:r>
            <a:r>
              <a:rPr lang="zh-CN" altLang="en-US" smtClean="0"/>
              <a:t>短时能量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zh-CN" altLang="en-US" sz="2400" dirty="0" smtClean="0"/>
              <a:t>窗函数的选取</a:t>
            </a:r>
          </a:p>
          <a:p>
            <a:pPr lvl="1" eaLnBrk="1" hangingPunct="1">
              <a:lnSpc>
                <a:spcPct val="80000"/>
              </a:lnSpc>
            </a:pPr>
            <a:r>
              <a:rPr lang="zh-CN" altLang="en-US" sz="2000" dirty="0" smtClean="0"/>
              <a:t>常用窗函数</a:t>
            </a:r>
            <a:endParaRPr lang="zh-CN" altLang="en-US" sz="1800" dirty="0" smtClean="0"/>
          </a:p>
          <a:p>
            <a:pPr lvl="1" eaLnBrk="1" hangingPunct="1">
              <a:lnSpc>
                <a:spcPct val="80000"/>
              </a:lnSpc>
            </a:pPr>
            <a:r>
              <a:rPr lang="zh-CN" altLang="en-US" sz="2000" dirty="0" smtClean="0"/>
              <a:t>时域</a:t>
            </a:r>
            <a:r>
              <a:rPr lang="en-US" altLang="zh-CN" sz="2000" dirty="0" smtClean="0"/>
              <a:t>/</a:t>
            </a:r>
            <a:r>
              <a:rPr lang="zh-CN" altLang="en-US" sz="2000" dirty="0" smtClean="0"/>
              <a:t>频域平滑特性</a:t>
            </a:r>
          </a:p>
          <a:p>
            <a:pPr lvl="1" eaLnBrk="1" hangingPunct="1">
              <a:lnSpc>
                <a:spcPct val="80000"/>
              </a:lnSpc>
            </a:pPr>
            <a:r>
              <a:rPr lang="zh-CN" altLang="en-US" sz="2000" dirty="0" smtClean="0"/>
              <a:t>窗口的长度</a:t>
            </a:r>
          </a:p>
          <a:p>
            <a:pPr lvl="2" eaLnBrk="1" hangingPunct="1">
              <a:lnSpc>
                <a:spcPct val="80000"/>
              </a:lnSpc>
            </a:pPr>
            <a:r>
              <a:rPr lang="zh-CN" altLang="en-US" sz="1800" dirty="0" smtClean="0"/>
              <a:t>频率分辨率     、采样周期               、窗口长度</a:t>
            </a:r>
            <a:r>
              <a:rPr lang="en-US" altLang="zh-CN" sz="1800" i="1" dirty="0" smtClean="0"/>
              <a:t>N</a:t>
            </a:r>
            <a:r>
              <a:rPr lang="zh-CN" altLang="en-US" sz="1800" i="1" dirty="0" smtClean="0"/>
              <a:t>，</a:t>
            </a:r>
            <a:endParaRPr lang="en-US" altLang="zh-CN" sz="1800" dirty="0" smtClean="0"/>
          </a:p>
          <a:p>
            <a:pPr lvl="2" eaLnBrk="1" hangingPunct="1">
              <a:lnSpc>
                <a:spcPct val="80000"/>
              </a:lnSpc>
            </a:pPr>
            <a:r>
              <a:rPr lang="zh-CN" altLang="en-US" sz="1800" dirty="0" smtClean="0"/>
              <a:t>窗口宽度</a:t>
            </a:r>
            <a:r>
              <a:rPr lang="en-US" altLang="zh-CN" sz="1800" i="1" dirty="0" smtClean="0"/>
              <a:t>N</a:t>
            </a:r>
            <a:r>
              <a:rPr lang="zh-CN" altLang="en-US" sz="1800" dirty="0" smtClean="0"/>
              <a:t>增加，频率分辨率提高、时间分辨率降低</a:t>
            </a:r>
          </a:p>
          <a:p>
            <a:pPr lvl="2" eaLnBrk="1" hangingPunct="1">
              <a:lnSpc>
                <a:spcPct val="80000"/>
              </a:lnSpc>
            </a:pPr>
            <a:r>
              <a:rPr lang="zh-CN" altLang="en-US" sz="1800" dirty="0" smtClean="0"/>
              <a:t>窗口宽度</a:t>
            </a:r>
            <a:r>
              <a:rPr lang="en-US" altLang="zh-CN" sz="1800" i="1" dirty="0" smtClean="0"/>
              <a:t>N</a:t>
            </a:r>
            <a:r>
              <a:rPr lang="zh-CN" altLang="en-US" sz="1800" dirty="0" smtClean="0"/>
              <a:t>减小，频率分辨率降低、时间分辨率提高</a:t>
            </a:r>
            <a:endParaRPr lang="en-US" altLang="zh-CN" sz="1800" dirty="0" smtClean="0"/>
          </a:p>
          <a:p>
            <a:pPr eaLnBrk="1" hangingPunct="1">
              <a:lnSpc>
                <a:spcPct val="80000"/>
              </a:lnSpc>
            </a:pPr>
            <a:r>
              <a:rPr lang="zh-CN" altLang="en-US" sz="2400" dirty="0" smtClean="0"/>
              <a:t>窗函数的作用</a:t>
            </a:r>
            <a:endParaRPr lang="en-US" altLang="zh-CN" sz="2400" dirty="0" smtClean="0"/>
          </a:p>
          <a:p>
            <a:pPr lvl="1" eaLnBrk="1" hangingPunct="1">
              <a:lnSpc>
                <a:spcPct val="80000"/>
              </a:lnSpc>
            </a:pPr>
            <a:r>
              <a:rPr lang="zh-CN" altLang="en-US" sz="2000" dirty="0" smtClean="0"/>
              <a:t>窗函数的基本作用，分帧：选择分析的语音段</a:t>
            </a:r>
          </a:p>
          <a:p>
            <a:pPr lvl="1" eaLnBrk="1" hangingPunct="1">
              <a:lnSpc>
                <a:spcPct val="80000"/>
              </a:lnSpc>
            </a:pPr>
            <a:r>
              <a:rPr lang="zh-CN" altLang="en-US" sz="2000" dirty="0" smtClean="0"/>
              <a:t>窗函数的形式，对于消除端点干扰（截断效应）有不同效果</a:t>
            </a:r>
          </a:p>
          <a:p>
            <a:pPr lvl="1" eaLnBrk="1" hangingPunct="1">
              <a:lnSpc>
                <a:spcPct val="80000"/>
              </a:lnSpc>
            </a:pPr>
            <a:r>
              <a:rPr lang="zh-CN" altLang="en-US" sz="2000" dirty="0" smtClean="0"/>
              <a:t>窗长度的选择，用以控制时</a:t>
            </a:r>
            <a:r>
              <a:rPr lang="en-US" altLang="zh-CN" sz="2000" dirty="0" smtClean="0"/>
              <a:t>/</a:t>
            </a:r>
            <a:r>
              <a:rPr lang="zh-CN" altLang="en-US" sz="2000" dirty="0" smtClean="0"/>
              <a:t>频分辨率</a:t>
            </a:r>
          </a:p>
          <a:p>
            <a:pPr lvl="1" eaLnBrk="1" hangingPunct="1">
              <a:lnSpc>
                <a:spcPct val="80000"/>
              </a:lnSpc>
            </a:pPr>
            <a:endParaRPr lang="zh-CN" altLang="en-US" sz="2000" dirty="0" smtClean="0"/>
          </a:p>
        </p:txBody>
      </p:sp>
      <p:graphicFrame>
        <p:nvGraphicFramePr>
          <p:cNvPr id="1843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60134132"/>
              </p:ext>
            </p:extLst>
          </p:nvPr>
        </p:nvGraphicFramePr>
        <p:xfrm>
          <a:off x="3563888" y="3212976"/>
          <a:ext cx="325437" cy="306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295" name="公式" r:id="rId4" imgW="215713" imgH="203024" progId="Equation.3">
                  <p:embed/>
                </p:oleObj>
              </mc:Choice>
              <mc:Fallback>
                <p:oleObj name="公式" r:id="rId4" imgW="215713" imgH="203024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63888" y="3212976"/>
                        <a:ext cx="325437" cy="306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3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14682223"/>
              </p:ext>
            </p:extLst>
          </p:nvPr>
        </p:nvGraphicFramePr>
        <p:xfrm>
          <a:off x="5130800" y="3228528"/>
          <a:ext cx="881063" cy="344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296" name="公式" r:id="rId6" imgW="583947" imgH="228501" progId="Equation.3">
                  <p:embed/>
                </p:oleObj>
              </mc:Choice>
              <mc:Fallback>
                <p:oleObj name="公式" r:id="rId6" imgW="583947" imgH="228501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30800" y="3228528"/>
                        <a:ext cx="881063" cy="344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3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74643004"/>
              </p:ext>
            </p:extLst>
          </p:nvPr>
        </p:nvGraphicFramePr>
        <p:xfrm>
          <a:off x="7596336" y="3068960"/>
          <a:ext cx="957262" cy="650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297" name="公式" r:id="rId8" imgW="634725" imgH="431613" progId="Equation.3">
                  <p:embed/>
                </p:oleObj>
              </mc:Choice>
              <mc:Fallback>
                <p:oleObj name="公式" r:id="rId8" imgW="634725" imgH="43161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96336" y="3068960"/>
                        <a:ext cx="957262" cy="650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56725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时域分析</a:t>
            </a:r>
            <a:r>
              <a:rPr lang="en-US" altLang="zh-CN" smtClean="0"/>
              <a:t>-</a:t>
            </a:r>
            <a:r>
              <a:rPr lang="zh-CN" altLang="en-US" smtClean="0"/>
              <a:t>短时过零率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182688" y="2017713"/>
            <a:ext cx="3814762" cy="4114800"/>
          </a:xfrm>
        </p:spPr>
        <p:txBody>
          <a:bodyPr/>
          <a:lstStyle/>
          <a:p>
            <a:pPr eaLnBrk="1" hangingPunct="1"/>
            <a:r>
              <a:rPr lang="zh-CN" altLang="en-US" sz="2800" smtClean="0"/>
              <a:t>单位时间内过零数目</a:t>
            </a:r>
          </a:p>
          <a:p>
            <a:pPr eaLnBrk="1" hangingPunct="1"/>
            <a:r>
              <a:rPr lang="zh-CN" altLang="en-US" sz="2800" smtClean="0"/>
              <a:t>作用</a:t>
            </a:r>
          </a:p>
          <a:p>
            <a:pPr lvl="1" eaLnBrk="1" hangingPunct="1"/>
            <a:r>
              <a:rPr lang="zh-CN" altLang="en-US" sz="2400" smtClean="0"/>
              <a:t>清</a:t>
            </a:r>
            <a:r>
              <a:rPr lang="en-US" altLang="zh-CN" sz="2400" smtClean="0"/>
              <a:t>/</a:t>
            </a:r>
            <a:r>
              <a:rPr lang="zh-CN" altLang="en-US" sz="2400" smtClean="0"/>
              <a:t>浊判断</a:t>
            </a:r>
          </a:p>
          <a:p>
            <a:pPr lvl="1" eaLnBrk="1" hangingPunct="1"/>
            <a:r>
              <a:rPr lang="zh-CN" altLang="en-US" sz="2400" smtClean="0"/>
              <a:t>语音</a:t>
            </a:r>
            <a:r>
              <a:rPr lang="en-US" altLang="zh-CN" sz="2400" smtClean="0"/>
              <a:t>/</a:t>
            </a:r>
            <a:r>
              <a:rPr lang="zh-CN" altLang="en-US" sz="2400" smtClean="0"/>
              <a:t>无声判断</a:t>
            </a:r>
          </a:p>
          <a:p>
            <a:pPr eaLnBrk="1" hangingPunct="1"/>
            <a:r>
              <a:rPr lang="zh-CN" altLang="en-US" sz="2800" smtClean="0"/>
              <a:t>定义</a:t>
            </a:r>
          </a:p>
          <a:p>
            <a:pPr lvl="1" eaLnBrk="1" hangingPunct="1"/>
            <a:endParaRPr lang="en-US" altLang="zh-CN" sz="2400" smtClean="0"/>
          </a:p>
        </p:txBody>
      </p:sp>
      <p:pic>
        <p:nvPicPr>
          <p:cNvPr id="20484" name="Picture 7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lum bright="-4000" contrast="3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21540000">
            <a:off x="4787900" y="1495425"/>
            <a:ext cx="3816350" cy="2836863"/>
          </a:xfrm>
          <a:noFill/>
        </p:spPr>
      </p:pic>
      <p:graphicFrame>
        <p:nvGraphicFramePr>
          <p:cNvPr id="20485" name="Object 8"/>
          <p:cNvGraphicFramePr>
            <a:graphicFrameLocks noChangeAspect="1"/>
          </p:cNvGraphicFramePr>
          <p:nvPr/>
        </p:nvGraphicFramePr>
        <p:xfrm>
          <a:off x="2411413" y="3933825"/>
          <a:ext cx="3529012" cy="1836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60" name="公式" r:id="rId5" imgW="2679700" imgH="1651000" progId="Equation.3">
                  <p:embed/>
                </p:oleObj>
              </mc:Choice>
              <mc:Fallback>
                <p:oleObj name="公式" r:id="rId5" imgW="2679700" imgH="16510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11413" y="3933825"/>
                        <a:ext cx="3529012" cy="1836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0486" name="Group 28"/>
          <p:cNvGrpSpPr>
            <a:grpSpLocks/>
          </p:cNvGrpSpPr>
          <p:nvPr/>
        </p:nvGrpSpPr>
        <p:grpSpPr bwMode="auto">
          <a:xfrm>
            <a:off x="1403350" y="5949950"/>
            <a:ext cx="6840538" cy="661988"/>
            <a:chOff x="797" y="3543"/>
            <a:chExt cx="4396" cy="627"/>
          </a:xfrm>
        </p:grpSpPr>
        <p:sp>
          <p:nvSpPr>
            <p:cNvPr id="20487" name="Rectangle 10"/>
            <p:cNvSpPr>
              <a:spLocks noChangeArrowheads="1"/>
            </p:cNvSpPr>
            <p:nvPr/>
          </p:nvSpPr>
          <p:spPr bwMode="auto">
            <a:xfrm>
              <a:off x="1296" y="3566"/>
              <a:ext cx="635" cy="59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0488" name="Rectangle 11"/>
            <p:cNvSpPr>
              <a:spLocks noChangeArrowheads="1"/>
            </p:cNvSpPr>
            <p:nvPr/>
          </p:nvSpPr>
          <p:spPr bwMode="auto">
            <a:xfrm>
              <a:off x="2234" y="3566"/>
              <a:ext cx="635" cy="59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0489" name="Line 12"/>
            <p:cNvSpPr>
              <a:spLocks noChangeShapeType="1"/>
            </p:cNvSpPr>
            <p:nvPr/>
          </p:nvSpPr>
          <p:spPr bwMode="auto">
            <a:xfrm>
              <a:off x="1931" y="3838"/>
              <a:ext cx="30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490" name="Line 13"/>
            <p:cNvSpPr>
              <a:spLocks noChangeShapeType="1"/>
            </p:cNvSpPr>
            <p:nvPr/>
          </p:nvSpPr>
          <p:spPr bwMode="auto">
            <a:xfrm>
              <a:off x="797" y="3838"/>
              <a:ext cx="49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aphicFrame>
          <p:nvGraphicFramePr>
            <p:cNvPr id="20491" name="Object 14"/>
            <p:cNvGraphicFramePr>
              <a:graphicFrameLocks noChangeAspect="1"/>
            </p:cNvGraphicFramePr>
            <p:nvPr/>
          </p:nvGraphicFramePr>
          <p:xfrm>
            <a:off x="834" y="3853"/>
            <a:ext cx="371" cy="2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61" name="公式" r:id="rId7" imgW="317225" imgH="203024" progId="Equation.3">
                    <p:embed/>
                  </p:oleObj>
                </mc:Choice>
                <mc:Fallback>
                  <p:oleObj name="公式" r:id="rId7" imgW="317225" imgH="203024" progId="Equation.3">
                    <p:embed/>
                    <p:pic>
                      <p:nvPicPr>
                        <p:cNvPr id="0" name="Object 1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34" y="3853"/>
                          <a:ext cx="371" cy="23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0492" name="Line 15"/>
            <p:cNvSpPr>
              <a:spLocks noChangeShapeType="1"/>
            </p:cNvSpPr>
            <p:nvPr/>
          </p:nvSpPr>
          <p:spPr bwMode="auto">
            <a:xfrm>
              <a:off x="2869" y="3838"/>
              <a:ext cx="28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493" name="Rectangle 16"/>
            <p:cNvSpPr>
              <a:spLocks noChangeArrowheads="1"/>
            </p:cNvSpPr>
            <p:nvPr/>
          </p:nvSpPr>
          <p:spPr bwMode="auto">
            <a:xfrm>
              <a:off x="3178" y="3543"/>
              <a:ext cx="635" cy="59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graphicFrame>
          <p:nvGraphicFramePr>
            <p:cNvPr id="20494" name="Object 17"/>
            <p:cNvGraphicFramePr>
              <a:graphicFrameLocks noChangeAspect="1"/>
            </p:cNvGraphicFramePr>
            <p:nvPr/>
          </p:nvGraphicFramePr>
          <p:xfrm>
            <a:off x="3387" y="3672"/>
            <a:ext cx="194" cy="29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62" name="公式" r:id="rId9" imgW="164957" imgH="253780" progId="Equation.3">
                    <p:embed/>
                  </p:oleObj>
                </mc:Choice>
                <mc:Fallback>
                  <p:oleObj name="公式" r:id="rId9" imgW="164957" imgH="253780" progId="Equation.3">
                    <p:embed/>
                    <p:pic>
                      <p:nvPicPr>
                        <p:cNvPr id="0" name="Object 1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87" y="3672"/>
                          <a:ext cx="194" cy="29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0495" name="Rectangle 18"/>
            <p:cNvSpPr>
              <a:spLocks noChangeArrowheads="1"/>
            </p:cNvSpPr>
            <p:nvPr/>
          </p:nvSpPr>
          <p:spPr bwMode="auto">
            <a:xfrm>
              <a:off x="4222" y="3543"/>
              <a:ext cx="635" cy="59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graphicFrame>
          <p:nvGraphicFramePr>
            <p:cNvPr id="20496" name="Object 19"/>
            <p:cNvGraphicFramePr>
              <a:graphicFrameLocks noChangeAspect="1"/>
            </p:cNvGraphicFramePr>
            <p:nvPr/>
          </p:nvGraphicFramePr>
          <p:xfrm>
            <a:off x="4386" y="3723"/>
            <a:ext cx="282" cy="19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63" name="公式" r:id="rId11" imgW="241091" imgH="164957" progId="Equation.3">
                    <p:embed/>
                  </p:oleObj>
                </mc:Choice>
                <mc:Fallback>
                  <p:oleObj name="公式" r:id="rId11" imgW="241091" imgH="164957" progId="Equation.3">
                    <p:embed/>
                    <p:pic>
                      <p:nvPicPr>
                        <p:cNvPr id="0" name="Object 1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386" y="3723"/>
                          <a:ext cx="282" cy="19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0497" name="Line 20"/>
            <p:cNvSpPr>
              <a:spLocks noChangeShapeType="1"/>
            </p:cNvSpPr>
            <p:nvPr/>
          </p:nvSpPr>
          <p:spPr bwMode="auto">
            <a:xfrm>
              <a:off x="3813" y="3815"/>
              <a:ext cx="40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498" name="Line 21"/>
            <p:cNvSpPr>
              <a:spLocks noChangeShapeType="1"/>
            </p:cNvSpPr>
            <p:nvPr/>
          </p:nvSpPr>
          <p:spPr bwMode="auto">
            <a:xfrm>
              <a:off x="1491" y="3838"/>
              <a:ext cx="25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499" name="Line 22"/>
            <p:cNvSpPr>
              <a:spLocks noChangeShapeType="1"/>
            </p:cNvSpPr>
            <p:nvPr/>
          </p:nvSpPr>
          <p:spPr bwMode="auto">
            <a:xfrm>
              <a:off x="1582" y="3634"/>
              <a:ext cx="0" cy="43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00" name="Line 23"/>
            <p:cNvSpPr>
              <a:spLocks noChangeShapeType="1"/>
            </p:cNvSpPr>
            <p:nvPr/>
          </p:nvSpPr>
          <p:spPr bwMode="auto">
            <a:xfrm>
              <a:off x="1491" y="3951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01" name="Line 24"/>
            <p:cNvSpPr>
              <a:spLocks noChangeShapeType="1"/>
            </p:cNvSpPr>
            <p:nvPr/>
          </p:nvSpPr>
          <p:spPr bwMode="auto">
            <a:xfrm>
              <a:off x="1582" y="3702"/>
              <a:ext cx="11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02" name="Text Box 25"/>
            <p:cNvSpPr txBox="1">
              <a:spLocks noChangeArrowheads="1"/>
            </p:cNvSpPr>
            <p:nvPr/>
          </p:nvSpPr>
          <p:spPr bwMode="auto">
            <a:xfrm>
              <a:off x="2339" y="3680"/>
              <a:ext cx="430" cy="49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zh-CN" altLang="en-US" sz="1400">
                  <a:latin typeface="Arial" panose="020B0604020202020204" pitchFamily="34" charset="0"/>
                </a:rPr>
                <a:t>一阶差分</a:t>
              </a:r>
            </a:p>
          </p:txBody>
        </p:sp>
        <p:sp>
          <p:nvSpPr>
            <p:cNvPr id="20503" name="Line 26"/>
            <p:cNvSpPr>
              <a:spLocks noChangeShapeType="1"/>
            </p:cNvSpPr>
            <p:nvPr/>
          </p:nvSpPr>
          <p:spPr bwMode="auto">
            <a:xfrm>
              <a:off x="4834" y="3815"/>
              <a:ext cx="30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aphicFrame>
          <p:nvGraphicFramePr>
            <p:cNvPr id="20504" name="Object 27"/>
            <p:cNvGraphicFramePr>
              <a:graphicFrameLocks noChangeAspect="1"/>
            </p:cNvGraphicFramePr>
            <p:nvPr/>
          </p:nvGraphicFramePr>
          <p:xfrm>
            <a:off x="4970" y="3843"/>
            <a:ext cx="223" cy="26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64" name="公式" r:id="rId13" imgW="190500" imgH="228600" progId="Equation.3">
                    <p:embed/>
                  </p:oleObj>
                </mc:Choice>
                <mc:Fallback>
                  <p:oleObj name="公式" r:id="rId13" imgW="190500" imgH="228600" progId="Equation.3">
                    <p:embed/>
                    <p:pic>
                      <p:nvPicPr>
                        <p:cNvPr id="0" name="Object 2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970" y="3843"/>
                          <a:ext cx="223" cy="26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时域分析</a:t>
            </a:r>
            <a:r>
              <a:rPr lang="en-US" altLang="zh-CN" smtClean="0"/>
              <a:t>-</a:t>
            </a:r>
            <a:r>
              <a:rPr lang="zh-CN" altLang="en-US" smtClean="0"/>
              <a:t>短时过零率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噪声背景下的改进</a:t>
            </a:r>
          </a:p>
          <a:p>
            <a:pPr lvl="1" eaLnBrk="1" hangingPunct="1"/>
            <a:r>
              <a:rPr lang="zh-CN" altLang="en-US" smtClean="0"/>
              <a:t>分析</a:t>
            </a:r>
          </a:p>
          <a:p>
            <a:pPr lvl="2" eaLnBrk="1" hangingPunct="1"/>
            <a:r>
              <a:rPr lang="zh-CN" altLang="en-US" smtClean="0"/>
              <a:t>噪声较宽的频率分布，有较高的过零率</a:t>
            </a:r>
          </a:p>
          <a:p>
            <a:pPr lvl="2" eaLnBrk="1" hangingPunct="1"/>
            <a:r>
              <a:rPr lang="zh-CN" altLang="en-US" smtClean="0"/>
              <a:t>噪声较语音能量低</a:t>
            </a:r>
          </a:p>
          <a:p>
            <a:pPr lvl="1" eaLnBrk="1" hangingPunct="1"/>
            <a:r>
              <a:rPr lang="zh-CN" altLang="en-US" smtClean="0"/>
              <a:t>措施</a:t>
            </a:r>
          </a:p>
          <a:p>
            <a:pPr lvl="2" eaLnBrk="1" hangingPunct="1"/>
            <a:r>
              <a:rPr lang="zh-CN" altLang="en-US" smtClean="0"/>
              <a:t>设幅度门限</a:t>
            </a:r>
          </a:p>
          <a:p>
            <a:pPr lvl="2" eaLnBrk="1" hangingPunct="1"/>
            <a:r>
              <a:rPr lang="en-US" altLang="zh-CN" smtClean="0"/>
              <a:t>sgn(x(n))</a:t>
            </a:r>
            <a:r>
              <a:rPr lang="zh-CN" altLang="en-US" smtClean="0"/>
              <a:t>修正为</a:t>
            </a:r>
          </a:p>
        </p:txBody>
      </p:sp>
      <p:graphicFrame>
        <p:nvGraphicFramePr>
          <p:cNvPr id="21508" name="Object 4"/>
          <p:cNvGraphicFramePr>
            <a:graphicFrameLocks noChangeAspect="1"/>
          </p:cNvGraphicFramePr>
          <p:nvPr/>
        </p:nvGraphicFramePr>
        <p:xfrm>
          <a:off x="3995738" y="4581525"/>
          <a:ext cx="382587" cy="249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32" name="公式" r:id="rId4" imgW="253780" imgH="164957" progId="Equation.3">
                  <p:embed/>
                </p:oleObj>
              </mc:Choice>
              <mc:Fallback>
                <p:oleObj name="公式" r:id="rId4" imgW="253780" imgH="164957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95738" y="4581525"/>
                        <a:ext cx="382587" cy="249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09" name="Object 5"/>
          <p:cNvGraphicFramePr>
            <a:graphicFrameLocks noChangeAspect="1"/>
          </p:cNvGraphicFramePr>
          <p:nvPr/>
        </p:nvGraphicFramePr>
        <p:xfrm>
          <a:off x="2339975" y="5357813"/>
          <a:ext cx="3665538" cy="879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33" name="公式" r:id="rId6" imgW="1905000" imgH="457200" progId="Equation.3">
                  <p:embed/>
                </p:oleObj>
              </mc:Choice>
              <mc:Fallback>
                <p:oleObj name="公式" r:id="rId6" imgW="1905000" imgH="4572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39975" y="5357813"/>
                        <a:ext cx="3665538" cy="879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时域分析</a:t>
            </a:r>
            <a:r>
              <a:rPr lang="en-US" altLang="zh-CN" smtClean="0"/>
              <a:t>-</a:t>
            </a:r>
            <a:r>
              <a:rPr lang="zh-CN" altLang="en-US" smtClean="0"/>
              <a:t>短时相关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zh-CN" altLang="en-US" sz="1800" smtClean="0"/>
              <a:t>自相关分析</a:t>
            </a:r>
          </a:p>
          <a:p>
            <a:pPr eaLnBrk="1" hangingPunct="1">
              <a:lnSpc>
                <a:spcPct val="80000"/>
              </a:lnSpc>
            </a:pPr>
            <a:r>
              <a:rPr lang="zh-CN" altLang="en-US" sz="1800" smtClean="0"/>
              <a:t>作用</a:t>
            </a:r>
            <a:r>
              <a:rPr lang="en-US" altLang="zh-CN" sz="1800" smtClean="0"/>
              <a:t>: </a:t>
            </a:r>
            <a:r>
              <a:rPr lang="zh-CN" altLang="en-US" sz="1800" smtClean="0"/>
              <a:t>周期性分析</a:t>
            </a:r>
            <a:r>
              <a:rPr lang="en-US" altLang="zh-CN" sz="1800" smtClean="0"/>
              <a:t>-</a:t>
            </a:r>
            <a:r>
              <a:rPr lang="zh-CN" altLang="en-US" sz="1800" smtClean="0"/>
              <a:t>基频提取</a:t>
            </a:r>
            <a:r>
              <a:rPr lang="en-US" altLang="zh-CN" sz="1800" smtClean="0"/>
              <a:t>, LPC</a:t>
            </a:r>
            <a:r>
              <a:rPr lang="zh-CN" altLang="en-US" sz="1800" smtClean="0"/>
              <a:t>分析</a:t>
            </a:r>
          </a:p>
          <a:p>
            <a:pPr eaLnBrk="1" hangingPunct="1">
              <a:lnSpc>
                <a:spcPct val="80000"/>
              </a:lnSpc>
            </a:pPr>
            <a:r>
              <a:rPr lang="zh-CN" altLang="en-US" sz="1800" smtClean="0"/>
              <a:t>定义</a:t>
            </a:r>
          </a:p>
          <a:p>
            <a:pPr lvl="1" eaLnBrk="1" hangingPunct="1">
              <a:lnSpc>
                <a:spcPct val="80000"/>
              </a:lnSpc>
            </a:pPr>
            <a:r>
              <a:rPr lang="zh-CN" altLang="en-US" sz="1600" smtClean="0"/>
              <a:t>确定性信号序列（有限能量）</a:t>
            </a:r>
          </a:p>
          <a:p>
            <a:pPr lvl="1" eaLnBrk="1" hangingPunct="1">
              <a:lnSpc>
                <a:spcPct val="80000"/>
              </a:lnSpc>
            </a:pPr>
            <a:endParaRPr lang="zh-CN" altLang="en-US" sz="1600" smtClean="0"/>
          </a:p>
          <a:p>
            <a:pPr lvl="1" eaLnBrk="1" hangingPunct="1">
              <a:lnSpc>
                <a:spcPct val="80000"/>
              </a:lnSpc>
            </a:pPr>
            <a:endParaRPr lang="zh-CN" altLang="en-US" sz="1600" smtClean="0"/>
          </a:p>
          <a:p>
            <a:pPr lvl="1" eaLnBrk="1" hangingPunct="1">
              <a:lnSpc>
                <a:spcPct val="80000"/>
              </a:lnSpc>
            </a:pPr>
            <a:endParaRPr lang="zh-CN" altLang="en-US" sz="1600" smtClean="0"/>
          </a:p>
          <a:p>
            <a:pPr lvl="1" eaLnBrk="1" hangingPunct="1">
              <a:lnSpc>
                <a:spcPct val="80000"/>
              </a:lnSpc>
            </a:pPr>
            <a:r>
              <a:rPr lang="zh-CN" altLang="en-US" sz="1600" smtClean="0"/>
              <a:t>随机信号序列（语音信号）</a:t>
            </a:r>
          </a:p>
          <a:p>
            <a:pPr lvl="1" eaLnBrk="1" hangingPunct="1">
              <a:lnSpc>
                <a:spcPct val="80000"/>
              </a:lnSpc>
            </a:pPr>
            <a:endParaRPr lang="zh-CN" altLang="en-US" sz="1600" smtClean="0"/>
          </a:p>
          <a:p>
            <a:pPr lvl="1" eaLnBrk="1" hangingPunct="1">
              <a:lnSpc>
                <a:spcPct val="80000"/>
              </a:lnSpc>
            </a:pPr>
            <a:endParaRPr lang="zh-CN" altLang="en-US" sz="1600" smtClean="0"/>
          </a:p>
          <a:p>
            <a:pPr lvl="1" eaLnBrk="1" hangingPunct="1">
              <a:lnSpc>
                <a:spcPct val="80000"/>
              </a:lnSpc>
            </a:pPr>
            <a:endParaRPr lang="zh-CN" altLang="en-US" sz="1600" smtClean="0"/>
          </a:p>
          <a:p>
            <a:pPr lvl="1" eaLnBrk="1" hangingPunct="1">
              <a:lnSpc>
                <a:spcPct val="80000"/>
              </a:lnSpc>
            </a:pPr>
            <a:r>
              <a:rPr lang="zh-CN" altLang="en-US" sz="1600" smtClean="0"/>
              <a:t>短时自相关函数</a:t>
            </a:r>
          </a:p>
          <a:p>
            <a:pPr lvl="1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en-US" altLang="zh-CN" sz="1600" smtClean="0"/>
          </a:p>
        </p:txBody>
      </p:sp>
      <p:graphicFrame>
        <p:nvGraphicFramePr>
          <p:cNvPr id="22532" name="Object 4"/>
          <p:cNvGraphicFramePr>
            <a:graphicFrameLocks noChangeAspect="1"/>
          </p:cNvGraphicFramePr>
          <p:nvPr/>
        </p:nvGraphicFramePr>
        <p:xfrm>
          <a:off x="2051050" y="3068638"/>
          <a:ext cx="2592388" cy="733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71" name="公式" r:id="rId4" imgW="1524000" imgH="431800" progId="Equation.3">
                  <p:embed/>
                </p:oleObj>
              </mc:Choice>
              <mc:Fallback>
                <p:oleObj name="公式" r:id="rId4" imgW="1524000" imgH="4318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1050" y="3068638"/>
                        <a:ext cx="2592388" cy="733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33" name="Object 5"/>
          <p:cNvGraphicFramePr>
            <a:graphicFrameLocks noChangeAspect="1"/>
          </p:cNvGraphicFramePr>
          <p:nvPr/>
        </p:nvGraphicFramePr>
        <p:xfrm>
          <a:off x="2052638" y="4005263"/>
          <a:ext cx="3311525" cy="703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72" name="公式" r:id="rId6" imgW="2032000" imgH="431800" progId="Equation.3">
                  <p:embed/>
                </p:oleObj>
              </mc:Choice>
              <mc:Fallback>
                <p:oleObj name="公式" r:id="rId6" imgW="2032000" imgH="4318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2638" y="4005263"/>
                        <a:ext cx="3311525" cy="7032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34" name="Object 6"/>
          <p:cNvGraphicFramePr>
            <a:graphicFrameLocks noChangeAspect="1"/>
          </p:cNvGraphicFramePr>
          <p:nvPr/>
        </p:nvGraphicFramePr>
        <p:xfrm>
          <a:off x="611188" y="5013325"/>
          <a:ext cx="8424862" cy="172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73" name="公式" r:id="rId8" imgW="5384800" imgH="1104900" progId="Equation.3">
                  <p:embed/>
                </p:oleObj>
              </mc:Choice>
              <mc:Fallback>
                <p:oleObj name="公式" r:id="rId8" imgW="5384800" imgH="11049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188" y="5013325"/>
                        <a:ext cx="8424862" cy="172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时域分析</a:t>
            </a:r>
            <a:r>
              <a:rPr lang="en-US" altLang="zh-CN" smtClean="0"/>
              <a:t>-</a:t>
            </a:r>
            <a:r>
              <a:rPr lang="zh-CN" altLang="en-US" smtClean="0"/>
              <a:t>短时相关</a:t>
            </a:r>
          </a:p>
        </p:txBody>
      </p:sp>
      <p:grpSp>
        <p:nvGrpSpPr>
          <p:cNvPr id="23555" name="Group 6"/>
          <p:cNvGrpSpPr>
            <a:grpSpLocks/>
          </p:cNvGrpSpPr>
          <p:nvPr/>
        </p:nvGrpSpPr>
        <p:grpSpPr bwMode="auto">
          <a:xfrm>
            <a:off x="4498975" y="1855788"/>
            <a:ext cx="4465638" cy="1428750"/>
            <a:chOff x="952" y="391"/>
            <a:chExt cx="3563" cy="1651"/>
          </a:xfrm>
        </p:grpSpPr>
        <p:sp>
          <p:nvSpPr>
            <p:cNvPr id="23575" name="Rectangle 7"/>
            <p:cNvSpPr>
              <a:spLocks noChangeArrowheads="1"/>
            </p:cNvSpPr>
            <p:nvPr/>
          </p:nvSpPr>
          <p:spPr bwMode="auto">
            <a:xfrm>
              <a:off x="1854" y="1207"/>
              <a:ext cx="635" cy="59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3576" name="Line 8"/>
            <p:cNvSpPr>
              <a:spLocks noChangeShapeType="1"/>
            </p:cNvSpPr>
            <p:nvPr/>
          </p:nvSpPr>
          <p:spPr bwMode="auto">
            <a:xfrm>
              <a:off x="2503" y="1502"/>
              <a:ext cx="30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77" name="Line 9"/>
            <p:cNvSpPr>
              <a:spLocks noChangeShapeType="1"/>
            </p:cNvSpPr>
            <p:nvPr/>
          </p:nvSpPr>
          <p:spPr bwMode="auto">
            <a:xfrm flipH="1" flipV="1">
              <a:off x="2812" y="776"/>
              <a:ext cx="0" cy="72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aphicFrame>
          <p:nvGraphicFramePr>
            <p:cNvPr id="23578" name="Object 10"/>
            <p:cNvGraphicFramePr>
              <a:graphicFrameLocks noChangeAspect="1"/>
            </p:cNvGraphicFramePr>
            <p:nvPr/>
          </p:nvGraphicFramePr>
          <p:xfrm>
            <a:off x="952" y="708"/>
            <a:ext cx="371" cy="2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725" name="公式" r:id="rId4" imgW="317225" imgH="203024" progId="Equation.3">
                    <p:embed/>
                  </p:oleObj>
                </mc:Choice>
                <mc:Fallback>
                  <p:oleObj name="公式" r:id="rId4" imgW="317225" imgH="203024" progId="Equation.3">
                    <p:embed/>
                    <p:pic>
                      <p:nvPicPr>
                        <p:cNvPr id="0" name="Object 1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52" y="708"/>
                          <a:ext cx="371" cy="23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3579" name="Line 11"/>
            <p:cNvSpPr>
              <a:spLocks noChangeShapeType="1"/>
            </p:cNvSpPr>
            <p:nvPr/>
          </p:nvSpPr>
          <p:spPr bwMode="auto">
            <a:xfrm flipV="1">
              <a:off x="1066" y="686"/>
              <a:ext cx="165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80" name="Rectangle 12"/>
            <p:cNvSpPr>
              <a:spLocks noChangeArrowheads="1"/>
            </p:cNvSpPr>
            <p:nvPr/>
          </p:nvSpPr>
          <p:spPr bwMode="auto">
            <a:xfrm>
              <a:off x="3311" y="391"/>
              <a:ext cx="635" cy="59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graphicFrame>
          <p:nvGraphicFramePr>
            <p:cNvPr id="23581" name="Object 13"/>
            <p:cNvGraphicFramePr>
              <a:graphicFrameLocks noChangeAspect="1"/>
            </p:cNvGraphicFramePr>
            <p:nvPr/>
          </p:nvGraphicFramePr>
          <p:xfrm>
            <a:off x="3401" y="534"/>
            <a:ext cx="431" cy="26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726" name="公式" r:id="rId6" imgW="368300" imgH="228600" progId="Equation.3">
                    <p:embed/>
                  </p:oleObj>
                </mc:Choice>
                <mc:Fallback>
                  <p:oleObj name="公式" r:id="rId6" imgW="368300" imgH="228600" progId="Equation.3">
                    <p:embed/>
                    <p:pic>
                      <p:nvPicPr>
                        <p:cNvPr id="0" name="Object 1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401" y="534"/>
                          <a:ext cx="431" cy="26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3582" name="Line 14"/>
            <p:cNvSpPr>
              <a:spLocks noChangeShapeType="1"/>
            </p:cNvSpPr>
            <p:nvPr/>
          </p:nvSpPr>
          <p:spPr bwMode="auto">
            <a:xfrm>
              <a:off x="2902" y="663"/>
              <a:ext cx="40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83" name="Text Box 15"/>
            <p:cNvSpPr txBox="1">
              <a:spLocks noChangeArrowheads="1"/>
            </p:cNvSpPr>
            <p:nvPr/>
          </p:nvSpPr>
          <p:spPr bwMode="auto">
            <a:xfrm>
              <a:off x="1959" y="1321"/>
              <a:ext cx="432" cy="7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zh-CN" altLang="en-US" sz="1400">
                  <a:latin typeface="Arial" panose="020B0604020202020204" pitchFamily="34" charset="0"/>
                </a:rPr>
                <a:t>延迟</a:t>
              </a:r>
            </a:p>
            <a:p>
              <a:pPr algn="ctr" eaLnBrk="1" hangingPunct="1">
                <a:spcBef>
                  <a:spcPct val="50000"/>
                </a:spcBef>
              </a:pPr>
              <a:r>
                <a:rPr lang="en-US" altLang="zh-CN" sz="1400">
                  <a:latin typeface="Arial" panose="020B0604020202020204" pitchFamily="34" charset="0"/>
                </a:rPr>
                <a:t>k</a:t>
              </a:r>
            </a:p>
          </p:txBody>
        </p:sp>
        <p:sp>
          <p:nvSpPr>
            <p:cNvPr id="23584" name="Line 16"/>
            <p:cNvSpPr>
              <a:spLocks noChangeShapeType="1"/>
            </p:cNvSpPr>
            <p:nvPr/>
          </p:nvSpPr>
          <p:spPr bwMode="auto">
            <a:xfrm>
              <a:off x="3923" y="663"/>
              <a:ext cx="30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aphicFrame>
          <p:nvGraphicFramePr>
            <p:cNvPr id="23585" name="Object 17"/>
            <p:cNvGraphicFramePr>
              <a:graphicFrameLocks noChangeAspect="1"/>
            </p:cNvGraphicFramePr>
            <p:nvPr/>
          </p:nvGraphicFramePr>
          <p:xfrm>
            <a:off x="4055" y="663"/>
            <a:ext cx="460" cy="26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727" name="公式" r:id="rId8" imgW="393529" imgH="228501" progId="Equation.3">
                    <p:embed/>
                  </p:oleObj>
                </mc:Choice>
                <mc:Fallback>
                  <p:oleObj name="公式" r:id="rId8" imgW="393529" imgH="228501" progId="Equation.3">
                    <p:embed/>
                    <p:pic>
                      <p:nvPicPr>
                        <p:cNvPr id="0" name="Object 1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055" y="663"/>
                          <a:ext cx="460" cy="26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23586" name="Group 18"/>
            <p:cNvGrpSpPr>
              <a:grpSpLocks/>
            </p:cNvGrpSpPr>
            <p:nvPr/>
          </p:nvGrpSpPr>
          <p:grpSpPr bwMode="auto">
            <a:xfrm>
              <a:off x="2721" y="572"/>
              <a:ext cx="181" cy="204"/>
              <a:chOff x="3538" y="1911"/>
              <a:chExt cx="181" cy="204"/>
            </a:xfrm>
          </p:grpSpPr>
          <p:sp>
            <p:nvSpPr>
              <p:cNvPr id="23590" name="Oval 19"/>
              <p:cNvSpPr>
                <a:spLocks noChangeArrowheads="1"/>
              </p:cNvSpPr>
              <p:nvPr/>
            </p:nvSpPr>
            <p:spPr bwMode="auto">
              <a:xfrm>
                <a:off x="3538" y="1911"/>
                <a:ext cx="181" cy="204"/>
              </a:xfrm>
              <a:prstGeom prst="ellipse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3591" name="Line 20"/>
              <p:cNvSpPr>
                <a:spLocks noChangeShapeType="1"/>
              </p:cNvSpPr>
              <p:nvPr/>
            </p:nvSpPr>
            <p:spPr bwMode="auto">
              <a:xfrm flipH="1">
                <a:off x="3560" y="1933"/>
                <a:ext cx="114" cy="15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592" name="Line 21"/>
              <p:cNvSpPr>
                <a:spLocks noChangeShapeType="1"/>
              </p:cNvSpPr>
              <p:nvPr/>
            </p:nvSpPr>
            <p:spPr bwMode="auto">
              <a:xfrm>
                <a:off x="3560" y="1956"/>
                <a:ext cx="114" cy="11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23587" name="Line 22"/>
            <p:cNvSpPr>
              <a:spLocks noChangeShapeType="1"/>
            </p:cNvSpPr>
            <p:nvPr/>
          </p:nvSpPr>
          <p:spPr bwMode="auto">
            <a:xfrm>
              <a:off x="1542" y="708"/>
              <a:ext cx="0" cy="77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88" name="Line 23"/>
            <p:cNvSpPr>
              <a:spLocks noChangeShapeType="1"/>
            </p:cNvSpPr>
            <p:nvPr/>
          </p:nvSpPr>
          <p:spPr bwMode="auto">
            <a:xfrm>
              <a:off x="1542" y="1479"/>
              <a:ext cx="31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aphicFrame>
          <p:nvGraphicFramePr>
            <p:cNvPr id="23589" name="Object 24"/>
            <p:cNvGraphicFramePr>
              <a:graphicFrameLocks noChangeAspect="1"/>
            </p:cNvGraphicFramePr>
            <p:nvPr/>
          </p:nvGraphicFramePr>
          <p:xfrm>
            <a:off x="2563" y="1502"/>
            <a:ext cx="609" cy="2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728" name="公式" r:id="rId10" imgW="520474" imgH="203112" progId="Equation.3">
                    <p:embed/>
                  </p:oleObj>
                </mc:Choice>
                <mc:Fallback>
                  <p:oleObj name="公式" r:id="rId10" imgW="520474" imgH="203112" progId="Equation.3">
                    <p:embed/>
                    <p:pic>
                      <p:nvPicPr>
                        <p:cNvPr id="0" name="Object 2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63" y="1502"/>
                          <a:ext cx="609" cy="23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23556" name="Object 25"/>
          <p:cNvGraphicFramePr>
            <a:graphicFrameLocks noChangeAspect="1"/>
          </p:cNvGraphicFramePr>
          <p:nvPr/>
        </p:nvGraphicFramePr>
        <p:xfrm>
          <a:off x="539750" y="2636838"/>
          <a:ext cx="4321175" cy="971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729" name="公式" r:id="rId12" imgW="2946400" imgH="660400" progId="Equation.3">
                  <p:embed/>
                </p:oleObj>
              </mc:Choice>
              <mc:Fallback>
                <p:oleObj name="公式" r:id="rId12" imgW="2946400" imgH="660400" progId="Equation.3">
                  <p:embed/>
                  <p:pic>
                    <p:nvPicPr>
                      <p:cNvPr id="0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750" y="2636838"/>
                        <a:ext cx="4321175" cy="971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557" name="Text Box 26"/>
          <p:cNvSpPr txBox="1">
            <a:spLocks noChangeArrowheads="1"/>
          </p:cNvSpPr>
          <p:nvPr/>
        </p:nvSpPr>
        <p:spPr bwMode="auto">
          <a:xfrm>
            <a:off x="376238" y="1589088"/>
            <a:ext cx="1841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zh-CN" sz="1600">
              <a:latin typeface="Arial" panose="020B0604020202020204" pitchFamily="34" charset="0"/>
            </a:endParaRPr>
          </a:p>
        </p:txBody>
      </p:sp>
      <p:graphicFrame>
        <p:nvGraphicFramePr>
          <p:cNvPr id="23558" name="Object 27"/>
          <p:cNvGraphicFramePr>
            <a:graphicFrameLocks noChangeAspect="1"/>
          </p:cNvGraphicFramePr>
          <p:nvPr/>
        </p:nvGraphicFramePr>
        <p:xfrm>
          <a:off x="539750" y="2133600"/>
          <a:ext cx="3024188" cy="531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730" name="公式" r:id="rId14" imgW="1155700" imgH="203200" progId="Equation.3">
                  <p:embed/>
                </p:oleObj>
              </mc:Choice>
              <mc:Fallback>
                <p:oleObj name="公式" r:id="rId14" imgW="1155700" imgH="203200" progId="Equation.3">
                  <p:embed/>
                  <p:pic>
                    <p:nvPicPr>
                      <p:cNvPr id="0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750" y="2133600"/>
                        <a:ext cx="3024188" cy="531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3559" name="Group 44"/>
          <p:cNvGrpSpPr>
            <a:grpSpLocks/>
          </p:cNvGrpSpPr>
          <p:nvPr/>
        </p:nvGrpSpPr>
        <p:grpSpPr bwMode="auto">
          <a:xfrm>
            <a:off x="611188" y="3141663"/>
            <a:ext cx="7777162" cy="3455987"/>
            <a:chOff x="657" y="1979"/>
            <a:chExt cx="4645" cy="1882"/>
          </a:xfrm>
        </p:grpSpPr>
        <p:pic>
          <p:nvPicPr>
            <p:cNvPr id="23560" name="Picture 28"/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00" y="2297"/>
              <a:ext cx="1889" cy="7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aphicFrame>
          <p:nvGraphicFramePr>
            <p:cNvPr id="23561" name="Object 29"/>
            <p:cNvGraphicFramePr>
              <a:graphicFrameLocks noChangeAspect="1"/>
            </p:cNvGraphicFramePr>
            <p:nvPr/>
          </p:nvGraphicFramePr>
          <p:xfrm>
            <a:off x="826" y="2583"/>
            <a:ext cx="1113" cy="18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731" name="公式" r:id="rId17" imgW="876300" imgH="203200" progId="Equation.3">
                    <p:embed/>
                  </p:oleObj>
                </mc:Choice>
                <mc:Fallback>
                  <p:oleObj name="公式" r:id="rId17" imgW="876300" imgH="203200" progId="Equation.3">
                    <p:embed/>
                    <p:pic>
                      <p:nvPicPr>
                        <p:cNvPr id="0" name="Object 2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26" y="2583"/>
                          <a:ext cx="1113" cy="18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3562" name="Line 30"/>
            <p:cNvSpPr>
              <a:spLocks noChangeShapeType="1"/>
            </p:cNvSpPr>
            <p:nvPr/>
          </p:nvSpPr>
          <p:spPr bwMode="auto">
            <a:xfrm flipV="1">
              <a:off x="2184" y="3065"/>
              <a:ext cx="2951" cy="1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aphicFrame>
          <p:nvGraphicFramePr>
            <p:cNvPr id="23563" name="Object 31"/>
            <p:cNvGraphicFramePr>
              <a:graphicFrameLocks noChangeAspect="1"/>
            </p:cNvGraphicFramePr>
            <p:nvPr/>
          </p:nvGraphicFramePr>
          <p:xfrm>
            <a:off x="5092" y="3095"/>
            <a:ext cx="210" cy="12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732" name="公式" r:id="rId19" imgW="164957" imgH="139579" progId="Equation.3">
                    <p:embed/>
                  </p:oleObj>
                </mc:Choice>
                <mc:Fallback>
                  <p:oleObj name="公式" r:id="rId19" imgW="164957" imgH="139579" progId="Equation.3">
                    <p:embed/>
                    <p:pic>
                      <p:nvPicPr>
                        <p:cNvPr id="0" name="Object 3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092" y="3095"/>
                          <a:ext cx="210" cy="12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3564" name="Line 32"/>
            <p:cNvSpPr>
              <a:spLocks noChangeShapeType="1"/>
            </p:cNvSpPr>
            <p:nvPr/>
          </p:nvSpPr>
          <p:spPr bwMode="auto">
            <a:xfrm flipV="1">
              <a:off x="2249" y="2054"/>
              <a:ext cx="2" cy="114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aphicFrame>
          <p:nvGraphicFramePr>
            <p:cNvPr id="23565" name="Object 33"/>
            <p:cNvGraphicFramePr>
              <a:graphicFrameLocks noChangeAspect="1"/>
            </p:cNvGraphicFramePr>
            <p:nvPr/>
          </p:nvGraphicFramePr>
          <p:xfrm>
            <a:off x="2249" y="3078"/>
            <a:ext cx="161" cy="12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733" name="公式" r:id="rId21" imgW="126835" imgH="139518" progId="Equation.3">
                    <p:embed/>
                  </p:oleObj>
                </mc:Choice>
                <mc:Fallback>
                  <p:oleObj name="公式" r:id="rId21" imgW="126835" imgH="139518" progId="Equation.3">
                    <p:embed/>
                    <p:pic>
                      <p:nvPicPr>
                        <p:cNvPr id="0" name="Object 3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49" y="3078"/>
                          <a:ext cx="161" cy="12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23566" name="Picture 34"/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45" y="3110"/>
              <a:ext cx="1889" cy="7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567" name="Line 35"/>
            <p:cNvSpPr>
              <a:spLocks noChangeShapeType="1"/>
            </p:cNvSpPr>
            <p:nvPr/>
          </p:nvSpPr>
          <p:spPr bwMode="auto">
            <a:xfrm>
              <a:off x="2545" y="2026"/>
              <a:ext cx="0" cy="1115"/>
            </a:xfrm>
            <a:prstGeom prst="line">
              <a:avLst/>
            </a:prstGeom>
            <a:noFill/>
            <a:ln w="9525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68" name="Line 36"/>
            <p:cNvSpPr>
              <a:spLocks noChangeShapeType="1"/>
            </p:cNvSpPr>
            <p:nvPr/>
          </p:nvSpPr>
          <p:spPr bwMode="auto">
            <a:xfrm>
              <a:off x="2800" y="2026"/>
              <a:ext cx="0" cy="286"/>
            </a:xfrm>
            <a:prstGeom prst="line">
              <a:avLst/>
            </a:prstGeom>
            <a:noFill/>
            <a:ln w="9525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69" name="Line 37"/>
            <p:cNvSpPr>
              <a:spLocks noChangeShapeType="1"/>
            </p:cNvSpPr>
            <p:nvPr/>
          </p:nvSpPr>
          <p:spPr bwMode="auto">
            <a:xfrm>
              <a:off x="2566" y="2147"/>
              <a:ext cx="23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aphicFrame>
          <p:nvGraphicFramePr>
            <p:cNvPr id="23570" name="Object 38"/>
            <p:cNvGraphicFramePr>
              <a:graphicFrameLocks noChangeAspect="1"/>
            </p:cNvGraphicFramePr>
            <p:nvPr/>
          </p:nvGraphicFramePr>
          <p:xfrm>
            <a:off x="2590" y="1979"/>
            <a:ext cx="161" cy="16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734" name="公式" r:id="rId23" imgW="126725" imgH="177415" progId="Equation.3">
                    <p:embed/>
                  </p:oleObj>
                </mc:Choice>
                <mc:Fallback>
                  <p:oleObj name="公式" r:id="rId23" imgW="126725" imgH="177415" progId="Equation.3">
                    <p:embed/>
                    <p:pic>
                      <p:nvPicPr>
                        <p:cNvPr id="0" name="Object 3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90" y="1979"/>
                          <a:ext cx="161" cy="16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3571" name="Object 39"/>
            <p:cNvGraphicFramePr>
              <a:graphicFrameLocks noChangeAspect="1"/>
            </p:cNvGraphicFramePr>
            <p:nvPr/>
          </p:nvGraphicFramePr>
          <p:xfrm>
            <a:off x="657" y="3336"/>
            <a:ext cx="1663" cy="18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735" name="公式" r:id="rId25" imgW="1307532" imgH="203112" progId="Equation.3">
                    <p:embed/>
                  </p:oleObj>
                </mc:Choice>
                <mc:Fallback>
                  <p:oleObj name="公式" r:id="rId25" imgW="1307532" imgH="203112" progId="Equation.3">
                    <p:embed/>
                    <p:pic>
                      <p:nvPicPr>
                        <p:cNvPr id="0" name="Object 3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57" y="3336"/>
                          <a:ext cx="1663" cy="18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3572" name="Line 40"/>
            <p:cNvSpPr>
              <a:spLocks noChangeShapeType="1"/>
            </p:cNvSpPr>
            <p:nvPr/>
          </p:nvSpPr>
          <p:spPr bwMode="auto">
            <a:xfrm flipH="1" flipV="1">
              <a:off x="4691" y="3108"/>
              <a:ext cx="296" cy="514"/>
            </a:xfrm>
            <a:prstGeom prst="line">
              <a:avLst/>
            </a:prstGeom>
            <a:noFill/>
            <a:ln w="9525">
              <a:solidFill>
                <a:srgbClr val="FF33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aphicFrame>
          <p:nvGraphicFramePr>
            <p:cNvPr id="23573" name="Object 41"/>
            <p:cNvGraphicFramePr>
              <a:graphicFrameLocks noChangeAspect="1"/>
            </p:cNvGraphicFramePr>
            <p:nvPr/>
          </p:nvGraphicFramePr>
          <p:xfrm>
            <a:off x="4987" y="3697"/>
            <a:ext cx="161" cy="12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736" name="公式" r:id="rId27" imgW="126835" imgH="139518" progId="Equation.3">
                    <p:embed/>
                  </p:oleObj>
                </mc:Choice>
                <mc:Fallback>
                  <p:oleObj name="公式" r:id="rId27" imgW="126835" imgH="139518" progId="Equation.3">
                    <p:embed/>
                    <p:pic>
                      <p:nvPicPr>
                        <p:cNvPr id="0" name="Object 4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987" y="3697"/>
                          <a:ext cx="161" cy="12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3574" name="Text Box 42"/>
            <p:cNvSpPr txBox="1">
              <a:spLocks noChangeArrowheads="1"/>
            </p:cNvSpPr>
            <p:nvPr/>
          </p:nvSpPr>
          <p:spPr bwMode="auto">
            <a:xfrm>
              <a:off x="3606" y="2112"/>
              <a:ext cx="1594" cy="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zh-CN" altLang="en-US">
                  <a:solidFill>
                    <a:srgbClr val="0033CC"/>
                  </a:solidFill>
                  <a:latin typeface="Arial" panose="020B0604020202020204" pitchFamily="34" charset="0"/>
                </a:rPr>
                <a:t>宽度为</a:t>
              </a:r>
              <a:r>
                <a:rPr lang="en-US" altLang="zh-CN">
                  <a:solidFill>
                    <a:srgbClr val="0033CC"/>
                  </a:solidFill>
                  <a:latin typeface="Arial" panose="020B0604020202020204" pitchFamily="34" charset="0"/>
                </a:rPr>
                <a:t>N</a:t>
              </a:r>
              <a:r>
                <a:rPr lang="zh-CN" altLang="en-US">
                  <a:solidFill>
                    <a:srgbClr val="0033CC"/>
                  </a:solidFill>
                  <a:latin typeface="Arial" panose="020B0604020202020204" pitchFamily="34" charset="0"/>
                </a:rPr>
                <a:t>的窗口随</a:t>
              </a:r>
              <a:r>
                <a:rPr lang="en-US" altLang="zh-CN">
                  <a:solidFill>
                    <a:srgbClr val="0033CC"/>
                  </a:solidFill>
                  <a:latin typeface="Arial" panose="020B0604020202020204" pitchFamily="34" charset="0"/>
                </a:rPr>
                <a:t>n</a:t>
              </a:r>
              <a:r>
                <a:rPr lang="zh-CN" altLang="en-US">
                  <a:solidFill>
                    <a:srgbClr val="0033CC"/>
                  </a:solidFill>
                  <a:latin typeface="Arial" panose="020B0604020202020204" pitchFamily="34" charset="0"/>
                </a:rPr>
                <a:t>移动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时域分析</a:t>
            </a:r>
            <a:r>
              <a:rPr lang="en-US" altLang="zh-CN" smtClean="0"/>
              <a:t>-</a:t>
            </a:r>
            <a:r>
              <a:rPr lang="zh-CN" altLang="en-US" smtClean="0"/>
              <a:t>短时相关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182688" y="2017713"/>
            <a:ext cx="3814762" cy="4114800"/>
          </a:xfrm>
        </p:spPr>
        <p:txBody>
          <a:bodyPr/>
          <a:lstStyle/>
          <a:p>
            <a:pPr eaLnBrk="1" hangingPunct="1"/>
            <a:r>
              <a:rPr lang="zh-CN" altLang="en-US" sz="2800" dirty="0" smtClean="0"/>
              <a:t>自相关函数特点</a:t>
            </a:r>
          </a:p>
          <a:p>
            <a:pPr lvl="1" eaLnBrk="1" hangingPunct="1"/>
            <a:r>
              <a:rPr lang="zh-CN" altLang="en-US" sz="2400" dirty="0" smtClean="0"/>
              <a:t>如果</a:t>
            </a:r>
            <a:r>
              <a:rPr lang="en-US" altLang="zh-CN" sz="2400" dirty="0" smtClean="0"/>
              <a:t>x(n)</a:t>
            </a:r>
            <a:r>
              <a:rPr lang="zh-CN" altLang="en-US" sz="2400" dirty="0" smtClean="0"/>
              <a:t>是周期的</a:t>
            </a:r>
            <a:r>
              <a:rPr lang="en-US" altLang="zh-CN" sz="2400" dirty="0" smtClean="0"/>
              <a:t>R(k)</a:t>
            </a:r>
            <a:r>
              <a:rPr lang="zh-CN" altLang="en-US" sz="2400" dirty="0" smtClean="0"/>
              <a:t>也是周期的</a:t>
            </a:r>
          </a:p>
          <a:p>
            <a:pPr lvl="1" eaLnBrk="1" hangingPunct="1"/>
            <a:r>
              <a:rPr lang="zh-CN" altLang="en-US" sz="2400" dirty="0" smtClean="0"/>
              <a:t>是偶函数</a:t>
            </a:r>
            <a:r>
              <a:rPr lang="en-US" altLang="zh-CN" sz="2400" dirty="0" smtClean="0"/>
              <a:t>, R(k)=R(-k)</a:t>
            </a:r>
          </a:p>
          <a:p>
            <a:pPr lvl="1" eaLnBrk="1" hangingPunct="1"/>
            <a:r>
              <a:rPr lang="en-US" altLang="zh-CN" sz="2400" dirty="0" smtClean="0"/>
              <a:t>R(0)&gt;=|R(k)|</a:t>
            </a:r>
          </a:p>
          <a:p>
            <a:pPr lvl="1" eaLnBrk="1" hangingPunct="1"/>
            <a:r>
              <a:rPr lang="en-US" altLang="zh-CN" sz="2400" dirty="0" smtClean="0"/>
              <a:t>R(0)</a:t>
            </a:r>
            <a:r>
              <a:rPr lang="zh-CN" altLang="en-US" sz="2400" dirty="0" smtClean="0"/>
              <a:t>是能量或功率</a:t>
            </a:r>
            <a:endParaRPr lang="en-US" altLang="zh-CN" sz="2400" dirty="0" smtClean="0"/>
          </a:p>
          <a:p>
            <a:pPr lvl="1" eaLnBrk="1" hangingPunct="1"/>
            <a:r>
              <a:rPr lang="en-US" altLang="zh-CN" sz="2400" dirty="0" smtClean="0"/>
              <a:t>R(k)</a:t>
            </a:r>
            <a:r>
              <a:rPr lang="zh-CN" altLang="en-US" sz="2400" dirty="0" smtClean="0"/>
              <a:t>随着</a:t>
            </a:r>
            <a:r>
              <a:rPr lang="en-US" altLang="zh-CN" sz="2400" dirty="0" smtClean="0"/>
              <a:t>k</a:t>
            </a:r>
            <a:r>
              <a:rPr lang="zh-CN" altLang="en-US" sz="2400" dirty="0" smtClean="0"/>
              <a:t>的增加，相关重叠数据变少，数值变小</a:t>
            </a:r>
            <a:endParaRPr lang="zh-CN" altLang="en-US" sz="1800" dirty="0" smtClean="0"/>
          </a:p>
          <a:p>
            <a:pPr eaLnBrk="1" hangingPunct="1">
              <a:buFont typeface="Wingdings" panose="05000000000000000000" pitchFamily="2" charset="2"/>
              <a:buNone/>
            </a:pPr>
            <a:endParaRPr lang="en-US" altLang="zh-CN" sz="2800" dirty="0" smtClean="0"/>
          </a:p>
        </p:txBody>
      </p:sp>
      <p:graphicFrame>
        <p:nvGraphicFramePr>
          <p:cNvPr id="24580" name="Object 6"/>
          <p:cNvGraphicFramePr>
            <a:graphicFrameLocks noGrp="1" noChangeAspect="1"/>
          </p:cNvGraphicFramePr>
          <p:nvPr>
            <p:ph sz="half" idx="2"/>
          </p:nvPr>
        </p:nvGraphicFramePr>
        <p:xfrm>
          <a:off x="5199063" y="2043113"/>
          <a:ext cx="3697287" cy="3654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94" name="图像文档" r:id="rId4" imgW="5153297" imgH="2756263" progId="图像.文件">
                  <p:embed/>
                </p:oleObj>
              </mc:Choice>
              <mc:Fallback>
                <p:oleObj name="图像文档" r:id="rId4" imgW="5153297" imgH="2756263" progId="图像.文件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99063" y="2043113"/>
                        <a:ext cx="3697287" cy="3654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81" name="Text Box 7"/>
          <p:cNvSpPr txBox="1">
            <a:spLocks noChangeArrowheads="1"/>
          </p:cNvSpPr>
          <p:nvPr/>
        </p:nvSpPr>
        <p:spPr bwMode="auto">
          <a:xfrm>
            <a:off x="5508625" y="5661025"/>
            <a:ext cx="2841625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>
                <a:latin typeface="Arial" panose="020B0604020202020204" pitchFamily="34" charset="0"/>
              </a:rPr>
              <a:t>N=401</a:t>
            </a:r>
            <a:r>
              <a:rPr lang="zh-CN" altLang="en-US" sz="1600">
                <a:latin typeface="Arial" panose="020B0604020202020204" pitchFamily="34" charset="0"/>
              </a:rPr>
              <a:t>直角窗的浊音（</a:t>
            </a:r>
            <a:r>
              <a:rPr lang="en-US" altLang="zh-CN" sz="1600">
                <a:latin typeface="Arial" panose="020B0604020202020204" pitchFamily="34" charset="0"/>
              </a:rPr>
              <a:t>a</a:t>
            </a:r>
            <a:r>
              <a:rPr lang="zh-CN" altLang="en-US" sz="1600">
                <a:latin typeface="Arial" panose="020B0604020202020204" pitchFamily="34" charset="0"/>
              </a:rPr>
              <a:t>、</a:t>
            </a:r>
            <a:r>
              <a:rPr lang="en-US" altLang="zh-CN" sz="1600">
                <a:latin typeface="Arial" panose="020B0604020202020204" pitchFamily="34" charset="0"/>
              </a:rPr>
              <a:t>b</a:t>
            </a:r>
            <a:r>
              <a:rPr lang="zh-CN" altLang="en-US" sz="1600">
                <a:latin typeface="Arial" panose="020B0604020202020204" pitchFamily="34" charset="0"/>
              </a:rPr>
              <a:t>）</a:t>
            </a:r>
          </a:p>
          <a:p>
            <a:pPr eaLnBrk="1" hangingPunct="1"/>
            <a:r>
              <a:rPr lang="zh-CN" altLang="en-US" sz="1600">
                <a:latin typeface="Arial" panose="020B0604020202020204" pitchFamily="34" charset="0"/>
              </a:rPr>
              <a:t>和清音（</a:t>
            </a:r>
            <a:r>
              <a:rPr lang="en-US" altLang="zh-CN" sz="1600">
                <a:latin typeface="Arial" panose="020B0604020202020204" pitchFamily="34" charset="0"/>
              </a:rPr>
              <a:t>c</a:t>
            </a:r>
            <a:r>
              <a:rPr lang="zh-CN" altLang="en-US" sz="1600">
                <a:latin typeface="Arial" panose="020B0604020202020204" pitchFamily="34" charset="0"/>
              </a:rPr>
              <a:t>）的自相关函数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时域分析</a:t>
            </a:r>
            <a:r>
              <a:rPr lang="en-US" altLang="zh-CN" smtClean="0"/>
              <a:t>-</a:t>
            </a:r>
            <a:r>
              <a:rPr lang="zh-CN" altLang="en-US" smtClean="0"/>
              <a:t>短时相关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zh-CN" altLang="en-US" sz="2800" dirty="0" smtClean="0"/>
              <a:t>修正的短时自相关函数</a:t>
            </a:r>
          </a:p>
          <a:p>
            <a:pPr lvl="1" eaLnBrk="1" hangingPunct="1"/>
            <a:r>
              <a:rPr lang="zh-CN" altLang="en-US" sz="2400" dirty="0" smtClean="0"/>
              <a:t>分析</a:t>
            </a:r>
          </a:p>
          <a:p>
            <a:pPr lvl="2" eaLnBrk="1" hangingPunct="1"/>
            <a:r>
              <a:rPr lang="zh-CN" altLang="en-US" sz="2000" dirty="0" smtClean="0"/>
              <a:t>窗口长度</a:t>
            </a:r>
            <a:r>
              <a:rPr lang="en-US" altLang="zh-CN" sz="2000" dirty="0" smtClean="0"/>
              <a:t>N</a:t>
            </a:r>
            <a:r>
              <a:rPr lang="zh-CN" altLang="en-US" sz="2000" dirty="0" smtClean="0"/>
              <a:t>大于两倍基音周期，同时尽可能地小</a:t>
            </a:r>
          </a:p>
          <a:p>
            <a:pPr lvl="2" eaLnBrk="1" hangingPunct="1"/>
            <a:r>
              <a:rPr lang="zh-CN" altLang="en-US" sz="2000" dirty="0" smtClean="0"/>
              <a:t>基音周期变化范围大，窄窗无法检测长的基音周期；宽窗平滑多个短的基音周期。</a:t>
            </a:r>
          </a:p>
          <a:p>
            <a:pPr lvl="1" eaLnBrk="1" hangingPunct="1"/>
            <a:r>
              <a:rPr lang="zh-CN" altLang="en-US" sz="2400" dirty="0" smtClean="0"/>
              <a:t>采用不同的窗长度，定义</a:t>
            </a:r>
          </a:p>
        </p:txBody>
      </p:sp>
      <p:graphicFrame>
        <p:nvGraphicFramePr>
          <p:cNvPr id="2560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40542065"/>
              </p:ext>
            </p:extLst>
          </p:nvPr>
        </p:nvGraphicFramePr>
        <p:xfrm>
          <a:off x="900113" y="4483819"/>
          <a:ext cx="4611687" cy="204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50" name="公式" r:id="rId4" imgW="2984500" imgH="1320800" progId="Equation.3">
                  <p:embed/>
                </p:oleObj>
              </mc:Choice>
              <mc:Fallback>
                <p:oleObj name="公式" r:id="rId4" imgW="2984500" imgH="13208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0113" y="4483819"/>
                        <a:ext cx="4611687" cy="2041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5605" name="Group 5"/>
          <p:cNvGrpSpPr>
            <a:grpSpLocks/>
          </p:cNvGrpSpPr>
          <p:nvPr/>
        </p:nvGrpSpPr>
        <p:grpSpPr bwMode="auto">
          <a:xfrm>
            <a:off x="5797550" y="4292600"/>
            <a:ext cx="3311525" cy="2376488"/>
            <a:chOff x="2404" y="1412"/>
            <a:chExt cx="2449" cy="1950"/>
          </a:xfrm>
        </p:grpSpPr>
        <p:graphicFrame>
          <p:nvGraphicFramePr>
            <p:cNvPr id="25606" name="Object 6"/>
            <p:cNvGraphicFramePr>
              <a:graphicFrameLocks noChangeAspect="1"/>
            </p:cNvGraphicFramePr>
            <p:nvPr/>
          </p:nvGraphicFramePr>
          <p:xfrm>
            <a:off x="2653" y="2432"/>
            <a:ext cx="1526" cy="93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5651" name="位图图像" r:id="rId6" imgW="1028844" imgH="1476190" progId="Paint.Picture">
                    <p:embed/>
                  </p:oleObj>
                </mc:Choice>
                <mc:Fallback>
                  <p:oleObj name="位图图像" r:id="rId6" imgW="1028844" imgH="1476190" progId="Paint.Picture">
                    <p:embed/>
                    <p:pic>
                      <p:nvPicPr>
                        <p:cNvPr id="0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53" y="2432"/>
                          <a:ext cx="1526" cy="93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 algn="ctr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5607" name="Object 7"/>
            <p:cNvGraphicFramePr>
              <a:graphicFrameLocks noChangeAspect="1"/>
            </p:cNvGraphicFramePr>
            <p:nvPr/>
          </p:nvGraphicFramePr>
          <p:xfrm>
            <a:off x="2653" y="1412"/>
            <a:ext cx="1270" cy="100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5652" name="位图图像" r:id="rId8" imgW="885949" imgH="1590897" progId="Paint.Picture">
                    <p:embed/>
                  </p:oleObj>
                </mc:Choice>
                <mc:Fallback>
                  <p:oleObj name="位图图像" r:id="rId8" imgW="885949" imgH="1590897" progId="Paint.Picture">
                    <p:embed/>
                    <p:pic>
                      <p:nvPicPr>
                        <p:cNvPr id="0" name="Object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53" y="1412"/>
                          <a:ext cx="1270" cy="100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 algn="ctr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5608" name="Line 8"/>
            <p:cNvSpPr>
              <a:spLocks noChangeShapeType="1"/>
            </p:cNvSpPr>
            <p:nvPr/>
          </p:nvSpPr>
          <p:spPr bwMode="auto">
            <a:xfrm>
              <a:off x="2472" y="1933"/>
              <a:ext cx="238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609" name="Line 9"/>
            <p:cNvSpPr>
              <a:spLocks noChangeShapeType="1"/>
            </p:cNvSpPr>
            <p:nvPr/>
          </p:nvSpPr>
          <p:spPr bwMode="auto">
            <a:xfrm>
              <a:off x="2472" y="2908"/>
              <a:ext cx="238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610" name="Text Box 10"/>
            <p:cNvSpPr txBox="1">
              <a:spLocks noChangeArrowheads="1"/>
            </p:cNvSpPr>
            <p:nvPr/>
          </p:nvSpPr>
          <p:spPr bwMode="auto">
            <a:xfrm>
              <a:off x="2404" y="1933"/>
              <a:ext cx="363" cy="3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zh-CN">
                  <a:latin typeface="Arial" panose="020B0604020202020204" pitchFamily="34" charset="0"/>
                </a:rPr>
                <a:t>0</a:t>
              </a:r>
            </a:p>
          </p:txBody>
        </p:sp>
        <p:sp>
          <p:nvSpPr>
            <p:cNvPr id="25611" name="Text Box 11"/>
            <p:cNvSpPr txBox="1">
              <a:spLocks noChangeArrowheads="1"/>
            </p:cNvSpPr>
            <p:nvPr/>
          </p:nvSpPr>
          <p:spPr bwMode="auto">
            <a:xfrm>
              <a:off x="3810" y="1956"/>
              <a:ext cx="590" cy="2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zh-CN" sz="1600">
                  <a:latin typeface="Arial" panose="020B0604020202020204" pitchFamily="34" charset="0"/>
                </a:rPr>
                <a:t>N-1</a:t>
              </a:r>
            </a:p>
          </p:txBody>
        </p:sp>
        <p:sp>
          <p:nvSpPr>
            <p:cNvPr id="25612" name="Text Box 12"/>
            <p:cNvSpPr txBox="1">
              <a:spLocks noChangeArrowheads="1"/>
            </p:cNvSpPr>
            <p:nvPr/>
          </p:nvSpPr>
          <p:spPr bwMode="auto">
            <a:xfrm>
              <a:off x="2426" y="2908"/>
              <a:ext cx="363" cy="3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zh-CN">
                  <a:latin typeface="Arial" panose="020B0604020202020204" pitchFamily="34" charset="0"/>
                </a:rPr>
                <a:t>0</a:t>
              </a:r>
            </a:p>
          </p:txBody>
        </p:sp>
        <p:sp>
          <p:nvSpPr>
            <p:cNvPr id="25613" name="Text Box 13"/>
            <p:cNvSpPr txBox="1">
              <a:spLocks noChangeArrowheads="1"/>
            </p:cNvSpPr>
            <p:nvPr/>
          </p:nvSpPr>
          <p:spPr bwMode="auto">
            <a:xfrm>
              <a:off x="4127" y="2906"/>
              <a:ext cx="590" cy="2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zh-CN" sz="1600">
                  <a:latin typeface="Arial" panose="020B0604020202020204" pitchFamily="34" charset="0"/>
                </a:rPr>
                <a:t>N-1+K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时域分析</a:t>
            </a:r>
            <a:r>
              <a:rPr lang="en-US" altLang="zh-CN" smtClean="0"/>
              <a:t>-</a:t>
            </a:r>
            <a:r>
              <a:rPr lang="zh-CN" altLang="en-US" smtClean="0"/>
              <a:t>短时相关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827584" y="2017713"/>
            <a:ext cx="4169866" cy="4114800"/>
          </a:xfrm>
        </p:spPr>
        <p:txBody>
          <a:bodyPr/>
          <a:lstStyle/>
          <a:p>
            <a:pPr eaLnBrk="1" hangingPunct="1"/>
            <a:r>
              <a:rPr lang="zh-CN" altLang="en-US" sz="2800" dirty="0" smtClean="0"/>
              <a:t>修正的自相关函数特点</a:t>
            </a:r>
          </a:p>
          <a:p>
            <a:pPr lvl="1" eaLnBrk="1" hangingPunct="1"/>
            <a:r>
              <a:rPr lang="zh-CN" altLang="en-US" sz="2400" dirty="0" smtClean="0"/>
              <a:t>严格意义上，</a:t>
            </a:r>
            <a:r>
              <a:rPr lang="zh-CN" altLang="en-US" sz="2400" dirty="0"/>
              <a:t>与</a:t>
            </a:r>
            <a:r>
              <a:rPr lang="zh-CN" altLang="en-US" sz="2400" dirty="0" smtClean="0"/>
              <a:t>自相关函数有差异</a:t>
            </a:r>
          </a:p>
          <a:p>
            <a:pPr lvl="1" eaLnBrk="1" hangingPunct="1"/>
            <a:r>
              <a:rPr lang="zh-CN" altLang="en-US" sz="2400" dirty="0" smtClean="0"/>
              <a:t>不是偶函数，</a:t>
            </a:r>
          </a:p>
          <a:p>
            <a:pPr lvl="1" eaLnBrk="1" hangingPunct="1"/>
            <a:r>
              <a:rPr lang="zh-CN" altLang="en-US" sz="2400" dirty="0" smtClean="0"/>
              <a:t>与      </a:t>
            </a:r>
            <a:r>
              <a:rPr lang="zh-CN" altLang="en-US" sz="2400" dirty="0" smtClean="0"/>
              <a:t>相邻的极值点对应着基音周期</a:t>
            </a:r>
          </a:p>
        </p:txBody>
      </p:sp>
      <p:graphicFrame>
        <p:nvGraphicFramePr>
          <p:cNvPr id="26629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87184841"/>
              </p:ext>
            </p:extLst>
          </p:nvPr>
        </p:nvGraphicFramePr>
        <p:xfrm>
          <a:off x="1979712" y="3826652"/>
          <a:ext cx="576064" cy="3840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58" name="公式" r:id="rId4" imgW="380835" imgH="253890" progId="Equation.3">
                  <p:embed/>
                </p:oleObj>
              </mc:Choice>
              <mc:Fallback>
                <p:oleObj name="公式" r:id="rId4" imgW="380835" imgH="25389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79712" y="3826652"/>
                        <a:ext cx="576064" cy="38404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30" name="Text Box 8"/>
          <p:cNvSpPr txBox="1">
            <a:spLocks noChangeArrowheads="1"/>
          </p:cNvSpPr>
          <p:nvPr/>
        </p:nvSpPr>
        <p:spPr bwMode="auto">
          <a:xfrm>
            <a:off x="5292725" y="5776913"/>
            <a:ext cx="292735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>
                <a:latin typeface="Arial" panose="020B0604020202020204" pitchFamily="34" charset="0"/>
              </a:rPr>
              <a:t>N=401</a:t>
            </a:r>
            <a:r>
              <a:rPr lang="zh-CN" altLang="en-US" sz="1600">
                <a:latin typeface="Arial" panose="020B0604020202020204" pitchFamily="34" charset="0"/>
              </a:rPr>
              <a:t>直角窗的浊音（</a:t>
            </a:r>
            <a:r>
              <a:rPr lang="en-US" altLang="zh-CN" sz="1600">
                <a:latin typeface="Arial" panose="020B0604020202020204" pitchFamily="34" charset="0"/>
              </a:rPr>
              <a:t>a</a:t>
            </a:r>
            <a:r>
              <a:rPr lang="zh-CN" altLang="en-US" sz="1600">
                <a:latin typeface="Arial" panose="020B0604020202020204" pitchFamily="34" charset="0"/>
              </a:rPr>
              <a:t>、</a:t>
            </a:r>
            <a:r>
              <a:rPr lang="en-US" altLang="zh-CN" sz="1600">
                <a:latin typeface="Arial" panose="020B0604020202020204" pitchFamily="34" charset="0"/>
              </a:rPr>
              <a:t>b</a:t>
            </a:r>
            <a:r>
              <a:rPr lang="zh-CN" altLang="en-US" sz="1600">
                <a:latin typeface="Arial" panose="020B0604020202020204" pitchFamily="34" charset="0"/>
              </a:rPr>
              <a:t>）</a:t>
            </a:r>
          </a:p>
          <a:p>
            <a:pPr eaLnBrk="1" hangingPunct="1"/>
            <a:r>
              <a:rPr lang="zh-CN" altLang="en-US" sz="1600">
                <a:latin typeface="Arial" panose="020B0604020202020204" pitchFamily="34" charset="0"/>
              </a:rPr>
              <a:t>和清音（</a:t>
            </a:r>
            <a:r>
              <a:rPr lang="en-US" altLang="zh-CN" sz="1600">
                <a:latin typeface="Arial" panose="020B0604020202020204" pitchFamily="34" charset="0"/>
              </a:rPr>
              <a:t>c</a:t>
            </a:r>
            <a:r>
              <a:rPr lang="zh-CN" altLang="en-US" sz="1600">
                <a:latin typeface="Arial" panose="020B0604020202020204" pitchFamily="34" charset="0"/>
              </a:rPr>
              <a:t>）的修正自相关函数</a:t>
            </a:r>
          </a:p>
        </p:txBody>
      </p:sp>
      <p:pic>
        <p:nvPicPr>
          <p:cNvPr id="26631" name="Picture 11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0450" y="1803400"/>
            <a:ext cx="4238625" cy="3857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26628" name="Object 4"/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840688529"/>
              </p:ext>
            </p:extLst>
          </p:nvPr>
        </p:nvGraphicFramePr>
        <p:xfrm>
          <a:off x="3491880" y="3316463"/>
          <a:ext cx="1656184" cy="415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59" name="公式" r:id="rId7" imgW="977476" imgH="253890" progId="Equation.3">
                  <p:embed/>
                </p:oleObj>
              </mc:Choice>
              <mc:Fallback>
                <p:oleObj name="公式" r:id="rId7" imgW="977476" imgH="25389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91880" y="3316463"/>
                        <a:ext cx="1656184" cy="415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dirty="0" smtClean="0"/>
              <a:t>实验</a:t>
            </a:r>
            <a:r>
              <a:rPr lang="en-US" altLang="zh-CN" dirty="0"/>
              <a:t>1</a:t>
            </a:r>
            <a:r>
              <a:rPr lang="zh-CN" altLang="en-US" dirty="0"/>
              <a:t>准备 </a:t>
            </a:r>
            <a:endParaRPr lang="en-US" altLang="zh-CN" dirty="0" smtClean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zh-CN" sz="2000" dirty="0" smtClean="0"/>
              <a:t> </a:t>
            </a:r>
            <a:r>
              <a:rPr lang="zh-CN" altLang="en-US" sz="2000" dirty="0" smtClean="0"/>
              <a:t>试用</a:t>
            </a:r>
            <a:r>
              <a:rPr lang="en-US" altLang="zh-CN" sz="2000" dirty="0" err="1" smtClean="0"/>
              <a:t>praat</a:t>
            </a:r>
            <a:endParaRPr lang="en-US" altLang="zh-CN" sz="2000" dirty="0" smtClean="0"/>
          </a:p>
          <a:p>
            <a:pPr lvl="1"/>
            <a:r>
              <a:rPr lang="en-US" altLang="zh-CN" sz="1800" dirty="0" err="1" smtClean="0"/>
              <a:t>praat</a:t>
            </a:r>
            <a:r>
              <a:rPr lang="zh-CN" altLang="zh-CN" sz="1800" dirty="0" smtClean="0"/>
              <a:t>安装程序</a:t>
            </a:r>
            <a:r>
              <a:rPr lang="en-US" altLang="zh-CN" sz="1800" u="sng" dirty="0" smtClean="0">
                <a:hlinkClick r:id="rId3"/>
              </a:rPr>
              <a:t>praat4620_winsit</a:t>
            </a:r>
            <a:endParaRPr lang="zh-CN" altLang="zh-CN" sz="1800" dirty="0" smtClean="0"/>
          </a:p>
          <a:p>
            <a:pPr lvl="1"/>
            <a:r>
              <a:rPr lang="en-US" altLang="zh-CN" sz="1800" dirty="0" err="1" smtClean="0"/>
              <a:t>praat</a:t>
            </a:r>
            <a:r>
              <a:rPr lang="zh-CN" altLang="zh-CN" sz="1800" dirty="0" smtClean="0"/>
              <a:t>使用说明文档</a:t>
            </a:r>
            <a:r>
              <a:rPr lang="en-US" altLang="zh-CN" sz="1800" u="sng" dirty="0" err="1" smtClean="0">
                <a:hlinkClick r:id="rId4"/>
              </a:rPr>
              <a:t>praat_manual_熊子瑜</a:t>
            </a:r>
            <a:endParaRPr lang="zh-CN" altLang="en-US" sz="4800" dirty="0" smtClean="0"/>
          </a:p>
          <a:p>
            <a:pPr eaLnBrk="1" hangingPunct="1">
              <a:lnSpc>
                <a:spcPct val="80000"/>
              </a:lnSpc>
            </a:pPr>
            <a:endParaRPr lang="en-US" altLang="zh-CN" sz="1600" dirty="0" smtClean="0"/>
          </a:p>
        </p:txBody>
      </p:sp>
    </p:spTree>
    <p:extLst>
      <p:ext uri="{BB962C8B-B14F-4D97-AF65-F5344CB8AC3E}">
        <p14:creationId xmlns:p14="http://schemas.microsoft.com/office/powerpoint/2010/main" val="593604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ends">
  <a:themeElements>
    <a:clrScheme name="Blends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ahoma"/>
        <a:ea typeface="宋体"/>
        <a:cs typeface=""/>
      </a:majorFont>
      <a:minorFont>
        <a:latin typeface="Tahoma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Blends</Template>
  <TotalTime>7976</TotalTime>
  <Words>1217</Words>
  <Application>Microsoft Office PowerPoint</Application>
  <PresentationFormat>全屏显示(4:3)</PresentationFormat>
  <Paragraphs>398</Paragraphs>
  <Slides>26</Slides>
  <Notes>26</Notes>
  <HiddenSlides>0</HiddenSlides>
  <MMClips>3</MMClips>
  <ScaleCrop>false</ScaleCrop>
  <HeadingPairs>
    <vt:vector size="8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4</vt:i4>
      </vt:variant>
      <vt:variant>
        <vt:lpstr>幻灯片标题</vt:lpstr>
      </vt:variant>
      <vt:variant>
        <vt:i4>26</vt:i4>
      </vt:variant>
    </vt:vector>
  </HeadingPairs>
  <TitlesOfParts>
    <vt:vector size="36" baseType="lpstr">
      <vt:lpstr>宋体</vt:lpstr>
      <vt:lpstr>Arial</vt:lpstr>
      <vt:lpstr>Cambria Math</vt:lpstr>
      <vt:lpstr>Tahoma</vt:lpstr>
      <vt:lpstr>Wingdings</vt:lpstr>
      <vt:lpstr>Blends</vt:lpstr>
      <vt:lpstr>公式</vt:lpstr>
      <vt:lpstr>Picture</vt:lpstr>
      <vt:lpstr>图像文档</vt:lpstr>
      <vt:lpstr>位图图像</vt:lpstr>
      <vt:lpstr>第三章 语音信号的特征分析-时域分析</vt:lpstr>
      <vt:lpstr>特征分析-过程</vt:lpstr>
      <vt:lpstr>特征分析-过程</vt:lpstr>
      <vt:lpstr>特征分析-过程</vt:lpstr>
      <vt:lpstr>特征分析-过程</vt:lpstr>
      <vt:lpstr>特征分析-过程</vt:lpstr>
      <vt:lpstr>特征分析-数字化</vt:lpstr>
      <vt:lpstr>特征分析-数字化</vt:lpstr>
      <vt:lpstr>特征分析-数字化</vt:lpstr>
      <vt:lpstr>特征分析-数字化</vt:lpstr>
      <vt:lpstr>特征分析-数字化</vt:lpstr>
      <vt:lpstr>特征分析-数字化</vt:lpstr>
      <vt:lpstr>时域分析-概述</vt:lpstr>
      <vt:lpstr>时域分析-概述</vt:lpstr>
      <vt:lpstr>时域分析-短时能量</vt:lpstr>
      <vt:lpstr>时域分析-短时能量</vt:lpstr>
      <vt:lpstr>时域分析-短时能量</vt:lpstr>
      <vt:lpstr>时域分析-短时能量</vt:lpstr>
      <vt:lpstr>时域分析-短时过零率</vt:lpstr>
      <vt:lpstr>时域分析-短时过零率</vt:lpstr>
      <vt:lpstr>时域分析-短时相关</vt:lpstr>
      <vt:lpstr>时域分析-短时相关</vt:lpstr>
      <vt:lpstr>时域分析-短时相关</vt:lpstr>
      <vt:lpstr>时域分析-短时相关</vt:lpstr>
      <vt:lpstr>时域分析-短时相关</vt:lpstr>
      <vt:lpstr>实验1准备 </vt:lpstr>
    </vt:vector>
  </TitlesOfParts>
  <Company>bit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第三章 语音信号的时域分析</dc:title>
  <dc:creator>zhuwb</dc:creator>
  <cp:lastModifiedBy>xiaoni</cp:lastModifiedBy>
  <cp:revision>46</cp:revision>
  <dcterms:created xsi:type="dcterms:W3CDTF">2005-09-14T06:52:54Z</dcterms:created>
  <dcterms:modified xsi:type="dcterms:W3CDTF">2023-09-26T13:12:01Z</dcterms:modified>
</cp:coreProperties>
</file>