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5"/>
  </p:notesMasterIdLst>
  <p:sldIdLst>
    <p:sldId id="256" r:id="rId2"/>
    <p:sldId id="317" r:id="rId3"/>
    <p:sldId id="314" r:id="rId4"/>
    <p:sldId id="315" r:id="rId5"/>
    <p:sldId id="316" r:id="rId6"/>
    <p:sldId id="263" r:id="rId7"/>
    <p:sldId id="260" r:id="rId8"/>
    <p:sldId id="267" r:id="rId9"/>
    <p:sldId id="265" r:id="rId10"/>
    <p:sldId id="283" r:id="rId11"/>
    <p:sldId id="261" r:id="rId12"/>
    <p:sldId id="271" r:id="rId13"/>
    <p:sldId id="272" r:id="rId14"/>
    <p:sldId id="273" r:id="rId15"/>
    <p:sldId id="274" r:id="rId16"/>
    <p:sldId id="278" r:id="rId17"/>
    <p:sldId id="281" r:id="rId18"/>
    <p:sldId id="284" r:id="rId19"/>
    <p:sldId id="285" r:id="rId20"/>
    <p:sldId id="293" r:id="rId21"/>
    <p:sldId id="282" r:id="rId22"/>
    <p:sldId id="289" r:id="rId23"/>
    <p:sldId id="290" r:id="rId24"/>
    <p:sldId id="292" r:id="rId25"/>
    <p:sldId id="304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296" r:id="rId3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69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5.wmf"/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2.wmf"/><Relationship Id="rId5" Type="http://schemas.openxmlformats.org/officeDocument/2006/relationships/image" Target="../media/image13.wmf"/><Relationship Id="rId4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image" Target="../media/image22.wm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12" Type="http://schemas.openxmlformats.org/officeDocument/2006/relationships/image" Target="../media/image21.wmf"/><Relationship Id="rId2" Type="http://schemas.openxmlformats.org/officeDocument/2006/relationships/image" Target="../media/image26.wmf"/><Relationship Id="rId1" Type="http://schemas.openxmlformats.org/officeDocument/2006/relationships/image" Target="../media/image23.wmf"/><Relationship Id="rId6" Type="http://schemas.openxmlformats.org/officeDocument/2006/relationships/image" Target="../media/image30.wmf"/><Relationship Id="rId11" Type="http://schemas.openxmlformats.org/officeDocument/2006/relationships/image" Target="../media/image20.wmf"/><Relationship Id="rId5" Type="http://schemas.openxmlformats.org/officeDocument/2006/relationships/image" Target="../media/image29.wmf"/><Relationship Id="rId15" Type="http://schemas.openxmlformats.org/officeDocument/2006/relationships/image" Target="../media/image25.wmf"/><Relationship Id="rId10" Type="http://schemas.openxmlformats.org/officeDocument/2006/relationships/image" Target="../media/image19.wmf"/><Relationship Id="rId4" Type="http://schemas.openxmlformats.org/officeDocument/2006/relationships/image" Target="../media/image28.wmf"/><Relationship Id="rId9" Type="http://schemas.openxmlformats.org/officeDocument/2006/relationships/image" Target="../media/image33.wmf"/><Relationship Id="rId14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31.wmf"/><Relationship Id="rId18" Type="http://schemas.openxmlformats.org/officeDocument/2006/relationships/image" Target="../media/image3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12" Type="http://schemas.openxmlformats.org/officeDocument/2006/relationships/image" Target="../media/image30.wmf"/><Relationship Id="rId17" Type="http://schemas.openxmlformats.org/officeDocument/2006/relationships/image" Target="../media/image35.wmf"/><Relationship Id="rId2" Type="http://schemas.openxmlformats.org/officeDocument/2006/relationships/image" Target="../media/image20.wmf"/><Relationship Id="rId16" Type="http://schemas.openxmlformats.org/officeDocument/2006/relationships/image" Target="../media/image34.wmf"/><Relationship Id="rId20" Type="http://schemas.openxmlformats.org/officeDocument/2006/relationships/image" Target="../media/image38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11" Type="http://schemas.openxmlformats.org/officeDocument/2006/relationships/image" Target="../media/image29.wmf"/><Relationship Id="rId5" Type="http://schemas.openxmlformats.org/officeDocument/2006/relationships/image" Target="../media/image23.wmf"/><Relationship Id="rId15" Type="http://schemas.openxmlformats.org/officeDocument/2006/relationships/image" Target="../media/image33.wmf"/><Relationship Id="rId10" Type="http://schemas.openxmlformats.org/officeDocument/2006/relationships/image" Target="../media/image28.wmf"/><Relationship Id="rId19" Type="http://schemas.openxmlformats.org/officeDocument/2006/relationships/image" Target="../media/image37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Relationship Id="rId14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10" Type="http://schemas.openxmlformats.org/officeDocument/2006/relationships/image" Target="../media/image46.wmf"/><Relationship Id="rId4" Type="http://schemas.openxmlformats.org/officeDocument/2006/relationships/image" Target="../media/image40.wmf"/><Relationship Id="rId9" Type="http://schemas.openxmlformats.org/officeDocument/2006/relationships/image" Target="../media/image4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7" Type="http://schemas.openxmlformats.org/officeDocument/2006/relationships/image" Target="../media/image49.wmf"/><Relationship Id="rId2" Type="http://schemas.openxmlformats.org/officeDocument/2006/relationships/image" Target="../media/image50.wmf"/><Relationship Id="rId1" Type="http://schemas.openxmlformats.org/officeDocument/2006/relationships/image" Target="../media/image47.wmf"/><Relationship Id="rId6" Type="http://schemas.openxmlformats.org/officeDocument/2006/relationships/image" Target="../media/image48.wmf"/><Relationship Id="rId5" Type="http://schemas.openxmlformats.org/officeDocument/2006/relationships/image" Target="../media/image52.wmf"/><Relationship Id="rId4" Type="http://schemas.openxmlformats.org/officeDocument/2006/relationships/image" Target="../media/image23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51.wmf"/><Relationship Id="rId7" Type="http://schemas.openxmlformats.org/officeDocument/2006/relationships/image" Target="../media/image24.wmf"/><Relationship Id="rId2" Type="http://schemas.openxmlformats.org/officeDocument/2006/relationships/image" Target="../media/image50.wmf"/><Relationship Id="rId1" Type="http://schemas.openxmlformats.org/officeDocument/2006/relationships/image" Target="../media/image47.wmf"/><Relationship Id="rId6" Type="http://schemas.openxmlformats.org/officeDocument/2006/relationships/image" Target="../media/image54.wmf"/><Relationship Id="rId11" Type="http://schemas.openxmlformats.org/officeDocument/2006/relationships/image" Target="../media/image49.wmf"/><Relationship Id="rId5" Type="http://schemas.openxmlformats.org/officeDocument/2006/relationships/image" Target="../media/image53.wmf"/><Relationship Id="rId10" Type="http://schemas.openxmlformats.org/officeDocument/2006/relationships/image" Target="../media/image48.wmf"/><Relationship Id="rId4" Type="http://schemas.openxmlformats.org/officeDocument/2006/relationships/image" Target="../media/image23.wmf"/><Relationship Id="rId9" Type="http://schemas.openxmlformats.org/officeDocument/2006/relationships/image" Target="../media/image5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7" Type="http://schemas.openxmlformats.org/officeDocument/2006/relationships/image" Target="../media/image58.wmf"/><Relationship Id="rId2" Type="http://schemas.openxmlformats.org/officeDocument/2006/relationships/image" Target="../media/image48.wmf"/><Relationship Id="rId1" Type="http://schemas.openxmlformats.org/officeDocument/2006/relationships/image" Target="../media/image56.wmf"/><Relationship Id="rId6" Type="http://schemas.openxmlformats.org/officeDocument/2006/relationships/image" Target="../media/image57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image" Target="../media/image24.wmf"/><Relationship Id="rId7" Type="http://schemas.openxmlformats.org/officeDocument/2006/relationships/image" Target="../media/image62.wmf"/><Relationship Id="rId2" Type="http://schemas.openxmlformats.org/officeDocument/2006/relationships/image" Target="../media/image23.wmf"/><Relationship Id="rId1" Type="http://schemas.openxmlformats.org/officeDocument/2006/relationships/image" Target="../media/image51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image" Target="../media/image6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4" Type="http://schemas.openxmlformats.org/officeDocument/2006/relationships/image" Target="../media/image72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6" Type="http://schemas.openxmlformats.org/officeDocument/2006/relationships/image" Target="../media/image74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3F5251E-3850-4206-A346-BDD015FCDA9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72164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68031014-E0E0-4A2F-9730-2126AAC1D7B1}" type="slidenum">
              <a:rPr lang="en-US" altLang="zh-CN"/>
              <a:pPr eaLnBrk="1" hangingPunct="1">
                <a:spcBef>
                  <a:spcPct val="0"/>
                </a:spcBef>
              </a:pPr>
              <a:t>1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17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CFABE95C-4BAF-4A71-B49B-83F109F0F184}" type="slidenum">
              <a:rPr lang="en-US" altLang="zh-CN"/>
              <a:pPr eaLnBrk="1" hangingPunct="1">
                <a:spcBef>
                  <a:spcPct val="0"/>
                </a:spcBef>
              </a:pPr>
              <a:t>3</a:t>
            </a:fld>
            <a:endParaRPr lang="en-US" altLang="zh-CN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061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C1C4C1F5-7C8F-4F34-A13F-2AB955622C33}" type="slidenum">
              <a:rPr lang="en-US" altLang="zh-CN"/>
              <a:pPr eaLnBrk="1" hangingPunct="1">
                <a:spcBef>
                  <a:spcPct val="0"/>
                </a:spcBef>
              </a:pPr>
              <a:t>4</a:t>
            </a:fld>
            <a:endParaRPr lang="en-US" altLang="zh-CN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756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137B813C-DC27-4340-A8AF-9F71810FB415}" type="slidenum">
              <a:rPr lang="en-US" altLang="zh-CN"/>
              <a:pPr eaLnBrk="1" hangingPunct="1">
                <a:spcBef>
                  <a:spcPct val="0"/>
                </a:spcBef>
              </a:pPr>
              <a:t>5</a:t>
            </a:fld>
            <a:endParaRPr lang="en-US" altLang="zh-CN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10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D6E622CD-7E73-4513-9691-A832E3282214}" type="slidenum">
              <a:rPr lang="en-US" altLang="zh-CN"/>
              <a:pPr eaLnBrk="1" hangingPunct="1">
                <a:spcBef>
                  <a:spcPct val="0"/>
                </a:spcBef>
              </a:pPr>
              <a:t>6</a:t>
            </a:fld>
            <a:endParaRPr lang="en-US" altLang="zh-CN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058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D8152BD-D1AF-410A-BF31-404862902EE6}" type="slidenum">
              <a:rPr lang="en-US" altLang="zh-CN"/>
              <a:pPr eaLnBrk="1" hangingPunct="1">
                <a:spcBef>
                  <a:spcPct val="0"/>
                </a:spcBef>
              </a:pPr>
              <a:t>7</a:t>
            </a:fld>
            <a:endParaRPr lang="en-US" altLang="zh-CN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06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13940DAB-85F6-4A69-B368-CBF4A06C2DAB}" type="slidenum">
              <a:rPr lang="en-US" altLang="zh-CN"/>
              <a:pPr eaLnBrk="1" hangingPunct="1">
                <a:spcBef>
                  <a:spcPct val="0"/>
                </a:spcBef>
              </a:pPr>
              <a:t>8</a:t>
            </a:fld>
            <a:endParaRPr lang="en-US" altLang="zh-CN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979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BE5792B2-1796-46AA-BCB2-DB30D2C36270}" type="slidenum">
              <a:rPr lang="en-US" altLang="zh-CN"/>
              <a:pPr eaLnBrk="1" hangingPunct="1">
                <a:spcBef>
                  <a:spcPct val="0"/>
                </a:spcBef>
              </a:pPr>
              <a:t>9</a:t>
            </a:fld>
            <a:endParaRPr lang="en-US" altLang="zh-CN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978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6274EBD-8DF7-4FEC-81A1-1E2248BF78E9}" type="slidenum">
              <a:rPr lang="en-US" altLang="zh-CN"/>
              <a:pPr eaLnBrk="1" hangingPunct="1">
                <a:spcBef>
                  <a:spcPct val="0"/>
                </a:spcBef>
              </a:pPr>
              <a:t>10</a:t>
            </a:fld>
            <a:endParaRPr lang="en-US" altLang="zh-CN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495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878D137F-88DF-4B26-BEAA-303D22EB38F8}" type="slidenum">
              <a:rPr lang="en-US" altLang="zh-CN"/>
              <a:pPr eaLnBrk="1" hangingPunct="1">
                <a:spcBef>
                  <a:spcPct val="0"/>
                </a:spcBef>
              </a:pPr>
              <a:t>11</a:t>
            </a:fld>
            <a:endParaRPr lang="en-US" altLang="zh-CN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187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A12B656-4E70-4B40-8036-00710F9DC2E6}" type="slidenum">
              <a:rPr lang="en-US" altLang="zh-CN"/>
              <a:pPr eaLnBrk="1" hangingPunct="1">
                <a:spcBef>
                  <a:spcPct val="0"/>
                </a:spcBef>
              </a:pPr>
              <a:t>12</a:t>
            </a:fld>
            <a:endParaRPr lang="en-US" altLang="zh-CN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356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84AB08BA-6D29-4220-BE97-E3A45DFAFE6A}" type="slidenum">
              <a:rPr lang="en-US" altLang="zh-CN"/>
              <a:pPr eaLnBrk="1" hangingPunct="1">
                <a:spcBef>
                  <a:spcPct val="0"/>
                </a:spcBef>
              </a:pPr>
              <a:t>13</a:t>
            </a:fld>
            <a:endParaRPr lang="en-US" altLang="zh-CN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459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5F235445-631B-4576-96F1-BBC3648C9835}" type="slidenum">
              <a:rPr lang="en-US" altLang="zh-CN"/>
              <a:pPr eaLnBrk="1" hangingPunct="1">
                <a:spcBef>
                  <a:spcPct val="0"/>
                </a:spcBef>
              </a:pPr>
              <a:t>14</a:t>
            </a:fld>
            <a:endParaRPr lang="en-US" altLang="zh-CN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8174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EA640E34-0730-40B0-8832-E02135FEFAF0}" type="slidenum">
              <a:rPr lang="en-US" altLang="zh-CN"/>
              <a:pPr eaLnBrk="1" hangingPunct="1">
                <a:spcBef>
                  <a:spcPct val="0"/>
                </a:spcBef>
              </a:pPr>
              <a:t>15</a:t>
            </a:fld>
            <a:endParaRPr lang="en-US" altLang="zh-CN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48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40314C42-F2B3-440A-9007-24C4EE01E610}" type="slidenum">
              <a:rPr lang="en-US" altLang="zh-CN"/>
              <a:pPr eaLnBrk="1" hangingPunct="1">
                <a:spcBef>
                  <a:spcPct val="0"/>
                </a:spcBef>
              </a:pPr>
              <a:t>16</a:t>
            </a:fld>
            <a:endParaRPr lang="en-US" altLang="zh-CN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885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D2C3E23A-973D-4CA7-BD53-0A7F3E477F44}" type="slidenum">
              <a:rPr lang="en-US" altLang="zh-CN"/>
              <a:pPr eaLnBrk="1" hangingPunct="1">
                <a:spcBef>
                  <a:spcPct val="0"/>
                </a:spcBef>
              </a:pPr>
              <a:t>17</a:t>
            </a:fld>
            <a:endParaRPr lang="en-US" altLang="zh-CN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75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A9C4CA65-A72A-415B-B7A0-F6303D39775F}" type="slidenum">
              <a:rPr lang="en-US" altLang="zh-CN"/>
              <a:pPr eaLnBrk="1" hangingPunct="1">
                <a:spcBef>
                  <a:spcPct val="0"/>
                </a:spcBef>
              </a:pPr>
              <a:t>18</a:t>
            </a:fld>
            <a:endParaRPr lang="en-US" altLang="zh-CN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6694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6BC60CBE-F4CD-4010-BFE3-C86B6AED0C92}" type="slidenum">
              <a:rPr lang="en-US" altLang="zh-CN"/>
              <a:pPr eaLnBrk="1" hangingPunct="1">
                <a:spcBef>
                  <a:spcPct val="0"/>
                </a:spcBef>
              </a:pPr>
              <a:t>19</a:t>
            </a:fld>
            <a:endParaRPr lang="en-US" altLang="zh-CN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741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AE15A006-C125-4A87-BDEA-9B0EA476DFD3}" type="slidenum">
              <a:rPr lang="en-US" altLang="zh-CN"/>
              <a:pPr eaLnBrk="1" hangingPunct="1">
                <a:spcBef>
                  <a:spcPct val="0"/>
                </a:spcBef>
              </a:pPr>
              <a:t>20</a:t>
            </a:fld>
            <a:endParaRPr lang="en-US" altLang="zh-CN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961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F1FAE051-A46F-4031-B722-ABC3BF95BB00}" type="slidenum">
              <a:rPr lang="en-US" altLang="zh-CN"/>
              <a:pPr eaLnBrk="1" hangingPunct="1">
                <a:spcBef>
                  <a:spcPct val="0"/>
                </a:spcBef>
              </a:pPr>
              <a:t>21</a:t>
            </a:fld>
            <a:endParaRPr lang="en-US" altLang="zh-CN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8803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53F7C388-FAA3-48C3-9085-75C8EDF45BEB}" type="slidenum">
              <a:rPr lang="en-US" altLang="zh-CN"/>
              <a:pPr eaLnBrk="1" hangingPunct="1">
                <a:spcBef>
                  <a:spcPct val="0"/>
                </a:spcBef>
              </a:pPr>
              <a:t>22</a:t>
            </a:fld>
            <a:endParaRPr lang="en-US" altLang="zh-CN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5412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47C0BBB8-DD86-47FD-BAAB-C92891CD2E74}" type="slidenum">
              <a:rPr lang="en-US" altLang="zh-CN"/>
              <a:pPr eaLnBrk="1" hangingPunct="1">
                <a:spcBef>
                  <a:spcPct val="0"/>
                </a:spcBef>
              </a:pPr>
              <a:t>23</a:t>
            </a:fld>
            <a:endParaRPr lang="en-US" altLang="zh-CN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9233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55A6FE29-9392-402D-90C1-8A1D3E9DF3D8}" type="slidenum">
              <a:rPr lang="en-US" altLang="zh-CN"/>
              <a:pPr eaLnBrk="1" hangingPunct="1">
                <a:spcBef>
                  <a:spcPct val="0"/>
                </a:spcBef>
              </a:pPr>
              <a:t>24</a:t>
            </a:fld>
            <a:endParaRPr lang="en-US" altLang="zh-CN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888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DF04322-2D81-47D7-BC6B-5B3FF0ED2F81}" type="slidenum">
              <a:rPr lang="en-US" altLang="zh-CN"/>
              <a:pPr eaLnBrk="1" hangingPunct="1">
                <a:spcBef>
                  <a:spcPct val="0"/>
                </a:spcBef>
              </a:pPr>
              <a:t>25</a:t>
            </a:fld>
            <a:endParaRPr lang="en-US" altLang="zh-CN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1230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6E7D3E18-E555-4794-9018-4F7D21A89FEE}" type="slidenum">
              <a:rPr lang="en-US" altLang="zh-CN"/>
              <a:pPr eaLnBrk="1" hangingPunct="1">
                <a:spcBef>
                  <a:spcPct val="0"/>
                </a:spcBef>
              </a:pPr>
              <a:t>26</a:t>
            </a:fld>
            <a:endParaRPr lang="en-US" altLang="zh-CN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6090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4A773DB4-AEBC-406E-9BE3-0E9D25678273}" type="slidenum">
              <a:rPr lang="en-US" altLang="zh-CN"/>
              <a:pPr eaLnBrk="1" hangingPunct="1">
                <a:spcBef>
                  <a:spcPct val="0"/>
                </a:spcBef>
              </a:pPr>
              <a:t>27</a:t>
            </a:fld>
            <a:endParaRPr lang="en-US" altLang="zh-CN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7714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8E781A8-4C63-49CF-92B9-DD2135F4B94C}" type="slidenum">
              <a:rPr lang="en-US" altLang="zh-CN"/>
              <a:pPr eaLnBrk="1" hangingPunct="1">
                <a:spcBef>
                  <a:spcPct val="0"/>
                </a:spcBef>
              </a:pPr>
              <a:t>28</a:t>
            </a:fld>
            <a:endParaRPr lang="en-US" altLang="zh-CN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4330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D8D18BA1-7444-4C40-AF28-DE982106C36B}" type="slidenum">
              <a:rPr lang="en-US" altLang="zh-CN"/>
              <a:pPr eaLnBrk="1" hangingPunct="1">
                <a:spcBef>
                  <a:spcPct val="0"/>
                </a:spcBef>
              </a:pPr>
              <a:t>29</a:t>
            </a:fld>
            <a:endParaRPr lang="en-US" altLang="zh-CN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4551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D992DCE-1471-42AB-938C-049A936D942D}" type="slidenum">
              <a:rPr lang="en-US" altLang="zh-CN"/>
              <a:pPr eaLnBrk="1" hangingPunct="1">
                <a:spcBef>
                  <a:spcPct val="0"/>
                </a:spcBef>
              </a:pPr>
              <a:t>30</a:t>
            </a:fld>
            <a:endParaRPr lang="en-US" altLang="zh-CN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9830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C3BEAEBB-8DED-4746-BA32-FD0D47471D81}" type="slidenum">
              <a:rPr lang="en-US" altLang="zh-CN"/>
              <a:pPr eaLnBrk="1" hangingPunct="1">
                <a:spcBef>
                  <a:spcPct val="0"/>
                </a:spcBef>
              </a:pPr>
              <a:t>31</a:t>
            </a:fld>
            <a:endParaRPr lang="en-US" altLang="zh-CN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08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04E1D9D3-E032-4D7D-AF8A-2F1F8CC44932}" type="slidenum">
              <a:rPr lang="en-US" altLang="zh-CN"/>
              <a:pPr eaLnBrk="1" hangingPunct="1">
                <a:spcBef>
                  <a:spcPct val="0"/>
                </a:spcBef>
              </a:pPr>
              <a:t>32</a:t>
            </a:fld>
            <a:endParaRPr lang="en-US" altLang="zh-CN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0992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B5313B69-1C11-4474-A0C6-1DAD38D3F40A}" type="slidenum">
              <a:rPr lang="en-US" altLang="zh-CN"/>
              <a:pPr eaLnBrk="1" hangingPunct="1">
                <a:spcBef>
                  <a:spcPct val="0"/>
                </a:spcBef>
              </a:pPr>
              <a:t>33</a:t>
            </a:fld>
            <a:endParaRPr lang="en-US" altLang="zh-CN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366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</p:grpSp>
      <p:sp>
        <p:nvSpPr>
          <p:cNvPr id="1280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1280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CB0AA12-4060-4FEC-AD51-C6E83DF04D9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4888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D9784C-F28A-42C4-BEAA-C7A0BEA97E6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9921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D3B9E-9E94-431C-B509-8546EA913F5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494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603217-5722-4EBF-92EA-D073AD5E23A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3576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814CEF-AB5E-4731-9EDA-913CD8C1106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2651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1F17FF-EBDE-455A-B047-6A5194AEC1F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6745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A7E94-D5B3-4C80-AF69-CC20BA77926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55401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5551CF-9F58-4763-9767-954D4B53F75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07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CDD8FC-DEF2-4B69-81E9-6C8EA208991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3501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BC8440-321E-4176-8B4E-F2A42C94CD5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5637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A29A8-B896-4D1F-B87C-2DC18608CDF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77862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E74F2-5D28-4526-B369-965D98E6D35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9085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698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698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576D592-67F5-4DF4-BED0-2C40FEE9AE5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8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w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6.wmf"/><Relationship Id="rId5" Type="http://schemas.openxmlformats.org/officeDocument/2006/relationships/image" Target="../media/image4.wmf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1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23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37.bin"/><Relationship Id="rId1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9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38.bin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wmf"/><Relationship Id="rId18" Type="http://schemas.openxmlformats.org/officeDocument/2006/relationships/oleObject" Target="../embeddings/oleObject47.bin"/><Relationship Id="rId26" Type="http://schemas.openxmlformats.org/officeDocument/2006/relationships/image" Target="../media/image20.wmf"/><Relationship Id="rId3" Type="http://schemas.openxmlformats.org/officeDocument/2006/relationships/notesSlide" Target="../notesSlides/notesSlide13.xml"/><Relationship Id="rId21" Type="http://schemas.openxmlformats.org/officeDocument/2006/relationships/image" Target="../media/image33.wmf"/><Relationship Id="rId34" Type="http://schemas.openxmlformats.org/officeDocument/2006/relationships/oleObject" Target="../embeddings/oleObject56.bin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44.bin"/><Relationship Id="rId17" Type="http://schemas.openxmlformats.org/officeDocument/2006/relationships/image" Target="../media/image31.wmf"/><Relationship Id="rId25" Type="http://schemas.openxmlformats.org/officeDocument/2006/relationships/oleObject" Target="../embeddings/oleObject51.bin"/><Relationship Id="rId33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6.bin"/><Relationship Id="rId20" Type="http://schemas.openxmlformats.org/officeDocument/2006/relationships/oleObject" Target="../embeddings/oleObject48.bin"/><Relationship Id="rId29" Type="http://schemas.openxmlformats.org/officeDocument/2006/relationships/oleObject" Target="../embeddings/oleObject53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28.wmf"/><Relationship Id="rId24" Type="http://schemas.openxmlformats.org/officeDocument/2006/relationships/image" Target="../media/image19.wmf"/><Relationship Id="rId32" Type="http://schemas.openxmlformats.org/officeDocument/2006/relationships/oleObject" Target="../embeddings/oleObject55.bin"/><Relationship Id="rId5" Type="http://schemas.openxmlformats.org/officeDocument/2006/relationships/image" Target="../media/image23.wmf"/><Relationship Id="rId15" Type="http://schemas.openxmlformats.org/officeDocument/2006/relationships/image" Target="../media/image30.wmf"/><Relationship Id="rId23" Type="http://schemas.openxmlformats.org/officeDocument/2006/relationships/oleObject" Target="../embeddings/oleObject50.bin"/><Relationship Id="rId28" Type="http://schemas.openxmlformats.org/officeDocument/2006/relationships/image" Target="../media/image21.wmf"/><Relationship Id="rId10" Type="http://schemas.openxmlformats.org/officeDocument/2006/relationships/oleObject" Target="../embeddings/oleObject43.bin"/><Relationship Id="rId19" Type="http://schemas.openxmlformats.org/officeDocument/2006/relationships/image" Target="../media/image32.wmf"/><Relationship Id="rId31" Type="http://schemas.openxmlformats.org/officeDocument/2006/relationships/oleObject" Target="../embeddings/oleObject54.bin"/><Relationship Id="rId4" Type="http://schemas.openxmlformats.org/officeDocument/2006/relationships/oleObject" Target="../embeddings/oleObject40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45.bin"/><Relationship Id="rId22" Type="http://schemas.openxmlformats.org/officeDocument/2006/relationships/oleObject" Target="../embeddings/oleObject49.bin"/><Relationship Id="rId27" Type="http://schemas.openxmlformats.org/officeDocument/2006/relationships/oleObject" Target="../embeddings/oleObject52.bin"/><Relationship Id="rId30" Type="http://schemas.openxmlformats.org/officeDocument/2006/relationships/image" Target="../media/image22.wmf"/><Relationship Id="rId35" Type="http://schemas.openxmlformats.org/officeDocument/2006/relationships/image" Target="../media/image25.wmf"/><Relationship Id="rId8" Type="http://schemas.openxmlformats.org/officeDocument/2006/relationships/oleObject" Target="../embeddings/oleObject42.bin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wmf"/><Relationship Id="rId18" Type="http://schemas.openxmlformats.org/officeDocument/2006/relationships/oleObject" Target="../embeddings/oleObject64.bin"/><Relationship Id="rId26" Type="http://schemas.openxmlformats.org/officeDocument/2006/relationships/oleObject" Target="../embeddings/oleObject69.bin"/><Relationship Id="rId39" Type="http://schemas.openxmlformats.org/officeDocument/2006/relationships/oleObject" Target="../embeddings/oleObject76.bin"/><Relationship Id="rId21" Type="http://schemas.openxmlformats.org/officeDocument/2006/relationships/image" Target="../media/image26.wmf"/><Relationship Id="rId34" Type="http://schemas.openxmlformats.org/officeDocument/2006/relationships/oleObject" Target="../embeddings/oleObject73.bin"/><Relationship Id="rId42" Type="http://schemas.openxmlformats.org/officeDocument/2006/relationships/image" Target="../media/image36.wmf"/><Relationship Id="rId47" Type="http://schemas.openxmlformats.org/officeDocument/2006/relationships/oleObject" Target="../embeddings/oleObject81.bin"/><Relationship Id="rId50" Type="http://schemas.openxmlformats.org/officeDocument/2006/relationships/oleObject" Target="../embeddings/oleObject83.bin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3.bin"/><Relationship Id="rId29" Type="http://schemas.openxmlformats.org/officeDocument/2006/relationships/image" Target="../media/image30.wmf"/><Relationship Id="rId11" Type="http://schemas.openxmlformats.org/officeDocument/2006/relationships/image" Target="../media/image22.wmf"/><Relationship Id="rId24" Type="http://schemas.openxmlformats.org/officeDocument/2006/relationships/oleObject" Target="../embeddings/oleObject68.bin"/><Relationship Id="rId32" Type="http://schemas.openxmlformats.org/officeDocument/2006/relationships/oleObject" Target="../embeddings/oleObject72.bin"/><Relationship Id="rId37" Type="http://schemas.openxmlformats.org/officeDocument/2006/relationships/oleObject" Target="../embeddings/oleObject75.bin"/><Relationship Id="rId40" Type="http://schemas.openxmlformats.org/officeDocument/2006/relationships/image" Target="../media/image35.wmf"/><Relationship Id="rId45" Type="http://schemas.openxmlformats.org/officeDocument/2006/relationships/oleObject" Target="../embeddings/oleObject80.bin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23" Type="http://schemas.openxmlformats.org/officeDocument/2006/relationships/image" Target="../media/image27.wmf"/><Relationship Id="rId28" Type="http://schemas.openxmlformats.org/officeDocument/2006/relationships/oleObject" Target="../embeddings/oleObject70.bin"/><Relationship Id="rId36" Type="http://schemas.openxmlformats.org/officeDocument/2006/relationships/oleObject" Target="../embeddings/oleObject74.bin"/><Relationship Id="rId49" Type="http://schemas.openxmlformats.org/officeDocument/2006/relationships/oleObject" Target="../embeddings/oleObject82.bin"/><Relationship Id="rId10" Type="http://schemas.openxmlformats.org/officeDocument/2006/relationships/oleObject" Target="../embeddings/oleObject60.bin"/><Relationship Id="rId19" Type="http://schemas.openxmlformats.org/officeDocument/2006/relationships/oleObject" Target="../embeddings/oleObject65.bin"/><Relationship Id="rId31" Type="http://schemas.openxmlformats.org/officeDocument/2006/relationships/image" Target="../media/image31.wmf"/><Relationship Id="rId44" Type="http://schemas.openxmlformats.org/officeDocument/2006/relationships/oleObject" Target="../embeddings/oleObject79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62.bin"/><Relationship Id="rId22" Type="http://schemas.openxmlformats.org/officeDocument/2006/relationships/oleObject" Target="../embeddings/oleObject67.bin"/><Relationship Id="rId27" Type="http://schemas.openxmlformats.org/officeDocument/2006/relationships/image" Target="../media/image29.wmf"/><Relationship Id="rId30" Type="http://schemas.openxmlformats.org/officeDocument/2006/relationships/oleObject" Target="../embeddings/oleObject71.bin"/><Relationship Id="rId35" Type="http://schemas.openxmlformats.org/officeDocument/2006/relationships/image" Target="../media/image33.wmf"/><Relationship Id="rId43" Type="http://schemas.openxmlformats.org/officeDocument/2006/relationships/oleObject" Target="../embeddings/oleObject78.bin"/><Relationship Id="rId48" Type="http://schemas.openxmlformats.org/officeDocument/2006/relationships/image" Target="../media/image38.wmf"/><Relationship Id="rId8" Type="http://schemas.openxmlformats.org/officeDocument/2006/relationships/oleObject" Target="../embeddings/oleObject59.bin"/><Relationship Id="rId3" Type="http://schemas.openxmlformats.org/officeDocument/2006/relationships/notesSlide" Target="../notesSlides/notesSlide14.xml"/><Relationship Id="rId12" Type="http://schemas.openxmlformats.org/officeDocument/2006/relationships/oleObject" Target="../embeddings/oleObject61.bin"/><Relationship Id="rId17" Type="http://schemas.openxmlformats.org/officeDocument/2006/relationships/image" Target="../media/image25.wmf"/><Relationship Id="rId25" Type="http://schemas.openxmlformats.org/officeDocument/2006/relationships/image" Target="../media/image28.wmf"/><Relationship Id="rId33" Type="http://schemas.openxmlformats.org/officeDocument/2006/relationships/image" Target="../media/image32.wmf"/><Relationship Id="rId38" Type="http://schemas.openxmlformats.org/officeDocument/2006/relationships/image" Target="../media/image34.wmf"/><Relationship Id="rId46" Type="http://schemas.openxmlformats.org/officeDocument/2006/relationships/image" Target="../media/image37.wmf"/><Relationship Id="rId20" Type="http://schemas.openxmlformats.org/officeDocument/2006/relationships/oleObject" Target="../embeddings/oleObject66.bin"/><Relationship Id="rId41" Type="http://schemas.openxmlformats.org/officeDocument/2006/relationships/oleObject" Target="../embeddings/oleObject77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image" Target="../media/image41.wmf"/><Relationship Id="rId18" Type="http://schemas.openxmlformats.org/officeDocument/2006/relationships/oleObject" Target="../embeddings/oleObject91.bin"/><Relationship Id="rId3" Type="http://schemas.openxmlformats.org/officeDocument/2006/relationships/notesSlide" Target="../notesSlides/notesSlide15.xml"/><Relationship Id="rId21" Type="http://schemas.openxmlformats.org/officeDocument/2006/relationships/image" Target="../media/image45.wmf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88.bin"/><Relationship Id="rId17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0.bin"/><Relationship Id="rId20" Type="http://schemas.openxmlformats.org/officeDocument/2006/relationships/oleObject" Target="../embeddings/oleObject92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85.bin"/><Relationship Id="rId11" Type="http://schemas.openxmlformats.org/officeDocument/2006/relationships/image" Target="../media/image40.wmf"/><Relationship Id="rId5" Type="http://schemas.openxmlformats.org/officeDocument/2006/relationships/image" Target="../media/image23.wmf"/><Relationship Id="rId15" Type="http://schemas.openxmlformats.org/officeDocument/2006/relationships/image" Target="../media/image42.wmf"/><Relationship Id="rId23" Type="http://schemas.openxmlformats.org/officeDocument/2006/relationships/image" Target="../media/image46.wmf"/><Relationship Id="rId10" Type="http://schemas.openxmlformats.org/officeDocument/2006/relationships/oleObject" Target="../embeddings/oleObject87.bin"/><Relationship Id="rId19" Type="http://schemas.openxmlformats.org/officeDocument/2006/relationships/image" Target="../media/image44.wmf"/><Relationship Id="rId4" Type="http://schemas.openxmlformats.org/officeDocument/2006/relationships/oleObject" Target="../embeddings/oleObject84.bin"/><Relationship Id="rId9" Type="http://schemas.openxmlformats.org/officeDocument/2006/relationships/image" Target="../media/image39.wmf"/><Relationship Id="rId14" Type="http://schemas.openxmlformats.org/officeDocument/2006/relationships/oleObject" Target="../embeddings/oleObject89.bin"/><Relationship Id="rId22" Type="http://schemas.openxmlformats.org/officeDocument/2006/relationships/oleObject" Target="../embeddings/oleObject9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95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94.bin"/><Relationship Id="rId9" Type="http://schemas.openxmlformats.org/officeDocument/2006/relationships/image" Target="../media/image49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13" Type="http://schemas.openxmlformats.org/officeDocument/2006/relationships/image" Target="../media/image52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101.bin"/><Relationship Id="rId17" Type="http://schemas.openxmlformats.org/officeDocument/2006/relationships/image" Target="../media/image49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03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98.bin"/><Relationship Id="rId11" Type="http://schemas.openxmlformats.org/officeDocument/2006/relationships/image" Target="../media/image23.wmf"/><Relationship Id="rId5" Type="http://schemas.openxmlformats.org/officeDocument/2006/relationships/image" Target="../media/image47.wmf"/><Relationship Id="rId15" Type="http://schemas.openxmlformats.org/officeDocument/2006/relationships/image" Target="../media/image48.wmf"/><Relationship Id="rId10" Type="http://schemas.openxmlformats.org/officeDocument/2006/relationships/oleObject" Target="../embeddings/oleObject100.bin"/><Relationship Id="rId4" Type="http://schemas.openxmlformats.org/officeDocument/2006/relationships/oleObject" Target="../embeddings/oleObject97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102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6.bin"/><Relationship Id="rId13" Type="http://schemas.openxmlformats.org/officeDocument/2006/relationships/image" Target="../media/image53.wmf"/><Relationship Id="rId18" Type="http://schemas.openxmlformats.org/officeDocument/2006/relationships/oleObject" Target="../embeddings/oleObject111.bin"/><Relationship Id="rId3" Type="http://schemas.openxmlformats.org/officeDocument/2006/relationships/notesSlide" Target="../notesSlides/notesSlide18.xml"/><Relationship Id="rId21" Type="http://schemas.openxmlformats.org/officeDocument/2006/relationships/image" Target="../media/image55.wmf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108.bin"/><Relationship Id="rId17" Type="http://schemas.openxmlformats.org/officeDocument/2006/relationships/image" Target="../media/image24.wmf"/><Relationship Id="rId25" Type="http://schemas.openxmlformats.org/officeDocument/2006/relationships/image" Target="../media/image49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10.bin"/><Relationship Id="rId20" Type="http://schemas.openxmlformats.org/officeDocument/2006/relationships/oleObject" Target="../embeddings/oleObject112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05.bin"/><Relationship Id="rId11" Type="http://schemas.openxmlformats.org/officeDocument/2006/relationships/image" Target="../media/image23.wmf"/><Relationship Id="rId24" Type="http://schemas.openxmlformats.org/officeDocument/2006/relationships/oleObject" Target="../embeddings/oleObject114.bin"/><Relationship Id="rId5" Type="http://schemas.openxmlformats.org/officeDocument/2006/relationships/image" Target="../media/image47.wmf"/><Relationship Id="rId15" Type="http://schemas.openxmlformats.org/officeDocument/2006/relationships/image" Target="../media/image54.wmf"/><Relationship Id="rId23" Type="http://schemas.openxmlformats.org/officeDocument/2006/relationships/image" Target="../media/image48.wmf"/><Relationship Id="rId10" Type="http://schemas.openxmlformats.org/officeDocument/2006/relationships/oleObject" Target="../embeddings/oleObject107.bin"/><Relationship Id="rId19" Type="http://schemas.openxmlformats.org/officeDocument/2006/relationships/image" Target="../media/image52.wmf"/><Relationship Id="rId4" Type="http://schemas.openxmlformats.org/officeDocument/2006/relationships/oleObject" Target="../embeddings/oleObject104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109.bin"/><Relationship Id="rId22" Type="http://schemas.openxmlformats.org/officeDocument/2006/relationships/oleObject" Target="../embeddings/oleObject11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16.bin"/><Relationship Id="rId5" Type="http://schemas.openxmlformats.org/officeDocument/2006/relationships/image" Target="../media/image56.wmf"/><Relationship Id="rId4" Type="http://schemas.openxmlformats.org/officeDocument/2006/relationships/oleObject" Target="../embeddings/oleObject115.bin"/><Relationship Id="rId9" Type="http://schemas.openxmlformats.org/officeDocument/2006/relationships/image" Target="../media/image58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0.bin"/><Relationship Id="rId13" Type="http://schemas.openxmlformats.org/officeDocument/2006/relationships/image" Target="../media/image61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8.wmf"/><Relationship Id="rId12" Type="http://schemas.openxmlformats.org/officeDocument/2006/relationships/oleObject" Target="../embeddings/oleObject122.bin"/><Relationship Id="rId17" Type="http://schemas.openxmlformats.org/officeDocument/2006/relationships/image" Target="../media/image5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4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19.bin"/><Relationship Id="rId11" Type="http://schemas.openxmlformats.org/officeDocument/2006/relationships/image" Target="../media/image60.wmf"/><Relationship Id="rId5" Type="http://schemas.openxmlformats.org/officeDocument/2006/relationships/image" Target="../media/image56.wmf"/><Relationship Id="rId15" Type="http://schemas.openxmlformats.org/officeDocument/2006/relationships/image" Target="../media/image57.wmf"/><Relationship Id="rId10" Type="http://schemas.openxmlformats.org/officeDocument/2006/relationships/oleObject" Target="../embeddings/oleObject121.bin"/><Relationship Id="rId4" Type="http://schemas.openxmlformats.org/officeDocument/2006/relationships/oleObject" Target="../embeddings/oleObject118.bin"/><Relationship Id="rId9" Type="http://schemas.openxmlformats.org/officeDocument/2006/relationships/image" Target="../media/image59.wmf"/><Relationship Id="rId14" Type="http://schemas.openxmlformats.org/officeDocument/2006/relationships/oleObject" Target="../embeddings/oleObject123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7.bin"/><Relationship Id="rId13" Type="http://schemas.openxmlformats.org/officeDocument/2006/relationships/image" Target="../media/image53.wmf"/><Relationship Id="rId18" Type="http://schemas.openxmlformats.org/officeDocument/2006/relationships/oleObject" Target="../embeddings/oleObject132.bin"/><Relationship Id="rId3" Type="http://schemas.openxmlformats.org/officeDocument/2006/relationships/notesSlide" Target="../notesSlides/notesSlide21.xml"/><Relationship Id="rId21" Type="http://schemas.openxmlformats.org/officeDocument/2006/relationships/image" Target="../media/image64.wmf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129.bin"/><Relationship Id="rId17" Type="http://schemas.openxmlformats.org/officeDocument/2006/relationships/image" Target="../media/image6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31.bin"/><Relationship Id="rId20" Type="http://schemas.openxmlformats.org/officeDocument/2006/relationships/oleObject" Target="../embeddings/oleObject133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26.bin"/><Relationship Id="rId11" Type="http://schemas.openxmlformats.org/officeDocument/2006/relationships/image" Target="../media/image50.wmf"/><Relationship Id="rId5" Type="http://schemas.openxmlformats.org/officeDocument/2006/relationships/image" Target="../media/image51.wmf"/><Relationship Id="rId15" Type="http://schemas.openxmlformats.org/officeDocument/2006/relationships/image" Target="../media/image54.wmf"/><Relationship Id="rId10" Type="http://schemas.openxmlformats.org/officeDocument/2006/relationships/oleObject" Target="../embeddings/oleObject128.bin"/><Relationship Id="rId19" Type="http://schemas.openxmlformats.org/officeDocument/2006/relationships/image" Target="../media/image63.wmf"/><Relationship Id="rId4" Type="http://schemas.openxmlformats.org/officeDocument/2006/relationships/oleObject" Target="../embeddings/oleObject125.bin"/><Relationship Id="rId9" Type="http://schemas.openxmlformats.org/officeDocument/2006/relationships/image" Target="../media/image24.wmf"/><Relationship Id="rId14" Type="http://schemas.openxmlformats.org/officeDocument/2006/relationships/oleObject" Target="../embeddings/oleObject13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5.png"/><Relationship Id="rId5" Type="http://schemas.openxmlformats.org/officeDocument/2006/relationships/oleObject" Target="../embeddings/oleObject134.bin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7.png"/><Relationship Id="rId4" Type="http://schemas.openxmlformats.org/officeDocument/2006/relationships/oleObject" Target="../embeddings/oleObject13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68.png"/><Relationship Id="rId5" Type="http://schemas.openxmlformats.org/officeDocument/2006/relationships/image" Target="../media/image69.wmf"/><Relationship Id="rId4" Type="http://schemas.openxmlformats.org/officeDocument/2006/relationships/oleObject" Target="../embeddings/oleObject136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38.bin"/><Relationship Id="rId5" Type="http://schemas.openxmlformats.org/officeDocument/2006/relationships/image" Target="../media/image69.wmf"/><Relationship Id="rId4" Type="http://schemas.openxmlformats.org/officeDocument/2006/relationships/oleObject" Target="../embeddings/oleObject137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1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40.bin"/><Relationship Id="rId5" Type="http://schemas.openxmlformats.org/officeDocument/2006/relationships/image" Target="../media/image69.wmf"/><Relationship Id="rId10" Type="http://schemas.openxmlformats.org/officeDocument/2006/relationships/image" Target="../media/image68.png"/><Relationship Id="rId4" Type="http://schemas.openxmlformats.org/officeDocument/2006/relationships/oleObject" Target="../embeddings/oleObject139.bin"/><Relationship Id="rId9" Type="http://schemas.openxmlformats.org/officeDocument/2006/relationships/image" Target="../media/image71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4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70.wmf"/><Relationship Id="rId12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43.bin"/><Relationship Id="rId11" Type="http://schemas.openxmlformats.org/officeDocument/2006/relationships/image" Target="../media/image72.wmf"/><Relationship Id="rId5" Type="http://schemas.openxmlformats.org/officeDocument/2006/relationships/image" Target="../media/image69.wmf"/><Relationship Id="rId10" Type="http://schemas.openxmlformats.org/officeDocument/2006/relationships/oleObject" Target="../embeddings/oleObject145.bin"/><Relationship Id="rId4" Type="http://schemas.openxmlformats.org/officeDocument/2006/relationships/oleObject" Target="../embeddings/oleObject142.bin"/><Relationship Id="rId9" Type="http://schemas.openxmlformats.org/officeDocument/2006/relationships/image" Target="../media/image71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8.bin"/><Relationship Id="rId13" Type="http://schemas.openxmlformats.org/officeDocument/2006/relationships/image" Target="../media/image73.wmf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70.wmf"/><Relationship Id="rId12" Type="http://schemas.openxmlformats.org/officeDocument/2006/relationships/oleObject" Target="../embeddings/oleObject1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47.bin"/><Relationship Id="rId11" Type="http://schemas.openxmlformats.org/officeDocument/2006/relationships/image" Target="../media/image72.wmf"/><Relationship Id="rId5" Type="http://schemas.openxmlformats.org/officeDocument/2006/relationships/image" Target="../media/image69.wmf"/><Relationship Id="rId10" Type="http://schemas.openxmlformats.org/officeDocument/2006/relationships/oleObject" Target="../embeddings/oleObject149.bin"/><Relationship Id="rId4" Type="http://schemas.openxmlformats.org/officeDocument/2006/relationships/oleObject" Target="../embeddings/oleObject146.bin"/><Relationship Id="rId9" Type="http://schemas.openxmlformats.org/officeDocument/2006/relationships/image" Target="../media/image71.wmf"/><Relationship Id="rId1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3.bin"/><Relationship Id="rId13" Type="http://schemas.openxmlformats.org/officeDocument/2006/relationships/image" Target="../media/image73.wmf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70.wmf"/><Relationship Id="rId12" Type="http://schemas.openxmlformats.org/officeDocument/2006/relationships/oleObject" Target="../embeddings/oleObject15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8.png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52.bin"/><Relationship Id="rId11" Type="http://schemas.openxmlformats.org/officeDocument/2006/relationships/image" Target="../media/image72.wmf"/><Relationship Id="rId5" Type="http://schemas.openxmlformats.org/officeDocument/2006/relationships/image" Target="../media/image69.wmf"/><Relationship Id="rId15" Type="http://schemas.openxmlformats.org/officeDocument/2006/relationships/image" Target="../media/image74.wmf"/><Relationship Id="rId10" Type="http://schemas.openxmlformats.org/officeDocument/2006/relationships/oleObject" Target="../embeddings/oleObject154.bin"/><Relationship Id="rId4" Type="http://schemas.openxmlformats.org/officeDocument/2006/relationships/oleObject" Target="../embeddings/oleObject151.bin"/><Relationship Id="rId9" Type="http://schemas.openxmlformats.org/officeDocument/2006/relationships/image" Target="../media/image71.wmf"/><Relationship Id="rId14" Type="http://schemas.openxmlformats.org/officeDocument/2006/relationships/oleObject" Target="../embeddings/oleObject156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第三章 语音信号的特征分析</a:t>
            </a:r>
            <a:r>
              <a:rPr lang="en-US" altLang="zh-CN" smtClean="0"/>
              <a:t>- </a:t>
            </a:r>
            <a:r>
              <a:rPr lang="zh-CN" altLang="en-US" smtClean="0"/>
              <a:t>同态分析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</a:p>
          <a:p>
            <a:pPr eaLnBrk="1" hangingPunct="1"/>
            <a:r>
              <a:rPr lang="zh-CN" altLang="en-US" smtClean="0"/>
              <a:t>原理</a:t>
            </a:r>
          </a:p>
          <a:p>
            <a:pPr eaLnBrk="1" hangingPunct="1"/>
            <a:r>
              <a:rPr lang="zh-CN" altLang="en-US" smtClean="0"/>
              <a:t>复倒谱和倒谱</a:t>
            </a:r>
          </a:p>
          <a:p>
            <a:pPr eaLnBrk="1" hangingPunct="1"/>
            <a:r>
              <a:rPr lang="zh-CN" altLang="en-US" smtClean="0"/>
              <a:t>实例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Mel</a:t>
            </a:r>
            <a:r>
              <a:rPr lang="zh-CN" altLang="en-US" smtClean="0"/>
              <a:t>倒谱</a:t>
            </a:r>
            <a:r>
              <a:rPr lang="en-US" altLang="zh-CN" smtClean="0"/>
              <a:t>(MFCC)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离散卷积运算（补充）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400" dirty="0" smtClean="0"/>
              <a:t>在信号与系统中，信号</a:t>
            </a:r>
            <a:r>
              <a:rPr lang="en-US" altLang="zh-CN" sz="2400" i="1" dirty="0" smtClean="0"/>
              <a:t>x(n)</a:t>
            </a:r>
            <a:r>
              <a:rPr lang="zh-CN" altLang="en-US" sz="2400" dirty="0" smtClean="0"/>
              <a:t>通过线性系统</a:t>
            </a:r>
            <a:r>
              <a:rPr lang="en-US" altLang="zh-CN" sz="2400" i="1" dirty="0" smtClean="0"/>
              <a:t>h(n)</a:t>
            </a:r>
            <a:r>
              <a:rPr lang="zh-CN" altLang="en-US" sz="2400" dirty="0" smtClean="0"/>
              <a:t>后，转换为信号</a:t>
            </a:r>
            <a:r>
              <a:rPr lang="en-US" altLang="zh-CN" sz="2400" i="1" dirty="0" smtClean="0"/>
              <a:t>y(n)</a:t>
            </a:r>
          </a:p>
          <a:p>
            <a:pPr eaLnBrk="1" hangingPunct="1">
              <a:defRPr/>
            </a:pPr>
            <a:r>
              <a:rPr lang="zh-CN" altLang="en-US" sz="2400" dirty="0" smtClean="0"/>
              <a:t>数学表达：</a:t>
            </a:r>
            <a:endParaRPr lang="en-US" altLang="zh-CN" sz="2400" dirty="0" smtClean="0"/>
          </a:p>
          <a:p>
            <a:pPr eaLnBrk="1" hangingPunct="1">
              <a:defRPr/>
            </a:pPr>
            <a:endParaRPr lang="en-US" altLang="zh-CN" sz="2400" dirty="0" smtClean="0"/>
          </a:p>
          <a:p>
            <a:pPr eaLnBrk="1" hangingPunct="1">
              <a:defRPr/>
            </a:pPr>
            <a:r>
              <a:rPr lang="zh-CN" altLang="en-US" sz="2400" dirty="0" smtClean="0"/>
              <a:t>数学运算：</a:t>
            </a:r>
            <a:endParaRPr lang="en-US" altLang="zh-CN" sz="2400" dirty="0" smtClean="0"/>
          </a:p>
          <a:p>
            <a:pPr eaLnBrk="1" hangingPunct="1">
              <a:defRPr/>
            </a:pPr>
            <a:endParaRPr lang="en-US" altLang="zh-CN" sz="2400" dirty="0" smtClean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CN" altLang="en-US" sz="2400" dirty="0" smtClean="0"/>
              <a:t>    一般地，</a:t>
            </a:r>
            <a:r>
              <a:rPr lang="en-US" altLang="zh-CN" sz="2400" i="1" dirty="0" smtClean="0"/>
              <a:t>h(n)</a:t>
            </a:r>
            <a:r>
              <a:rPr lang="zh-CN" altLang="en-US" sz="2400" dirty="0" smtClean="0"/>
              <a:t>为有限响应序列，长度为</a:t>
            </a:r>
            <a:r>
              <a:rPr lang="en-US" altLang="zh-CN" sz="2400" i="1" dirty="0" smtClean="0"/>
              <a:t>N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zh-CN" sz="2400" i="1" dirty="0" smtClean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zh-CN" sz="2400" i="1" dirty="0" smtClean="0"/>
          </a:p>
          <a:p>
            <a:pPr eaLnBrk="1" hangingPunct="1">
              <a:defRPr/>
            </a:pPr>
            <a:r>
              <a:rPr lang="zh-CN" altLang="en-US" sz="2400" dirty="0" smtClean="0"/>
              <a:t>问题：如何解开各个卷积成分？</a:t>
            </a:r>
            <a:endParaRPr lang="en-US" altLang="zh-CN" sz="2400" dirty="0" smtClean="0"/>
          </a:p>
        </p:txBody>
      </p:sp>
      <p:graphicFrame>
        <p:nvGraphicFramePr>
          <p:cNvPr id="4100" name="对象 3"/>
          <p:cNvGraphicFramePr>
            <a:graphicFrameLocks noChangeAspect="1"/>
          </p:cNvGraphicFramePr>
          <p:nvPr/>
        </p:nvGraphicFramePr>
        <p:xfrm>
          <a:off x="3176588" y="3429000"/>
          <a:ext cx="3797300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公式" r:id="rId3" imgW="1675673" imgH="444307" progId="Equation.3">
                  <p:embed/>
                </p:oleObj>
              </mc:Choice>
              <mc:Fallback>
                <p:oleObj name="公式" r:id="rId3" imgW="1675673" imgH="444307" progId="Equation.3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6588" y="3429000"/>
                        <a:ext cx="3797300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对象 4"/>
          <p:cNvGraphicFramePr>
            <a:graphicFrameLocks noChangeAspect="1"/>
          </p:cNvGraphicFramePr>
          <p:nvPr/>
        </p:nvGraphicFramePr>
        <p:xfrm>
          <a:off x="3246438" y="4941888"/>
          <a:ext cx="3711575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公式" r:id="rId5" imgW="1637589" imgH="444307" progId="Equation.3">
                  <p:embed/>
                </p:oleObj>
              </mc:Choice>
              <mc:Fallback>
                <p:oleObj name="公式" r:id="rId5" imgW="1637589" imgH="444307" progId="Equation.3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6438" y="4941888"/>
                        <a:ext cx="3711575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对象 5"/>
          <p:cNvGraphicFramePr>
            <a:graphicFrameLocks noChangeAspect="1"/>
          </p:cNvGraphicFramePr>
          <p:nvPr/>
        </p:nvGraphicFramePr>
        <p:xfrm>
          <a:off x="3203575" y="2781300"/>
          <a:ext cx="29622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公式" r:id="rId7" imgW="1307532" imgH="203112" progId="Equation.3">
                  <p:embed/>
                </p:oleObj>
              </mc:Choice>
              <mc:Fallback>
                <p:oleObj name="公式" r:id="rId7" imgW="1307532" imgH="203112" progId="Equation.3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781300"/>
                        <a:ext cx="296227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  <a:r>
              <a:rPr lang="en-US" altLang="zh-CN" smtClean="0"/>
              <a:t>-</a:t>
            </a:r>
            <a:r>
              <a:rPr lang="zh-CN" altLang="en-US" smtClean="0"/>
              <a:t>语音信号分析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800" dirty="0" smtClean="0"/>
              <a:t>源</a:t>
            </a:r>
            <a:r>
              <a:rPr lang="en-US" altLang="zh-CN" sz="2800" dirty="0" smtClean="0"/>
              <a:t>-</a:t>
            </a:r>
            <a:r>
              <a:rPr lang="zh-CN" altLang="en-US" sz="2800" dirty="0" smtClean="0"/>
              <a:t>滤波</a:t>
            </a:r>
            <a:r>
              <a:rPr lang="en-US" altLang="zh-CN" sz="2800" dirty="0" smtClean="0"/>
              <a:t>-</a:t>
            </a:r>
            <a:r>
              <a:rPr lang="zh-CN" altLang="en-US" sz="2800" dirty="0" smtClean="0"/>
              <a:t>辐射模型</a:t>
            </a:r>
          </a:p>
          <a:p>
            <a:pPr eaLnBrk="1" hangingPunct="1"/>
            <a:endParaRPr lang="zh-CN" altLang="en-US" sz="2800" dirty="0" smtClean="0"/>
          </a:p>
          <a:p>
            <a:pPr eaLnBrk="1" hangingPunct="1"/>
            <a:endParaRPr lang="zh-CN" altLang="en-US" dirty="0" smtClean="0"/>
          </a:p>
          <a:p>
            <a:pPr eaLnBrk="1" hangingPunct="1"/>
            <a:endParaRPr lang="en-US" altLang="zh-CN" dirty="0" smtClean="0"/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4213225" y="2244725"/>
            <a:ext cx="4895850" cy="2263775"/>
            <a:chOff x="2654" y="845"/>
            <a:chExt cx="3084" cy="1426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2654" y="1082"/>
              <a:ext cx="520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5126" name="Text Box 6"/>
            <p:cNvSpPr txBox="1">
              <a:spLocks noChangeArrowheads="1"/>
            </p:cNvSpPr>
            <p:nvPr/>
          </p:nvSpPr>
          <p:spPr bwMode="auto">
            <a:xfrm>
              <a:off x="2654" y="1111"/>
              <a:ext cx="5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冲激序列发生器</a:t>
              </a:r>
            </a:p>
          </p:txBody>
        </p:sp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3369" y="1082"/>
              <a:ext cx="423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5128" name="Text Box 8"/>
            <p:cNvSpPr txBox="1">
              <a:spLocks noChangeArrowheads="1"/>
            </p:cNvSpPr>
            <p:nvPr/>
          </p:nvSpPr>
          <p:spPr bwMode="auto">
            <a:xfrm>
              <a:off x="3369" y="1111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声门波模型</a:t>
              </a:r>
            </a:p>
          </p:txBody>
        </p:sp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4470" y="1326"/>
              <a:ext cx="423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4470" y="1357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声道  模型</a:t>
              </a:r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>
              <a:off x="5087" y="1326"/>
              <a:ext cx="423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5087" y="1357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信号辐射模型</a:t>
              </a:r>
            </a:p>
          </p:txBody>
        </p:sp>
        <p:sp>
          <p:nvSpPr>
            <p:cNvPr id="5133" name="Line 13"/>
            <p:cNvSpPr>
              <a:spLocks noChangeShapeType="1"/>
            </p:cNvSpPr>
            <p:nvPr/>
          </p:nvSpPr>
          <p:spPr bwMode="auto">
            <a:xfrm>
              <a:off x="3174" y="1265"/>
              <a:ext cx="1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4" name="Line 14"/>
            <p:cNvSpPr>
              <a:spLocks noChangeShapeType="1"/>
            </p:cNvSpPr>
            <p:nvPr/>
          </p:nvSpPr>
          <p:spPr bwMode="auto">
            <a:xfrm>
              <a:off x="4892" y="1478"/>
              <a:ext cx="1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5" name="Line 15"/>
            <p:cNvSpPr>
              <a:spLocks noChangeShapeType="1"/>
            </p:cNvSpPr>
            <p:nvPr/>
          </p:nvSpPr>
          <p:spPr bwMode="auto">
            <a:xfrm>
              <a:off x="5510" y="1478"/>
              <a:ext cx="2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6" name="Line 16"/>
            <p:cNvSpPr>
              <a:spLocks noChangeShapeType="1"/>
            </p:cNvSpPr>
            <p:nvPr/>
          </p:nvSpPr>
          <p:spPr bwMode="auto">
            <a:xfrm>
              <a:off x="3792" y="1234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137" name="Group 17"/>
            <p:cNvGrpSpPr>
              <a:grpSpLocks/>
            </p:cNvGrpSpPr>
            <p:nvPr/>
          </p:nvGrpSpPr>
          <p:grpSpPr bwMode="auto">
            <a:xfrm>
              <a:off x="3890" y="1173"/>
              <a:ext cx="130" cy="122"/>
              <a:chOff x="3129" y="1911"/>
              <a:chExt cx="182" cy="181"/>
            </a:xfrm>
          </p:grpSpPr>
          <p:sp>
            <p:nvSpPr>
              <p:cNvPr id="5158" name="Oval 18"/>
              <p:cNvSpPr>
                <a:spLocks noChangeArrowheads="1"/>
              </p:cNvSpPr>
              <p:nvPr/>
            </p:nvSpPr>
            <p:spPr bwMode="auto">
              <a:xfrm>
                <a:off x="3129" y="1911"/>
                <a:ext cx="182" cy="18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5159" name="Line 19"/>
              <p:cNvSpPr>
                <a:spLocks noChangeShapeType="1"/>
              </p:cNvSpPr>
              <p:nvPr/>
            </p:nvSpPr>
            <p:spPr bwMode="auto">
              <a:xfrm flipH="1">
                <a:off x="3152" y="1933"/>
                <a:ext cx="136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" name="Line 20"/>
              <p:cNvSpPr>
                <a:spLocks noChangeShapeType="1"/>
              </p:cNvSpPr>
              <p:nvPr/>
            </p:nvSpPr>
            <p:spPr bwMode="auto">
              <a:xfrm>
                <a:off x="3152" y="1933"/>
                <a:ext cx="114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38" name="Line 21"/>
            <p:cNvSpPr>
              <a:spLocks noChangeShapeType="1"/>
            </p:cNvSpPr>
            <p:nvPr/>
          </p:nvSpPr>
          <p:spPr bwMode="auto">
            <a:xfrm>
              <a:off x="4019" y="1234"/>
              <a:ext cx="1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9" name="Rectangle 22"/>
            <p:cNvSpPr>
              <a:spLocks noChangeArrowheads="1"/>
            </p:cNvSpPr>
            <p:nvPr/>
          </p:nvSpPr>
          <p:spPr bwMode="auto">
            <a:xfrm>
              <a:off x="3272" y="1631"/>
              <a:ext cx="520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5140" name="Text Box 23"/>
            <p:cNvSpPr txBox="1">
              <a:spLocks noChangeArrowheads="1"/>
            </p:cNvSpPr>
            <p:nvPr/>
          </p:nvSpPr>
          <p:spPr bwMode="auto">
            <a:xfrm>
              <a:off x="3272" y="1661"/>
              <a:ext cx="5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随机噪声发生器</a:t>
              </a:r>
            </a:p>
          </p:txBody>
        </p:sp>
        <p:sp>
          <p:nvSpPr>
            <p:cNvPr id="5141" name="Line 24"/>
            <p:cNvSpPr>
              <a:spLocks noChangeShapeType="1"/>
            </p:cNvSpPr>
            <p:nvPr/>
          </p:nvSpPr>
          <p:spPr bwMode="auto">
            <a:xfrm>
              <a:off x="3792" y="1783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142" name="Group 25"/>
            <p:cNvGrpSpPr>
              <a:grpSpLocks/>
            </p:cNvGrpSpPr>
            <p:nvPr/>
          </p:nvGrpSpPr>
          <p:grpSpPr bwMode="auto">
            <a:xfrm>
              <a:off x="3890" y="1722"/>
              <a:ext cx="130" cy="121"/>
              <a:chOff x="3129" y="1911"/>
              <a:chExt cx="182" cy="181"/>
            </a:xfrm>
          </p:grpSpPr>
          <p:sp>
            <p:nvSpPr>
              <p:cNvPr id="5155" name="Oval 26"/>
              <p:cNvSpPr>
                <a:spLocks noChangeArrowheads="1"/>
              </p:cNvSpPr>
              <p:nvPr/>
            </p:nvSpPr>
            <p:spPr bwMode="auto">
              <a:xfrm>
                <a:off x="3129" y="1911"/>
                <a:ext cx="182" cy="18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5156" name="Line 27"/>
              <p:cNvSpPr>
                <a:spLocks noChangeShapeType="1"/>
              </p:cNvSpPr>
              <p:nvPr/>
            </p:nvSpPr>
            <p:spPr bwMode="auto">
              <a:xfrm flipH="1">
                <a:off x="3152" y="1933"/>
                <a:ext cx="136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" name="Line 28"/>
              <p:cNvSpPr>
                <a:spLocks noChangeShapeType="1"/>
              </p:cNvSpPr>
              <p:nvPr/>
            </p:nvSpPr>
            <p:spPr bwMode="auto">
              <a:xfrm>
                <a:off x="3152" y="1933"/>
                <a:ext cx="114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43" name="Line 29"/>
            <p:cNvSpPr>
              <a:spLocks noChangeShapeType="1"/>
            </p:cNvSpPr>
            <p:nvPr/>
          </p:nvSpPr>
          <p:spPr bwMode="auto">
            <a:xfrm>
              <a:off x="4019" y="1783"/>
              <a:ext cx="1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4" name="Line 30"/>
            <p:cNvSpPr>
              <a:spLocks noChangeShapeType="1"/>
            </p:cNvSpPr>
            <p:nvPr/>
          </p:nvSpPr>
          <p:spPr bwMode="auto">
            <a:xfrm>
              <a:off x="4182" y="1234"/>
              <a:ext cx="0" cy="1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5" name="Line 31"/>
            <p:cNvSpPr>
              <a:spLocks noChangeShapeType="1"/>
            </p:cNvSpPr>
            <p:nvPr/>
          </p:nvSpPr>
          <p:spPr bwMode="auto">
            <a:xfrm>
              <a:off x="4182" y="1600"/>
              <a:ext cx="0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6" name="Line 32"/>
            <p:cNvSpPr>
              <a:spLocks noChangeShapeType="1"/>
            </p:cNvSpPr>
            <p:nvPr/>
          </p:nvSpPr>
          <p:spPr bwMode="auto">
            <a:xfrm flipH="1" flipV="1">
              <a:off x="4182" y="1448"/>
              <a:ext cx="163" cy="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7" name="Oval 33"/>
            <p:cNvSpPr>
              <a:spLocks noChangeArrowheads="1"/>
            </p:cNvSpPr>
            <p:nvPr/>
          </p:nvSpPr>
          <p:spPr bwMode="auto">
            <a:xfrm>
              <a:off x="4166" y="1417"/>
              <a:ext cx="33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5148" name="Oval 34"/>
            <p:cNvSpPr>
              <a:spLocks noChangeArrowheads="1"/>
            </p:cNvSpPr>
            <p:nvPr/>
          </p:nvSpPr>
          <p:spPr bwMode="auto">
            <a:xfrm>
              <a:off x="4359" y="1494"/>
              <a:ext cx="32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5149" name="Oval 35"/>
            <p:cNvSpPr>
              <a:spLocks noChangeArrowheads="1"/>
            </p:cNvSpPr>
            <p:nvPr/>
          </p:nvSpPr>
          <p:spPr bwMode="auto">
            <a:xfrm>
              <a:off x="4166" y="1585"/>
              <a:ext cx="33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graphicFrame>
          <p:nvGraphicFramePr>
            <p:cNvPr id="5150" name="Object 36"/>
            <p:cNvGraphicFramePr>
              <a:graphicFrameLocks noChangeAspect="1"/>
            </p:cNvGraphicFramePr>
            <p:nvPr/>
          </p:nvGraphicFramePr>
          <p:xfrm>
            <a:off x="3792" y="845"/>
            <a:ext cx="318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71" name="公式" r:id="rId4" imgW="469900" imgH="228600" progId="Equation.3">
                    <p:embed/>
                  </p:oleObj>
                </mc:Choice>
                <mc:Fallback>
                  <p:oleObj name="公式" r:id="rId4" imgW="469900" imgH="228600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845"/>
                          <a:ext cx="318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51" name="Line 37"/>
            <p:cNvSpPr>
              <a:spLocks noChangeShapeType="1"/>
            </p:cNvSpPr>
            <p:nvPr/>
          </p:nvSpPr>
          <p:spPr bwMode="auto">
            <a:xfrm>
              <a:off x="3955" y="990"/>
              <a:ext cx="0" cy="1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152" name="Object 38"/>
            <p:cNvGraphicFramePr>
              <a:graphicFrameLocks noChangeAspect="1"/>
            </p:cNvGraphicFramePr>
            <p:nvPr/>
          </p:nvGraphicFramePr>
          <p:xfrm>
            <a:off x="3812" y="2126"/>
            <a:ext cx="343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72" name="公式" r:id="rId6" imgW="508000" imgH="228600" progId="Equation.3">
                    <p:embed/>
                  </p:oleObj>
                </mc:Choice>
                <mc:Fallback>
                  <p:oleObj name="公式" r:id="rId6" imgW="508000" imgH="228600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2" y="2126"/>
                          <a:ext cx="343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53" name="Line 39"/>
            <p:cNvSpPr>
              <a:spLocks noChangeShapeType="1"/>
            </p:cNvSpPr>
            <p:nvPr/>
          </p:nvSpPr>
          <p:spPr bwMode="auto">
            <a:xfrm flipV="1">
              <a:off x="3955" y="1844"/>
              <a:ext cx="0" cy="2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4" name="Line 40"/>
            <p:cNvSpPr>
              <a:spLocks noChangeShapeType="1"/>
            </p:cNvSpPr>
            <p:nvPr/>
          </p:nvSpPr>
          <p:spPr bwMode="auto">
            <a:xfrm>
              <a:off x="4372" y="1525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  <a:r>
              <a:rPr lang="en-US" altLang="zh-CN" smtClean="0"/>
              <a:t>-</a:t>
            </a:r>
            <a:r>
              <a:rPr lang="zh-CN" altLang="en-US" smtClean="0"/>
              <a:t>语音信号分析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800" dirty="0" smtClean="0"/>
              <a:t>源</a:t>
            </a:r>
            <a:r>
              <a:rPr lang="en-US" altLang="zh-CN" sz="2800" dirty="0" smtClean="0"/>
              <a:t>-</a:t>
            </a:r>
            <a:r>
              <a:rPr lang="zh-CN" altLang="en-US" sz="2800" dirty="0" smtClean="0"/>
              <a:t>滤波</a:t>
            </a:r>
            <a:r>
              <a:rPr lang="en-US" altLang="zh-CN" sz="2800" dirty="0" smtClean="0"/>
              <a:t>-</a:t>
            </a:r>
            <a:r>
              <a:rPr lang="zh-CN" altLang="en-US" sz="2800" dirty="0" smtClean="0"/>
              <a:t>辐射模型</a:t>
            </a:r>
          </a:p>
          <a:p>
            <a:pPr eaLnBrk="1" hangingPunct="1"/>
            <a:r>
              <a:rPr lang="zh-CN" altLang="en-US" sz="2800" dirty="0" smtClean="0"/>
              <a:t>时域表示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 smtClean="0"/>
              <a:t>		</a:t>
            </a:r>
            <a:endParaRPr lang="zh-CN" altLang="en-US" sz="2400" i="1" dirty="0" smtClean="0"/>
          </a:p>
          <a:p>
            <a:pPr eaLnBrk="1" hangingPunct="1"/>
            <a:endParaRPr lang="en-US" altLang="zh-CN" dirty="0" smtClean="0"/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4213225" y="2244725"/>
            <a:ext cx="4895850" cy="2263775"/>
            <a:chOff x="2654" y="845"/>
            <a:chExt cx="3084" cy="1426"/>
          </a:xfrm>
        </p:grpSpPr>
        <p:sp>
          <p:nvSpPr>
            <p:cNvPr id="6150" name="Rectangle 5"/>
            <p:cNvSpPr>
              <a:spLocks noChangeArrowheads="1"/>
            </p:cNvSpPr>
            <p:nvPr/>
          </p:nvSpPr>
          <p:spPr bwMode="auto">
            <a:xfrm>
              <a:off x="2654" y="1082"/>
              <a:ext cx="520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6151" name="Text Box 6"/>
            <p:cNvSpPr txBox="1">
              <a:spLocks noChangeArrowheads="1"/>
            </p:cNvSpPr>
            <p:nvPr/>
          </p:nvSpPr>
          <p:spPr bwMode="auto">
            <a:xfrm>
              <a:off x="2654" y="1111"/>
              <a:ext cx="5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冲激序列发生器</a:t>
              </a:r>
            </a:p>
          </p:txBody>
        </p:sp>
        <p:sp>
          <p:nvSpPr>
            <p:cNvPr id="6152" name="Rectangle 7"/>
            <p:cNvSpPr>
              <a:spLocks noChangeArrowheads="1"/>
            </p:cNvSpPr>
            <p:nvPr/>
          </p:nvSpPr>
          <p:spPr bwMode="auto">
            <a:xfrm>
              <a:off x="3369" y="1082"/>
              <a:ext cx="423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6153" name="Text Box 8"/>
            <p:cNvSpPr txBox="1">
              <a:spLocks noChangeArrowheads="1"/>
            </p:cNvSpPr>
            <p:nvPr/>
          </p:nvSpPr>
          <p:spPr bwMode="auto">
            <a:xfrm>
              <a:off x="3369" y="1111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声门波模型</a:t>
              </a:r>
            </a:p>
          </p:txBody>
        </p:sp>
        <p:sp>
          <p:nvSpPr>
            <p:cNvPr id="6154" name="Rectangle 9"/>
            <p:cNvSpPr>
              <a:spLocks noChangeArrowheads="1"/>
            </p:cNvSpPr>
            <p:nvPr/>
          </p:nvSpPr>
          <p:spPr bwMode="auto">
            <a:xfrm>
              <a:off x="4470" y="1326"/>
              <a:ext cx="423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6155" name="Text Box 10"/>
            <p:cNvSpPr txBox="1">
              <a:spLocks noChangeArrowheads="1"/>
            </p:cNvSpPr>
            <p:nvPr/>
          </p:nvSpPr>
          <p:spPr bwMode="auto">
            <a:xfrm>
              <a:off x="4470" y="1357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声道  模型</a:t>
              </a:r>
            </a:p>
          </p:txBody>
        </p:sp>
        <p:sp>
          <p:nvSpPr>
            <p:cNvPr id="6156" name="Rectangle 11"/>
            <p:cNvSpPr>
              <a:spLocks noChangeArrowheads="1"/>
            </p:cNvSpPr>
            <p:nvPr/>
          </p:nvSpPr>
          <p:spPr bwMode="auto">
            <a:xfrm>
              <a:off x="5087" y="1326"/>
              <a:ext cx="423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6157" name="Text Box 12"/>
            <p:cNvSpPr txBox="1">
              <a:spLocks noChangeArrowheads="1"/>
            </p:cNvSpPr>
            <p:nvPr/>
          </p:nvSpPr>
          <p:spPr bwMode="auto">
            <a:xfrm>
              <a:off x="5087" y="1357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信号辐射模型</a:t>
              </a:r>
            </a:p>
          </p:txBody>
        </p:sp>
        <p:sp>
          <p:nvSpPr>
            <p:cNvPr id="6158" name="Line 13"/>
            <p:cNvSpPr>
              <a:spLocks noChangeShapeType="1"/>
            </p:cNvSpPr>
            <p:nvPr/>
          </p:nvSpPr>
          <p:spPr bwMode="auto">
            <a:xfrm>
              <a:off x="3174" y="1265"/>
              <a:ext cx="1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9" name="Line 14"/>
            <p:cNvSpPr>
              <a:spLocks noChangeShapeType="1"/>
            </p:cNvSpPr>
            <p:nvPr/>
          </p:nvSpPr>
          <p:spPr bwMode="auto">
            <a:xfrm>
              <a:off x="4892" y="1478"/>
              <a:ext cx="1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60" name="Line 15"/>
            <p:cNvSpPr>
              <a:spLocks noChangeShapeType="1"/>
            </p:cNvSpPr>
            <p:nvPr/>
          </p:nvSpPr>
          <p:spPr bwMode="auto">
            <a:xfrm>
              <a:off x="5510" y="1478"/>
              <a:ext cx="2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61" name="Line 16"/>
            <p:cNvSpPr>
              <a:spLocks noChangeShapeType="1"/>
            </p:cNvSpPr>
            <p:nvPr/>
          </p:nvSpPr>
          <p:spPr bwMode="auto">
            <a:xfrm>
              <a:off x="3792" y="1234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162" name="Group 17"/>
            <p:cNvGrpSpPr>
              <a:grpSpLocks/>
            </p:cNvGrpSpPr>
            <p:nvPr/>
          </p:nvGrpSpPr>
          <p:grpSpPr bwMode="auto">
            <a:xfrm>
              <a:off x="3890" y="1173"/>
              <a:ext cx="130" cy="122"/>
              <a:chOff x="3129" y="1911"/>
              <a:chExt cx="182" cy="181"/>
            </a:xfrm>
          </p:grpSpPr>
          <p:sp>
            <p:nvSpPr>
              <p:cNvPr id="6183" name="Oval 18"/>
              <p:cNvSpPr>
                <a:spLocks noChangeArrowheads="1"/>
              </p:cNvSpPr>
              <p:nvPr/>
            </p:nvSpPr>
            <p:spPr bwMode="auto">
              <a:xfrm>
                <a:off x="3129" y="1911"/>
                <a:ext cx="182" cy="18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6184" name="Line 19"/>
              <p:cNvSpPr>
                <a:spLocks noChangeShapeType="1"/>
              </p:cNvSpPr>
              <p:nvPr/>
            </p:nvSpPr>
            <p:spPr bwMode="auto">
              <a:xfrm flipH="1">
                <a:off x="3152" y="1933"/>
                <a:ext cx="136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5" name="Line 20"/>
              <p:cNvSpPr>
                <a:spLocks noChangeShapeType="1"/>
              </p:cNvSpPr>
              <p:nvPr/>
            </p:nvSpPr>
            <p:spPr bwMode="auto">
              <a:xfrm>
                <a:off x="3152" y="1933"/>
                <a:ext cx="114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63" name="Line 21"/>
            <p:cNvSpPr>
              <a:spLocks noChangeShapeType="1"/>
            </p:cNvSpPr>
            <p:nvPr/>
          </p:nvSpPr>
          <p:spPr bwMode="auto">
            <a:xfrm>
              <a:off x="4019" y="1234"/>
              <a:ext cx="1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64" name="Rectangle 22"/>
            <p:cNvSpPr>
              <a:spLocks noChangeArrowheads="1"/>
            </p:cNvSpPr>
            <p:nvPr/>
          </p:nvSpPr>
          <p:spPr bwMode="auto">
            <a:xfrm>
              <a:off x="3272" y="1631"/>
              <a:ext cx="520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6165" name="Text Box 23"/>
            <p:cNvSpPr txBox="1">
              <a:spLocks noChangeArrowheads="1"/>
            </p:cNvSpPr>
            <p:nvPr/>
          </p:nvSpPr>
          <p:spPr bwMode="auto">
            <a:xfrm>
              <a:off x="3272" y="1661"/>
              <a:ext cx="5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随机噪声发生器</a:t>
              </a:r>
            </a:p>
          </p:txBody>
        </p:sp>
        <p:sp>
          <p:nvSpPr>
            <p:cNvPr id="6166" name="Line 24"/>
            <p:cNvSpPr>
              <a:spLocks noChangeShapeType="1"/>
            </p:cNvSpPr>
            <p:nvPr/>
          </p:nvSpPr>
          <p:spPr bwMode="auto">
            <a:xfrm>
              <a:off x="3792" y="1783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167" name="Group 25"/>
            <p:cNvGrpSpPr>
              <a:grpSpLocks/>
            </p:cNvGrpSpPr>
            <p:nvPr/>
          </p:nvGrpSpPr>
          <p:grpSpPr bwMode="auto">
            <a:xfrm>
              <a:off x="3890" y="1722"/>
              <a:ext cx="130" cy="121"/>
              <a:chOff x="3129" y="1911"/>
              <a:chExt cx="182" cy="181"/>
            </a:xfrm>
          </p:grpSpPr>
          <p:sp>
            <p:nvSpPr>
              <p:cNvPr id="6180" name="Oval 26"/>
              <p:cNvSpPr>
                <a:spLocks noChangeArrowheads="1"/>
              </p:cNvSpPr>
              <p:nvPr/>
            </p:nvSpPr>
            <p:spPr bwMode="auto">
              <a:xfrm>
                <a:off x="3129" y="1911"/>
                <a:ext cx="182" cy="18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6181" name="Line 27"/>
              <p:cNvSpPr>
                <a:spLocks noChangeShapeType="1"/>
              </p:cNvSpPr>
              <p:nvPr/>
            </p:nvSpPr>
            <p:spPr bwMode="auto">
              <a:xfrm flipH="1">
                <a:off x="3152" y="1933"/>
                <a:ext cx="136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2" name="Line 28"/>
              <p:cNvSpPr>
                <a:spLocks noChangeShapeType="1"/>
              </p:cNvSpPr>
              <p:nvPr/>
            </p:nvSpPr>
            <p:spPr bwMode="auto">
              <a:xfrm>
                <a:off x="3152" y="1933"/>
                <a:ext cx="114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68" name="Line 29"/>
            <p:cNvSpPr>
              <a:spLocks noChangeShapeType="1"/>
            </p:cNvSpPr>
            <p:nvPr/>
          </p:nvSpPr>
          <p:spPr bwMode="auto">
            <a:xfrm>
              <a:off x="4019" y="1783"/>
              <a:ext cx="1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69" name="Line 30"/>
            <p:cNvSpPr>
              <a:spLocks noChangeShapeType="1"/>
            </p:cNvSpPr>
            <p:nvPr/>
          </p:nvSpPr>
          <p:spPr bwMode="auto">
            <a:xfrm>
              <a:off x="4182" y="1234"/>
              <a:ext cx="0" cy="1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0" name="Line 31"/>
            <p:cNvSpPr>
              <a:spLocks noChangeShapeType="1"/>
            </p:cNvSpPr>
            <p:nvPr/>
          </p:nvSpPr>
          <p:spPr bwMode="auto">
            <a:xfrm>
              <a:off x="4182" y="1600"/>
              <a:ext cx="0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1" name="Line 32"/>
            <p:cNvSpPr>
              <a:spLocks noChangeShapeType="1"/>
            </p:cNvSpPr>
            <p:nvPr/>
          </p:nvSpPr>
          <p:spPr bwMode="auto">
            <a:xfrm flipH="1" flipV="1">
              <a:off x="4182" y="1448"/>
              <a:ext cx="163" cy="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2" name="Oval 33"/>
            <p:cNvSpPr>
              <a:spLocks noChangeArrowheads="1"/>
            </p:cNvSpPr>
            <p:nvPr/>
          </p:nvSpPr>
          <p:spPr bwMode="auto">
            <a:xfrm>
              <a:off x="4166" y="1417"/>
              <a:ext cx="33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6173" name="Oval 34"/>
            <p:cNvSpPr>
              <a:spLocks noChangeArrowheads="1"/>
            </p:cNvSpPr>
            <p:nvPr/>
          </p:nvSpPr>
          <p:spPr bwMode="auto">
            <a:xfrm>
              <a:off x="4359" y="1494"/>
              <a:ext cx="32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6174" name="Oval 35"/>
            <p:cNvSpPr>
              <a:spLocks noChangeArrowheads="1"/>
            </p:cNvSpPr>
            <p:nvPr/>
          </p:nvSpPr>
          <p:spPr bwMode="auto">
            <a:xfrm>
              <a:off x="4166" y="1585"/>
              <a:ext cx="33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graphicFrame>
          <p:nvGraphicFramePr>
            <p:cNvPr id="6175" name="Object 36"/>
            <p:cNvGraphicFramePr>
              <a:graphicFrameLocks noChangeAspect="1"/>
            </p:cNvGraphicFramePr>
            <p:nvPr/>
          </p:nvGraphicFramePr>
          <p:xfrm>
            <a:off x="3792" y="845"/>
            <a:ext cx="318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04" name="公式" r:id="rId4" imgW="469900" imgH="228600" progId="Equation.3">
                    <p:embed/>
                  </p:oleObj>
                </mc:Choice>
                <mc:Fallback>
                  <p:oleObj name="公式" r:id="rId4" imgW="469900" imgH="228600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845"/>
                          <a:ext cx="318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76" name="Line 37"/>
            <p:cNvSpPr>
              <a:spLocks noChangeShapeType="1"/>
            </p:cNvSpPr>
            <p:nvPr/>
          </p:nvSpPr>
          <p:spPr bwMode="auto">
            <a:xfrm>
              <a:off x="3955" y="990"/>
              <a:ext cx="0" cy="1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6177" name="Object 38"/>
            <p:cNvGraphicFramePr>
              <a:graphicFrameLocks noChangeAspect="1"/>
            </p:cNvGraphicFramePr>
            <p:nvPr/>
          </p:nvGraphicFramePr>
          <p:xfrm>
            <a:off x="3812" y="2126"/>
            <a:ext cx="343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05" name="公式" r:id="rId6" imgW="508000" imgH="228600" progId="Equation.3">
                    <p:embed/>
                  </p:oleObj>
                </mc:Choice>
                <mc:Fallback>
                  <p:oleObj name="公式" r:id="rId6" imgW="508000" imgH="228600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2" y="2126"/>
                          <a:ext cx="343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78" name="Line 39"/>
            <p:cNvSpPr>
              <a:spLocks noChangeShapeType="1"/>
            </p:cNvSpPr>
            <p:nvPr/>
          </p:nvSpPr>
          <p:spPr bwMode="auto">
            <a:xfrm flipV="1">
              <a:off x="3955" y="1844"/>
              <a:ext cx="0" cy="2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9" name="Line 40"/>
            <p:cNvSpPr>
              <a:spLocks noChangeShapeType="1"/>
            </p:cNvSpPr>
            <p:nvPr/>
          </p:nvSpPr>
          <p:spPr bwMode="auto">
            <a:xfrm>
              <a:off x="4372" y="1525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6149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321175"/>
              </p:ext>
            </p:extLst>
          </p:nvPr>
        </p:nvGraphicFramePr>
        <p:xfrm>
          <a:off x="1619672" y="3140968"/>
          <a:ext cx="309562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6" name="公式" r:id="rId8" imgW="1459866" imgH="203112" progId="Equation.3">
                  <p:embed/>
                </p:oleObj>
              </mc:Choice>
              <mc:Fallback>
                <p:oleObj name="公式" r:id="rId8" imgW="1459866" imgH="203112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140968"/>
                        <a:ext cx="3095625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  <a:r>
              <a:rPr lang="en-US" altLang="zh-CN" smtClean="0"/>
              <a:t>-</a:t>
            </a:r>
            <a:r>
              <a:rPr lang="zh-CN" altLang="en-US" smtClean="0"/>
              <a:t>语音信号分析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800" dirty="0" smtClean="0"/>
              <a:t>源</a:t>
            </a:r>
            <a:r>
              <a:rPr lang="en-US" altLang="zh-CN" sz="2800" dirty="0" smtClean="0"/>
              <a:t>-</a:t>
            </a:r>
            <a:r>
              <a:rPr lang="zh-CN" altLang="en-US" sz="2800" dirty="0" smtClean="0"/>
              <a:t>滤波</a:t>
            </a:r>
            <a:r>
              <a:rPr lang="en-US" altLang="zh-CN" sz="2800" dirty="0" smtClean="0"/>
              <a:t>-</a:t>
            </a:r>
            <a:r>
              <a:rPr lang="zh-CN" altLang="en-US" sz="2800" dirty="0" smtClean="0"/>
              <a:t>辐射模型</a:t>
            </a:r>
          </a:p>
          <a:p>
            <a:pPr eaLnBrk="1" hangingPunct="1"/>
            <a:r>
              <a:rPr lang="zh-CN" altLang="en-US" sz="2800" dirty="0" smtClean="0"/>
              <a:t>时域表示</a:t>
            </a:r>
            <a:endParaRPr lang="en-US" altLang="zh-CN" sz="2800" dirty="0" smtClean="0"/>
          </a:p>
          <a:p>
            <a:pPr lvl="1" eaLnBrk="1" hangingPunct="1"/>
            <a:endParaRPr lang="en-US" altLang="zh-CN" sz="1600" i="1" dirty="0"/>
          </a:p>
          <a:p>
            <a:pPr lvl="1" eaLnBrk="1" hangingPunct="1"/>
            <a:endParaRPr lang="zh-CN" altLang="en-US" sz="1600" i="1" dirty="0" smtClean="0"/>
          </a:p>
          <a:p>
            <a:pPr eaLnBrk="1" hangingPunct="1"/>
            <a:r>
              <a:rPr lang="en-US" altLang="zh-CN" sz="2800" dirty="0" smtClean="0"/>
              <a:t>Z</a:t>
            </a:r>
            <a:r>
              <a:rPr lang="zh-CN" altLang="en-US" sz="2800" dirty="0" smtClean="0"/>
              <a:t>变换表示</a:t>
            </a:r>
          </a:p>
          <a:p>
            <a:pPr eaLnBrk="1" hangingPunct="1"/>
            <a:endParaRPr lang="en-US" altLang="zh-CN" dirty="0" smtClean="0"/>
          </a:p>
        </p:txBody>
      </p:sp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4213225" y="2244725"/>
            <a:ext cx="4895850" cy="2263775"/>
            <a:chOff x="2654" y="845"/>
            <a:chExt cx="3084" cy="1426"/>
          </a:xfrm>
        </p:grpSpPr>
        <p:sp>
          <p:nvSpPr>
            <p:cNvPr id="7175" name="Rectangle 5"/>
            <p:cNvSpPr>
              <a:spLocks noChangeArrowheads="1"/>
            </p:cNvSpPr>
            <p:nvPr/>
          </p:nvSpPr>
          <p:spPr bwMode="auto">
            <a:xfrm>
              <a:off x="2654" y="1082"/>
              <a:ext cx="520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7176" name="Text Box 6"/>
            <p:cNvSpPr txBox="1">
              <a:spLocks noChangeArrowheads="1"/>
            </p:cNvSpPr>
            <p:nvPr/>
          </p:nvSpPr>
          <p:spPr bwMode="auto">
            <a:xfrm>
              <a:off x="2654" y="1111"/>
              <a:ext cx="5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冲激序列发生器</a:t>
              </a:r>
            </a:p>
          </p:txBody>
        </p:sp>
        <p:sp>
          <p:nvSpPr>
            <p:cNvPr id="7177" name="Rectangle 7"/>
            <p:cNvSpPr>
              <a:spLocks noChangeArrowheads="1"/>
            </p:cNvSpPr>
            <p:nvPr/>
          </p:nvSpPr>
          <p:spPr bwMode="auto">
            <a:xfrm>
              <a:off x="3369" y="1082"/>
              <a:ext cx="423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7178" name="Text Box 8"/>
            <p:cNvSpPr txBox="1">
              <a:spLocks noChangeArrowheads="1"/>
            </p:cNvSpPr>
            <p:nvPr/>
          </p:nvSpPr>
          <p:spPr bwMode="auto">
            <a:xfrm>
              <a:off x="3369" y="1111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声门波模型</a:t>
              </a:r>
            </a:p>
          </p:txBody>
        </p:sp>
        <p:sp>
          <p:nvSpPr>
            <p:cNvPr id="7179" name="Rectangle 9"/>
            <p:cNvSpPr>
              <a:spLocks noChangeArrowheads="1"/>
            </p:cNvSpPr>
            <p:nvPr/>
          </p:nvSpPr>
          <p:spPr bwMode="auto">
            <a:xfrm>
              <a:off x="4470" y="1326"/>
              <a:ext cx="423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7180" name="Text Box 10"/>
            <p:cNvSpPr txBox="1">
              <a:spLocks noChangeArrowheads="1"/>
            </p:cNvSpPr>
            <p:nvPr/>
          </p:nvSpPr>
          <p:spPr bwMode="auto">
            <a:xfrm>
              <a:off x="4470" y="1357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声道  模型</a:t>
              </a:r>
            </a:p>
          </p:txBody>
        </p:sp>
        <p:sp>
          <p:nvSpPr>
            <p:cNvPr id="7181" name="Rectangle 11"/>
            <p:cNvSpPr>
              <a:spLocks noChangeArrowheads="1"/>
            </p:cNvSpPr>
            <p:nvPr/>
          </p:nvSpPr>
          <p:spPr bwMode="auto">
            <a:xfrm>
              <a:off x="5087" y="1326"/>
              <a:ext cx="423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7182" name="Text Box 12"/>
            <p:cNvSpPr txBox="1">
              <a:spLocks noChangeArrowheads="1"/>
            </p:cNvSpPr>
            <p:nvPr/>
          </p:nvSpPr>
          <p:spPr bwMode="auto">
            <a:xfrm>
              <a:off x="5087" y="1357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信号辐射模型</a:t>
              </a:r>
            </a:p>
          </p:txBody>
        </p:sp>
        <p:sp>
          <p:nvSpPr>
            <p:cNvPr id="7183" name="Line 13"/>
            <p:cNvSpPr>
              <a:spLocks noChangeShapeType="1"/>
            </p:cNvSpPr>
            <p:nvPr/>
          </p:nvSpPr>
          <p:spPr bwMode="auto">
            <a:xfrm>
              <a:off x="3174" y="1265"/>
              <a:ext cx="1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4" name="Line 14"/>
            <p:cNvSpPr>
              <a:spLocks noChangeShapeType="1"/>
            </p:cNvSpPr>
            <p:nvPr/>
          </p:nvSpPr>
          <p:spPr bwMode="auto">
            <a:xfrm>
              <a:off x="4892" y="1478"/>
              <a:ext cx="1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5" name="Line 15"/>
            <p:cNvSpPr>
              <a:spLocks noChangeShapeType="1"/>
            </p:cNvSpPr>
            <p:nvPr/>
          </p:nvSpPr>
          <p:spPr bwMode="auto">
            <a:xfrm>
              <a:off x="5510" y="1478"/>
              <a:ext cx="2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6" name="Line 16"/>
            <p:cNvSpPr>
              <a:spLocks noChangeShapeType="1"/>
            </p:cNvSpPr>
            <p:nvPr/>
          </p:nvSpPr>
          <p:spPr bwMode="auto">
            <a:xfrm>
              <a:off x="3792" y="1234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187" name="Group 17"/>
            <p:cNvGrpSpPr>
              <a:grpSpLocks/>
            </p:cNvGrpSpPr>
            <p:nvPr/>
          </p:nvGrpSpPr>
          <p:grpSpPr bwMode="auto">
            <a:xfrm>
              <a:off x="3890" y="1173"/>
              <a:ext cx="130" cy="122"/>
              <a:chOff x="3129" y="1911"/>
              <a:chExt cx="182" cy="181"/>
            </a:xfrm>
          </p:grpSpPr>
          <p:sp>
            <p:nvSpPr>
              <p:cNvPr id="7208" name="Oval 18"/>
              <p:cNvSpPr>
                <a:spLocks noChangeArrowheads="1"/>
              </p:cNvSpPr>
              <p:nvPr/>
            </p:nvSpPr>
            <p:spPr bwMode="auto">
              <a:xfrm>
                <a:off x="3129" y="1911"/>
                <a:ext cx="182" cy="18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7209" name="Line 19"/>
              <p:cNvSpPr>
                <a:spLocks noChangeShapeType="1"/>
              </p:cNvSpPr>
              <p:nvPr/>
            </p:nvSpPr>
            <p:spPr bwMode="auto">
              <a:xfrm flipH="1">
                <a:off x="3152" y="1933"/>
                <a:ext cx="136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10" name="Line 20"/>
              <p:cNvSpPr>
                <a:spLocks noChangeShapeType="1"/>
              </p:cNvSpPr>
              <p:nvPr/>
            </p:nvSpPr>
            <p:spPr bwMode="auto">
              <a:xfrm>
                <a:off x="3152" y="1933"/>
                <a:ext cx="114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188" name="Line 21"/>
            <p:cNvSpPr>
              <a:spLocks noChangeShapeType="1"/>
            </p:cNvSpPr>
            <p:nvPr/>
          </p:nvSpPr>
          <p:spPr bwMode="auto">
            <a:xfrm>
              <a:off x="4019" y="1234"/>
              <a:ext cx="1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9" name="Rectangle 22"/>
            <p:cNvSpPr>
              <a:spLocks noChangeArrowheads="1"/>
            </p:cNvSpPr>
            <p:nvPr/>
          </p:nvSpPr>
          <p:spPr bwMode="auto">
            <a:xfrm>
              <a:off x="3272" y="1631"/>
              <a:ext cx="520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7190" name="Text Box 23"/>
            <p:cNvSpPr txBox="1">
              <a:spLocks noChangeArrowheads="1"/>
            </p:cNvSpPr>
            <p:nvPr/>
          </p:nvSpPr>
          <p:spPr bwMode="auto">
            <a:xfrm>
              <a:off x="3272" y="1661"/>
              <a:ext cx="5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随机噪声发生器</a:t>
              </a:r>
            </a:p>
          </p:txBody>
        </p:sp>
        <p:sp>
          <p:nvSpPr>
            <p:cNvPr id="7191" name="Line 24"/>
            <p:cNvSpPr>
              <a:spLocks noChangeShapeType="1"/>
            </p:cNvSpPr>
            <p:nvPr/>
          </p:nvSpPr>
          <p:spPr bwMode="auto">
            <a:xfrm>
              <a:off x="3792" y="1783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192" name="Group 25"/>
            <p:cNvGrpSpPr>
              <a:grpSpLocks/>
            </p:cNvGrpSpPr>
            <p:nvPr/>
          </p:nvGrpSpPr>
          <p:grpSpPr bwMode="auto">
            <a:xfrm>
              <a:off x="3890" y="1722"/>
              <a:ext cx="130" cy="121"/>
              <a:chOff x="3129" y="1911"/>
              <a:chExt cx="182" cy="181"/>
            </a:xfrm>
          </p:grpSpPr>
          <p:sp>
            <p:nvSpPr>
              <p:cNvPr id="7205" name="Oval 26"/>
              <p:cNvSpPr>
                <a:spLocks noChangeArrowheads="1"/>
              </p:cNvSpPr>
              <p:nvPr/>
            </p:nvSpPr>
            <p:spPr bwMode="auto">
              <a:xfrm>
                <a:off x="3129" y="1911"/>
                <a:ext cx="182" cy="18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7206" name="Line 27"/>
              <p:cNvSpPr>
                <a:spLocks noChangeShapeType="1"/>
              </p:cNvSpPr>
              <p:nvPr/>
            </p:nvSpPr>
            <p:spPr bwMode="auto">
              <a:xfrm flipH="1">
                <a:off x="3152" y="1933"/>
                <a:ext cx="136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7" name="Line 28"/>
              <p:cNvSpPr>
                <a:spLocks noChangeShapeType="1"/>
              </p:cNvSpPr>
              <p:nvPr/>
            </p:nvSpPr>
            <p:spPr bwMode="auto">
              <a:xfrm>
                <a:off x="3152" y="1933"/>
                <a:ext cx="114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193" name="Line 29"/>
            <p:cNvSpPr>
              <a:spLocks noChangeShapeType="1"/>
            </p:cNvSpPr>
            <p:nvPr/>
          </p:nvSpPr>
          <p:spPr bwMode="auto">
            <a:xfrm>
              <a:off x="4019" y="1783"/>
              <a:ext cx="1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4" name="Line 30"/>
            <p:cNvSpPr>
              <a:spLocks noChangeShapeType="1"/>
            </p:cNvSpPr>
            <p:nvPr/>
          </p:nvSpPr>
          <p:spPr bwMode="auto">
            <a:xfrm>
              <a:off x="4182" y="1234"/>
              <a:ext cx="0" cy="1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5" name="Line 31"/>
            <p:cNvSpPr>
              <a:spLocks noChangeShapeType="1"/>
            </p:cNvSpPr>
            <p:nvPr/>
          </p:nvSpPr>
          <p:spPr bwMode="auto">
            <a:xfrm>
              <a:off x="4182" y="1600"/>
              <a:ext cx="0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6" name="Line 32"/>
            <p:cNvSpPr>
              <a:spLocks noChangeShapeType="1"/>
            </p:cNvSpPr>
            <p:nvPr/>
          </p:nvSpPr>
          <p:spPr bwMode="auto">
            <a:xfrm flipH="1" flipV="1">
              <a:off x="4182" y="1448"/>
              <a:ext cx="163" cy="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7" name="Oval 33"/>
            <p:cNvSpPr>
              <a:spLocks noChangeArrowheads="1"/>
            </p:cNvSpPr>
            <p:nvPr/>
          </p:nvSpPr>
          <p:spPr bwMode="auto">
            <a:xfrm>
              <a:off x="4166" y="1417"/>
              <a:ext cx="33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7198" name="Oval 34"/>
            <p:cNvSpPr>
              <a:spLocks noChangeArrowheads="1"/>
            </p:cNvSpPr>
            <p:nvPr/>
          </p:nvSpPr>
          <p:spPr bwMode="auto">
            <a:xfrm>
              <a:off x="4359" y="1494"/>
              <a:ext cx="32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7199" name="Oval 35"/>
            <p:cNvSpPr>
              <a:spLocks noChangeArrowheads="1"/>
            </p:cNvSpPr>
            <p:nvPr/>
          </p:nvSpPr>
          <p:spPr bwMode="auto">
            <a:xfrm>
              <a:off x="4166" y="1585"/>
              <a:ext cx="33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graphicFrame>
          <p:nvGraphicFramePr>
            <p:cNvPr id="7200" name="Object 36"/>
            <p:cNvGraphicFramePr>
              <a:graphicFrameLocks noChangeAspect="1"/>
            </p:cNvGraphicFramePr>
            <p:nvPr/>
          </p:nvGraphicFramePr>
          <p:xfrm>
            <a:off x="3792" y="845"/>
            <a:ext cx="318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35" name="公式" r:id="rId4" imgW="469900" imgH="228600" progId="Equation.3">
                    <p:embed/>
                  </p:oleObj>
                </mc:Choice>
                <mc:Fallback>
                  <p:oleObj name="公式" r:id="rId4" imgW="469900" imgH="228600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845"/>
                          <a:ext cx="318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01" name="Line 37"/>
            <p:cNvSpPr>
              <a:spLocks noChangeShapeType="1"/>
            </p:cNvSpPr>
            <p:nvPr/>
          </p:nvSpPr>
          <p:spPr bwMode="auto">
            <a:xfrm>
              <a:off x="3955" y="990"/>
              <a:ext cx="0" cy="1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7202" name="Object 38"/>
            <p:cNvGraphicFramePr>
              <a:graphicFrameLocks noChangeAspect="1"/>
            </p:cNvGraphicFramePr>
            <p:nvPr/>
          </p:nvGraphicFramePr>
          <p:xfrm>
            <a:off x="3812" y="2126"/>
            <a:ext cx="343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36" name="公式" r:id="rId6" imgW="508000" imgH="228600" progId="Equation.3">
                    <p:embed/>
                  </p:oleObj>
                </mc:Choice>
                <mc:Fallback>
                  <p:oleObj name="公式" r:id="rId6" imgW="508000" imgH="228600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2" y="2126"/>
                          <a:ext cx="343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03" name="Line 39"/>
            <p:cNvSpPr>
              <a:spLocks noChangeShapeType="1"/>
            </p:cNvSpPr>
            <p:nvPr/>
          </p:nvSpPr>
          <p:spPr bwMode="auto">
            <a:xfrm flipV="1">
              <a:off x="3955" y="1844"/>
              <a:ext cx="0" cy="2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4" name="Line 40"/>
            <p:cNvSpPr>
              <a:spLocks noChangeShapeType="1"/>
            </p:cNvSpPr>
            <p:nvPr/>
          </p:nvSpPr>
          <p:spPr bwMode="auto">
            <a:xfrm>
              <a:off x="4372" y="1525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717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499186"/>
              </p:ext>
            </p:extLst>
          </p:nvPr>
        </p:nvGraphicFramePr>
        <p:xfrm>
          <a:off x="1619672" y="3140968"/>
          <a:ext cx="309562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7" name="公式" r:id="rId8" imgW="1459866" imgH="203112" progId="Equation.3">
                  <p:embed/>
                </p:oleObj>
              </mc:Choice>
              <mc:Fallback>
                <p:oleObj name="公式" r:id="rId8" imgW="1459866" imgH="203112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140968"/>
                        <a:ext cx="3095625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45"/>
          <p:cNvGraphicFramePr>
            <a:graphicFrameLocks noChangeAspect="1"/>
          </p:cNvGraphicFramePr>
          <p:nvPr/>
        </p:nvGraphicFramePr>
        <p:xfrm>
          <a:off x="1609725" y="4251325"/>
          <a:ext cx="7138988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公式" r:id="rId10" imgW="3708400" imgH="431800" progId="Equation.3">
                  <p:embed/>
                </p:oleObj>
              </mc:Choice>
              <mc:Fallback>
                <p:oleObj name="公式" r:id="rId10" imgW="3708400" imgH="43180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9725" y="4251325"/>
                        <a:ext cx="7138988" cy="83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  <a:r>
              <a:rPr lang="en-US" altLang="zh-CN" smtClean="0"/>
              <a:t>-</a:t>
            </a:r>
            <a:r>
              <a:rPr lang="zh-CN" altLang="en-US" smtClean="0"/>
              <a:t>语音信号分析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800" dirty="0" smtClean="0"/>
              <a:t>源</a:t>
            </a:r>
            <a:r>
              <a:rPr lang="en-US" altLang="zh-CN" sz="2800" dirty="0" smtClean="0"/>
              <a:t>-</a:t>
            </a:r>
            <a:r>
              <a:rPr lang="zh-CN" altLang="en-US" sz="2800" dirty="0" smtClean="0"/>
              <a:t>滤波</a:t>
            </a:r>
            <a:r>
              <a:rPr lang="en-US" altLang="zh-CN" sz="2800" dirty="0" smtClean="0"/>
              <a:t>-</a:t>
            </a:r>
            <a:r>
              <a:rPr lang="zh-CN" altLang="en-US" sz="2800" dirty="0" smtClean="0"/>
              <a:t>辐射模型</a:t>
            </a:r>
          </a:p>
          <a:p>
            <a:pPr eaLnBrk="1" hangingPunct="1"/>
            <a:r>
              <a:rPr lang="zh-CN" altLang="en-US" sz="2800" dirty="0" smtClean="0"/>
              <a:t>时域表示</a:t>
            </a:r>
            <a:endParaRPr lang="en-US" altLang="zh-CN" sz="2800" dirty="0" smtClean="0"/>
          </a:p>
          <a:p>
            <a:pPr lvl="1" eaLnBrk="1" hangingPunct="1"/>
            <a:endParaRPr lang="en-US" altLang="zh-CN" sz="1600" dirty="0" smtClean="0"/>
          </a:p>
          <a:p>
            <a:pPr lvl="1" eaLnBrk="1" hangingPunct="1"/>
            <a:endParaRPr lang="en-US" altLang="zh-CN" sz="1600" dirty="0" smtClean="0"/>
          </a:p>
          <a:p>
            <a:pPr eaLnBrk="1" hangingPunct="1"/>
            <a:r>
              <a:rPr lang="en-US" altLang="zh-CN" sz="2800" dirty="0" smtClean="0"/>
              <a:t>Z</a:t>
            </a:r>
            <a:r>
              <a:rPr lang="zh-CN" altLang="en-US" sz="2800" dirty="0" smtClean="0"/>
              <a:t>变换表示</a:t>
            </a:r>
          </a:p>
          <a:p>
            <a:pPr eaLnBrk="1" hangingPunct="1"/>
            <a:endParaRPr lang="zh-CN" altLang="en-US" sz="2800" dirty="0" smtClean="0"/>
          </a:p>
          <a:p>
            <a:pPr eaLnBrk="1" hangingPunct="1"/>
            <a:endParaRPr lang="en-US" altLang="zh-CN" sz="2800" dirty="0" smtClean="0"/>
          </a:p>
          <a:p>
            <a:pPr eaLnBrk="1" hangingPunct="1"/>
            <a:r>
              <a:rPr lang="zh-CN" altLang="en-US" sz="2800" dirty="0" smtClean="0"/>
              <a:t>如何将声源信号与声道传递函数分开</a:t>
            </a:r>
          </a:p>
          <a:p>
            <a:pPr lvl="1" eaLnBrk="1" hangingPunct="1"/>
            <a:r>
              <a:rPr lang="zh-CN" altLang="en-US" sz="2400" dirty="0" smtClean="0"/>
              <a:t>      声源信号：基频、声门关闭时刻</a:t>
            </a:r>
          </a:p>
          <a:p>
            <a:pPr lvl="1" eaLnBrk="1" hangingPunct="1"/>
            <a:r>
              <a:rPr lang="zh-CN" altLang="en-US" sz="2400" dirty="0" smtClean="0"/>
              <a:t>      声道传递函数：共振峰</a:t>
            </a:r>
          </a:p>
        </p:txBody>
      </p:sp>
      <p:grpSp>
        <p:nvGrpSpPr>
          <p:cNvPr id="8196" name="Group 4"/>
          <p:cNvGrpSpPr>
            <a:grpSpLocks/>
          </p:cNvGrpSpPr>
          <p:nvPr/>
        </p:nvGrpSpPr>
        <p:grpSpPr bwMode="auto">
          <a:xfrm>
            <a:off x="4213225" y="2244725"/>
            <a:ext cx="4895850" cy="2263775"/>
            <a:chOff x="2654" y="845"/>
            <a:chExt cx="3084" cy="1426"/>
          </a:xfrm>
        </p:grpSpPr>
        <p:sp>
          <p:nvSpPr>
            <p:cNvPr id="8201" name="Rectangle 5"/>
            <p:cNvSpPr>
              <a:spLocks noChangeArrowheads="1"/>
            </p:cNvSpPr>
            <p:nvPr/>
          </p:nvSpPr>
          <p:spPr bwMode="auto">
            <a:xfrm>
              <a:off x="2654" y="1082"/>
              <a:ext cx="520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8202" name="Text Box 6"/>
            <p:cNvSpPr txBox="1">
              <a:spLocks noChangeArrowheads="1"/>
            </p:cNvSpPr>
            <p:nvPr/>
          </p:nvSpPr>
          <p:spPr bwMode="auto">
            <a:xfrm>
              <a:off x="2654" y="1111"/>
              <a:ext cx="5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冲激序列发生器</a:t>
              </a:r>
            </a:p>
          </p:txBody>
        </p:sp>
        <p:sp>
          <p:nvSpPr>
            <p:cNvPr id="8203" name="Rectangle 7"/>
            <p:cNvSpPr>
              <a:spLocks noChangeArrowheads="1"/>
            </p:cNvSpPr>
            <p:nvPr/>
          </p:nvSpPr>
          <p:spPr bwMode="auto">
            <a:xfrm>
              <a:off x="3369" y="1082"/>
              <a:ext cx="423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8204" name="Text Box 8"/>
            <p:cNvSpPr txBox="1">
              <a:spLocks noChangeArrowheads="1"/>
            </p:cNvSpPr>
            <p:nvPr/>
          </p:nvSpPr>
          <p:spPr bwMode="auto">
            <a:xfrm>
              <a:off x="3369" y="1111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声门波模型</a:t>
              </a:r>
            </a:p>
          </p:txBody>
        </p:sp>
        <p:sp>
          <p:nvSpPr>
            <p:cNvPr id="8205" name="Rectangle 9"/>
            <p:cNvSpPr>
              <a:spLocks noChangeArrowheads="1"/>
            </p:cNvSpPr>
            <p:nvPr/>
          </p:nvSpPr>
          <p:spPr bwMode="auto">
            <a:xfrm>
              <a:off x="4470" y="1326"/>
              <a:ext cx="423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8206" name="Text Box 10"/>
            <p:cNvSpPr txBox="1">
              <a:spLocks noChangeArrowheads="1"/>
            </p:cNvSpPr>
            <p:nvPr/>
          </p:nvSpPr>
          <p:spPr bwMode="auto">
            <a:xfrm>
              <a:off x="4470" y="1357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声道  模型</a:t>
              </a:r>
            </a:p>
          </p:txBody>
        </p:sp>
        <p:sp>
          <p:nvSpPr>
            <p:cNvPr id="8207" name="Rectangle 11"/>
            <p:cNvSpPr>
              <a:spLocks noChangeArrowheads="1"/>
            </p:cNvSpPr>
            <p:nvPr/>
          </p:nvSpPr>
          <p:spPr bwMode="auto">
            <a:xfrm>
              <a:off x="5087" y="1326"/>
              <a:ext cx="423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8208" name="Text Box 12"/>
            <p:cNvSpPr txBox="1">
              <a:spLocks noChangeArrowheads="1"/>
            </p:cNvSpPr>
            <p:nvPr/>
          </p:nvSpPr>
          <p:spPr bwMode="auto">
            <a:xfrm>
              <a:off x="5087" y="1357"/>
              <a:ext cx="4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信号辐射模型</a:t>
              </a:r>
            </a:p>
          </p:txBody>
        </p:sp>
        <p:sp>
          <p:nvSpPr>
            <p:cNvPr id="8209" name="Line 13"/>
            <p:cNvSpPr>
              <a:spLocks noChangeShapeType="1"/>
            </p:cNvSpPr>
            <p:nvPr/>
          </p:nvSpPr>
          <p:spPr bwMode="auto">
            <a:xfrm>
              <a:off x="3174" y="1265"/>
              <a:ext cx="1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0" name="Line 14"/>
            <p:cNvSpPr>
              <a:spLocks noChangeShapeType="1"/>
            </p:cNvSpPr>
            <p:nvPr/>
          </p:nvSpPr>
          <p:spPr bwMode="auto">
            <a:xfrm>
              <a:off x="4892" y="1478"/>
              <a:ext cx="1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1" name="Line 15"/>
            <p:cNvSpPr>
              <a:spLocks noChangeShapeType="1"/>
            </p:cNvSpPr>
            <p:nvPr/>
          </p:nvSpPr>
          <p:spPr bwMode="auto">
            <a:xfrm>
              <a:off x="5510" y="1478"/>
              <a:ext cx="2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2" name="Line 16"/>
            <p:cNvSpPr>
              <a:spLocks noChangeShapeType="1"/>
            </p:cNvSpPr>
            <p:nvPr/>
          </p:nvSpPr>
          <p:spPr bwMode="auto">
            <a:xfrm>
              <a:off x="3792" y="1234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213" name="Group 17"/>
            <p:cNvGrpSpPr>
              <a:grpSpLocks/>
            </p:cNvGrpSpPr>
            <p:nvPr/>
          </p:nvGrpSpPr>
          <p:grpSpPr bwMode="auto">
            <a:xfrm>
              <a:off x="3890" y="1173"/>
              <a:ext cx="130" cy="122"/>
              <a:chOff x="3129" y="1911"/>
              <a:chExt cx="182" cy="181"/>
            </a:xfrm>
          </p:grpSpPr>
          <p:sp>
            <p:nvSpPr>
              <p:cNvPr id="8234" name="Oval 18"/>
              <p:cNvSpPr>
                <a:spLocks noChangeArrowheads="1"/>
              </p:cNvSpPr>
              <p:nvPr/>
            </p:nvSpPr>
            <p:spPr bwMode="auto">
              <a:xfrm>
                <a:off x="3129" y="1911"/>
                <a:ext cx="182" cy="18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8235" name="Line 19"/>
              <p:cNvSpPr>
                <a:spLocks noChangeShapeType="1"/>
              </p:cNvSpPr>
              <p:nvPr/>
            </p:nvSpPr>
            <p:spPr bwMode="auto">
              <a:xfrm flipH="1">
                <a:off x="3152" y="1933"/>
                <a:ext cx="136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36" name="Line 20"/>
              <p:cNvSpPr>
                <a:spLocks noChangeShapeType="1"/>
              </p:cNvSpPr>
              <p:nvPr/>
            </p:nvSpPr>
            <p:spPr bwMode="auto">
              <a:xfrm>
                <a:off x="3152" y="1933"/>
                <a:ext cx="114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8214" name="Line 21"/>
            <p:cNvSpPr>
              <a:spLocks noChangeShapeType="1"/>
            </p:cNvSpPr>
            <p:nvPr/>
          </p:nvSpPr>
          <p:spPr bwMode="auto">
            <a:xfrm>
              <a:off x="4019" y="1234"/>
              <a:ext cx="1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5" name="Rectangle 22"/>
            <p:cNvSpPr>
              <a:spLocks noChangeArrowheads="1"/>
            </p:cNvSpPr>
            <p:nvPr/>
          </p:nvSpPr>
          <p:spPr bwMode="auto">
            <a:xfrm>
              <a:off x="3272" y="1631"/>
              <a:ext cx="520" cy="3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8216" name="Text Box 23"/>
            <p:cNvSpPr txBox="1">
              <a:spLocks noChangeArrowheads="1"/>
            </p:cNvSpPr>
            <p:nvPr/>
          </p:nvSpPr>
          <p:spPr bwMode="auto">
            <a:xfrm>
              <a:off x="3272" y="1661"/>
              <a:ext cx="5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200">
                  <a:latin typeface="Arial" panose="020B0604020202020204" pitchFamily="34" charset="0"/>
                </a:rPr>
                <a:t>随机噪声发生器</a:t>
              </a:r>
            </a:p>
          </p:txBody>
        </p:sp>
        <p:sp>
          <p:nvSpPr>
            <p:cNvPr id="8217" name="Line 24"/>
            <p:cNvSpPr>
              <a:spLocks noChangeShapeType="1"/>
            </p:cNvSpPr>
            <p:nvPr/>
          </p:nvSpPr>
          <p:spPr bwMode="auto">
            <a:xfrm>
              <a:off x="3792" y="1783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218" name="Group 25"/>
            <p:cNvGrpSpPr>
              <a:grpSpLocks/>
            </p:cNvGrpSpPr>
            <p:nvPr/>
          </p:nvGrpSpPr>
          <p:grpSpPr bwMode="auto">
            <a:xfrm>
              <a:off x="3890" y="1722"/>
              <a:ext cx="130" cy="121"/>
              <a:chOff x="3129" y="1911"/>
              <a:chExt cx="182" cy="181"/>
            </a:xfrm>
          </p:grpSpPr>
          <p:sp>
            <p:nvSpPr>
              <p:cNvPr id="8231" name="Oval 26"/>
              <p:cNvSpPr>
                <a:spLocks noChangeArrowheads="1"/>
              </p:cNvSpPr>
              <p:nvPr/>
            </p:nvSpPr>
            <p:spPr bwMode="auto">
              <a:xfrm>
                <a:off x="3129" y="1911"/>
                <a:ext cx="182" cy="18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8232" name="Line 27"/>
              <p:cNvSpPr>
                <a:spLocks noChangeShapeType="1"/>
              </p:cNvSpPr>
              <p:nvPr/>
            </p:nvSpPr>
            <p:spPr bwMode="auto">
              <a:xfrm flipH="1">
                <a:off x="3152" y="1933"/>
                <a:ext cx="136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33" name="Line 28"/>
              <p:cNvSpPr>
                <a:spLocks noChangeShapeType="1"/>
              </p:cNvSpPr>
              <p:nvPr/>
            </p:nvSpPr>
            <p:spPr bwMode="auto">
              <a:xfrm>
                <a:off x="3152" y="1933"/>
                <a:ext cx="114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8219" name="Line 29"/>
            <p:cNvSpPr>
              <a:spLocks noChangeShapeType="1"/>
            </p:cNvSpPr>
            <p:nvPr/>
          </p:nvSpPr>
          <p:spPr bwMode="auto">
            <a:xfrm>
              <a:off x="4019" y="1783"/>
              <a:ext cx="1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0" name="Line 30"/>
            <p:cNvSpPr>
              <a:spLocks noChangeShapeType="1"/>
            </p:cNvSpPr>
            <p:nvPr/>
          </p:nvSpPr>
          <p:spPr bwMode="auto">
            <a:xfrm>
              <a:off x="4182" y="1234"/>
              <a:ext cx="0" cy="1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1" name="Line 31"/>
            <p:cNvSpPr>
              <a:spLocks noChangeShapeType="1"/>
            </p:cNvSpPr>
            <p:nvPr/>
          </p:nvSpPr>
          <p:spPr bwMode="auto">
            <a:xfrm>
              <a:off x="4182" y="1600"/>
              <a:ext cx="0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2" name="Line 32"/>
            <p:cNvSpPr>
              <a:spLocks noChangeShapeType="1"/>
            </p:cNvSpPr>
            <p:nvPr/>
          </p:nvSpPr>
          <p:spPr bwMode="auto">
            <a:xfrm flipH="1" flipV="1">
              <a:off x="4182" y="1448"/>
              <a:ext cx="163" cy="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3" name="Oval 33"/>
            <p:cNvSpPr>
              <a:spLocks noChangeArrowheads="1"/>
            </p:cNvSpPr>
            <p:nvPr/>
          </p:nvSpPr>
          <p:spPr bwMode="auto">
            <a:xfrm>
              <a:off x="4166" y="1417"/>
              <a:ext cx="33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8224" name="Oval 34"/>
            <p:cNvSpPr>
              <a:spLocks noChangeArrowheads="1"/>
            </p:cNvSpPr>
            <p:nvPr/>
          </p:nvSpPr>
          <p:spPr bwMode="auto">
            <a:xfrm>
              <a:off x="4359" y="1494"/>
              <a:ext cx="32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8225" name="Oval 35"/>
            <p:cNvSpPr>
              <a:spLocks noChangeArrowheads="1"/>
            </p:cNvSpPr>
            <p:nvPr/>
          </p:nvSpPr>
          <p:spPr bwMode="auto">
            <a:xfrm>
              <a:off x="4166" y="1585"/>
              <a:ext cx="33" cy="3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graphicFrame>
          <p:nvGraphicFramePr>
            <p:cNvPr id="8226" name="Object 36"/>
            <p:cNvGraphicFramePr>
              <a:graphicFrameLocks noChangeAspect="1"/>
            </p:cNvGraphicFramePr>
            <p:nvPr/>
          </p:nvGraphicFramePr>
          <p:xfrm>
            <a:off x="3792" y="845"/>
            <a:ext cx="318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67" name="公式" r:id="rId4" imgW="469900" imgH="228600" progId="Equation.3">
                    <p:embed/>
                  </p:oleObj>
                </mc:Choice>
                <mc:Fallback>
                  <p:oleObj name="公式" r:id="rId4" imgW="469900" imgH="228600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845"/>
                          <a:ext cx="318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27" name="Line 37"/>
            <p:cNvSpPr>
              <a:spLocks noChangeShapeType="1"/>
            </p:cNvSpPr>
            <p:nvPr/>
          </p:nvSpPr>
          <p:spPr bwMode="auto">
            <a:xfrm>
              <a:off x="3955" y="990"/>
              <a:ext cx="0" cy="1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8228" name="Object 38"/>
            <p:cNvGraphicFramePr>
              <a:graphicFrameLocks noChangeAspect="1"/>
            </p:cNvGraphicFramePr>
            <p:nvPr/>
          </p:nvGraphicFramePr>
          <p:xfrm>
            <a:off x="3812" y="2126"/>
            <a:ext cx="343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68" name="公式" r:id="rId6" imgW="508000" imgH="228600" progId="Equation.3">
                    <p:embed/>
                  </p:oleObj>
                </mc:Choice>
                <mc:Fallback>
                  <p:oleObj name="公式" r:id="rId6" imgW="508000" imgH="228600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2" y="2126"/>
                          <a:ext cx="343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29" name="Line 39"/>
            <p:cNvSpPr>
              <a:spLocks noChangeShapeType="1"/>
            </p:cNvSpPr>
            <p:nvPr/>
          </p:nvSpPr>
          <p:spPr bwMode="auto">
            <a:xfrm flipV="1">
              <a:off x="3955" y="1844"/>
              <a:ext cx="0" cy="2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0" name="Line 40"/>
            <p:cNvSpPr>
              <a:spLocks noChangeShapeType="1"/>
            </p:cNvSpPr>
            <p:nvPr/>
          </p:nvSpPr>
          <p:spPr bwMode="auto">
            <a:xfrm>
              <a:off x="4372" y="1525"/>
              <a:ext cx="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8197" name="Object 41"/>
          <p:cNvGraphicFramePr>
            <a:graphicFrameLocks noChangeAspect="1"/>
          </p:cNvGraphicFramePr>
          <p:nvPr/>
        </p:nvGraphicFramePr>
        <p:xfrm>
          <a:off x="1609725" y="4251325"/>
          <a:ext cx="7138988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9" name="公式" r:id="rId8" imgW="3708400" imgH="431800" progId="Equation.3">
                  <p:embed/>
                </p:oleObj>
              </mc:Choice>
              <mc:Fallback>
                <p:oleObj name="公式" r:id="rId8" imgW="3708400" imgH="431800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9725" y="4251325"/>
                        <a:ext cx="7138988" cy="83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52973"/>
              </p:ext>
            </p:extLst>
          </p:nvPr>
        </p:nvGraphicFramePr>
        <p:xfrm>
          <a:off x="1619672" y="3140968"/>
          <a:ext cx="309562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0" name="公式" r:id="rId10" imgW="1459866" imgH="203112" progId="Equation.3">
                  <p:embed/>
                </p:oleObj>
              </mc:Choice>
              <mc:Fallback>
                <p:oleObj name="公式" r:id="rId10" imgW="1459866" imgH="203112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140968"/>
                        <a:ext cx="3095625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3861862"/>
              </p:ext>
            </p:extLst>
          </p:nvPr>
        </p:nvGraphicFramePr>
        <p:xfrm>
          <a:off x="2051720" y="5750396"/>
          <a:ext cx="5762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1" name="公式" r:id="rId12" imgW="342751" imgH="203112" progId="Equation.3">
                  <p:embed/>
                </p:oleObj>
              </mc:Choice>
              <mc:Fallback>
                <p:oleObj name="公式" r:id="rId12" imgW="342751" imgH="203112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5750396"/>
                        <a:ext cx="5762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176967"/>
              </p:ext>
            </p:extLst>
          </p:nvPr>
        </p:nvGraphicFramePr>
        <p:xfrm>
          <a:off x="2051720" y="6165850"/>
          <a:ext cx="57626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2" name="公式" r:id="rId14" imgW="368140" imgH="203112" progId="Equation.3">
                  <p:embed/>
                </p:oleObj>
              </mc:Choice>
              <mc:Fallback>
                <p:oleObj name="公式" r:id="rId14" imgW="368140" imgH="203112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6165850"/>
                        <a:ext cx="576263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  <a:r>
              <a:rPr lang="en-US" altLang="zh-CN" smtClean="0"/>
              <a:t>-</a:t>
            </a:r>
            <a:r>
              <a:rPr lang="zh-CN" altLang="en-US" smtClean="0"/>
              <a:t>解卷积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对数运算</a:t>
            </a:r>
          </a:p>
          <a:p>
            <a:pPr eaLnBrk="1" hangingPunct="1"/>
            <a:endParaRPr lang="en-US" altLang="zh-CN" smtClean="0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2616200" y="2749550"/>
          <a:ext cx="3179763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公式" r:id="rId4" imgW="1651000" imgH="203200" progId="Equation.3">
                  <p:embed/>
                </p:oleObj>
              </mc:Choice>
              <mc:Fallback>
                <p:oleObj name="公式" r:id="rId4" imgW="1651000" imgH="203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6200" y="2749550"/>
                        <a:ext cx="3179763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  <a:r>
              <a:rPr lang="en-US" altLang="zh-CN" smtClean="0"/>
              <a:t>-</a:t>
            </a:r>
            <a:r>
              <a:rPr lang="zh-CN" altLang="en-US" smtClean="0"/>
              <a:t>解卷积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对数运算</a:t>
            </a:r>
          </a:p>
          <a:p>
            <a:pPr eaLnBrk="1" hangingPunct="1"/>
            <a:endParaRPr lang="zh-CN" altLang="en-US" smtClean="0"/>
          </a:p>
          <a:p>
            <a:pPr eaLnBrk="1" hangingPunct="1"/>
            <a:r>
              <a:rPr lang="zh-CN" altLang="en-US" smtClean="0"/>
              <a:t>解卷积运算过程</a:t>
            </a: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2609850" y="2747963"/>
          <a:ext cx="317976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公式" r:id="rId4" imgW="1651000" imgH="203200" progId="Equation.3">
                  <p:embed/>
                </p:oleObj>
              </mc:Choice>
              <mc:Fallback>
                <p:oleObj name="公式" r:id="rId4" imgW="1651000" imgH="203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9850" y="2747963"/>
                        <a:ext cx="317976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547813" y="3846513"/>
          <a:ext cx="4351337" cy="181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公式" r:id="rId6" imgW="2260600" imgH="939800" progId="Equation.3">
                  <p:embed/>
                </p:oleObj>
              </mc:Choice>
              <mc:Fallback>
                <p:oleObj name="公式" r:id="rId6" imgW="2260600" imgH="939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3846513"/>
                        <a:ext cx="4351337" cy="181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  <a:r>
              <a:rPr lang="en-US" altLang="zh-CN" smtClean="0"/>
              <a:t>-</a:t>
            </a:r>
            <a:r>
              <a:rPr lang="zh-CN" altLang="en-US" smtClean="0"/>
              <a:t>同态滤波 </a:t>
            </a:r>
            <a:r>
              <a:rPr lang="en-US" altLang="zh-CN" smtClean="0"/>
              <a:t>/ </a:t>
            </a:r>
            <a:r>
              <a:rPr lang="zh-CN" altLang="en-US" smtClean="0"/>
              <a:t>倒谱分析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逆</a:t>
            </a:r>
            <a:r>
              <a:rPr lang="en-US" altLang="zh-CN" sz="1800" dirty="0" smtClean="0"/>
              <a:t>Z</a:t>
            </a:r>
            <a:r>
              <a:rPr lang="zh-CN" altLang="en-US" sz="1800" dirty="0" smtClean="0"/>
              <a:t>变换</a:t>
            </a:r>
          </a:p>
          <a:p>
            <a:pPr lvl="1" eaLnBrk="1" hangingPunct="1">
              <a:lnSpc>
                <a:spcPct val="80000"/>
              </a:lnSpc>
            </a:pPr>
            <a:endParaRPr lang="zh-CN" altLang="en-US" sz="16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线性滤波</a:t>
            </a:r>
          </a:p>
          <a:p>
            <a:pPr eaLnBrk="1" hangingPunct="1">
              <a:lnSpc>
                <a:spcPct val="80000"/>
              </a:lnSpc>
            </a:pPr>
            <a:endParaRPr lang="zh-CN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逆变换</a:t>
            </a:r>
          </a:p>
          <a:p>
            <a:pPr eaLnBrk="1" hangingPunct="1">
              <a:lnSpc>
                <a:spcPct val="80000"/>
              </a:lnSpc>
            </a:pPr>
            <a:endParaRPr lang="zh-CN" altLang="en-US" sz="1800" dirty="0" smtClean="0"/>
          </a:p>
          <a:p>
            <a:pPr eaLnBrk="1" hangingPunct="1">
              <a:lnSpc>
                <a:spcPct val="80000"/>
              </a:lnSpc>
            </a:pPr>
            <a:endParaRPr lang="zh-CN" altLang="en-US" sz="1800" dirty="0" smtClean="0"/>
          </a:p>
          <a:p>
            <a:pPr eaLnBrk="1" hangingPunct="1">
              <a:lnSpc>
                <a:spcPct val="80000"/>
              </a:lnSpc>
            </a:pPr>
            <a:endParaRPr lang="zh-CN" altLang="en-US" sz="1800" dirty="0" smtClean="0"/>
          </a:p>
          <a:p>
            <a:pPr eaLnBrk="1" hangingPunct="1">
              <a:lnSpc>
                <a:spcPct val="80000"/>
              </a:lnSpc>
            </a:pPr>
            <a:endParaRPr lang="zh-CN" altLang="en-US" sz="1800" dirty="0" smtClean="0"/>
          </a:p>
          <a:p>
            <a:pPr eaLnBrk="1" hangingPunct="1">
              <a:lnSpc>
                <a:spcPct val="80000"/>
              </a:lnSpc>
            </a:pPr>
            <a:endParaRPr lang="en-US" altLang="zh-CN" sz="1800" dirty="0" smtClean="0"/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2916238" y="1901825"/>
          <a:ext cx="5984875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6" name="公式" r:id="rId4" imgW="3060700" imgH="241300" progId="Equation.3">
                  <p:embed/>
                </p:oleObj>
              </mc:Choice>
              <mc:Fallback>
                <p:oleObj name="公式" r:id="rId4" imgW="30607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1901825"/>
                        <a:ext cx="5984875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3563938" y="2468563"/>
          <a:ext cx="20542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7" name="公式" r:id="rId6" imgW="1066337" imgH="203112" progId="Equation.3">
                  <p:embed/>
                </p:oleObj>
              </mc:Choice>
              <mc:Fallback>
                <p:oleObj name="公式" r:id="rId6" imgW="1066337" imgH="20311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2468563"/>
                        <a:ext cx="205422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3509963" y="2925763"/>
          <a:ext cx="2151062" cy="146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8" name="公式" r:id="rId8" imgW="1117600" imgH="762000" progId="Equation.3">
                  <p:embed/>
                </p:oleObj>
              </mc:Choice>
              <mc:Fallback>
                <p:oleObj name="公式" r:id="rId8" imgW="1117600" imgH="762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9963" y="2925763"/>
                        <a:ext cx="2151062" cy="146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  <a:r>
              <a:rPr lang="en-US" altLang="zh-CN" smtClean="0"/>
              <a:t>-</a:t>
            </a:r>
            <a:r>
              <a:rPr lang="zh-CN" altLang="en-US" smtClean="0"/>
              <a:t>同态滤波 </a:t>
            </a:r>
            <a:r>
              <a:rPr lang="en-US" altLang="zh-CN" smtClean="0"/>
              <a:t>/ </a:t>
            </a:r>
            <a:r>
              <a:rPr lang="zh-CN" altLang="en-US" smtClean="0"/>
              <a:t>倒谱分析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1800" smtClean="0"/>
              <a:t>逆</a:t>
            </a:r>
            <a:r>
              <a:rPr lang="en-US" altLang="zh-CN" sz="1800" smtClean="0"/>
              <a:t>Z</a:t>
            </a:r>
            <a:r>
              <a:rPr lang="zh-CN" altLang="en-US" sz="1800" smtClean="0"/>
              <a:t>变换</a:t>
            </a:r>
          </a:p>
          <a:p>
            <a:pPr lvl="1" eaLnBrk="1" hangingPunct="1">
              <a:lnSpc>
                <a:spcPct val="80000"/>
              </a:lnSpc>
            </a:pPr>
            <a:endParaRPr lang="zh-CN" altLang="en-US" sz="160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smtClean="0"/>
              <a:t>线性滤波</a:t>
            </a:r>
          </a:p>
          <a:p>
            <a:pPr eaLnBrk="1" hangingPunct="1">
              <a:lnSpc>
                <a:spcPct val="80000"/>
              </a:lnSpc>
            </a:pPr>
            <a:endParaRPr lang="zh-CN" altLang="en-US" sz="180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smtClean="0"/>
              <a:t>逆变换</a:t>
            </a:r>
          </a:p>
          <a:p>
            <a:pPr eaLnBrk="1" hangingPunct="1">
              <a:lnSpc>
                <a:spcPct val="80000"/>
              </a:lnSpc>
            </a:pPr>
            <a:endParaRPr lang="zh-CN" altLang="en-US" sz="1800" smtClean="0"/>
          </a:p>
          <a:p>
            <a:pPr eaLnBrk="1" hangingPunct="1">
              <a:lnSpc>
                <a:spcPct val="80000"/>
              </a:lnSpc>
            </a:pPr>
            <a:endParaRPr lang="zh-CN" altLang="en-US" sz="1800" smtClean="0"/>
          </a:p>
          <a:p>
            <a:pPr eaLnBrk="1" hangingPunct="1">
              <a:lnSpc>
                <a:spcPct val="80000"/>
              </a:lnSpc>
            </a:pPr>
            <a:endParaRPr lang="zh-CN" altLang="en-US" sz="1800" smtClean="0"/>
          </a:p>
          <a:p>
            <a:pPr eaLnBrk="1" hangingPunct="1">
              <a:lnSpc>
                <a:spcPct val="80000"/>
              </a:lnSpc>
            </a:pPr>
            <a:endParaRPr lang="zh-CN" altLang="en-US" sz="180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smtClean="0"/>
              <a:t>同态滤波（</a:t>
            </a:r>
            <a:r>
              <a:rPr lang="en-US" altLang="zh-CN" sz="1800" smtClean="0"/>
              <a:t>homomorphic filtering</a:t>
            </a:r>
            <a:r>
              <a:rPr lang="zh-CN" altLang="en-US" sz="1800" smtClean="0"/>
              <a:t>）：通过线性变换解卷，输入</a:t>
            </a:r>
            <a:r>
              <a:rPr lang="en-US" altLang="zh-CN" sz="1800" smtClean="0"/>
              <a:t>/</a:t>
            </a:r>
            <a:r>
              <a:rPr lang="zh-CN" altLang="en-US" sz="1800" smtClean="0"/>
              <a:t>输出相同形态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600" smtClean="0"/>
              <a:t>分离非加性组合信号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600" smtClean="0"/>
              <a:t>非线性滤波</a:t>
            </a:r>
          </a:p>
          <a:p>
            <a:pPr eaLnBrk="1" hangingPunct="1">
              <a:lnSpc>
                <a:spcPct val="80000"/>
              </a:lnSpc>
            </a:pPr>
            <a:endParaRPr lang="en-US" altLang="zh-CN" sz="1800" smtClean="0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2908300" y="1901825"/>
          <a:ext cx="5984875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公式" r:id="rId4" imgW="3060700" imgH="241300" progId="Equation.3">
                  <p:embed/>
                </p:oleObj>
              </mc:Choice>
              <mc:Fallback>
                <p:oleObj name="公式" r:id="rId4" imgW="30607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901825"/>
                        <a:ext cx="5984875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6"/>
          <p:cNvGraphicFramePr>
            <a:graphicFrameLocks noChangeAspect="1"/>
          </p:cNvGraphicFramePr>
          <p:nvPr/>
        </p:nvGraphicFramePr>
        <p:xfrm>
          <a:off x="3502025" y="2925763"/>
          <a:ext cx="2151063" cy="146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name="公式" r:id="rId6" imgW="1117600" imgH="762000" progId="Equation.3">
                  <p:embed/>
                </p:oleObj>
              </mc:Choice>
              <mc:Fallback>
                <p:oleObj name="公式" r:id="rId6" imgW="1117600" imgH="762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2025" y="2925763"/>
                        <a:ext cx="2151063" cy="146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8"/>
          <p:cNvGraphicFramePr>
            <a:graphicFrameLocks noChangeAspect="1"/>
          </p:cNvGraphicFramePr>
          <p:nvPr/>
        </p:nvGraphicFramePr>
        <p:xfrm>
          <a:off x="3563938" y="2468563"/>
          <a:ext cx="20542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2" name="公式" r:id="rId8" imgW="1066337" imgH="203112" progId="Equation.3">
                  <p:embed/>
                </p:oleObj>
              </mc:Choice>
              <mc:Fallback>
                <p:oleObj name="公式" r:id="rId8" imgW="1066337" imgH="203112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2468563"/>
                        <a:ext cx="205422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概述</a:t>
            </a:r>
            <a:r>
              <a:rPr lang="en-US" altLang="zh-CN" smtClean="0"/>
              <a:t>-</a:t>
            </a:r>
            <a:r>
              <a:rPr lang="zh-CN" altLang="en-US" smtClean="0"/>
              <a:t>同态滤波 </a:t>
            </a:r>
            <a:r>
              <a:rPr lang="en-US" altLang="zh-CN" smtClean="0"/>
              <a:t>/ </a:t>
            </a:r>
            <a:r>
              <a:rPr lang="zh-CN" altLang="en-US" smtClean="0"/>
              <a:t>倒谱分析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逆</a:t>
            </a:r>
            <a:r>
              <a:rPr lang="en-US" altLang="zh-CN" sz="1800" dirty="0" smtClean="0"/>
              <a:t>Z</a:t>
            </a:r>
            <a:r>
              <a:rPr lang="zh-CN" altLang="en-US" sz="1800" dirty="0" smtClean="0"/>
              <a:t>变换</a:t>
            </a:r>
          </a:p>
          <a:p>
            <a:pPr lvl="1" eaLnBrk="1" hangingPunct="1">
              <a:lnSpc>
                <a:spcPct val="80000"/>
              </a:lnSpc>
            </a:pPr>
            <a:endParaRPr lang="zh-CN" altLang="en-US" sz="16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线性滤波</a:t>
            </a:r>
          </a:p>
          <a:p>
            <a:pPr eaLnBrk="1" hangingPunct="1">
              <a:lnSpc>
                <a:spcPct val="80000"/>
              </a:lnSpc>
            </a:pPr>
            <a:endParaRPr lang="zh-CN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逆变换</a:t>
            </a:r>
          </a:p>
          <a:p>
            <a:pPr eaLnBrk="1" hangingPunct="1">
              <a:lnSpc>
                <a:spcPct val="80000"/>
              </a:lnSpc>
            </a:pPr>
            <a:endParaRPr lang="zh-CN" altLang="en-US" sz="1800" dirty="0" smtClean="0"/>
          </a:p>
          <a:p>
            <a:pPr eaLnBrk="1" hangingPunct="1">
              <a:lnSpc>
                <a:spcPct val="80000"/>
              </a:lnSpc>
            </a:pPr>
            <a:endParaRPr lang="zh-CN" altLang="en-US" sz="1800" dirty="0" smtClean="0"/>
          </a:p>
          <a:p>
            <a:pPr eaLnBrk="1" hangingPunct="1">
              <a:lnSpc>
                <a:spcPct val="80000"/>
              </a:lnSpc>
            </a:pPr>
            <a:endParaRPr lang="zh-CN" altLang="en-US" sz="1800" dirty="0" smtClean="0"/>
          </a:p>
          <a:p>
            <a:pPr eaLnBrk="1" hangingPunct="1">
              <a:lnSpc>
                <a:spcPct val="80000"/>
              </a:lnSpc>
            </a:pPr>
            <a:endParaRPr lang="zh-CN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同态滤波（</a:t>
            </a:r>
            <a:r>
              <a:rPr lang="en-US" altLang="zh-CN" sz="1800" dirty="0" smtClean="0"/>
              <a:t>homomorphic filtering</a:t>
            </a:r>
            <a:r>
              <a:rPr lang="zh-CN" altLang="en-US" sz="1800" dirty="0" smtClean="0"/>
              <a:t>）：通过线性变换解卷，输入</a:t>
            </a:r>
            <a:r>
              <a:rPr lang="en-US" altLang="zh-CN" sz="1800" dirty="0" smtClean="0"/>
              <a:t>/</a:t>
            </a:r>
            <a:r>
              <a:rPr lang="zh-CN" altLang="en-US" sz="1800" dirty="0" smtClean="0"/>
              <a:t>输出相同形态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600" dirty="0" smtClean="0"/>
              <a:t>分离非加性组合信号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600" dirty="0" smtClean="0"/>
              <a:t>非线性滤波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1800" dirty="0" smtClean="0"/>
              <a:t>倒谱分析（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ceps</a:t>
            </a:r>
            <a:r>
              <a:rPr lang="en-US" altLang="zh-CN" sz="1800" dirty="0" err="1" smtClean="0"/>
              <a:t>trum</a:t>
            </a:r>
            <a:r>
              <a:rPr lang="en-US" altLang="zh-CN" sz="1800" dirty="0" smtClean="0"/>
              <a:t> analysis</a:t>
            </a:r>
            <a:r>
              <a:rPr lang="zh-CN" altLang="en-US" sz="1800" dirty="0" smtClean="0"/>
              <a:t>）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600" dirty="0" smtClean="0"/>
              <a:t>即同态分析；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600" dirty="0" smtClean="0"/>
              <a:t>傅里叶变换替代</a:t>
            </a:r>
            <a:r>
              <a:rPr lang="en-US" altLang="zh-CN" sz="1600" dirty="0" smtClean="0"/>
              <a:t>Z</a:t>
            </a:r>
            <a:r>
              <a:rPr lang="zh-CN" altLang="en-US" sz="1600" dirty="0" smtClean="0"/>
              <a:t>变换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1600" dirty="0" smtClean="0"/>
              <a:t>倒谱        是        谱的谱（</a:t>
            </a:r>
            <a:r>
              <a:rPr lang="en-US" altLang="zh-CN" sz="1600" dirty="0" smtClean="0">
                <a:solidFill>
                  <a:srgbClr val="FF0000"/>
                </a:solidFill>
              </a:rPr>
              <a:t>spec</a:t>
            </a:r>
            <a:r>
              <a:rPr lang="en-US" altLang="zh-CN" sz="1600" dirty="0" smtClean="0"/>
              <a:t>trum</a:t>
            </a:r>
            <a:r>
              <a:rPr lang="zh-CN" altLang="en-US" sz="1600" dirty="0" smtClean="0"/>
              <a:t>）</a:t>
            </a: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2908300" y="1916113"/>
          <a:ext cx="5984875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6" name="公式" r:id="rId4" imgW="3060700" imgH="241300" progId="Equation.3">
                  <p:embed/>
                </p:oleObj>
              </mc:Choice>
              <mc:Fallback>
                <p:oleObj name="公式" r:id="rId4" imgW="30607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916113"/>
                        <a:ext cx="5984875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6"/>
          <p:cNvGraphicFramePr>
            <a:graphicFrameLocks noChangeAspect="1"/>
          </p:cNvGraphicFramePr>
          <p:nvPr/>
        </p:nvGraphicFramePr>
        <p:xfrm>
          <a:off x="3502025" y="2940050"/>
          <a:ext cx="2151063" cy="146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7" name="公式" r:id="rId6" imgW="1117600" imgH="762000" progId="Equation.3">
                  <p:embed/>
                </p:oleObj>
              </mc:Choice>
              <mc:Fallback>
                <p:oleObj name="公式" r:id="rId6" imgW="1117600" imgH="762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2025" y="2940050"/>
                        <a:ext cx="2151063" cy="146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7"/>
          <p:cNvGraphicFramePr>
            <a:graphicFrameLocks noChangeAspect="1"/>
          </p:cNvGraphicFramePr>
          <p:nvPr/>
        </p:nvGraphicFramePr>
        <p:xfrm>
          <a:off x="3132138" y="6181725"/>
          <a:ext cx="51276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8" name="公式" r:id="rId8" imgW="304536" imgH="203024" progId="Equation.3">
                  <p:embed/>
                </p:oleObj>
              </mc:Choice>
              <mc:Fallback>
                <p:oleObj name="公式" r:id="rId8" imgW="304536" imgH="20302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6181725"/>
                        <a:ext cx="512762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8"/>
          <p:cNvGraphicFramePr>
            <a:graphicFrameLocks noChangeAspect="1"/>
          </p:cNvGraphicFramePr>
          <p:nvPr/>
        </p:nvGraphicFramePr>
        <p:xfrm>
          <a:off x="2411413" y="6181725"/>
          <a:ext cx="51276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9" name="公式" r:id="rId10" imgW="304536" imgH="203024" progId="Equation.3">
                  <p:embed/>
                </p:oleObj>
              </mc:Choice>
              <mc:Fallback>
                <p:oleObj name="公式" r:id="rId10" imgW="304536" imgH="203024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6181725"/>
                        <a:ext cx="512762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对象 1"/>
          <p:cNvGraphicFramePr>
            <a:graphicFrameLocks noChangeAspect="1"/>
          </p:cNvGraphicFramePr>
          <p:nvPr/>
        </p:nvGraphicFramePr>
        <p:xfrm>
          <a:off x="3563938" y="2468563"/>
          <a:ext cx="20542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" name="公式" r:id="rId12" imgW="1066337" imgH="203112" progId="Equation.3">
                  <p:embed/>
                </p:oleObj>
              </mc:Choice>
              <mc:Fallback>
                <p:oleObj name="公式" r:id="rId12" imgW="1066337" imgH="203112" progId="Equation.3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2468563"/>
                        <a:ext cx="205422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原理</a:t>
            </a:r>
            <a:r>
              <a:rPr lang="en-US" altLang="zh-CN" smtClean="0"/>
              <a:t>-</a:t>
            </a:r>
            <a:r>
              <a:rPr lang="zh-CN" altLang="en-US" smtClean="0"/>
              <a:t>解决问题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非加性信号的处理</a:t>
            </a:r>
          </a:p>
          <a:p>
            <a:pPr lvl="1" eaLnBrk="1" hangingPunct="1"/>
            <a:r>
              <a:rPr lang="zh-CN" altLang="en-US" smtClean="0"/>
              <a:t>对象：乘性、卷积信号</a:t>
            </a:r>
          </a:p>
          <a:p>
            <a:pPr lvl="1" eaLnBrk="1" hangingPunct="1"/>
            <a:r>
              <a:rPr lang="zh-CN" altLang="en-US" smtClean="0"/>
              <a:t>方法：</a:t>
            </a:r>
          </a:p>
          <a:p>
            <a:pPr lvl="2" eaLnBrk="1" hangingPunct="1"/>
            <a:r>
              <a:rPr lang="zh-CN" altLang="en-US" smtClean="0"/>
              <a:t>线性变换将非加性信号转换为加性信号</a:t>
            </a:r>
          </a:p>
          <a:p>
            <a:pPr lvl="2" eaLnBrk="1" hangingPunct="1"/>
            <a:r>
              <a:rPr lang="zh-CN" altLang="en-US" smtClean="0"/>
              <a:t>对加性信号实施线性滤波</a:t>
            </a:r>
          </a:p>
          <a:p>
            <a:pPr lvl="2" eaLnBrk="1" hangingPunct="1"/>
            <a:r>
              <a:rPr lang="zh-CN" altLang="en-US" smtClean="0"/>
              <a:t>将处理过的加性信号逆变成原形态的非加性信号</a:t>
            </a:r>
          </a:p>
          <a:p>
            <a:pPr lvl="1" eaLnBrk="1" hangingPunct="1"/>
            <a:endParaRPr lang="en-US" altLang="zh-CN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原理</a:t>
            </a:r>
            <a:r>
              <a:rPr lang="en-US" altLang="zh-CN" smtClean="0"/>
              <a:t>-</a:t>
            </a:r>
            <a:r>
              <a:rPr lang="zh-CN" altLang="en-US" smtClean="0"/>
              <a:t>同态系统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191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 smtClean="0"/>
              <a:t>同态系统</a:t>
            </a:r>
            <a:r>
              <a:rPr lang="en-US" altLang="zh-CN" sz="2400" smtClean="0"/>
              <a:t>=</a:t>
            </a:r>
            <a:r>
              <a:rPr lang="zh-CN" altLang="en-US" sz="2400" smtClean="0"/>
              <a:t>特征系统</a:t>
            </a:r>
            <a:r>
              <a:rPr lang="en-US" altLang="zh-CN" sz="2400" smtClean="0"/>
              <a:t>+</a:t>
            </a:r>
            <a:r>
              <a:rPr lang="zh-CN" altLang="en-US" sz="2400" smtClean="0"/>
              <a:t>线性系统</a:t>
            </a:r>
            <a:r>
              <a:rPr lang="en-US" altLang="zh-CN" sz="2400" smtClean="0"/>
              <a:t>+</a:t>
            </a:r>
            <a:r>
              <a:rPr lang="zh-CN" altLang="en-US" sz="2400" smtClean="0"/>
              <a:t>逆特征系统</a:t>
            </a:r>
          </a:p>
        </p:txBody>
      </p:sp>
      <p:grpSp>
        <p:nvGrpSpPr>
          <p:cNvPr id="15364" name="Group 65"/>
          <p:cNvGrpSpPr>
            <a:grpSpLocks/>
          </p:cNvGrpSpPr>
          <p:nvPr/>
        </p:nvGrpSpPr>
        <p:grpSpPr bwMode="auto">
          <a:xfrm>
            <a:off x="257175" y="2271713"/>
            <a:ext cx="8813800" cy="869950"/>
            <a:chOff x="162" y="1249"/>
            <a:chExt cx="5552" cy="708"/>
          </a:xfrm>
        </p:grpSpPr>
        <p:sp>
          <p:nvSpPr>
            <p:cNvPr id="15365" name="Rectangle 5"/>
            <p:cNvSpPr>
              <a:spLocks noChangeArrowheads="1"/>
            </p:cNvSpPr>
            <p:nvPr/>
          </p:nvSpPr>
          <p:spPr bwMode="auto">
            <a:xfrm>
              <a:off x="2540" y="1434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5366" name="Line 6"/>
            <p:cNvSpPr>
              <a:spLocks noChangeShapeType="1"/>
            </p:cNvSpPr>
            <p:nvPr/>
          </p:nvSpPr>
          <p:spPr bwMode="auto">
            <a:xfrm>
              <a:off x="1746" y="1707"/>
              <a:ext cx="8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7" name="Line 7"/>
            <p:cNvSpPr>
              <a:spLocks noChangeShapeType="1"/>
            </p:cNvSpPr>
            <p:nvPr/>
          </p:nvSpPr>
          <p:spPr bwMode="auto">
            <a:xfrm>
              <a:off x="3334" y="1684"/>
              <a:ext cx="7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5368" name="Object 8"/>
            <p:cNvGraphicFramePr>
              <a:graphicFrameLocks noChangeAspect="1"/>
            </p:cNvGraphicFramePr>
            <p:nvPr/>
          </p:nvGraphicFramePr>
          <p:xfrm>
            <a:off x="1783" y="1512"/>
            <a:ext cx="755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0" name="公式" r:id="rId4" imgW="812447" imgH="431613" progId="Equation.3">
                    <p:embed/>
                  </p:oleObj>
                </mc:Choice>
                <mc:Fallback>
                  <p:oleObj name="公式" r:id="rId4" imgW="812447" imgH="431613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3" y="1512"/>
                          <a:ext cx="755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69" name="Rectangle 9"/>
            <p:cNvSpPr>
              <a:spLocks noChangeArrowheads="1"/>
            </p:cNvSpPr>
            <p:nvPr/>
          </p:nvSpPr>
          <p:spPr bwMode="auto">
            <a:xfrm>
              <a:off x="961" y="1458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167" y="1753"/>
              <a:ext cx="7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5371" name="Object 11"/>
            <p:cNvGraphicFramePr>
              <a:graphicFrameLocks noChangeAspect="1"/>
            </p:cNvGraphicFramePr>
            <p:nvPr/>
          </p:nvGraphicFramePr>
          <p:xfrm>
            <a:off x="162" y="1558"/>
            <a:ext cx="731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1" name="公式" r:id="rId6" imgW="787400" imgH="431800" progId="Equation.3">
                    <p:embed/>
                  </p:oleObj>
                </mc:Choice>
                <mc:Fallback>
                  <p:oleObj name="公式" r:id="rId6" imgW="787400" imgH="4318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" y="1558"/>
                          <a:ext cx="731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2" name="Object 12"/>
            <p:cNvGraphicFramePr>
              <a:graphicFrameLocks noChangeAspect="1"/>
            </p:cNvGraphicFramePr>
            <p:nvPr/>
          </p:nvGraphicFramePr>
          <p:xfrm>
            <a:off x="3309" y="1480"/>
            <a:ext cx="766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2" name="公式" r:id="rId8" imgW="825500" imgH="431800" progId="Equation.3">
                    <p:embed/>
                  </p:oleObj>
                </mc:Choice>
                <mc:Fallback>
                  <p:oleObj name="公式" r:id="rId8" imgW="825500" imgH="431800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9" y="1480"/>
                          <a:ext cx="766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3" name="Rectangle 13"/>
            <p:cNvSpPr>
              <a:spLocks noChangeArrowheads="1"/>
            </p:cNvSpPr>
            <p:nvPr/>
          </p:nvSpPr>
          <p:spPr bwMode="auto">
            <a:xfrm>
              <a:off x="4037" y="1434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5374" name="Line 14"/>
            <p:cNvSpPr>
              <a:spLocks noChangeShapeType="1"/>
            </p:cNvSpPr>
            <p:nvPr/>
          </p:nvSpPr>
          <p:spPr bwMode="auto">
            <a:xfrm>
              <a:off x="4830" y="1661"/>
              <a:ext cx="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5375" name="Object 15"/>
            <p:cNvGraphicFramePr>
              <a:graphicFrameLocks noChangeAspect="1"/>
            </p:cNvGraphicFramePr>
            <p:nvPr/>
          </p:nvGraphicFramePr>
          <p:xfrm>
            <a:off x="4814" y="1457"/>
            <a:ext cx="742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3" name="公式" r:id="rId10" imgW="799753" imgH="431613" progId="Equation.3">
                    <p:embed/>
                  </p:oleObj>
                </mc:Choice>
                <mc:Fallback>
                  <p:oleObj name="公式" r:id="rId10" imgW="799753" imgH="431613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4" y="1457"/>
                          <a:ext cx="742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6" name="Object 16"/>
            <p:cNvGraphicFramePr>
              <a:graphicFrameLocks noChangeAspect="1"/>
            </p:cNvGraphicFramePr>
            <p:nvPr/>
          </p:nvGraphicFramePr>
          <p:xfrm>
            <a:off x="1179" y="1616"/>
            <a:ext cx="342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4" name="公式" r:id="rId12" imgW="368140" imgH="215806" progId="Equation.3">
                    <p:embed/>
                  </p:oleObj>
                </mc:Choice>
                <mc:Fallback>
                  <p:oleObj name="公式" r:id="rId12" imgW="368140" imgH="215806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9" y="1616"/>
                          <a:ext cx="342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7" name="Object 17"/>
            <p:cNvGraphicFramePr>
              <a:graphicFrameLocks noChangeAspect="1"/>
            </p:cNvGraphicFramePr>
            <p:nvPr/>
          </p:nvGraphicFramePr>
          <p:xfrm>
            <a:off x="4257" y="1570"/>
            <a:ext cx="401" cy="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5" name="公式" r:id="rId14" imgW="431613" imgH="228501" progId="Equation.3">
                    <p:embed/>
                  </p:oleObj>
                </mc:Choice>
                <mc:Fallback>
                  <p:oleObj name="公式" r:id="rId14" imgW="431613" imgH="228501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7" y="1570"/>
                          <a:ext cx="401" cy="2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8" name="Object 18"/>
            <p:cNvGraphicFramePr>
              <a:graphicFrameLocks noChangeAspect="1"/>
            </p:cNvGraphicFramePr>
            <p:nvPr/>
          </p:nvGraphicFramePr>
          <p:xfrm>
            <a:off x="2778" y="1598"/>
            <a:ext cx="318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6" name="公式" r:id="rId16" imgW="342603" imgH="215713" progId="Equation.3">
                    <p:embed/>
                  </p:oleObj>
                </mc:Choice>
                <mc:Fallback>
                  <p:oleObj name="公式" r:id="rId16" imgW="342603" imgH="215713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8" y="1598"/>
                          <a:ext cx="318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9" name="Text Box 19"/>
            <p:cNvSpPr txBox="1">
              <a:spLocks noChangeArrowheads="1"/>
            </p:cNvSpPr>
            <p:nvPr/>
          </p:nvSpPr>
          <p:spPr bwMode="auto">
            <a:xfrm>
              <a:off x="826" y="1345"/>
              <a:ext cx="172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*</a:t>
              </a:r>
            </a:p>
          </p:txBody>
        </p:sp>
        <p:sp>
          <p:nvSpPr>
            <p:cNvPr id="15380" name="Text Box 20"/>
            <p:cNvSpPr txBox="1">
              <a:spLocks noChangeArrowheads="1"/>
            </p:cNvSpPr>
            <p:nvPr/>
          </p:nvSpPr>
          <p:spPr bwMode="auto">
            <a:xfrm>
              <a:off x="4840" y="1253"/>
              <a:ext cx="172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*</a:t>
              </a:r>
            </a:p>
          </p:txBody>
        </p:sp>
        <p:sp>
          <p:nvSpPr>
            <p:cNvPr id="15381" name="Text Box 23"/>
            <p:cNvSpPr txBox="1">
              <a:spLocks noChangeArrowheads="1"/>
            </p:cNvSpPr>
            <p:nvPr/>
          </p:nvSpPr>
          <p:spPr bwMode="auto">
            <a:xfrm>
              <a:off x="1727" y="1298"/>
              <a:ext cx="20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5382" name="Text Box 24"/>
            <p:cNvSpPr txBox="1">
              <a:spLocks noChangeArrowheads="1"/>
            </p:cNvSpPr>
            <p:nvPr/>
          </p:nvSpPr>
          <p:spPr bwMode="auto">
            <a:xfrm>
              <a:off x="2336" y="1294"/>
              <a:ext cx="20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5383" name="Text Box 25"/>
            <p:cNvSpPr txBox="1">
              <a:spLocks noChangeArrowheads="1"/>
            </p:cNvSpPr>
            <p:nvPr/>
          </p:nvSpPr>
          <p:spPr bwMode="auto">
            <a:xfrm>
              <a:off x="3288" y="1253"/>
              <a:ext cx="200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5384" name="Text Box 26"/>
            <p:cNvSpPr txBox="1">
              <a:spLocks noChangeArrowheads="1"/>
            </p:cNvSpPr>
            <p:nvPr/>
          </p:nvSpPr>
          <p:spPr bwMode="auto">
            <a:xfrm>
              <a:off x="3905" y="1249"/>
              <a:ext cx="200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原理</a:t>
            </a:r>
            <a:r>
              <a:rPr lang="en-US" altLang="zh-CN" smtClean="0"/>
              <a:t>-</a:t>
            </a:r>
            <a:r>
              <a:rPr lang="zh-CN" altLang="en-US" smtClean="0"/>
              <a:t>同态系统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191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 smtClean="0"/>
              <a:t>同态系统</a:t>
            </a:r>
            <a:r>
              <a:rPr lang="en-US" altLang="zh-CN" sz="2400" smtClean="0"/>
              <a:t>=</a:t>
            </a:r>
            <a:r>
              <a:rPr lang="zh-CN" altLang="en-US" sz="2400" smtClean="0"/>
              <a:t>特征系统</a:t>
            </a:r>
            <a:r>
              <a:rPr lang="en-US" altLang="zh-CN" sz="2400" smtClean="0"/>
              <a:t>+</a:t>
            </a:r>
            <a:r>
              <a:rPr lang="zh-CN" altLang="en-US" sz="2400" smtClean="0"/>
              <a:t>线性系统</a:t>
            </a:r>
            <a:r>
              <a:rPr lang="en-US" altLang="zh-CN" sz="2400" smtClean="0"/>
              <a:t>+</a:t>
            </a:r>
            <a:r>
              <a:rPr lang="zh-CN" altLang="en-US" sz="2400" smtClean="0"/>
              <a:t>逆特征系统</a:t>
            </a:r>
          </a:p>
        </p:txBody>
      </p:sp>
      <p:sp>
        <p:nvSpPr>
          <p:cNvPr id="16388" name="Rectangle 25"/>
          <p:cNvSpPr>
            <a:spLocks noChangeArrowheads="1"/>
          </p:cNvSpPr>
          <p:nvPr/>
        </p:nvSpPr>
        <p:spPr bwMode="auto">
          <a:xfrm>
            <a:off x="468313" y="3213100"/>
            <a:ext cx="8229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/>
              <a:t>特征系统</a:t>
            </a:r>
          </a:p>
        </p:txBody>
      </p:sp>
      <p:graphicFrame>
        <p:nvGraphicFramePr>
          <p:cNvPr id="16389" name="Object 27"/>
          <p:cNvGraphicFramePr>
            <a:graphicFrameLocks noChangeAspect="1"/>
          </p:cNvGraphicFramePr>
          <p:nvPr/>
        </p:nvGraphicFramePr>
        <p:xfrm>
          <a:off x="1835150" y="3284538"/>
          <a:ext cx="54292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9" name="公式" r:id="rId4" imgW="368140" imgH="215806" progId="Equation.3">
                  <p:embed/>
                </p:oleObj>
              </mc:Choice>
              <mc:Fallback>
                <p:oleObj name="公式" r:id="rId4" imgW="368140" imgH="215806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284538"/>
                        <a:ext cx="542925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390" name="Group 29"/>
          <p:cNvGrpSpPr>
            <a:grpSpLocks/>
          </p:cNvGrpSpPr>
          <p:nvPr/>
        </p:nvGrpSpPr>
        <p:grpSpPr bwMode="auto">
          <a:xfrm>
            <a:off x="468313" y="3722688"/>
            <a:ext cx="8027987" cy="1074737"/>
            <a:chOff x="295" y="2345"/>
            <a:chExt cx="5057" cy="813"/>
          </a:xfrm>
        </p:grpSpPr>
        <p:sp>
          <p:nvSpPr>
            <p:cNvPr id="16412" name="Rectangle 30"/>
            <p:cNvSpPr>
              <a:spLocks noChangeArrowheads="1"/>
            </p:cNvSpPr>
            <p:nvPr/>
          </p:nvSpPr>
          <p:spPr bwMode="auto">
            <a:xfrm>
              <a:off x="2381" y="2568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6413" name="Line 31"/>
            <p:cNvSpPr>
              <a:spLocks noChangeShapeType="1"/>
            </p:cNvSpPr>
            <p:nvPr/>
          </p:nvSpPr>
          <p:spPr bwMode="auto">
            <a:xfrm flipV="1">
              <a:off x="1874" y="2794"/>
              <a:ext cx="50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4" name="Line 32"/>
            <p:cNvSpPr>
              <a:spLocks noChangeShapeType="1"/>
            </p:cNvSpPr>
            <p:nvPr/>
          </p:nvSpPr>
          <p:spPr bwMode="auto">
            <a:xfrm>
              <a:off x="3172" y="2796"/>
              <a:ext cx="5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6415" name="Object 33"/>
            <p:cNvGraphicFramePr>
              <a:graphicFrameLocks noChangeAspect="1"/>
            </p:cNvGraphicFramePr>
            <p:nvPr/>
          </p:nvGraphicFramePr>
          <p:xfrm>
            <a:off x="1973" y="2585"/>
            <a:ext cx="331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20" name="公式" r:id="rId6" imgW="355292" imgH="203024" progId="Equation.3">
                    <p:embed/>
                  </p:oleObj>
                </mc:Choice>
                <mc:Fallback>
                  <p:oleObj name="公式" r:id="rId6" imgW="355292" imgH="203024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3" y="2585"/>
                          <a:ext cx="331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6" name="Rectangle 34"/>
            <p:cNvSpPr>
              <a:spLocks noChangeArrowheads="1"/>
            </p:cNvSpPr>
            <p:nvPr/>
          </p:nvSpPr>
          <p:spPr bwMode="auto">
            <a:xfrm>
              <a:off x="1089" y="2568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6417" name="Line 35"/>
            <p:cNvSpPr>
              <a:spLocks noChangeShapeType="1"/>
            </p:cNvSpPr>
            <p:nvPr/>
          </p:nvSpPr>
          <p:spPr bwMode="auto">
            <a:xfrm>
              <a:off x="295" y="2797"/>
              <a:ext cx="7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6418" name="Object 36"/>
            <p:cNvGraphicFramePr>
              <a:graphicFrameLocks noChangeAspect="1"/>
            </p:cNvGraphicFramePr>
            <p:nvPr/>
          </p:nvGraphicFramePr>
          <p:xfrm>
            <a:off x="499" y="2614"/>
            <a:ext cx="295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21" name="公式" r:id="rId8" imgW="317225" imgH="203024" progId="Equation.3">
                    <p:embed/>
                  </p:oleObj>
                </mc:Choice>
                <mc:Fallback>
                  <p:oleObj name="公式" r:id="rId8" imgW="317225" imgH="203024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" y="2614"/>
                          <a:ext cx="295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9" name="Rectangle 37"/>
            <p:cNvSpPr>
              <a:spLocks noChangeArrowheads="1"/>
            </p:cNvSpPr>
            <p:nvPr/>
          </p:nvSpPr>
          <p:spPr bwMode="auto">
            <a:xfrm>
              <a:off x="3675" y="2568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6420" name="Line 38"/>
            <p:cNvSpPr>
              <a:spLocks noChangeShapeType="1"/>
            </p:cNvSpPr>
            <p:nvPr/>
          </p:nvSpPr>
          <p:spPr bwMode="auto">
            <a:xfrm>
              <a:off x="4468" y="2795"/>
              <a:ext cx="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6421" name="Object 39"/>
            <p:cNvGraphicFramePr>
              <a:graphicFrameLocks noChangeAspect="1"/>
            </p:cNvGraphicFramePr>
            <p:nvPr/>
          </p:nvGraphicFramePr>
          <p:xfrm>
            <a:off x="4785" y="2614"/>
            <a:ext cx="295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22" name="公式" r:id="rId10" imgW="317225" imgH="203024" progId="Equation.3">
                    <p:embed/>
                  </p:oleObj>
                </mc:Choice>
                <mc:Fallback>
                  <p:oleObj name="公式" r:id="rId10" imgW="317225" imgH="203024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5" y="2614"/>
                          <a:ext cx="295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2" name="Object 40"/>
            <p:cNvGraphicFramePr>
              <a:graphicFrameLocks noChangeAspect="1"/>
            </p:cNvGraphicFramePr>
            <p:nvPr/>
          </p:nvGraphicFramePr>
          <p:xfrm>
            <a:off x="1336" y="2710"/>
            <a:ext cx="283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23" name="公式" r:id="rId12" imgW="304536" imgH="203024" progId="Equation.3">
                    <p:embed/>
                  </p:oleObj>
                </mc:Choice>
                <mc:Fallback>
                  <p:oleObj name="公式" r:id="rId12" imgW="304536" imgH="203024" progId="Equation.3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6" y="2710"/>
                          <a:ext cx="283" cy="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3" name="Object 41"/>
            <p:cNvGraphicFramePr>
              <a:graphicFrameLocks noChangeAspect="1"/>
            </p:cNvGraphicFramePr>
            <p:nvPr/>
          </p:nvGraphicFramePr>
          <p:xfrm>
            <a:off x="3855" y="2697"/>
            <a:ext cx="389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24" name="公式" r:id="rId14" imgW="418918" imgH="253890" progId="Equation.3">
                    <p:embed/>
                  </p:oleObj>
                </mc:Choice>
                <mc:Fallback>
                  <p:oleObj name="公式" r:id="rId14" imgW="418918" imgH="253890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5" y="2697"/>
                          <a:ext cx="389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4" name="Object 42"/>
            <p:cNvGraphicFramePr>
              <a:graphicFrameLocks noChangeAspect="1"/>
            </p:cNvGraphicFramePr>
            <p:nvPr/>
          </p:nvGraphicFramePr>
          <p:xfrm>
            <a:off x="2628" y="2699"/>
            <a:ext cx="294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25" name="公式" r:id="rId16" imgW="317225" imgH="203024" progId="Equation.3">
                    <p:embed/>
                  </p:oleObj>
                </mc:Choice>
                <mc:Fallback>
                  <p:oleObj name="公式" r:id="rId16" imgW="317225" imgH="203024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8" y="2699"/>
                          <a:ext cx="294" cy="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5" name="Object 43"/>
            <p:cNvGraphicFramePr>
              <a:graphicFrameLocks noChangeAspect="1"/>
            </p:cNvGraphicFramePr>
            <p:nvPr/>
          </p:nvGraphicFramePr>
          <p:xfrm>
            <a:off x="3220" y="2574"/>
            <a:ext cx="331" cy="2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26" name="公式" r:id="rId18" imgW="355446" imgH="241195" progId="Equation.3">
                    <p:embed/>
                  </p:oleObj>
                </mc:Choice>
                <mc:Fallback>
                  <p:oleObj name="公式" r:id="rId18" imgW="355446" imgH="241195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" y="2574"/>
                          <a:ext cx="331" cy="2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26" name="Rectangle 44"/>
            <p:cNvSpPr>
              <a:spLocks noChangeArrowheads="1"/>
            </p:cNvSpPr>
            <p:nvPr/>
          </p:nvSpPr>
          <p:spPr bwMode="auto">
            <a:xfrm>
              <a:off x="952" y="2365"/>
              <a:ext cx="3652" cy="793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6427" name="Text Box 45"/>
            <p:cNvSpPr txBox="1">
              <a:spLocks noChangeArrowheads="1"/>
            </p:cNvSpPr>
            <p:nvPr/>
          </p:nvSpPr>
          <p:spPr bwMode="auto">
            <a:xfrm>
              <a:off x="962" y="2428"/>
              <a:ext cx="172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*</a:t>
              </a:r>
            </a:p>
          </p:txBody>
        </p:sp>
        <p:sp>
          <p:nvSpPr>
            <p:cNvPr id="16428" name="Text Box 46"/>
            <p:cNvSpPr txBox="1">
              <a:spLocks noChangeArrowheads="1"/>
            </p:cNvSpPr>
            <p:nvPr/>
          </p:nvSpPr>
          <p:spPr bwMode="auto">
            <a:xfrm>
              <a:off x="1824" y="2345"/>
              <a:ext cx="116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  <p:graphicFrame>
          <p:nvGraphicFramePr>
            <p:cNvPr id="16429" name="Object 47"/>
            <p:cNvGraphicFramePr>
              <a:graphicFrameLocks noChangeAspect="1"/>
            </p:cNvGraphicFramePr>
            <p:nvPr/>
          </p:nvGraphicFramePr>
          <p:xfrm>
            <a:off x="1882" y="2478"/>
            <a:ext cx="106" cy="1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27" name="公式" r:id="rId20" imgW="114102" imgH="114102" progId="Equation.3">
                    <p:embed/>
                  </p:oleObj>
                </mc:Choice>
                <mc:Fallback>
                  <p:oleObj name="公式" r:id="rId20" imgW="114102" imgH="114102" progId="Equation.3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2" y="2478"/>
                          <a:ext cx="106" cy="1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30" name="Object 48"/>
            <p:cNvGraphicFramePr>
              <a:graphicFrameLocks noChangeAspect="1"/>
            </p:cNvGraphicFramePr>
            <p:nvPr/>
          </p:nvGraphicFramePr>
          <p:xfrm>
            <a:off x="2275" y="2478"/>
            <a:ext cx="106" cy="1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28" name="公式" r:id="rId22" imgW="114102" imgH="114102" progId="Equation.3">
                    <p:embed/>
                  </p:oleObj>
                </mc:Choice>
                <mc:Fallback>
                  <p:oleObj name="公式" r:id="rId22" imgW="114102" imgH="114102" progId="Equation.3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5" y="2478"/>
                          <a:ext cx="106" cy="1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31" name="Text Box 49"/>
            <p:cNvSpPr txBox="1">
              <a:spLocks noChangeArrowheads="1"/>
            </p:cNvSpPr>
            <p:nvPr/>
          </p:nvSpPr>
          <p:spPr bwMode="auto">
            <a:xfrm>
              <a:off x="3140" y="2387"/>
              <a:ext cx="200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6432" name="Text Box 50"/>
            <p:cNvSpPr txBox="1">
              <a:spLocks noChangeArrowheads="1"/>
            </p:cNvSpPr>
            <p:nvPr/>
          </p:nvSpPr>
          <p:spPr bwMode="auto">
            <a:xfrm>
              <a:off x="3515" y="2387"/>
              <a:ext cx="200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6433" name="Text Box 51"/>
            <p:cNvSpPr txBox="1">
              <a:spLocks noChangeArrowheads="1"/>
            </p:cNvSpPr>
            <p:nvPr/>
          </p:nvSpPr>
          <p:spPr bwMode="auto">
            <a:xfrm>
              <a:off x="4449" y="2387"/>
              <a:ext cx="200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16391" name="Group 74"/>
          <p:cNvGrpSpPr>
            <a:grpSpLocks/>
          </p:cNvGrpSpPr>
          <p:nvPr/>
        </p:nvGrpSpPr>
        <p:grpSpPr bwMode="auto">
          <a:xfrm>
            <a:off x="257175" y="2271713"/>
            <a:ext cx="8813800" cy="869950"/>
            <a:chOff x="162" y="1249"/>
            <a:chExt cx="5552" cy="708"/>
          </a:xfrm>
        </p:grpSpPr>
        <p:sp>
          <p:nvSpPr>
            <p:cNvPr id="16392" name="Rectangle 75"/>
            <p:cNvSpPr>
              <a:spLocks noChangeArrowheads="1"/>
            </p:cNvSpPr>
            <p:nvPr/>
          </p:nvSpPr>
          <p:spPr bwMode="auto">
            <a:xfrm>
              <a:off x="2540" y="1434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6393" name="Line 76"/>
            <p:cNvSpPr>
              <a:spLocks noChangeShapeType="1"/>
            </p:cNvSpPr>
            <p:nvPr/>
          </p:nvSpPr>
          <p:spPr bwMode="auto">
            <a:xfrm>
              <a:off x="1746" y="1707"/>
              <a:ext cx="8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4" name="Line 77"/>
            <p:cNvSpPr>
              <a:spLocks noChangeShapeType="1"/>
            </p:cNvSpPr>
            <p:nvPr/>
          </p:nvSpPr>
          <p:spPr bwMode="auto">
            <a:xfrm>
              <a:off x="3334" y="1684"/>
              <a:ext cx="7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6395" name="Object 78"/>
            <p:cNvGraphicFramePr>
              <a:graphicFrameLocks noChangeAspect="1"/>
            </p:cNvGraphicFramePr>
            <p:nvPr/>
          </p:nvGraphicFramePr>
          <p:xfrm>
            <a:off x="1783" y="1512"/>
            <a:ext cx="755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29" name="公式" r:id="rId23" imgW="812447" imgH="431613" progId="Equation.3">
                    <p:embed/>
                  </p:oleObj>
                </mc:Choice>
                <mc:Fallback>
                  <p:oleObj name="公式" r:id="rId23" imgW="812447" imgH="431613" progId="Equation.3">
                    <p:embed/>
                    <p:pic>
                      <p:nvPicPr>
                        <p:cNvPr id="0" name="Object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3" y="1512"/>
                          <a:ext cx="755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396" name="Rectangle 79"/>
            <p:cNvSpPr>
              <a:spLocks noChangeArrowheads="1"/>
            </p:cNvSpPr>
            <p:nvPr/>
          </p:nvSpPr>
          <p:spPr bwMode="auto">
            <a:xfrm>
              <a:off x="961" y="1458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6397" name="Line 80"/>
            <p:cNvSpPr>
              <a:spLocks noChangeShapeType="1"/>
            </p:cNvSpPr>
            <p:nvPr/>
          </p:nvSpPr>
          <p:spPr bwMode="auto">
            <a:xfrm>
              <a:off x="167" y="1753"/>
              <a:ext cx="7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6398" name="Object 81"/>
            <p:cNvGraphicFramePr>
              <a:graphicFrameLocks noChangeAspect="1"/>
            </p:cNvGraphicFramePr>
            <p:nvPr/>
          </p:nvGraphicFramePr>
          <p:xfrm>
            <a:off x="162" y="1558"/>
            <a:ext cx="731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0" name="公式" r:id="rId25" imgW="787400" imgH="431800" progId="Equation.3">
                    <p:embed/>
                  </p:oleObj>
                </mc:Choice>
                <mc:Fallback>
                  <p:oleObj name="公式" r:id="rId25" imgW="787400" imgH="431800" progId="Equation.3">
                    <p:embed/>
                    <p:pic>
                      <p:nvPicPr>
                        <p:cNvPr id="0" name="Object 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" y="1558"/>
                          <a:ext cx="731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99" name="Object 82"/>
            <p:cNvGraphicFramePr>
              <a:graphicFrameLocks noChangeAspect="1"/>
            </p:cNvGraphicFramePr>
            <p:nvPr/>
          </p:nvGraphicFramePr>
          <p:xfrm>
            <a:off x="3309" y="1480"/>
            <a:ext cx="766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1" name="公式" r:id="rId27" imgW="825500" imgH="431800" progId="Equation.3">
                    <p:embed/>
                  </p:oleObj>
                </mc:Choice>
                <mc:Fallback>
                  <p:oleObj name="公式" r:id="rId27" imgW="825500" imgH="431800" progId="Equation.3">
                    <p:embed/>
                    <p:pic>
                      <p:nvPicPr>
                        <p:cNvPr id="0" name="Object 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9" y="1480"/>
                          <a:ext cx="766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00" name="Rectangle 83"/>
            <p:cNvSpPr>
              <a:spLocks noChangeArrowheads="1"/>
            </p:cNvSpPr>
            <p:nvPr/>
          </p:nvSpPr>
          <p:spPr bwMode="auto">
            <a:xfrm>
              <a:off x="4037" y="1434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6401" name="Line 84"/>
            <p:cNvSpPr>
              <a:spLocks noChangeShapeType="1"/>
            </p:cNvSpPr>
            <p:nvPr/>
          </p:nvSpPr>
          <p:spPr bwMode="auto">
            <a:xfrm>
              <a:off x="4830" y="1661"/>
              <a:ext cx="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6402" name="Object 85"/>
            <p:cNvGraphicFramePr>
              <a:graphicFrameLocks noChangeAspect="1"/>
            </p:cNvGraphicFramePr>
            <p:nvPr/>
          </p:nvGraphicFramePr>
          <p:xfrm>
            <a:off x="4814" y="1457"/>
            <a:ext cx="742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2" name="公式" r:id="rId29" imgW="799753" imgH="431613" progId="Equation.3">
                    <p:embed/>
                  </p:oleObj>
                </mc:Choice>
                <mc:Fallback>
                  <p:oleObj name="公式" r:id="rId29" imgW="799753" imgH="431613" progId="Equation.3">
                    <p:embed/>
                    <p:pic>
                      <p:nvPicPr>
                        <p:cNvPr id="0" name="Object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4" y="1457"/>
                          <a:ext cx="742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03" name="Object 86"/>
            <p:cNvGraphicFramePr>
              <a:graphicFrameLocks noChangeAspect="1"/>
            </p:cNvGraphicFramePr>
            <p:nvPr/>
          </p:nvGraphicFramePr>
          <p:xfrm>
            <a:off x="1179" y="1616"/>
            <a:ext cx="342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3" name="公式" r:id="rId31" imgW="368140" imgH="215806" progId="Equation.3">
                    <p:embed/>
                  </p:oleObj>
                </mc:Choice>
                <mc:Fallback>
                  <p:oleObj name="公式" r:id="rId31" imgW="368140" imgH="215806" progId="Equation.3">
                    <p:embed/>
                    <p:pic>
                      <p:nvPicPr>
                        <p:cNvPr id="0" name="Object 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9" y="1616"/>
                          <a:ext cx="342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04" name="Object 87"/>
            <p:cNvGraphicFramePr>
              <a:graphicFrameLocks noChangeAspect="1"/>
            </p:cNvGraphicFramePr>
            <p:nvPr/>
          </p:nvGraphicFramePr>
          <p:xfrm>
            <a:off x="4257" y="1570"/>
            <a:ext cx="401" cy="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4" name="公式" r:id="rId32" imgW="431613" imgH="228501" progId="Equation.3">
                    <p:embed/>
                  </p:oleObj>
                </mc:Choice>
                <mc:Fallback>
                  <p:oleObj name="公式" r:id="rId32" imgW="431613" imgH="228501" progId="Equation.3">
                    <p:embed/>
                    <p:pic>
                      <p:nvPicPr>
                        <p:cNvPr id="0" name="Object 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7" y="1570"/>
                          <a:ext cx="401" cy="2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05" name="Object 88"/>
            <p:cNvGraphicFramePr>
              <a:graphicFrameLocks noChangeAspect="1"/>
            </p:cNvGraphicFramePr>
            <p:nvPr/>
          </p:nvGraphicFramePr>
          <p:xfrm>
            <a:off x="2778" y="1598"/>
            <a:ext cx="318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5" name="公式" r:id="rId34" imgW="342603" imgH="215713" progId="Equation.3">
                    <p:embed/>
                  </p:oleObj>
                </mc:Choice>
                <mc:Fallback>
                  <p:oleObj name="公式" r:id="rId34" imgW="342603" imgH="215713" progId="Equation.3">
                    <p:embed/>
                    <p:pic>
                      <p:nvPicPr>
                        <p:cNvPr id="0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8" y="1598"/>
                          <a:ext cx="318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06" name="Text Box 89"/>
            <p:cNvSpPr txBox="1">
              <a:spLocks noChangeArrowheads="1"/>
            </p:cNvSpPr>
            <p:nvPr/>
          </p:nvSpPr>
          <p:spPr bwMode="auto">
            <a:xfrm>
              <a:off x="826" y="1345"/>
              <a:ext cx="172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*</a:t>
              </a:r>
            </a:p>
          </p:txBody>
        </p:sp>
        <p:sp>
          <p:nvSpPr>
            <p:cNvPr id="16407" name="Text Box 90"/>
            <p:cNvSpPr txBox="1">
              <a:spLocks noChangeArrowheads="1"/>
            </p:cNvSpPr>
            <p:nvPr/>
          </p:nvSpPr>
          <p:spPr bwMode="auto">
            <a:xfrm>
              <a:off x="4840" y="1253"/>
              <a:ext cx="172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*</a:t>
              </a:r>
            </a:p>
          </p:txBody>
        </p:sp>
        <p:sp>
          <p:nvSpPr>
            <p:cNvPr id="16408" name="Text Box 91"/>
            <p:cNvSpPr txBox="1">
              <a:spLocks noChangeArrowheads="1"/>
            </p:cNvSpPr>
            <p:nvPr/>
          </p:nvSpPr>
          <p:spPr bwMode="auto">
            <a:xfrm>
              <a:off x="1727" y="1298"/>
              <a:ext cx="20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6409" name="Text Box 92"/>
            <p:cNvSpPr txBox="1">
              <a:spLocks noChangeArrowheads="1"/>
            </p:cNvSpPr>
            <p:nvPr/>
          </p:nvSpPr>
          <p:spPr bwMode="auto">
            <a:xfrm>
              <a:off x="2336" y="1294"/>
              <a:ext cx="20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6410" name="Text Box 93"/>
            <p:cNvSpPr txBox="1">
              <a:spLocks noChangeArrowheads="1"/>
            </p:cNvSpPr>
            <p:nvPr/>
          </p:nvSpPr>
          <p:spPr bwMode="auto">
            <a:xfrm>
              <a:off x="3288" y="1253"/>
              <a:ext cx="200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6411" name="Text Box 94"/>
            <p:cNvSpPr txBox="1">
              <a:spLocks noChangeArrowheads="1"/>
            </p:cNvSpPr>
            <p:nvPr/>
          </p:nvSpPr>
          <p:spPr bwMode="auto">
            <a:xfrm>
              <a:off x="3905" y="1249"/>
              <a:ext cx="200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原理</a:t>
            </a:r>
            <a:r>
              <a:rPr lang="en-US" altLang="zh-CN" smtClean="0"/>
              <a:t>-</a:t>
            </a:r>
            <a:r>
              <a:rPr lang="zh-CN" altLang="en-US" smtClean="0"/>
              <a:t>同态系统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191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 smtClean="0"/>
              <a:t>同态系统</a:t>
            </a:r>
            <a:r>
              <a:rPr lang="en-US" altLang="zh-CN" sz="2400" smtClean="0"/>
              <a:t>=</a:t>
            </a:r>
            <a:r>
              <a:rPr lang="zh-CN" altLang="en-US" sz="2400" smtClean="0"/>
              <a:t>特征系统</a:t>
            </a:r>
            <a:r>
              <a:rPr lang="en-US" altLang="zh-CN" sz="2400" smtClean="0"/>
              <a:t>+</a:t>
            </a:r>
            <a:r>
              <a:rPr lang="zh-CN" altLang="en-US" sz="2400" smtClean="0"/>
              <a:t>线性系统</a:t>
            </a:r>
            <a:r>
              <a:rPr lang="en-US" altLang="zh-CN" sz="2400" smtClean="0"/>
              <a:t>+</a:t>
            </a:r>
            <a:r>
              <a:rPr lang="zh-CN" altLang="en-US" sz="2400" smtClean="0"/>
              <a:t>逆特征系统</a:t>
            </a:r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257175" y="2271713"/>
            <a:ext cx="8813800" cy="869950"/>
            <a:chOff x="162" y="1249"/>
            <a:chExt cx="5552" cy="708"/>
          </a:xfrm>
        </p:grpSpPr>
        <p:sp>
          <p:nvSpPr>
            <p:cNvPr id="17462" name="Rectangle 5"/>
            <p:cNvSpPr>
              <a:spLocks noChangeArrowheads="1"/>
            </p:cNvSpPr>
            <p:nvPr/>
          </p:nvSpPr>
          <p:spPr bwMode="auto">
            <a:xfrm>
              <a:off x="2540" y="1434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463" name="Line 6"/>
            <p:cNvSpPr>
              <a:spLocks noChangeShapeType="1"/>
            </p:cNvSpPr>
            <p:nvPr/>
          </p:nvSpPr>
          <p:spPr bwMode="auto">
            <a:xfrm>
              <a:off x="1746" y="1707"/>
              <a:ext cx="8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4" name="Line 7"/>
            <p:cNvSpPr>
              <a:spLocks noChangeShapeType="1"/>
            </p:cNvSpPr>
            <p:nvPr/>
          </p:nvSpPr>
          <p:spPr bwMode="auto">
            <a:xfrm>
              <a:off x="3334" y="1684"/>
              <a:ext cx="7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7465" name="Object 8"/>
            <p:cNvGraphicFramePr>
              <a:graphicFrameLocks noChangeAspect="1"/>
            </p:cNvGraphicFramePr>
            <p:nvPr/>
          </p:nvGraphicFramePr>
          <p:xfrm>
            <a:off x="1783" y="1512"/>
            <a:ext cx="755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17" name="公式" r:id="rId4" imgW="812447" imgH="431613" progId="Equation.3">
                    <p:embed/>
                  </p:oleObj>
                </mc:Choice>
                <mc:Fallback>
                  <p:oleObj name="公式" r:id="rId4" imgW="812447" imgH="431613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3" y="1512"/>
                          <a:ext cx="755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66" name="Rectangle 9"/>
            <p:cNvSpPr>
              <a:spLocks noChangeArrowheads="1"/>
            </p:cNvSpPr>
            <p:nvPr/>
          </p:nvSpPr>
          <p:spPr bwMode="auto">
            <a:xfrm>
              <a:off x="961" y="1458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467" name="Line 10"/>
            <p:cNvSpPr>
              <a:spLocks noChangeShapeType="1"/>
            </p:cNvSpPr>
            <p:nvPr/>
          </p:nvSpPr>
          <p:spPr bwMode="auto">
            <a:xfrm>
              <a:off x="167" y="1753"/>
              <a:ext cx="7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7468" name="Object 11"/>
            <p:cNvGraphicFramePr>
              <a:graphicFrameLocks noChangeAspect="1"/>
            </p:cNvGraphicFramePr>
            <p:nvPr/>
          </p:nvGraphicFramePr>
          <p:xfrm>
            <a:off x="162" y="1558"/>
            <a:ext cx="731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18" name="公式" r:id="rId6" imgW="787400" imgH="431800" progId="Equation.3">
                    <p:embed/>
                  </p:oleObj>
                </mc:Choice>
                <mc:Fallback>
                  <p:oleObj name="公式" r:id="rId6" imgW="787400" imgH="4318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" y="1558"/>
                          <a:ext cx="731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69" name="Object 12"/>
            <p:cNvGraphicFramePr>
              <a:graphicFrameLocks noChangeAspect="1"/>
            </p:cNvGraphicFramePr>
            <p:nvPr/>
          </p:nvGraphicFramePr>
          <p:xfrm>
            <a:off x="3309" y="1480"/>
            <a:ext cx="766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19" name="公式" r:id="rId8" imgW="825500" imgH="431800" progId="Equation.3">
                    <p:embed/>
                  </p:oleObj>
                </mc:Choice>
                <mc:Fallback>
                  <p:oleObj name="公式" r:id="rId8" imgW="825500" imgH="431800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9" y="1480"/>
                          <a:ext cx="766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70" name="Rectangle 13"/>
            <p:cNvSpPr>
              <a:spLocks noChangeArrowheads="1"/>
            </p:cNvSpPr>
            <p:nvPr/>
          </p:nvSpPr>
          <p:spPr bwMode="auto">
            <a:xfrm>
              <a:off x="4037" y="1434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471" name="Line 14"/>
            <p:cNvSpPr>
              <a:spLocks noChangeShapeType="1"/>
            </p:cNvSpPr>
            <p:nvPr/>
          </p:nvSpPr>
          <p:spPr bwMode="auto">
            <a:xfrm>
              <a:off x="4830" y="1661"/>
              <a:ext cx="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7472" name="Object 15"/>
            <p:cNvGraphicFramePr>
              <a:graphicFrameLocks noChangeAspect="1"/>
            </p:cNvGraphicFramePr>
            <p:nvPr/>
          </p:nvGraphicFramePr>
          <p:xfrm>
            <a:off x="4814" y="1457"/>
            <a:ext cx="742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0" name="公式" r:id="rId10" imgW="799753" imgH="431613" progId="Equation.3">
                    <p:embed/>
                  </p:oleObj>
                </mc:Choice>
                <mc:Fallback>
                  <p:oleObj name="公式" r:id="rId10" imgW="799753" imgH="431613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4" y="1457"/>
                          <a:ext cx="742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73" name="Object 16"/>
            <p:cNvGraphicFramePr>
              <a:graphicFrameLocks noChangeAspect="1"/>
            </p:cNvGraphicFramePr>
            <p:nvPr/>
          </p:nvGraphicFramePr>
          <p:xfrm>
            <a:off x="1179" y="1616"/>
            <a:ext cx="342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1" name="公式" r:id="rId12" imgW="368140" imgH="215806" progId="Equation.3">
                    <p:embed/>
                  </p:oleObj>
                </mc:Choice>
                <mc:Fallback>
                  <p:oleObj name="公式" r:id="rId12" imgW="368140" imgH="215806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9" y="1616"/>
                          <a:ext cx="342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74" name="Object 17"/>
            <p:cNvGraphicFramePr>
              <a:graphicFrameLocks noChangeAspect="1"/>
            </p:cNvGraphicFramePr>
            <p:nvPr/>
          </p:nvGraphicFramePr>
          <p:xfrm>
            <a:off x="4257" y="1570"/>
            <a:ext cx="401" cy="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2" name="公式" r:id="rId14" imgW="431613" imgH="228501" progId="Equation.3">
                    <p:embed/>
                  </p:oleObj>
                </mc:Choice>
                <mc:Fallback>
                  <p:oleObj name="公式" r:id="rId14" imgW="431613" imgH="228501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7" y="1570"/>
                          <a:ext cx="401" cy="2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75" name="Object 18"/>
            <p:cNvGraphicFramePr>
              <a:graphicFrameLocks noChangeAspect="1"/>
            </p:cNvGraphicFramePr>
            <p:nvPr/>
          </p:nvGraphicFramePr>
          <p:xfrm>
            <a:off x="2778" y="1598"/>
            <a:ext cx="318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3" name="公式" r:id="rId16" imgW="342603" imgH="215713" progId="Equation.3">
                    <p:embed/>
                  </p:oleObj>
                </mc:Choice>
                <mc:Fallback>
                  <p:oleObj name="公式" r:id="rId16" imgW="342603" imgH="215713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8" y="1598"/>
                          <a:ext cx="318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76" name="Text Box 19"/>
            <p:cNvSpPr txBox="1">
              <a:spLocks noChangeArrowheads="1"/>
            </p:cNvSpPr>
            <p:nvPr/>
          </p:nvSpPr>
          <p:spPr bwMode="auto">
            <a:xfrm>
              <a:off x="826" y="1345"/>
              <a:ext cx="172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*</a:t>
              </a:r>
            </a:p>
          </p:txBody>
        </p:sp>
        <p:sp>
          <p:nvSpPr>
            <p:cNvPr id="17477" name="Text Box 20"/>
            <p:cNvSpPr txBox="1">
              <a:spLocks noChangeArrowheads="1"/>
            </p:cNvSpPr>
            <p:nvPr/>
          </p:nvSpPr>
          <p:spPr bwMode="auto">
            <a:xfrm>
              <a:off x="4840" y="1253"/>
              <a:ext cx="172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*</a:t>
              </a:r>
            </a:p>
          </p:txBody>
        </p:sp>
        <p:sp>
          <p:nvSpPr>
            <p:cNvPr id="17478" name="Text Box 21"/>
            <p:cNvSpPr txBox="1">
              <a:spLocks noChangeArrowheads="1"/>
            </p:cNvSpPr>
            <p:nvPr/>
          </p:nvSpPr>
          <p:spPr bwMode="auto">
            <a:xfrm>
              <a:off x="1727" y="1298"/>
              <a:ext cx="20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7479" name="Text Box 22"/>
            <p:cNvSpPr txBox="1">
              <a:spLocks noChangeArrowheads="1"/>
            </p:cNvSpPr>
            <p:nvPr/>
          </p:nvSpPr>
          <p:spPr bwMode="auto">
            <a:xfrm>
              <a:off x="2336" y="1294"/>
              <a:ext cx="20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7480" name="Text Box 23"/>
            <p:cNvSpPr txBox="1">
              <a:spLocks noChangeArrowheads="1"/>
            </p:cNvSpPr>
            <p:nvPr/>
          </p:nvSpPr>
          <p:spPr bwMode="auto">
            <a:xfrm>
              <a:off x="3288" y="1253"/>
              <a:ext cx="200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7481" name="Text Box 24"/>
            <p:cNvSpPr txBox="1">
              <a:spLocks noChangeArrowheads="1"/>
            </p:cNvSpPr>
            <p:nvPr/>
          </p:nvSpPr>
          <p:spPr bwMode="auto">
            <a:xfrm>
              <a:off x="3905" y="1249"/>
              <a:ext cx="200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</p:grpSp>
      <p:sp>
        <p:nvSpPr>
          <p:cNvPr id="17413" name="Rectangle 25"/>
          <p:cNvSpPr>
            <a:spLocks noChangeArrowheads="1"/>
          </p:cNvSpPr>
          <p:nvPr/>
        </p:nvSpPr>
        <p:spPr bwMode="auto">
          <a:xfrm>
            <a:off x="468313" y="3213100"/>
            <a:ext cx="8229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/>
              <a:t>特征系统</a:t>
            </a:r>
          </a:p>
        </p:txBody>
      </p:sp>
      <p:sp>
        <p:nvSpPr>
          <p:cNvPr id="17414" name="Rectangle 26"/>
          <p:cNvSpPr>
            <a:spLocks noChangeArrowheads="1"/>
          </p:cNvSpPr>
          <p:nvPr/>
        </p:nvSpPr>
        <p:spPr bwMode="auto">
          <a:xfrm>
            <a:off x="446088" y="5056188"/>
            <a:ext cx="8229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/>
              <a:t>逆特征系统</a:t>
            </a:r>
          </a:p>
        </p:txBody>
      </p:sp>
      <p:graphicFrame>
        <p:nvGraphicFramePr>
          <p:cNvPr id="17415" name="Object 27"/>
          <p:cNvGraphicFramePr>
            <a:graphicFrameLocks noChangeAspect="1"/>
          </p:cNvGraphicFramePr>
          <p:nvPr/>
        </p:nvGraphicFramePr>
        <p:xfrm>
          <a:off x="1835150" y="3284538"/>
          <a:ext cx="54292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4" name="公式" r:id="rId18" imgW="368140" imgH="215806" progId="Equation.3">
                  <p:embed/>
                </p:oleObj>
              </mc:Choice>
              <mc:Fallback>
                <p:oleObj name="公式" r:id="rId18" imgW="368140" imgH="215806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284538"/>
                        <a:ext cx="542925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28"/>
          <p:cNvGraphicFramePr>
            <a:graphicFrameLocks noChangeAspect="1"/>
          </p:cNvGraphicFramePr>
          <p:nvPr/>
        </p:nvGraphicFramePr>
        <p:xfrm>
          <a:off x="2063750" y="5157788"/>
          <a:ext cx="636588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5" name="公式" r:id="rId19" imgW="431613" imgH="228501" progId="Equation.3">
                  <p:embed/>
                </p:oleObj>
              </mc:Choice>
              <mc:Fallback>
                <p:oleObj name="公式" r:id="rId19" imgW="431613" imgH="228501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5157788"/>
                        <a:ext cx="636588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7" name="Group 29"/>
          <p:cNvGrpSpPr>
            <a:grpSpLocks/>
          </p:cNvGrpSpPr>
          <p:nvPr/>
        </p:nvGrpSpPr>
        <p:grpSpPr bwMode="auto">
          <a:xfrm>
            <a:off x="468313" y="3722688"/>
            <a:ext cx="8027987" cy="1074737"/>
            <a:chOff x="295" y="2345"/>
            <a:chExt cx="5057" cy="813"/>
          </a:xfrm>
        </p:grpSpPr>
        <p:sp>
          <p:nvSpPr>
            <p:cNvPr id="17440" name="Rectangle 30"/>
            <p:cNvSpPr>
              <a:spLocks noChangeArrowheads="1"/>
            </p:cNvSpPr>
            <p:nvPr/>
          </p:nvSpPr>
          <p:spPr bwMode="auto">
            <a:xfrm>
              <a:off x="2381" y="2568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441" name="Line 31"/>
            <p:cNvSpPr>
              <a:spLocks noChangeShapeType="1"/>
            </p:cNvSpPr>
            <p:nvPr/>
          </p:nvSpPr>
          <p:spPr bwMode="auto">
            <a:xfrm flipV="1">
              <a:off x="1874" y="2794"/>
              <a:ext cx="50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2" name="Line 32"/>
            <p:cNvSpPr>
              <a:spLocks noChangeShapeType="1"/>
            </p:cNvSpPr>
            <p:nvPr/>
          </p:nvSpPr>
          <p:spPr bwMode="auto">
            <a:xfrm>
              <a:off x="3172" y="2796"/>
              <a:ext cx="5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7443" name="Object 33"/>
            <p:cNvGraphicFramePr>
              <a:graphicFrameLocks noChangeAspect="1"/>
            </p:cNvGraphicFramePr>
            <p:nvPr/>
          </p:nvGraphicFramePr>
          <p:xfrm>
            <a:off x="1973" y="2585"/>
            <a:ext cx="331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6" name="公式" r:id="rId20" imgW="355292" imgH="203024" progId="Equation.3">
                    <p:embed/>
                  </p:oleObj>
                </mc:Choice>
                <mc:Fallback>
                  <p:oleObj name="公式" r:id="rId20" imgW="355292" imgH="203024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3" y="2585"/>
                          <a:ext cx="331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44" name="Rectangle 34"/>
            <p:cNvSpPr>
              <a:spLocks noChangeArrowheads="1"/>
            </p:cNvSpPr>
            <p:nvPr/>
          </p:nvSpPr>
          <p:spPr bwMode="auto">
            <a:xfrm>
              <a:off x="1089" y="2568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445" name="Line 35"/>
            <p:cNvSpPr>
              <a:spLocks noChangeShapeType="1"/>
            </p:cNvSpPr>
            <p:nvPr/>
          </p:nvSpPr>
          <p:spPr bwMode="auto">
            <a:xfrm>
              <a:off x="295" y="2797"/>
              <a:ext cx="7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7446" name="Object 36"/>
            <p:cNvGraphicFramePr>
              <a:graphicFrameLocks noChangeAspect="1"/>
            </p:cNvGraphicFramePr>
            <p:nvPr/>
          </p:nvGraphicFramePr>
          <p:xfrm>
            <a:off x="499" y="2614"/>
            <a:ext cx="295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7" name="公式" r:id="rId22" imgW="317225" imgH="203024" progId="Equation.3">
                    <p:embed/>
                  </p:oleObj>
                </mc:Choice>
                <mc:Fallback>
                  <p:oleObj name="公式" r:id="rId22" imgW="317225" imgH="203024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" y="2614"/>
                          <a:ext cx="295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47" name="Rectangle 37"/>
            <p:cNvSpPr>
              <a:spLocks noChangeArrowheads="1"/>
            </p:cNvSpPr>
            <p:nvPr/>
          </p:nvSpPr>
          <p:spPr bwMode="auto">
            <a:xfrm>
              <a:off x="3675" y="2568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448" name="Line 38"/>
            <p:cNvSpPr>
              <a:spLocks noChangeShapeType="1"/>
            </p:cNvSpPr>
            <p:nvPr/>
          </p:nvSpPr>
          <p:spPr bwMode="auto">
            <a:xfrm>
              <a:off x="4468" y="2795"/>
              <a:ext cx="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7449" name="Object 39"/>
            <p:cNvGraphicFramePr>
              <a:graphicFrameLocks noChangeAspect="1"/>
            </p:cNvGraphicFramePr>
            <p:nvPr/>
          </p:nvGraphicFramePr>
          <p:xfrm>
            <a:off x="4785" y="2614"/>
            <a:ext cx="295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8" name="公式" r:id="rId24" imgW="317225" imgH="203024" progId="Equation.3">
                    <p:embed/>
                  </p:oleObj>
                </mc:Choice>
                <mc:Fallback>
                  <p:oleObj name="公式" r:id="rId24" imgW="317225" imgH="203024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5" y="2614"/>
                          <a:ext cx="295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0" name="Object 40"/>
            <p:cNvGraphicFramePr>
              <a:graphicFrameLocks noChangeAspect="1"/>
            </p:cNvGraphicFramePr>
            <p:nvPr/>
          </p:nvGraphicFramePr>
          <p:xfrm>
            <a:off x="1336" y="2710"/>
            <a:ext cx="283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9" name="公式" r:id="rId26" imgW="304536" imgH="203024" progId="Equation.3">
                    <p:embed/>
                  </p:oleObj>
                </mc:Choice>
                <mc:Fallback>
                  <p:oleObj name="公式" r:id="rId26" imgW="304536" imgH="203024" progId="Equation.3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6" y="2710"/>
                          <a:ext cx="283" cy="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1" name="Object 41"/>
            <p:cNvGraphicFramePr>
              <a:graphicFrameLocks noChangeAspect="1"/>
            </p:cNvGraphicFramePr>
            <p:nvPr/>
          </p:nvGraphicFramePr>
          <p:xfrm>
            <a:off x="3855" y="2697"/>
            <a:ext cx="389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0" name="公式" r:id="rId28" imgW="418918" imgH="253890" progId="Equation.3">
                    <p:embed/>
                  </p:oleObj>
                </mc:Choice>
                <mc:Fallback>
                  <p:oleObj name="公式" r:id="rId28" imgW="418918" imgH="253890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5" y="2697"/>
                          <a:ext cx="389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2" name="Object 42"/>
            <p:cNvGraphicFramePr>
              <a:graphicFrameLocks noChangeAspect="1"/>
            </p:cNvGraphicFramePr>
            <p:nvPr/>
          </p:nvGraphicFramePr>
          <p:xfrm>
            <a:off x="2628" y="2699"/>
            <a:ext cx="294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1" name="公式" r:id="rId30" imgW="317225" imgH="203024" progId="Equation.3">
                    <p:embed/>
                  </p:oleObj>
                </mc:Choice>
                <mc:Fallback>
                  <p:oleObj name="公式" r:id="rId30" imgW="317225" imgH="203024" progId="Equation.3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8" y="2699"/>
                          <a:ext cx="294" cy="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3" name="Object 43"/>
            <p:cNvGraphicFramePr>
              <a:graphicFrameLocks noChangeAspect="1"/>
            </p:cNvGraphicFramePr>
            <p:nvPr/>
          </p:nvGraphicFramePr>
          <p:xfrm>
            <a:off x="3220" y="2574"/>
            <a:ext cx="331" cy="2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2" name="公式" r:id="rId32" imgW="355446" imgH="241195" progId="Equation.3">
                    <p:embed/>
                  </p:oleObj>
                </mc:Choice>
                <mc:Fallback>
                  <p:oleObj name="公式" r:id="rId32" imgW="355446" imgH="241195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" y="2574"/>
                          <a:ext cx="331" cy="2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54" name="Rectangle 44"/>
            <p:cNvSpPr>
              <a:spLocks noChangeArrowheads="1"/>
            </p:cNvSpPr>
            <p:nvPr/>
          </p:nvSpPr>
          <p:spPr bwMode="auto">
            <a:xfrm>
              <a:off x="952" y="2365"/>
              <a:ext cx="3652" cy="793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455" name="Text Box 45"/>
            <p:cNvSpPr txBox="1">
              <a:spLocks noChangeArrowheads="1"/>
            </p:cNvSpPr>
            <p:nvPr/>
          </p:nvSpPr>
          <p:spPr bwMode="auto">
            <a:xfrm>
              <a:off x="962" y="2428"/>
              <a:ext cx="172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*</a:t>
              </a:r>
            </a:p>
          </p:txBody>
        </p:sp>
        <p:sp>
          <p:nvSpPr>
            <p:cNvPr id="17456" name="Text Box 46"/>
            <p:cNvSpPr txBox="1">
              <a:spLocks noChangeArrowheads="1"/>
            </p:cNvSpPr>
            <p:nvPr/>
          </p:nvSpPr>
          <p:spPr bwMode="auto">
            <a:xfrm>
              <a:off x="1824" y="2345"/>
              <a:ext cx="116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  <p:graphicFrame>
          <p:nvGraphicFramePr>
            <p:cNvPr id="17457" name="Object 47"/>
            <p:cNvGraphicFramePr>
              <a:graphicFrameLocks noChangeAspect="1"/>
            </p:cNvGraphicFramePr>
            <p:nvPr/>
          </p:nvGraphicFramePr>
          <p:xfrm>
            <a:off x="1882" y="2478"/>
            <a:ext cx="106" cy="1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3" name="公式" r:id="rId34" imgW="114102" imgH="114102" progId="Equation.3">
                    <p:embed/>
                  </p:oleObj>
                </mc:Choice>
                <mc:Fallback>
                  <p:oleObj name="公式" r:id="rId34" imgW="114102" imgH="114102" progId="Equation.3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2" y="2478"/>
                          <a:ext cx="106" cy="1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58" name="Object 48"/>
            <p:cNvGraphicFramePr>
              <a:graphicFrameLocks noChangeAspect="1"/>
            </p:cNvGraphicFramePr>
            <p:nvPr/>
          </p:nvGraphicFramePr>
          <p:xfrm>
            <a:off x="2275" y="2478"/>
            <a:ext cx="106" cy="1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4" name="公式" r:id="rId36" imgW="114102" imgH="114102" progId="Equation.3">
                    <p:embed/>
                  </p:oleObj>
                </mc:Choice>
                <mc:Fallback>
                  <p:oleObj name="公式" r:id="rId36" imgW="114102" imgH="114102" progId="Equation.3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5" y="2478"/>
                          <a:ext cx="106" cy="1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59" name="Text Box 49"/>
            <p:cNvSpPr txBox="1">
              <a:spLocks noChangeArrowheads="1"/>
            </p:cNvSpPr>
            <p:nvPr/>
          </p:nvSpPr>
          <p:spPr bwMode="auto">
            <a:xfrm>
              <a:off x="3140" y="2387"/>
              <a:ext cx="200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7460" name="Text Box 50"/>
            <p:cNvSpPr txBox="1">
              <a:spLocks noChangeArrowheads="1"/>
            </p:cNvSpPr>
            <p:nvPr/>
          </p:nvSpPr>
          <p:spPr bwMode="auto">
            <a:xfrm>
              <a:off x="3515" y="2387"/>
              <a:ext cx="200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7461" name="Text Box 51"/>
            <p:cNvSpPr txBox="1">
              <a:spLocks noChangeArrowheads="1"/>
            </p:cNvSpPr>
            <p:nvPr/>
          </p:nvSpPr>
          <p:spPr bwMode="auto">
            <a:xfrm>
              <a:off x="4449" y="2387"/>
              <a:ext cx="200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17418" name="Group 52"/>
          <p:cNvGrpSpPr>
            <a:grpSpLocks/>
          </p:cNvGrpSpPr>
          <p:nvPr/>
        </p:nvGrpSpPr>
        <p:grpSpPr bwMode="auto">
          <a:xfrm>
            <a:off x="503238" y="5500688"/>
            <a:ext cx="8027987" cy="1023937"/>
            <a:chOff x="317" y="3465"/>
            <a:chExt cx="5057" cy="793"/>
          </a:xfrm>
        </p:grpSpPr>
        <p:sp>
          <p:nvSpPr>
            <p:cNvPr id="17419" name="Rectangle 53"/>
            <p:cNvSpPr>
              <a:spLocks noChangeArrowheads="1"/>
            </p:cNvSpPr>
            <p:nvPr/>
          </p:nvSpPr>
          <p:spPr bwMode="auto">
            <a:xfrm>
              <a:off x="2400" y="3624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420" name="Line 54"/>
            <p:cNvSpPr>
              <a:spLocks noChangeShapeType="1"/>
            </p:cNvSpPr>
            <p:nvPr/>
          </p:nvSpPr>
          <p:spPr bwMode="auto">
            <a:xfrm flipV="1">
              <a:off x="1896" y="3894"/>
              <a:ext cx="50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1" name="Line 55"/>
            <p:cNvSpPr>
              <a:spLocks noChangeShapeType="1"/>
            </p:cNvSpPr>
            <p:nvPr/>
          </p:nvSpPr>
          <p:spPr bwMode="auto">
            <a:xfrm>
              <a:off x="3194" y="3896"/>
              <a:ext cx="5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7422" name="Object 56"/>
            <p:cNvGraphicFramePr>
              <a:graphicFrameLocks noChangeAspect="1"/>
            </p:cNvGraphicFramePr>
            <p:nvPr/>
          </p:nvGraphicFramePr>
          <p:xfrm>
            <a:off x="2012" y="3668"/>
            <a:ext cx="296" cy="2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5" name="公式" r:id="rId37" imgW="317225" imgH="241091" progId="Equation.3">
                    <p:embed/>
                  </p:oleObj>
                </mc:Choice>
                <mc:Fallback>
                  <p:oleObj name="公式" r:id="rId37" imgW="317225" imgH="241091" progId="Equation.3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2" y="3668"/>
                          <a:ext cx="296" cy="2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3" name="Rectangle 57"/>
            <p:cNvSpPr>
              <a:spLocks noChangeArrowheads="1"/>
            </p:cNvSpPr>
            <p:nvPr/>
          </p:nvSpPr>
          <p:spPr bwMode="auto">
            <a:xfrm>
              <a:off x="1111" y="3646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424" name="Line 58"/>
            <p:cNvSpPr>
              <a:spLocks noChangeShapeType="1"/>
            </p:cNvSpPr>
            <p:nvPr/>
          </p:nvSpPr>
          <p:spPr bwMode="auto">
            <a:xfrm>
              <a:off x="317" y="3897"/>
              <a:ext cx="7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7425" name="Object 59"/>
            <p:cNvGraphicFramePr>
              <a:graphicFrameLocks noChangeAspect="1"/>
            </p:cNvGraphicFramePr>
            <p:nvPr/>
          </p:nvGraphicFramePr>
          <p:xfrm>
            <a:off x="521" y="3714"/>
            <a:ext cx="295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6" name="公式" r:id="rId39" imgW="317225" imgH="203024" progId="Equation.3">
                    <p:embed/>
                  </p:oleObj>
                </mc:Choice>
                <mc:Fallback>
                  <p:oleObj name="公式" r:id="rId39" imgW="317225" imgH="203024" progId="Equation.3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" y="3714"/>
                          <a:ext cx="295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6" name="Rectangle 60"/>
            <p:cNvSpPr>
              <a:spLocks noChangeArrowheads="1"/>
            </p:cNvSpPr>
            <p:nvPr/>
          </p:nvSpPr>
          <p:spPr bwMode="auto">
            <a:xfrm>
              <a:off x="3696" y="3623"/>
              <a:ext cx="793" cy="49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427" name="Line 61"/>
            <p:cNvSpPr>
              <a:spLocks noChangeShapeType="1"/>
            </p:cNvSpPr>
            <p:nvPr/>
          </p:nvSpPr>
          <p:spPr bwMode="auto">
            <a:xfrm>
              <a:off x="4490" y="3895"/>
              <a:ext cx="8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7428" name="Object 62"/>
            <p:cNvGraphicFramePr>
              <a:graphicFrameLocks noChangeAspect="1"/>
            </p:cNvGraphicFramePr>
            <p:nvPr/>
          </p:nvGraphicFramePr>
          <p:xfrm>
            <a:off x="4807" y="3714"/>
            <a:ext cx="295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7" name="公式" r:id="rId41" imgW="317225" imgH="203024" progId="Equation.3">
                    <p:embed/>
                  </p:oleObj>
                </mc:Choice>
                <mc:Fallback>
                  <p:oleObj name="公式" r:id="rId41" imgW="317225" imgH="203024" progId="Equation.3">
                    <p:embed/>
                    <p:pic>
                      <p:nvPicPr>
                        <p:cNvPr id="0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7" y="3714"/>
                          <a:ext cx="295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29" name="Object 63"/>
            <p:cNvGraphicFramePr>
              <a:graphicFrameLocks noChangeAspect="1"/>
            </p:cNvGraphicFramePr>
            <p:nvPr/>
          </p:nvGraphicFramePr>
          <p:xfrm>
            <a:off x="1358" y="3810"/>
            <a:ext cx="283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8" name="公式" r:id="rId43" imgW="304536" imgH="203024" progId="Equation.3">
                    <p:embed/>
                  </p:oleObj>
                </mc:Choice>
                <mc:Fallback>
                  <p:oleObj name="公式" r:id="rId43" imgW="304536" imgH="203024" progId="Equation.3">
                    <p:embed/>
                    <p:pic>
                      <p:nvPicPr>
                        <p:cNvPr id="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8" y="3810"/>
                          <a:ext cx="283" cy="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30" name="Object 64"/>
            <p:cNvGraphicFramePr>
              <a:graphicFrameLocks noChangeAspect="1"/>
            </p:cNvGraphicFramePr>
            <p:nvPr/>
          </p:nvGraphicFramePr>
          <p:xfrm>
            <a:off x="3877" y="3742"/>
            <a:ext cx="389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9" name="公式" r:id="rId44" imgW="418918" imgH="253890" progId="Equation.3">
                    <p:embed/>
                  </p:oleObj>
                </mc:Choice>
                <mc:Fallback>
                  <p:oleObj name="公式" r:id="rId44" imgW="418918" imgH="253890" progId="Equation.3">
                    <p:embed/>
                    <p:pic>
                      <p:nvPicPr>
                        <p:cNvPr id="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7" y="3742"/>
                          <a:ext cx="389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31" name="Object 65"/>
            <p:cNvGraphicFramePr>
              <a:graphicFrameLocks noChangeAspect="1"/>
            </p:cNvGraphicFramePr>
            <p:nvPr/>
          </p:nvGraphicFramePr>
          <p:xfrm>
            <a:off x="2598" y="3765"/>
            <a:ext cx="400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40" name="公式" r:id="rId45" imgW="431613" imgH="203112" progId="Equation.3">
                    <p:embed/>
                  </p:oleObj>
                </mc:Choice>
                <mc:Fallback>
                  <p:oleObj name="公式" r:id="rId45" imgW="431613" imgH="203112" progId="Equation.3">
                    <p:embed/>
                    <p:pic>
                      <p:nvPicPr>
                        <p:cNvPr id="0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8" y="3765"/>
                          <a:ext cx="400" cy="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32" name="Object 66"/>
            <p:cNvGraphicFramePr>
              <a:graphicFrameLocks noChangeAspect="1"/>
            </p:cNvGraphicFramePr>
            <p:nvPr/>
          </p:nvGraphicFramePr>
          <p:xfrm>
            <a:off x="3260" y="3691"/>
            <a:ext cx="295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41" name="公式" r:id="rId47" imgW="317225" imgH="203024" progId="Equation.3">
                    <p:embed/>
                  </p:oleObj>
                </mc:Choice>
                <mc:Fallback>
                  <p:oleObj name="公式" r:id="rId47" imgW="317225" imgH="203024" progId="Equation.3">
                    <p:embed/>
                    <p:pic>
                      <p:nvPicPr>
                        <p:cNvPr id="0" name="Objec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0" y="3691"/>
                          <a:ext cx="295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3" name="Rectangle 67"/>
            <p:cNvSpPr>
              <a:spLocks noChangeArrowheads="1"/>
            </p:cNvSpPr>
            <p:nvPr/>
          </p:nvSpPr>
          <p:spPr bwMode="auto">
            <a:xfrm>
              <a:off x="974" y="3465"/>
              <a:ext cx="3630" cy="793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434" name="Text Box 68"/>
            <p:cNvSpPr txBox="1">
              <a:spLocks noChangeArrowheads="1"/>
            </p:cNvSpPr>
            <p:nvPr/>
          </p:nvSpPr>
          <p:spPr bwMode="auto">
            <a:xfrm>
              <a:off x="975" y="3476"/>
              <a:ext cx="200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7435" name="Text Box 69"/>
            <p:cNvSpPr txBox="1">
              <a:spLocks noChangeArrowheads="1"/>
            </p:cNvSpPr>
            <p:nvPr/>
          </p:nvSpPr>
          <p:spPr bwMode="auto">
            <a:xfrm>
              <a:off x="1837" y="3476"/>
              <a:ext cx="200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7436" name="Text Box 70"/>
            <p:cNvSpPr txBox="1">
              <a:spLocks noChangeArrowheads="1"/>
            </p:cNvSpPr>
            <p:nvPr/>
          </p:nvSpPr>
          <p:spPr bwMode="auto">
            <a:xfrm>
              <a:off x="2245" y="3476"/>
              <a:ext cx="200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graphicFrame>
          <p:nvGraphicFramePr>
            <p:cNvPr id="17437" name="Object 71"/>
            <p:cNvGraphicFramePr>
              <a:graphicFrameLocks noChangeAspect="1"/>
            </p:cNvGraphicFramePr>
            <p:nvPr/>
          </p:nvGraphicFramePr>
          <p:xfrm>
            <a:off x="3198" y="3552"/>
            <a:ext cx="106" cy="1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42" name="公式" r:id="rId49" imgW="114102" imgH="114102" progId="Equation.3">
                    <p:embed/>
                  </p:oleObj>
                </mc:Choice>
                <mc:Fallback>
                  <p:oleObj name="公式" r:id="rId49" imgW="114102" imgH="114102" progId="Equation.3">
                    <p:embed/>
                    <p:pic>
                      <p:nvPicPr>
                        <p:cNvPr id="0" name="Object 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8" y="3552"/>
                          <a:ext cx="106" cy="1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38" name="Object 72"/>
            <p:cNvGraphicFramePr>
              <a:graphicFrameLocks noChangeAspect="1"/>
            </p:cNvGraphicFramePr>
            <p:nvPr/>
          </p:nvGraphicFramePr>
          <p:xfrm>
            <a:off x="3590" y="3552"/>
            <a:ext cx="106" cy="1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43" name="公式" r:id="rId50" imgW="114102" imgH="114102" progId="Equation.3">
                    <p:embed/>
                  </p:oleObj>
                </mc:Choice>
                <mc:Fallback>
                  <p:oleObj name="公式" r:id="rId50" imgW="114102" imgH="114102" progId="Equation.3">
                    <p:embed/>
                    <p:pic>
                      <p:nvPicPr>
                        <p:cNvPr id="0" name="Object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0" y="3552"/>
                          <a:ext cx="106" cy="1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9" name="Text Box 73"/>
            <p:cNvSpPr txBox="1">
              <a:spLocks noChangeArrowheads="1"/>
            </p:cNvSpPr>
            <p:nvPr/>
          </p:nvSpPr>
          <p:spPr bwMode="auto">
            <a:xfrm>
              <a:off x="4477" y="3517"/>
              <a:ext cx="172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*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原理</a:t>
            </a:r>
            <a:r>
              <a:rPr lang="en-US" altLang="zh-CN" smtClean="0"/>
              <a:t>-</a:t>
            </a:r>
            <a:r>
              <a:rPr lang="zh-CN" altLang="en-US" smtClean="0"/>
              <a:t>同态滤波运算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输入时域信号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特征系统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2000" smtClean="0"/>
              <a:t>Z</a:t>
            </a:r>
            <a:r>
              <a:rPr lang="zh-CN" altLang="en-US" sz="2000" smtClean="0"/>
              <a:t>变换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对数运算</a:t>
            </a:r>
          </a:p>
          <a:p>
            <a:pPr lvl="1" eaLnBrk="1" hangingPunct="1">
              <a:lnSpc>
                <a:spcPct val="80000"/>
              </a:lnSpc>
            </a:pPr>
            <a:endParaRPr lang="zh-CN" altLang="en-US" sz="2000" smtClean="0"/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逆</a:t>
            </a:r>
            <a:r>
              <a:rPr lang="en-US" altLang="zh-CN" sz="2000" smtClean="0"/>
              <a:t>Z</a:t>
            </a:r>
            <a:r>
              <a:rPr lang="zh-CN" altLang="en-US" sz="2000" smtClean="0"/>
              <a:t>变换</a:t>
            </a:r>
          </a:p>
          <a:p>
            <a:pPr lvl="1" eaLnBrk="1" hangingPunct="1">
              <a:lnSpc>
                <a:spcPct val="80000"/>
              </a:lnSpc>
            </a:pPr>
            <a:endParaRPr lang="zh-CN" altLang="en-US" sz="200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线性滤波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2400" smtClean="0"/>
              <a:t>逆特征系统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2000" smtClean="0"/>
              <a:t>Z</a:t>
            </a:r>
            <a:r>
              <a:rPr lang="zh-CN" altLang="en-US" sz="2000" smtClean="0"/>
              <a:t>变换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指数运算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smtClean="0"/>
              <a:t>逆</a:t>
            </a:r>
            <a:r>
              <a:rPr lang="en-US" altLang="zh-CN" sz="2000" smtClean="0"/>
              <a:t>Z</a:t>
            </a:r>
            <a:r>
              <a:rPr lang="zh-CN" altLang="en-US" sz="2000" smtClean="0"/>
              <a:t>变换</a:t>
            </a: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2843213" y="2420938"/>
          <a:ext cx="54292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6" name="公式" r:id="rId4" imgW="368140" imgH="215806" progId="Equation.3">
                  <p:embed/>
                </p:oleObj>
              </mc:Choice>
              <mc:Fallback>
                <p:oleObj name="公式" r:id="rId4" imgW="368140" imgH="21580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2420938"/>
                        <a:ext cx="542925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3132138" y="5013325"/>
          <a:ext cx="636587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7" name="公式" r:id="rId6" imgW="431613" imgH="228501" progId="Equation.3">
                  <p:embed/>
                </p:oleObj>
              </mc:Choice>
              <mc:Fallback>
                <p:oleObj name="公式" r:id="rId6" imgW="431613" imgH="22850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5013325"/>
                        <a:ext cx="636587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3419475" y="1989138"/>
          <a:ext cx="2665413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8" name="公式" r:id="rId8" imgW="1205977" imgH="215806" progId="Equation.3">
                  <p:embed/>
                </p:oleObj>
              </mc:Choice>
              <mc:Fallback>
                <p:oleObj name="公式" r:id="rId8" imgW="1205977" imgH="2158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1989138"/>
                        <a:ext cx="2665413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3027363" y="2708275"/>
          <a:ext cx="4208462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9" name="公式" r:id="rId10" imgW="1904174" imgH="215806" progId="Equation.3">
                  <p:embed/>
                </p:oleObj>
              </mc:Choice>
              <mc:Fallback>
                <p:oleObj name="公式" r:id="rId10" imgW="1904174" imgH="2158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7363" y="2708275"/>
                        <a:ext cx="4208462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1258888" y="3235325"/>
          <a:ext cx="7183437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0" name="公式" r:id="rId12" imgW="3251200" imgH="241300" progId="Equation.3">
                  <p:embed/>
                </p:oleObj>
              </mc:Choice>
              <mc:Fallback>
                <p:oleObj name="公式" r:id="rId12" imgW="3251200" imgH="241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235325"/>
                        <a:ext cx="7183437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1258888" y="3881438"/>
          <a:ext cx="72104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1" name="公式" r:id="rId14" imgW="3263900" imgH="241300" progId="Equation.3">
                  <p:embed/>
                </p:oleObj>
              </mc:Choice>
              <mc:Fallback>
                <p:oleObj name="公式" r:id="rId14" imgW="3263900" imgH="241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881438"/>
                        <a:ext cx="721042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2" name="Object 10"/>
          <p:cNvGraphicFramePr>
            <a:graphicFrameLocks noChangeAspect="1"/>
          </p:cNvGraphicFramePr>
          <p:nvPr/>
        </p:nvGraphicFramePr>
        <p:xfrm>
          <a:off x="755650" y="4646613"/>
          <a:ext cx="7996238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2" name="公式" r:id="rId16" imgW="3619500" imgH="215900" progId="Equation.3">
                  <p:embed/>
                </p:oleObj>
              </mc:Choice>
              <mc:Fallback>
                <p:oleObj name="公式" r:id="rId16" imgW="3619500" imgH="215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646613"/>
                        <a:ext cx="7996238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3" name="Object 11"/>
          <p:cNvGraphicFramePr>
            <a:graphicFrameLocks noChangeAspect="1"/>
          </p:cNvGraphicFramePr>
          <p:nvPr/>
        </p:nvGraphicFramePr>
        <p:xfrm>
          <a:off x="3203575" y="5300663"/>
          <a:ext cx="404018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3" name="公式" r:id="rId18" imgW="1828800" imgH="241300" progId="Equation.3">
                  <p:embed/>
                </p:oleObj>
              </mc:Choice>
              <mc:Fallback>
                <p:oleObj name="公式" r:id="rId18" imgW="1828800" imgH="241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5300663"/>
                        <a:ext cx="4040188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4" name="Object 12"/>
          <p:cNvGraphicFramePr>
            <a:graphicFrameLocks noChangeAspect="1"/>
          </p:cNvGraphicFramePr>
          <p:nvPr/>
        </p:nvGraphicFramePr>
        <p:xfrm>
          <a:off x="3203575" y="5589588"/>
          <a:ext cx="4210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4" name="公式" r:id="rId20" imgW="1905000" imgH="241300" progId="Equation.3">
                  <p:embed/>
                </p:oleObj>
              </mc:Choice>
              <mc:Fallback>
                <p:oleObj name="公式" r:id="rId20" imgW="1905000" imgH="241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5589588"/>
                        <a:ext cx="4210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5" name="Object 13"/>
          <p:cNvGraphicFramePr>
            <a:graphicFrameLocks noChangeAspect="1"/>
          </p:cNvGraphicFramePr>
          <p:nvPr/>
        </p:nvGraphicFramePr>
        <p:xfrm>
          <a:off x="3167063" y="5919788"/>
          <a:ext cx="5221287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5" name="公式" r:id="rId22" imgW="2362200" imgH="228600" progId="Equation.3">
                  <p:embed/>
                </p:oleObj>
              </mc:Choice>
              <mc:Fallback>
                <p:oleObj name="公式" r:id="rId22" imgW="236220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5919788"/>
                        <a:ext cx="5221287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复倒谱和倒谱</a:t>
            </a:r>
            <a:r>
              <a:rPr lang="en-US" altLang="zh-CN" smtClean="0"/>
              <a:t>-</a:t>
            </a:r>
            <a:r>
              <a:rPr lang="zh-CN" altLang="en-US" smtClean="0"/>
              <a:t>复倒谱（</a:t>
            </a:r>
            <a:r>
              <a:rPr lang="en-US" altLang="zh-CN" smtClean="0"/>
              <a:t>Complex Cepstrum</a:t>
            </a:r>
            <a:r>
              <a:rPr lang="zh-CN" altLang="en-US" smtClean="0"/>
              <a:t>）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772400" cy="1987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dirty="0" smtClean="0"/>
              <a:t>离散傅里叶变换</a:t>
            </a:r>
            <a:r>
              <a:rPr lang="en-US" altLang="zh-CN" sz="2400" dirty="0" smtClean="0"/>
              <a:t>DFT/</a:t>
            </a:r>
            <a:r>
              <a:rPr lang="zh-CN" altLang="en-US" sz="2400" dirty="0" smtClean="0"/>
              <a:t>离散傅里叶逆变换</a:t>
            </a:r>
            <a:r>
              <a:rPr lang="en-US" altLang="zh-CN" sz="2400" dirty="0" smtClean="0"/>
              <a:t>IDFT                   </a:t>
            </a:r>
            <a:r>
              <a:rPr lang="zh-CN" altLang="en-US" sz="2400" dirty="0" smtClean="0"/>
              <a:t>替代 </a:t>
            </a:r>
            <a:r>
              <a:rPr lang="zh-CN" altLang="en-US" sz="2400" dirty="0" smtClean="0"/>
              <a:t>         </a:t>
            </a:r>
            <a:r>
              <a:rPr lang="en-US" altLang="zh-CN" sz="2400" dirty="0" smtClean="0"/>
              <a:t>Z</a:t>
            </a:r>
            <a:r>
              <a:rPr lang="zh-CN" altLang="en-US" sz="2400" dirty="0" smtClean="0"/>
              <a:t>变换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逆</a:t>
            </a:r>
            <a:r>
              <a:rPr lang="en-US" altLang="zh-CN" sz="2400" dirty="0" smtClean="0"/>
              <a:t>Z</a:t>
            </a:r>
            <a:r>
              <a:rPr lang="zh-CN" altLang="en-US" sz="2400" dirty="0" smtClean="0"/>
              <a:t>变换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000" dirty="0" smtClean="0"/>
              <a:t>           形式上为时域序列，严格意义上为复倒谱域序列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000" dirty="0" smtClean="0"/>
              <a:t>若时域		    ，则复倒谱域</a:t>
            </a:r>
          </a:p>
        </p:txBody>
      </p:sp>
      <p:graphicFrame>
        <p:nvGraphicFramePr>
          <p:cNvPr id="19460" name="Object 31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94700169"/>
              </p:ext>
            </p:extLst>
          </p:nvPr>
        </p:nvGraphicFramePr>
        <p:xfrm>
          <a:off x="2027237" y="2868043"/>
          <a:ext cx="817563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5" name="公式" r:id="rId4" imgW="710891" imgH="203112" progId="Equation.3">
                  <p:embed/>
                </p:oleObj>
              </mc:Choice>
              <mc:Fallback>
                <p:oleObj name="公式" r:id="rId4" imgW="710891" imgH="203112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7237" y="2868043"/>
                        <a:ext cx="817563" cy="223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309276"/>
              </p:ext>
            </p:extLst>
          </p:nvPr>
        </p:nvGraphicFramePr>
        <p:xfrm>
          <a:off x="2844800" y="3099817"/>
          <a:ext cx="1439863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6" name="公式" r:id="rId6" imgW="1205977" imgH="215806" progId="Equation.3">
                  <p:embed/>
                </p:oleObj>
              </mc:Choice>
              <mc:Fallback>
                <p:oleObj name="公式" r:id="rId6" imgW="1205977" imgH="215806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800" y="3099817"/>
                        <a:ext cx="1439863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986992"/>
              </p:ext>
            </p:extLst>
          </p:nvPr>
        </p:nvGraphicFramePr>
        <p:xfrm>
          <a:off x="5867400" y="3091880"/>
          <a:ext cx="151288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7" name="公式" r:id="rId8" imgW="1231366" imgH="215806" progId="Equation.3">
                  <p:embed/>
                </p:oleObj>
              </mc:Choice>
              <mc:Fallback>
                <p:oleObj name="公式" r:id="rId8" imgW="1231366" imgH="215806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091880"/>
                        <a:ext cx="151288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复倒谱和倒谱</a:t>
            </a:r>
            <a:r>
              <a:rPr lang="en-US" altLang="zh-CN" smtClean="0"/>
              <a:t>-</a:t>
            </a:r>
            <a:r>
              <a:rPr lang="zh-CN" altLang="en-US" smtClean="0"/>
              <a:t>复倒谱（</a:t>
            </a:r>
            <a:r>
              <a:rPr lang="en-US" altLang="zh-CN" smtClean="0"/>
              <a:t>Complex Cepstrum</a:t>
            </a:r>
            <a:r>
              <a:rPr lang="zh-CN" altLang="en-US" smtClean="0"/>
              <a:t>）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772400" cy="1987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zh-CN" altLang="en-US" sz="2400" dirty="0" smtClean="0"/>
              <a:t>离散傅里叶变换</a:t>
            </a:r>
            <a:r>
              <a:rPr lang="en-US" altLang="zh-CN" sz="2400" dirty="0" smtClean="0"/>
              <a:t>DFT/</a:t>
            </a:r>
            <a:r>
              <a:rPr lang="zh-CN" altLang="en-US" sz="2400" dirty="0" smtClean="0"/>
              <a:t>离散傅里叶逆变换</a:t>
            </a:r>
            <a:r>
              <a:rPr lang="en-US" altLang="zh-CN" sz="2400" dirty="0" smtClean="0"/>
              <a:t>IDFT                   </a:t>
            </a:r>
            <a:r>
              <a:rPr lang="zh-CN" altLang="en-US" sz="2400" dirty="0" smtClean="0"/>
              <a:t>替代          </a:t>
            </a:r>
            <a:r>
              <a:rPr lang="en-US" altLang="zh-CN" sz="2400" dirty="0" smtClean="0"/>
              <a:t>Z</a:t>
            </a:r>
            <a:r>
              <a:rPr lang="zh-CN" altLang="en-US" sz="2400" dirty="0" smtClean="0"/>
              <a:t>变换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逆</a:t>
            </a:r>
            <a:r>
              <a:rPr lang="en-US" altLang="zh-CN" sz="2400" dirty="0" smtClean="0"/>
              <a:t>Z</a:t>
            </a:r>
            <a:r>
              <a:rPr lang="zh-CN" altLang="en-US" sz="2400" dirty="0" smtClean="0"/>
              <a:t>变换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000" dirty="0" smtClean="0"/>
              <a:t>           形式上为时域序列，严格意义上为复倒谱域序列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000" dirty="0" smtClean="0"/>
              <a:t>若时域		    ，则复倒谱域</a:t>
            </a:r>
          </a:p>
        </p:txBody>
      </p:sp>
      <p:graphicFrame>
        <p:nvGraphicFramePr>
          <p:cNvPr id="20484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03375951"/>
              </p:ext>
            </p:extLst>
          </p:nvPr>
        </p:nvGraphicFramePr>
        <p:xfrm>
          <a:off x="2026245" y="2845123"/>
          <a:ext cx="817563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4" name="公式" r:id="rId4" imgW="710891" imgH="203112" progId="Equation.3">
                  <p:embed/>
                </p:oleObj>
              </mc:Choice>
              <mc:Fallback>
                <p:oleObj name="公式" r:id="rId4" imgW="710891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6245" y="2845123"/>
                        <a:ext cx="817563" cy="223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85" name="Group 6"/>
          <p:cNvGrpSpPr>
            <a:grpSpLocks/>
          </p:cNvGrpSpPr>
          <p:nvPr/>
        </p:nvGrpSpPr>
        <p:grpSpPr bwMode="auto">
          <a:xfrm>
            <a:off x="539750" y="3886200"/>
            <a:ext cx="3779838" cy="1303338"/>
            <a:chOff x="521" y="1129"/>
            <a:chExt cx="2381" cy="821"/>
          </a:xfrm>
        </p:grpSpPr>
        <p:sp>
          <p:nvSpPr>
            <p:cNvPr id="20491" name="Line 7"/>
            <p:cNvSpPr>
              <a:spLocks noChangeShapeType="1"/>
            </p:cNvSpPr>
            <p:nvPr/>
          </p:nvSpPr>
          <p:spPr bwMode="auto">
            <a:xfrm>
              <a:off x="2100" y="1445"/>
              <a:ext cx="8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0492" name="Object 8"/>
            <p:cNvGraphicFramePr>
              <a:graphicFrameLocks noChangeAspect="1"/>
            </p:cNvGraphicFramePr>
            <p:nvPr/>
          </p:nvGraphicFramePr>
          <p:xfrm>
            <a:off x="2367" y="1480"/>
            <a:ext cx="294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5" name="公式" r:id="rId6" imgW="317225" imgH="203024" progId="Equation.3">
                    <p:embed/>
                  </p:oleObj>
                </mc:Choice>
                <mc:Fallback>
                  <p:oleObj name="公式" r:id="rId6" imgW="317225" imgH="203024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7" y="1480"/>
                          <a:ext cx="294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93" name="Rectangle 9"/>
            <p:cNvSpPr>
              <a:spLocks noChangeArrowheads="1"/>
            </p:cNvSpPr>
            <p:nvPr/>
          </p:nvSpPr>
          <p:spPr bwMode="auto">
            <a:xfrm>
              <a:off x="1315" y="1253"/>
              <a:ext cx="793" cy="386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20494" name="Line 10"/>
            <p:cNvSpPr>
              <a:spLocks noChangeShapeType="1"/>
            </p:cNvSpPr>
            <p:nvPr/>
          </p:nvSpPr>
          <p:spPr bwMode="auto">
            <a:xfrm>
              <a:off x="521" y="1481"/>
              <a:ext cx="7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0495" name="Object 11"/>
            <p:cNvGraphicFramePr>
              <a:graphicFrameLocks noChangeAspect="1"/>
            </p:cNvGraphicFramePr>
            <p:nvPr/>
          </p:nvGraphicFramePr>
          <p:xfrm>
            <a:off x="734" y="1516"/>
            <a:ext cx="295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6" name="公式" r:id="rId8" imgW="317225" imgH="203024" progId="Equation.3">
                    <p:embed/>
                  </p:oleObj>
                </mc:Choice>
                <mc:Fallback>
                  <p:oleObj name="公式" r:id="rId8" imgW="317225" imgH="203024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4" y="1516"/>
                          <a:ext cx="295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6" name="Object 12"/>
            <p:cNvGraphicFramePr>
              <a:graphicFrameLocks noChangeAspect="1"/>
            </p:cNvGraphicFramePr>
            <p:nvPr/>
          </p:nvGraphicFramePr>
          <p:xfrm>
            <a:off x="1533" y="1375"/>
            <a:ext cx="342" cy="1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7" name="公式" r:id="rId10" imgW="368140" imgH="215806" progId="Equation.3">
                    <p:embed/>
                  </p:oleObj>
                </mc:Choice>
                <mc:Fallback>
                  <p:oleObj name="公式" r:id="rId10" imgW="368140" imgH="215806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3" y="1375"/>
                          <a:ext cx="342" cy="1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97" name="Text Box 13"/>
            <p:cNvSpPr txBox="1">
              <a:spLocks noChangeArrowheads="1"/>
            </p:cNvSpPr>
            <p:nvPr/>
          </p:nvSpPr>
          <p:spPr bwMode="auto">
            <a:xfrm>
              <a:off x="1180" y="1165"/>
              <a:ext cx="1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*</a:t>
              </a:r>
            </a:p>
          </p:txBody>
        </p:sp>
        <p:sp>
          <p:nvSpPr>
            <p:cNvPr id="20498" name="Text Box 14"/>
            <p:cNvSpPr txBox="1">
              <a:spLocks noChangeArrowheads="1"/>
            </p:cNvSpPr>
            <p:nvPr/>
          </p:nvSpPr>
          <p:spPr bwMode="auto">
            <a:xfrm>
              <a:off x="2081" y="1129"/>
              <a:ext cx="2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20499" name="Text Box 15"/>
            <p:cNvSpPr txBox="1">
              <a:spLocks noChangeArrowheads="1"/>
            </p:cNvSpPr>
            <p:nvPr/>
          </p:nvSpPr>
          <p:spPr bwMode="auto">
            <a:xfrm>
              <a:off x="690" y="1719"/>
              <a:ext cx="20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时域</a:t>
              </a:r>
              <a:r>
                <a:rPr lang="en-US" altLang="zh-CN" sz="1800">
                  <a:latin typeface="Arial" panose="020B0604020202020204" pitchFamily="34" charset="0"/>
                </a:rPr>
                <a:t>—&gt;</a:t>
              </a:r>
              <a:r>
                <a:rPr lang="zh-CN" altLang="en-US" sz="1800">
                  <a:latin typeface="Arial" panose="020B0604020202020204" pitchFamily="34" charset="0"/>
                </a:rPr>
                <a:t>特征系统</a:t>
              </a:r>
              <a:r>
                <a:rPr lang="en-US" altLang="zh-CN" sz="1800">
                  <a:latin typeface="Arial" panose="020B0604020202020204" pitchFamily="34" charset="0"/>
                </a:rPr>
                <a:t>—&gt;</a:t>
              </a:r>
              <a:r>
                <a:rPr lang="zh-CN" altLang="en-US" sz="1800">
                  <a:latin typeface="Arial" panose="020B0604020202020204" pitchFamily="34" charset="0"/>
                </a:rPr>
                <a:t>复倒谱域</a:t>
              </a:r>
            </a:p>
          </p:txBody>
        </p:sp>
      </p:grpSp>
      <p:graphicFrame>
        <p:nvGraphicFramePr>
          <p:cNvPr id="20486" name="Object 26"/>
          <p:cNvGraphicFramePr>
            <a:graphicFrameLocks noChangeAspect="1"/>
          </p:cNvGraphicFramePr>
          <p:nvPr/>
        </p:nvGraphicFramePr>
        <p:xfrm>
          <a:off x="900113" y="5221288"/>
          <a:ext cx="2447925" cy="1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8" name="公式" r:id="rId12" imgW="1282700" imgH="762000" progId="Equation.3">
                  <p:embed/>
                </p:oleObj>
              </mc:Choice>
              <mc:Fallback>
                <p:oleObj name="公式" r:id="rId12" imgW="1282700" imgH="7620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221288"/>
                        <a:ext cx="2447925" cy="145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14070"/>
              </p:ext>
            </p:extLst>
          </p:nvPr>
        </p:nvGraphicFramePr>
        <p:xfrm>
          <a:off x="2844800" y="3099817"/>
          <a:ext cx="1439863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9" name="公式" r:id="rId14" imgW="1205977" imgH="215806" progId="Equation.3">
                  <p:embed/>
                </p:oleObj>
              </mc:Choice>
              <mc:Fallback>
                <p:oleObj name="公式" r:id="rId14" imgW="1205977" imgH="215806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800" y="3099817"/>
                        <a:ext cx="1439863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8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629369"/>
              </p:ext>
            </p:extLst>
          </p:nvPr>
        </p:nvGraphicFramePr>
        <p:xfrm>
          <a:off x="5867400" y="3091880"/>
          <a:ext cx="151288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0" name="公式" r:id="rId16" imgW="1231366" imgH="215806" progId="Equation.3">
                  <p:embed/>
                </p:oleObj>
              </mc:Choice>
              <mc:Fallback>
                <p:oleObj name="公式" r:id="rId16" imgW="1231366" imgH="215806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091880"/>
                        <a:ext cx="151288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复倒谱和倒谱</a:t>
            </a:r>
            <a:r>
              <a:rPr lang="en-US" altLang="zh-CN" smtClean="0"/>
              <a:t>-</a:t>
            </a:r>
            <a:r>
              <a:rPr lang="zh-CN" altLang="en-US" smtClean="0"/>
              <a:t>复倒谱（</a:t>
            </a:r>
            <a:r>
              <a:rPr lang="en-US" altLang="zh-CN" smtClean="0"/>
              <a:t>Complex Cepstrum</a:t>
            </a:r>
            <a:r>
              <a:rPr lang="zh-CN" altLang="en-US" smtClean="0"/>
              <a:t>）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772400" cy="1987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zh-CN" altLang="en-US" sz="2400" dirty="0" smtClean="0"/>
              <a:t>离散傅里叶变换</a:t>
            </a:r>
            <a:r>
              <a:rPr lang="en-US" altLang="zh-CN" sz="2400" dirty="0" smtClean="0"/>
              <a:t>DFT/</a:t>
            </a:r>
            <a:r>
              <a:rPr lang="zh-CN" altLang="en-US" sz="2400" dirty="0" smtClean="0"/>
              <a:t>离散傅里叶逆变换</a:t>
            </a:r>
            <a:r>
              <a:rPr lang="en-US" altLang="zh-CN" sz="2400" dirty="0" smtClean="0"/>
              <a:t>IDFT                   </a:t>
            </a:r>
            <a:r>
              <a:rPr lang="zh-CN" altLang="en-US" sz="2400" dirty="0" smtClean="0"/>
              <a:t>替代          </a:t>
            </a:r>
            <a:r>
              <a:rPr lang="en-US" altLang="zh-CN" sz="2400" dirty="0" smtClean="0"/>
              <a:t>Z</a:t>
            </a:r>
            <a:r>
              <a:rPr lang="zh-CN" altLang="en-US" sz="2400" dirty="0" smtClean="0"/>
              <a:t>变换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逆</a:t>
            </a:r>
            <a:r>
              <a:rPr lang="en-US" altLang="zh-CN" sz="2400" dirty="0" smtClean="0"/>
              <a:t>Z</a:t>
            </a:r>
            <a:r>
              <a:rPr lang="zh-CN" altLang="en-US" sz="2400" dirty="0" smtClean="0"/>
              <a:t>变换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000" dirty="0" smtClean="0"/>
              <a:t>           形式上为时域序列，严格意义上为复倒谱域序列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000" dirty="0" smtClean="0"/>
              <a:t>若时域		    ，则复倒谱域</a:t>
            </a:r>
          </a:p>
        </p:txBody>
      </p:sp>
      <p:graphicFrame>
        <p:nvGraphicFramePr>
          <p:cNvPr id="21508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59685565"/>
              </p:ext>
            </p:extLst>
          </p:nvPr>
        </p:nvGraphicFramePr>
        <p:xfrm>
          <a:off x="2026245" y="2845123"/>
          <a:ext cx="817563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1" name="公式" r:id="rId4" imgW="710891" imgH="203112" progId="Equation.3">
                  <p:embed/>
                </p:oleObj>
              </mc:Choice>
              <mc:Fallback>
                <p:oleObj name="公式" r:id="rId4" imgW="710891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6245" y="2845123"/>
                        <a:ext cx="817563" cy="223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Line 7"/>
          <p:cNvSpPr>
            <a:spLocks noChangeShapeType="1"/>
          </p:cNvSpPr>
          <p:nvPr/>
        </p:nvSpPr>
        <p:spPr bwMode="auto">
          <a:xfrm>
            <a:off x="3046413" y="4387850"/>
            <a:ext cx="1273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1510" name="Object 8"/>
          <p:cNvGraphicFramePr>
            <a:graphicFrameLocks noChangeAspect="1"/>
          </p:cNvGraphicFramePr>
          <p:nvPr/>
        </p:nvGraphicFramePr>
        <p:xfrm>
          <a:off x="3470275" y="4443413"/>
          <a:ext cx="466725" cy="23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2" name="公式" r:id="rId6" imgW="317225" imgH="203024" progId="Equation.3">
                  <p:embed/>
                </p:oleObj>
              </mc:Choice>
              <mc:Fallback>
                <p:oleObj name="公式" r:id="rId6" imgW="317225" imgH="203024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0275" y="4443413"/>
                        <a:ext cx="466725" cy="23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Rectangle 9"/>
          <p:cNvSpPr>
            <a:spLocks noChangeArrowheads="1"/>
          </p:cNvSpPr>
          <p:nvPr/>
        </p:nvSpPr>
        <p:spPr bwMode="auto">
          <a:xfrm>
            <a:off x="1800225" y="4083050"/>
            <a:ext cx="1258888" cy="6127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21512" name="Line 10"/>
          <p:cNvSpPr>
            <a:spLocks noChangeShapeType="1"/>
          </p:cNvSpPr>
          <p:nvPr/>
        </p:nvSpPr>
        <p:spPr bwMode="auto">
          <a:xfrm>
            <a:off x="539750" y="4445000"/>
            <a:ext cx="1260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1513" name="Object 11"/>
          <p:cNvGraphicFramePr>
            <a:graphicFrameLocks noChangeAspect="1"/>
          </p:cNvGraphicFramePr>
          <p:nvPr/>
        </p:nvGraphicFramePr>
        <p:xfrm>
          <a:off x="877888" y="4500563"/>
          <a:ext cx="468312" cy="23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3" name="公式" r:id="rId8" imgW="317225" imgH="203024" progId="Equation.3">
                  <p:embed/>
                </p:oleObj>
              </mc:Choice>
              <mc:Fallback>
                <p:oleObj name="公式" r:id="rId8" imgW="317225" imgH="203024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88" y="4500563"/>
                        <a:ext cx="468312" cy="23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Object 12"/>
          <p:cNvGraphicFramePr>
            <a:graphicFrameLocks noChangeAspect="1"/>
          </p:cNvGraphicFramePr>
          <p:nvPr/>
        </p:nvGraphicFramePr>
        <p:xfrm>
          <a:off x="2146300" y="4276725"/>
          <a:ext cx="542925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4" name="公式" r:id="rId10" imgW="368140" imgH="215806" progId="Equation.3">
                  <p:embed/>
                </p:oleObj>
              </mc:Choice>
              <mc:Fallback>
                <p:oleObj name="公式" r:id="rId10" imgW="368140" imgH="215806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300" y="4276725"/>
                        <a:ext cx="542925" cy="24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5" name="Text Box 13"/>
          <p:cNvSpPr txBox="1">
            <a:spLocks noChangeArrowheads="1"/>
          </p:cNvSpPr>
          <p:nvPr/>
        </p:nvSpPr>
        <p:spPr bwMode="auto">
          <a:xfrm>
            <a:off x="1585913" y="3943350"/>
            <a:ext cx="273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*</a:t>
            </a:r>
          </a:p>
        </p:txBody>
      </p:sp>
      <p:sp>
        <p:nvSpPr>
          <p:cNvPr id="21516" name="Text Box 14"/>
          <p:cNvSpPr txBox="1">
            <a:spLocks noChangeArrowheads="1"/>
          </p:cNvSpPr>
          <p:nvPr/>
        </p:nvSpPr>
        <p:spPr bwMode="auto">
          <a:xfrm>
            <a:off x="3016250" y="3886200"/>
            <a:ext cx="317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21517" name="Text Box 15"/>
          <p:cNvSpPr txBox="1">
            <a:spLocks noChangeArrowheads="1"/>
          </p:cNvSpPr>
          <p:nvPr/>
        </p:nvSpPr>
        <p:spPr bwMode="auto">
          <a:xfrm>
            <a:off x="808038" y="4822825"/>
            <a:ext cx="3194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时域</a:t>
            </a:r>
            <a:r>
              <a:rPr lang="en-US" altLang="zh-CN" sz="1800">
                <a:latin typeface="Arial" panose="020B0604020202020204" pitchFamily="34" charset="0"/>
              </a:rPr>
              <a:t>—&gt;</a:t>
            </a:r>
            <a:r>
              <a:rPr lang="zh-CN" altLang="en-US" sz="1800">
                <a:latin typeface="Arial" panose="020B0604020202020204" pitchFamily="34" charset="0"/>
              </a:rPr>
              <a:t>特征系统</a:t>
            </a:r>
            <a:r>
              <a:rPr lang="en-US" altLang="zh-CN" sz="1800">
                <a:latin typeface="Arial" panose="020B0604020202020204" pitchFamily="34" charset="0"/>
              </a:rPr>
              <a:t>—&gt;</a:t>
            </a:r>
            <a:r>
              <a:rPr lang="zh-CN" altLang="en-US" sz="1800">
                <a:latin typeface="Arial" panose="020B0604020202020204" pitchFamily="34" charset="0"/>
              </a:rPr>
              <a:t>复倒谱域</a:t>
            </a:r>
          </a:p>
        </p:txBody>
      </p:sp>
      <p:sp>
        <p:nvSpPr>
          <p:cNvPr id="21518" name="Line 17"/>
          <p:cNvSpPr>
            <a:spLocks noChangeShapeType="1"/>
          </p:cNvSpPr>
          <p:nvPr/>
        </p:nvSpPr>
        <p:spPr bwMode="auto">
          <a:xfrm>
            <a:off x="4932363" y="4391025"/>
            <a:ext cx="1116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1519" name="Object 18"/>
          <p:cNvGraphicFramePr>
            <a:graphicFrameLocks noChangeAspect="1"/>
          </p:cNvGraphicFramePr>
          <p:nvPr/>
        </p:nvGraphicFramePr>
        <p:xfrm>
          <a:off x="5267325" y="4429125"/>
          <a:ext cx="466725" cy="23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5" name="公式" r:id="rId12" imgW="317225" imgH="203024" progId="Equation.3">
                  <p:embed/>
                </p:oleObj>
              </mc:Choice>
              <mc:Fallback>
                <p:oleObj name="公式" r:id="rId12" imgW="317225" imgH="203024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7325" y="4429125"/>
                        <a:ext cx="466725" cy="23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0" name="Rectangle 19"/>
          <p:cNvSpPr>
            <a:spLocks noChangeArrowheads="1"/>
          </p:cNvSpPr>
          <p:nvPr/>
        </p:nvSpPr>
        <p:spPr bwMode="auto">
          <a:xfrm>
            <a:off x="6048375" y="4083050"/>
            <a:ext cx="1258888" cy="6127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21521" name="Line 20"/>
          <p:cNvSpPr>
            <a:spLocks noChangeShapeType="1"/>
          </p:cNvSpPr>
          <p:nvPr/>
        </p:nvSpPr>
        <p:spPr bwMode="auto">
          <a:xfrm>
            <a:off x="7307263" y="4362450"/>
            <a:ext cx="1403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1522" name="Object 21"/>
          <p:cNvGraphicFramePr>
            <a:graphicFrameLocks noChangeAspect="1"/>
          </p:cNvGraphicFramePr>
          <p:nvPr/>
        </p:nvGraphicFramePr>
        <p:xfrm>
          <a:off x="7637463" y="4429125"/>
          <a:ext cx="466725" cy="23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6" name="公式" r:id="rId14" imgW="317225" imgH="203024" progId="Equation.3">
                  <p:embed/>
                </p:oleObj>
              </mc:Choice>
              <mc:Fallback>
                <p:oleObj name="公式" r:id="rId14" imgW="317225" imgH="203024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7463" y="4429125"/>
                        <a:ext cx="466725" cy="23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3" name="Object 22"/>
          <p:cNvGraphicFramePr>
            <a:graphicFrameLocks noChangeAspect="1"/>
          </p:cNvGraphicFramePr>
          <p:nvPr/>
        </p:nvGraphicFramePr>
        <p:xfrm>
          <a:off x="6397625" y="4249738"/>
          <a:ext cx="636588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7" name="公式" r:id="rId16" imgW="431613" imgH="228501" progId="Equation.3">
                  <p:embed/>
                </p:oleObj>
              </mc:Choice>
              <mc:Fallback>
                <p:oleObj name="公式" r:id="rId16" imgW="431613" imgH="228501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25" y="4249738"/>
                        <a:ext cx="636588" cy="26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4" name="Text Box 23"/>
          <p:cNvSpPr txBox="1">
            <a:spLocks noChangeArrowheads="1"/>
          </p:cNvSpPr>
          <p:nvPr/>
        </p:nvSpPr>
        <p:spPr bwMode="auto">
          <a:xfrm>
            <a:off x="5110163" y="4802188"/>
            <a:ext cx="342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Arial" panose="020B0604020202020204" pitchFamily="34" charset="0"/>
              </a:rPr>
              <a:t>复倒谱域</a:t>
            </a:r>
            <a:r>
              <a:rPr lang="en-US" altLang="zh-CN" sz="1800">
                <a:latin typeface="Arial" panose="020B0604020202020204" pitchFamily="34" charset="0"/>
              </a:rPr>
              <a:t>—&gt;</a:t>
            </a:r>
            <a:r>
              <a:rPr lang="zh-CN" altLang="en-US" sz="1800">
                <a:latin typeface="Arial" panose="020B0604020202020204" pitchFamily="34" charset="0"/>
              </a:rPr>
              <a:t>逆特征系统</a:t>
            </a:r>
            <a:r>
              <a:rPr lang="en-US" altLang="zh-CN" sz="1800">
                <a:latin typeface="Arial" panose="020B0604020202020204" pitchFamily="34" charset="0"/>
              </a:rPr>
              <a:t>—&gt;</a:t>
            </a:r>
            <a:r>
              <a:rPr lang="zh-CN" altLang="en-US" sz="1800">
                <a:latin typeface="Arial" panose="020B0604020202020204" pitchFamily="34" charset="0"/>
              </a:rPr>
              <a:t>时域</a:t>
            </a:r>
          </a:p>
        </p:txBody>
      </p:sp>
      <p:sp>
        <p:nvSpPr>
          <p:cNvPr id="21525" name="Text Box 24"/>
          <p:cNvSpPr txBox="1">
            <a:spLocks noChangeArrowheads="1"/>
          </p:cNvSpPr>
          <p:nvPr/>
        </p:nvSpPr>
        <p:spPr bwMode="auto">
          <a:xfrm>
            <a:off x="5767388" y="3860800"/>
            <a:ext cx="317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21526" name="Text Box 25"/>
          <p:cNvSpPr txBox="1">
            <a:spLocks noChangeArrowheads="1"/>
          </p:cNvSpPr>
          <p:nvPr/>
        </p:nvSpPr>
        <p:spPr bwMode="auto">
          <a:xfrm>
            <a:off x="7251700" y="3867150"/>
            <a:ext cx="273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*</a:t>
            </a:r>
          </a:p>
        </p:txBody>
      </p:sp>
      <p:graphicFrame>
        <p:nvGraphicFramePr>
          <p:cNvPr id="21527" name="Object 26"/>
          <p:cNvGraphicFramePr>
            <a:graphicFrameLocks noChangeAspect="1"/>
          </p:cNvGraphicFramePr>
          <p:nvPr/>
        </p:nvGraphicFramePr>
        <p:xfrm>
          <a:off x="900113" y="5221288"/>
          <a:ext cx="2447925" cy="1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8" name="公式" r:id="rId18" imgW="1282700" imgH="762000" progId="Equation.3">
                  <p:embed/>
                </p:oleObj>
              </mc:Choice>
              <mc:Fallback>
                <p:oleObj name="公式" r:id="rId18" imgW="1282700" imgH="7620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221288"/>
                        <a:ext cx="2447925" cy="145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8" name="Object 27"/>
          <p:cNvGraphicFramePr>
            <a:graphicFrameLocks noChangeAspect="1"/>
          </p:cNvGraphicFramePr>
          <p:nvPr/>
        </p:nvGraphicFramePr>
        <p:xfrm>
          <a:off x="5292725" y="5235575"/>
          <a:ext cx="2376488" cy="134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9" name="公式" r:id="rId20" imgW="1346200" imgH="762000" progId="Equation.3">
                  <p:embed/>
                </p:oleObj>
              </mc:Choice>
              <mc:Fallback>
                <p:oleObj name="公式" r:id="rId20" imgW="1346200" imgH="7620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5235575"/>
                        <a:ext cx="2376488" cy="1344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003387"/>
              </p:ext>
            </p:extLst>
          </p:nvPr>
        </p:nvGraphicFramePr>
        <p:xfrm>
          <a:off x="2843213" y="3099817"/>
          <a:ext cx="1439862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0" name="公式" r:id="rId22" imgW="1205977" imgH="215806" progId="Equation.3">
                  <p:embed/>
                </p:oleObj>
              </mc:Choice>
              <mc:Fallback>
                <p:oleObj name="公式" r:id="rId22" imgW="1205977" imgH="215806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3099817"/>
                        <a:ext cx="1439862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5664164"/>
              </p:ext>
            </p:extLst>
          </p:nvPr>
        </p:nvGraphicFramePr>
        <p:xfrm>
          <a:off x="5867400" y="3091880"/>
          <a:ext cx="151288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1" name="公式" r:id="rId24" imgW="1231366" imgH="215806" progId="Equation.3">
                  <p:embed/>
                </p:oleObj>
              </mc:Choice>
              <mc:Fallback>
                <p:oleObj name="公式" r:id="rId24" imgW="1231366" imgH="215806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091880"/>
                        <a:ext cx="151288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复倒谱和倒谱</a:t>
            </a:r>
            <a:r>
              <a:rPr lang="en-US" altLang="zh-CN" smtClean="0"/>
              <a:t>-</a:t>
            </a:r>
            <a:r>
              <a:rPr lang="zh-CN" altLang="en-US" smtClean="0"/>
              <a:t>倒谱（</a:t>
            </a:r>
            <a:r>
              <a:rPr lang="en-US" altLang="zh-CN" smtClean="0"/>
              <a:t>Cepstrum</a:t>
            </a:r>
            <a:r>
              <a:rPr lang="zh-CN" altLang="en-US" smtClean="0"/>
              <a:t>）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/>
            <a:endParaRPr lang="en-US" altLang="zh-CN" dirty="0" smtClean="0"/>
          </a:p>
          <a:p>
            <a:pPr eaLnBrk="1" hangingPunct="1"/>
            <a:endParaRPr lang="en-US" altLang="zh-CN" dirty="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 dirty="0" smtClean="0"/>
              <a:t>	</a:t>
            </a:r>
            <a:r>
              <a:rPr lang="zh-CN" altLang="en-US" sz="2400" dirty="0" smtClean="0"/>
              <a:t>虚部为        的相位，存在多值，带来相位缠绕问题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 dirty="0" smtClean="0"/>
              <a:t>	只考虑实部，则有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sz="24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sz="24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sz="24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sz="24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sz="2400" dirty="0" smtClean="0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827088" y="1700213"/>
          <a:ext cx="489585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0" name="公式" r:id="rId4" imgW="2476500" imgH="584200" progId="Equation.3">
                  <p:embed/>
                </p:oleObj>
              </mc:Choice>
              <mc:Fallback>
                <p:oleObj name="公式" r:id="rId4" imgW="2476500" imgH="584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700213"/>
                        <a:ext cx="4895850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3348038" y="3209925"/>
          <a:ext cx="2119312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1" name="公式" r:id="rId6" imgW="1358900" imgH="279400" progId="Equation.3">
                  <p:embed/>
                </p:oleObj>
              </mc:Choice>
              <mc:Fallback>
                <p:oleObj name="公式" r:id="rId6" imgW="1358900" imgH="279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3209925"/>
                        <a:ext cx="2119312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1835150" y="2852738"/>
          <a:ext cx="64928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" name="公式" r:id="rId8" imgW="482391" imgH="228501" progId="Equation.3">
                  <p:embed/>
                </p:oleObj>
              </mc:Choice>
              <mc:Fallback>
                <p:oleObj name="公式" r:id="rId8" imgW="482391" imgH="22850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852738"/>
                        <a:ext cx="649288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复倒谱和倒谱</a:t>
            </a:r>
            <a:r>
              <a:rPr lang="en-US" altLang="zh-CN" smtClean="0"/>
              <a:t>-</a:t>
            </a:r>
            <a:r>
              <a:rPr lang="zh-CN" altLang="en-US" smtClean="0"/>
              <a:t>倒谱（</a:t>
            </a:r>
            <a:r>
              <a:rPr lang="en-US" altLang="zh-CN" smtClean="0"/>
              <a:t>Cepstrum</a:t>
            </a:r>
            <a:r>
              <a:rPr lang="zh-CN" altLang="en-US" smtClean="0"/>
              <a:t>）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 eaLnBrk="1" hangingPunct="1"/>
            <a:endParaRPr lang="en-US" altLang="zh-CN" smtClean="0"/>
          </a:p>
          <a:p>
            <a:pPr eaLnBrk="1" hangingPunct="1"/>
            <a:endParaRPr lang="en-US" altLang="zh-CN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 smtClean="0"/>
              <a:t>	</a:t>
            </a:r>
            <a:r>
              <a:rPr lang="zh-CN" altLang="en-US" sz="2400" smtClean="0"/>
              <a:t>虚部为        的相位，存在多值，带来相位缠绕问题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 smtClean="0"/>
              <a:t>	只考虑实部，则有</a:t>
            </a:r>
          </a:p>
          <a:p>
            <a:pPr eaLnBrk="1" hangingPunct="1"/>
            <a:r>
              <a:rPr lang="en-US" altLang="zh-CN" sz="2400" i="1" smtClean="0"/>
              <a:t>c</a:t>
            </a:r>
            <a:r>
              <a:rPr lang="en-US" altLang="zh-CN" sz="2400" smtClean="0"/>
              <a:t>(</a:t>
            </a:r>
            <a:r>
              <a:rPr lang="en-US" altLang="zh-CN" sz="2400" i="1" smtClean="0"/>
              <a:t>n</a:t>
            </a:r>
            <a:r>
              <a:rPr lang="en-US" altLang="zh-CN" sz="2400" smtClean="0"/>
              <a:t>)</a:t>
            </a:r>
            <a:r>
              <a:rPr lang="zh-CN" altLang="en-US" sz="2400" smtClean="0"/>
              <a:t>称为对数倒频谱、倒频谱、简称倒谱</a:t>
            </a:r>
          </a:p>
          <a:p>
            <a:pPr lvl="1" eaLnBrk="1" hangingPunct="1"/>
            <a:r>
              <a:rPr lang="zh-CN" altLang="en-US" sz="2000" smtClean="0"/>
              <a:t>复倒谱需复对数运算，倒谱只需实对数运算</a:t>
            </a:r>
          </a:p>
          <a:p>
            <a:pPr lvl="1" eaLnBrk="1" hangingPunct="1"/>
            <a:r>
              <a:rPr lang="zh-CN" altLang="en-US" sz="2000" smtClean="0"/>
              <a:t>相位信息丢失，不能精确还原</a:t>
            </a:r>
          </a:p>
          <a:p>
            <a:pPr lvl="1" eaLnBrk="1" hangingPunct="1"/>
            <a:r>
              <a:rPr lang="zh-CN" altLang="en-US" sz="2000" smtClean="0"/>
              <a:t>若时域		    ，则倒谱域</a:t>
            </a:r>
          </a:p>
          <a:p>
            <a:pPr lvl="1" eaLnBrk="1" hangingPunct="1"/>
            <a:r>
              <a:rPr lang="zh-CN" altLang="en-US" sz="2000" smtClean="0"/>
              <a:t>      为      的偶对称分量，包含了主要语音特征</a:t>
            </a:r>
          </a:p>
          <a:p>
            <a:pPr lvl="1" eaLnBrk="1" hangingPunct="1"/>
            <a:r>
              <a:rPr lang="zh-CN" altLang="en-US" sz="2000" smtClean="0"/>
              <a:t>较复倒谱在语音信号处理中更为常用</a:t>
            </a: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827088" y="1700213"/>
          <a:ext cx="489585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8" name="公式" r:id="rId4" imgW="2476500" imgH="584200" progId="Equation.3">
                  <p:embed/>
                </p:oleObj>
              </mc:Choice>
              <mc:Fallback>
                <p:oleObj name="公式" r:id="rId4" imgW="2476500" imgH="584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700213"/>
                        <a:ext cx="4895850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2124075" y="4868863"/>
          <a:ext cx="1439863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9" name="公式" r:id="rId6" imgW="1205977" imgH="215806" progId="Equation.3">
                  <p:embed/>
                </p:oleObj>
              </mc:Choice>
              <mc:Fallback>
                <p:oleObj name="公式" r:id="rId6" imgW="1205977" imgH="21580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4868863"/>
                        <a:ext cx="1439863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875213" y="4868863"/>
          <a:ext cx="1481137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0" name="公式" r:id="rId8" imgW="1205977" imgH="215806" progId="Equation.3">
                  <p:embed/>
                </p:oleObj>
              </mc:Choice>
              <mc:Fallback>
                <p:oleObj name="公式" r:id="rId8" imgW="1205977" imgH="2158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5213" y="4868863"/>
                        <a:ext cx="1481137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1979613" y="5240338"/>
          <a:ext cx="43180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1" name="公式" r:id="rId10" imgW="317225" imgH="203024" progId="Equation.3">
                  <p:embed/>
                </p:oleObj>
              </mc:Choice>
              <mc:Fallback>
                <p:oleObj name="公式" r:id="rId10" imgW="317225" imgH="20302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5240338"/>
                        <a:ext cx="431800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Object 8"/>
          <p:cNvGraphicFramePr>
            <a:graphicFrameLocks noChangeAspect="1"/>
          </p:cNvGraphicFramePr>
          <p:nvPr/>
        </p:nvGraphicFramePr>
        <p:xfrm>
          <a:off x="1331913" y="5229225"/>
          <a:ext cx="431800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2" name="公式" r:id="rId12" imgW="304536" imgH="203024" progId="Equation.3">
                  <p:embed/>
                </p:oleObj>
              </mc:Choice>
              <mc:Fallback>
                <p:oleObj name="公式" r:id="rId12" imgW="304536" imgH="203024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229225"/>
                        <a:ext cx="431800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Object 9"/>
          <p:cNvGraphicFramePr>
            <a:graphicFrameLocks noChangeAspect="1"/>
          </p:cNvGraphicFramePr>
          <p:nvPr/>
        </p:nvGraphicFramePr>
        <p:xfrm>
          <a:off x="3348038" y="3209925"/>
          <a:ext cx="2119312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3" name="公式" r:id="rId14" imgW="1358900" imgH="279400" progId="Equation.3">
                  <p:embed/>
                </p:oleObj>
              </mc:Choice>
              <mc:Fallback>
                <p:oleObj name="公式" r:id="rId14" imgW="1358900" imgH="279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3209925"/>
                        <a:ext cx="2119312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1835150" y="2852738"/>
          <a:ext cx="64928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4" name="公式" r:id="rId16" imgW="482391" imgH="228501" progId="Equation.3">
                  <p:embed/>
                </p:oleObj>
              </mc:Choice>
              <mc:Fallback>
                <p:oleObj name="公式" r:id="rId16" imgW="482391" imgH="228501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852738"/>
                        <a:ext cx="649288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实例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语音信号复倒谱分析实例</a:t>
            </a:r>
          </a:p>
          <a:p>
            <a:pPr lvl="1" eaLnBrk="1" hangingPunct="1"/>
            <a:r>
              <a:rPr lang="zh-CN" altLang="en-US" dirty="0" smtClean="0"/>
              <a:t>信号</a:t>
            </a:r>
          </a:p>
          <a:p>
            <a:pPr lvl="2" eaLnBrk="1" hangingPunct="1"/>
            <a:r>
              <a:rPr lang="zh-CN" altLang="en-US" dirty="0" smtClean="0"/>
              <a:t>采样频率</a:t>
            </a:r>
            <a:r>
              <a:rPr lang="en-US" altLang="zh-CN" dirty="0" smtClean="0"/>
              <a:t>f</a:t>
            </a:r>
            <a:r>
              <a:rPr lang="en-US" altLang="zh-CN" sz="1800" dirty="0" smtClean="0"/>
              <a:t>s</a:t>
            </a:r>
            <a:r>
              <a:rPr lang="en-US" altLang="zh-CN" dirty="0" smtClean="0"/>
              <a:t>=10kHz</a:t>
            </a:r>
          </a:p>
          <a:p>
            <a:pPr lvl="2" eaLnBrk="1" hangingPunct="1"/>
            <a:r>
              <a:rPr lang="zh-CN" altLang="en-US" dirty="0" smtClean="0"/>
              <a:t>窗函数</a:t>
            </a:r>
            <a:r>
              <a:rPr lang="en-US" altLang="zh-CN" dirty="0" smtClean="0"/>
              <a:t>Hamming, </a:t>
            </a:r>
            <a:r>
              <a:rPr lang="zh-CN" altLang="en-US" dirty="0" smtClean="0"/>
              <a:t>窗长</a:t>
            </a:r>
            <a:r>
              <a:rPr lang="en-US" altLang="zh-CN" dirty="0" smtClean="0"/>
              <a:t>15ms</a:t>
            </a:r>
          </a:p>
          <a:p>
            <a:pPr lvl="1" eaLnBrk="1" hangingPunct="1"/>
            <a:r>
              <a:rPr lang="zh-CN" altLang="en-US" dirty="0" smtClean="0"/>
              <a:t>同态滤波</a:t>
            </a:r>
          </a:p>
          <a:p>
            <a:pPr lvl="2" eaLnBrk="1" hangingPunct="1"/>
            <a:r>
              <a:rPr lang="zh-CN" altLang="en-US" dirty="0" smtClean="0"/>
              <a:t>高复倒谱窗：周期声门激励</a:t>
            </a:r>
          </a:p>
          <a:p>
            <a:pPr lvl="2" eaLnBrk="1" hangingPunct="1"/>
            <a:r>
              <a:rPr lang="zh-CN" altLang="en-US" dirty="0" smtClean="0"/>
              <a:t>低复倒谱窗：声道冲激响应</a:t>
            </a:r>
          </a:p>
        </p:txBody>
      </p:sp>
      <p:grpSp>
        <p:nvGrpSpPr>
          <p:cNvPr id="24580" name="Group 41"/>
          <p:cNvGrpSpPr>
            <a:grpSpLocks/>
          </p:cNvGrpSpPr>
          <p:nvPr/>
        </p:nvGrpSpPr>
        <p:grpSpPr bwMode="auto">
          <a:xfrm>
            <a:off x="1670050" y="5445224"/>
            <a:ext cx="4773613" cy="806450"/>
            <a:chOff x="962" y="2069"/>
            <a:chExt cx="3007" cy="508"/>
          </a:xfrm>
        </p:grpSpPr>
        <p:sp>
          <p:nvSpPr>
            <p:cNvPr id="24581" name="Rectangle 42"/>
            <p:cNvSpPr>
              <a:spLocks noChangeArrowheads="1"/>
            </p:cNvSpPr>
            <p:nvPr/>
          </p:nvSpPr>
          <p:spPr bwMode="auto">
            <a:xfrm>
              <a:off x="1791" y="2069"/>
              <a:ext cx="590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  <p:sp>
          <p:nvSpPr>
            <p:cNvPr id="24582" name="Line 43"/>
            <p:cNvSpPr>
              <a:spLocks noChangeShapeType="1"/>
            </p:cNvSpPr>
            <p:nvPr/>
          </p:nvSpPr>
          <p:spPr bwMode="auto">
            <a:xfrm>
              <a:off x="1519" y="2206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3" name="Line 44"/>
            <p:cNvSpPr>
              <a:spLocks noChangeShapeType="1"/>
            </p:cNvSpPr>
            <p:nvPr/>
          </p:nvSpPr>
          <p:spPr bwMode="auto">
            <a:xfrm>
              <a:off x="3605" y="2205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4" name="Line 45"/>
            <p:cNvSpPr>
              <a:spLocks noChangeShapeType="1"/>
            </p:cNvSpPr>
            <p:nvPr/>
          </p:nvSpPr>
          <p:spPr bwMode="auto">
            <a:xfrm>
              <a:off x="1019" y="2206"/>
              <a:ext cx="3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4585" name="Group 46"/>
            <p:cNvGrpSpPr>
              <a:grpSpLocks/>
            </p:cNvGrpSpPr>
            <p:nvPr/>
          </p:nvGrpSpPr>
          <p:grpSpPr bwMode="auto">
            <a:xfrm>
              <a:off x="1337" y="2115"/>
              <a:ext cx="182" cy="181"/>
              <a:chOff x="3129" y="1911"/>
              <a:chExt cx="182" cy="181"/>
            </a:xfrm>
          </p:grpSpPr>
          <p:sp>
            <p:nvSpPr>
              <p:cNvPr id="24605" name="Oval 47"/>
              <p:cNvSpPr>
                <a:spLocks noChangeArrowheads="1"/>
              </p:cNvSpPr>
              <p:nvPr/>
            </p:nvSpPr>
            <p:spPr bwMode="auto">
              <a:xfrm>
                <a:off x="3129" y="1911"/>
                <a:ext cx="182" cy="18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4606" name="Line 48"/>
              <p:cNvSpPr>
                <a:spLocks noChangeShapeType="1"/>
              </p:cNvSpPr>
              <p:nvPr/>
            </p:nvSpPr>
            <p:spPr bwMode="auto">
              <a:xfrm flipH="1">
                <a:off x="3152" y="1933"/>
                <a:ext cx="136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607" name="Line 49"/>
              <p:cNvSpPr>
                <a:spLocks noChangeShapeType="1"/>
              </p:cNvSpPr>
              <p:nvPr/>
            </p:nvSpPr>
            <p:spPr bwMode="auto">
              <a:xfrm>
                <a:off x="3152" y="1933"/>
                <a:ext cx="114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4586" name="Line 50"/>
            <p:cNvSpPr>
              <a:spLocks noChangeShapeType="1"/>
            </p:cNvSpPr>
            <p:nvPr/>
          </p:nvSpPr>
          <p:spPr bwMode="auto">
            <a:xfrm>
              <a:off x="2381" y="2205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4587" name="Group 51"/>
            <p:cNvGrpSpPr>
              <a:grpSpLocks/>
            </p:cNvGrpSpPr>
            <p:nvPr/>
          </p:nvGrpSpPr>
          <p:grpSpPr bwMode="auto">
            <a:xfrm>
              <a:off x="2608" y="2115"/>
              <a:ext cx="182" cy="181"/>
              <a:chOff x="3129" y="1911"/>
              <a:chExt cx="182" cy="181"/>
            </a:xfrm>
          </p:grpSpPr>
          <p:sp>
            <p:nvSpPr>
              <p:cNvPr id="24602" name="Oval 52"/>
              <p:cNvSpPr>
                <a:spLocks noChangeArrowheads="1"/>
              </p:cNvSpPr>
              <p:nvPr/>
            </p:nvSpPr>
            <p:spPr bwMode="auto">
              <a:xfrm>
                <a:off x="3129" y="1911"/>
                <a:ext cx="182" cy="181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4603" name="Line 53"/>
              <p:cNvSpPr>
                <a:spLocks noChangeShapeType="1"/>
              </p:cNvSpPr>
              <p:nvPr/>
            </p:nvSpPr>
            <p:spPr bwMode="auto">
              <a:xfrm flipH="1">
                <a:off x="3152" y="1933"/>
                <a:ext cx="136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604" name="Line 54"/>
              <p:cNvSpPr>
                <a:spLocks noChangeShapeType="1"/>
              </p:cNvSpPr>
              <p:nvPr/>
            </p:nvSpPr>
            <p:spPr bwMode="auto">
              <a:xfrm>
                <a:off x="3152" y="1933"/>
                <a:ext cx="114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4588" name="Line 55"/>
            <p:cNvSpPr>
              <a:spLocks noChangeShapeType="1"/>
            </p:cNvSpPr>
            <p:nvPr/>
          </p:nvSpPr>
          <p:spPr bwMode="auto">
            <a:xfrm>
              <a:off x="2789" y="2205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9" name="Line 56"/>
            <p:cNvSpPr>
              <a:spLocks noChangeShapeType="1"/>
            </p:cNvSpPr>
            <p:nvPr/>
          </p:nvSpPr>
          <p:spPr bwMode="auto">
            <a:xfrm flipV="1">
              <a:off x="2699" y="2296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0" name="Line 57"/>
            <p:cNvSpPr>
              <a:spLocks noChangeShapeType="1"/>
            </p:cNvSpPr>
            <p:nvPr/>
          </p:nvSpPr>
          <p:spPr bwMode="auto">
            <a:xfrm flipV="1">
              <a:off x="1429" y="2296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1" name="Text Box 58"/>
            <p:cNvSpPr txBox="1">
              <a:spLocks noChangeArrowheads="1"/>
            </p:cNvSpPr>
            <p:nvPr/>
          </p:nvSpPr>
          <p:spPr bwMode="auto">
            <a:xfrm>
              <a:off x="962" y="2118"/>
              <a:ext cx="1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  <p:graphicFrame>
          <p:nvGraphicFramePr>
            <p:cNvPr id="24592" name="Object 59"/>
            <p:cNvGraphicFramePr>
              <a:graphicFrameLocks noChangeAspect="1"/>
            </p:cNvGraphicFramePr>
            <p:nvPr/>
          </p:nvGraphicFramePr>
          <p:xfrm>
            <a:off x="1519" y="2205"/>
            <a:ext cx="295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1" name="公式" r:id="rId4" imgW="317225" imgH="203024" progId="Equation.3">
                    <p:embed/>
                  </p:oleObj>
                </mc:Choice>
                <mc:Fallback>
                  <p:oleObj name="公式" r:id="rId4" imgW="317225" imgH="203024" progId="Equation.3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2205"/>
                          <a:ext cx="295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3" name="Object 60"/>
            <p:cNvGraphicFramePr>
              <a:graphicFrameLocks noChangeAspect="1"/>
            </p:cNvGraphicFramePr>
            <p:nvPr/>
          </p:nvGraphicFramePr>
          <p:xfrm>
            <a:off x="1927" y="2142"/>
            <a:ext cx="342" cy="1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2" name="公式" r:id="rId6" imgW="368140" imgH="215806" progId="Equation.3">
                    <p:embed/>
                  </p:oleObj>
                </mc:Choice>
                <mc:Fallback>
                  <p:oleObj name="公式" r:id="rId6" imgW="368140" imgH="215806" progId="Equation.3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7" y="2142"/>
                          <a:ext cx="342" cy="1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4" name="Rectangle 61"/>
            <p:cNvSpPr>
              <a:spLocks noChangeArrowheads="1"/>
            </p:cNvSpPr>
            <p:nvPr/>
          </p:nvSpPr>
          <p:spPr bwMode="auto">
            <a:xfrm>
              <a:off x="3016" y="2069"/>
              <a:ext cx="590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1800">
                <a:latin typeface="Arial" panose="020B0604020202020204" pitchFamily="34" charset="0"/>
              </a:endParaRPr>
            </a:p>
          </p:txBody>
        </p:sp>
        <p:graphicFrame>
          <p:nvGraphicFramePr>
            <p:cNvPr id="24595" name="Object 62"/>
            <p:cNvGraphicFramePr>
              <a:graphicFrameLocks noChangeAspect="1"/>
            </p:cNvGraphicFramePr>
            <p:nvPr/>
          </p:nvGraphicFramePr>
          <p:xfrm>
            <a:off x="3107" y="2115"/>
            <a:ext cx="401" cy="1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3" name="公式" r:id="rId8" imgW="431613" imgH="228501" progId="Equation.3">
                    <p:embed/>
                  </p:oleObj>
                </mc:Choice>
                <mc:Fallback>
                  <p:oleObj name="公式" r:id="rId8" imgW="431613" imgH="228501" progId="Equation.3">
                    <p:embed/>
                    <p:pic>
                      <p:nvPicPr>
                        <p:cNvPr id="0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7" y="2115"/>
                          <a:ext cx="401" cy="1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6" name="Object 63"/>
            <p:cNvGraphicFramePr>
              <a:graphicFrameLocks noChangeAspect="1"/>
            </p:cNvGraphicFramePr>
            <p:nvPr/>
          </p:nvGraphicFramePr>
          <p:xfrm>
            <a:off x="2359" y="2205"/>
            <a:ext cx="294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4" name="公式" r:id="rId10" imgW="317225" imgH="203024" progId="Equation.3">
                    <p:embed/>
                  </p:oleObj>
                </mc:Choice>
                <mc:Fallback>
                  <p:oleObj name="公式" r:id="rId10" imgW="317225" imgH="203024" progId="Equation.3">
                    <p:embed/>
                    <p:pic>
                      <p:nvPicPr>
                        <p:cNvPr id="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9" y="2205"/>
                          <a:ext cx="294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7" name="Object 64"/>
            <p:cNvGraphicFramePr>
              <a:graphicFrameLocks noChangeAspect="1"/>
            </p:cNvGraphicFramePr>
            <p:nvPr/>
          </p:nvGraphicFramePr>
          <p:xfrm>
            <a:off x="2767" y="2205"/>
            <a:ext cx="294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5" name="公式" r:id="rId12" imgW="317225" imgH="203024" progId="Equation.3">
                    <p:embed/>
                  </p:oleObj>
                </mc:Choice>
                <mc:Fallback>
                  <p:oleObj name="公式" r:id="rId12" imgW="317225" imgH="203024" progId="Equation.3">
                    <p:embed/>
                    <p:pic>
                      <p:nvPicPr>
                        <p:cNvPr id="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7" y="2205"/>
                          <a:ext cx="294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8" name="Object 65"/>
            <p:cNvGraphicFramePr>
              <a:graphicFrameLocks noChangeAspect="1"/>
            </p:cNvGraphicFramePr>
            <p:nvPr/>
          </p:nvGraphicFramePr>
          <p:xfrm>
            <a:off x="3675" y="2205"/>
            <a:ext cx="294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6" name="公式" r:id="rId14" imgW="317225" imgH="203024" progId="Equation.3">
                    <p:embed/>
                  </p:oleObj>
                </mc:Choice>
                <mc:Fallback>
                  <p:oleObj name="公式" r:id="rId14" imgW="317225" imgH="203024" progId="Equation.3">
                    <p:embed/>
                    <p:pic>
                      <p:nvPicPr>
                        <p:cNvPr id="0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5" y="2205"/>
                          <a:ext cx="294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9" name="Object 66"/>
            <p:cNvGraphicFramePr>
              <a:graphicFrameLocks noChangeAspect="1"/>
            </p:cNvGraphicFramePr>
            <p:nvPr/>
          </p:nvGraphicFramePr>
          <p:xfrm>
            <a:off x="965" y="2205"/>
            <a:ext cx="282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7" name="公式" r:id="rId16" imgW="304536" imgH="203024" progId="Equation.3">
                    <p:embed/>
                  </p:oleObj>
                </mc:Choice>
                <mc:Fallback>
                  <p:oleObj name="公式" r:id="rId16" imgW="304536" imgH="203024" progId="Equation.3">
                    <p:embed/>
                    <p:pic>
                      <p:nvPicPr>
                        <p:cNvPr id="0" name="Objec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5" y="2205"/>
                          <a:ext cx="282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00" name="Object 67"/>
            <p:cNvGraphicFramePr>
              <a:graphicFrameLocks noChangeAspect="1"/>
            </p:cNvGraphicFramePr>
            <p:nvPr/>
          </p:nvGraphicFramePr>
          <p:xfrm>
            <a:off x="1429" y="2432"/>
            <a:ext cx="306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8" name="公式" r:id="rId18" imgW="330057" imgH="203112" progId="Equation.3">
                    <p:embed/>
                  </p:oleObj>
                </mc:Choice>
                <mc:Fallback>
                  <p:oleObj name="公式" r:id="rId18" imgW="330057" imgH="203112" progId="Equation.3">
                    <p:embed/>
                    <p:pic>
                      <p:nvPicPr>
                        <p:cNvPr id="0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9" y="2432"/>
                          <a:ext cx="306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01" name="Object 68"/>
            <p:cNvGraphicFramePr>
              <a:graphicFrameLocks noChangeAspect="1"/>
            </p:cNvGraphicFramePr>
            <p:nvPr/>
          </p:nvGraphicFramePr>
          <p:xfrm>
            <a:off x="2733" y="2432"/>
            <a:ext cx="259" cy="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79" name="公式" r:id="rId20" imgW="279279" imgH="203112" progId="Equation.3">
                    <p:embed/>
                  </p:oleObj>
                </mc:Choice>
                <mc:Fallback>
                  <p:oleObj name="公式" r:id="rId20" imgW="279279" imgH="203112" progId="Equation.3">
                    <p:embed/>
                    <p:pic>
                      <p:nvPicPr>
                        <p:cNvPr id="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33" y="2432"/>
                          <a:ext cx="259" cy="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3" name="直接箭头连接符 2"/>
          <p:cNvCxnSpPr/>
          <p:nvPr/>
        </p:nvCxnSpPr>
        <p:spPr>
          <a:xfrm>
            <a:off x="6804248" y="4859868"/>
            <a:ext cx="13681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V="1">
            <a:off x="6804248" y="4283804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7308304" y="449982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308304" y="4499828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8100392" y="47878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n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6804248" y="4211796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l(n)</a:t>
            </a:r>
            <a:endParaRPr lang="zh-CN" altLang="en-US" sz="1400" dirty="0"/>
          </a:p>
        </p:txBody>
      </p:sp>
      <p:cxnSp>
        <p:nvCxnSpPr>
          <p:cNvPr id="42" name="直接箭头连接符 41"/>
          <p:cNvCxnSpPr/>
          <p:nvPr/>
        </p:nvCxnSpPr>
        <p:spPr>
          <a:xfrm>
            <a:off x="6833876" y="5579948"/>
            <a:ext cx="13681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flipV="1">
            <a:off x="6833876" y="5003884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7337932" y="521990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8130020" y="55079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n</a:t>
            </a:r>
            <a:endParaRPr lang="zh-CN" altLang="en-US" dirty="0"/>
          </a:p>
        </p:txBody>
      </p:sp>
      <p:sp>
        <p:nvSpPr>
          <p:cNvPr id="47" name="文本框 46"/>
          <p:cNvSpPr txBox="1"/>
          <p:nvPr/>
        </p:nvSpPr>
        <p:spPr>
          <a:xfrm>
            <a:off x="6833876" y="4931876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l(n)</a:t>
            </a:r>
            <a:endParaRPr lang="zh-CN" altLang="en-US" sz="14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6833876" y="5219908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6588224" y="4337228"/>
            <a:ext cx="2824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1</a:t>
            </a:r>
          </a:p>
          <a:p>
            <a:endParaRPr lang="en-US" altLang="zh-CN" sz="1400" dirty="0"/>
          </a:p>
          <a:p>
            <a:r>
              <a:rPr lang="en-US" altLang="zh-CN" sz="1400" dirty="0" smtClean="0"/>
              <a:t>0</a:t>
            </a:r>
            <a:endParaRPr lang="zh-CN" altLang="en-US" sz="1400" dirty="0"/>
          </a:p>
        </p:txBody>
      </p:sp>
      <p:sp>
        <p:nvSpPr>
          <p:cNvPr id="51" name="文本框 50"/>
          <p:cNvSpPr txBox="1"/>
          <p:nvPr/>
        </p:nvSpPr>
        <p:spPr>
          <a:xfrm>
            <a:off x="6588224" y="5057308"/>
            <a:ext cx="2824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1</a:t>
            </a:r>
          </a:p>
          <a:p>
            <a:endParaRPr lang="en-US" altLang="zh-CN" sz="1400" dirty="0"/>
          </a:p>
          <a:p>
            <a:r>
              <a:rPr lang="en-US" altLang="zh-CN" sz="1400" dirty="0" smtClean="0"/>
              <a:t>0</a:t>
            </a:r>
            <a:endParaRPr lang="zh-CN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4140200" y="1314450"/>
            <a:ext cx="4935538" cy="427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5603" name="Object 55"/>
          <p:cNvGraphicFramePr>
            <a:graphicFrameLocks noChangeAspect="1"/>
          </p:cNvGraphicFramePr>
          <p:nvPr/>
        </p:nvGraphicFramePr>
        <p:xfrm>
          <a:off x="34925" y="1484313"/>
          <a:ext cx="4344988" cy="537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1" r:id="rId5" imgW="2911765" imgH="3600000" progId="">
                  <p:embed/>
                </p:oleObj>
              </mc:Choice>
              <mc:Fallback>
                <p:oleObj r:id="rId5" imgW="2911765" imgH="3600000" progId="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" y="1484313"/>
                        <a:ext cx="4344988" cy="537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5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实例</a:t>
            </a:r>
            <a:r>
              <a:rPr lang="en-US" altLang="zh-CN" smtClean="0"/>
              <a:t>-</a:t>
            </a:r>
            <a:r>
              <a:rPr lang="zh-CN" altLang="en-US" smtClean="0"/>
              <a:t>浊音段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940152" y="321297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声道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246149" y="3212976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声门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实例</a:t>
            </a:r>
            <a:r>
              <a:rPr lang="en-US" altLang="zh-CN" smtClean="0"/>
              <a:t>-</a:t>
            </a:r>
            <a:r>
              <a:rPr lang="zh-CN" altLang="en-US" smtClean="0"/>
              <a:t>清音段</a:t>
            </a:r>
          </a:p>
        </p:txBody>
      </p:sp>
      <p:graphicFrame>
        <p:nvGraphicFramePr>
          <p:cNvPr id="26627" name="Object 5"/>
          <p:cNvGraphicFramePr>
            <a:graphicFrameLocks noChangeAspect="1"/>
          </p:cNvGraphicFramePr>
          <p:nvPr/>
        </p:nvGraphicFramePr>
        <p:xfrm>
          <a:off x="827088" y="1882775"/>
          <a:ext cx="4319587" cy="399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r:id="rId4" imgW="3600000" imgH="3329056" progId="">
                  <p:embed/>
                </p:oleObj>
              </mc:Choice>
              <mc:Fallback>
                <p:oleObj r:id="rId4" imgW="3600000" imgH="3329056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882775"/>
                        <a:ext cx="4319587" cy="399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4427984" y="377974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声道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Mel</a:t>
            </a:r>
            <a:r>
              <a:rPr lang="zh-CN" altLang="en-US" smtClean="0"/>
              <a:t>倒谱</a:t>
            </a:r>
            <a:r>
              <a:rPr lang="en-US" altLang="zh-CN" smtClean="0"/>
              <a:t>(MFCC)-</a:t>
            </a:r>
            <a:r>
              <a:rPr lang="zh-CN" altLang="en-US" smtClean="0"/>
              <a:t>计算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Definition of Mel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400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800" smtClean="0">
                <a:solidFill>
                  <a:srgbClr val="DDDDDD"/>
                </a:solidFill>
              </a:rPr>
              <a:t>MFCC (Mel-scale Frequency Cepstral Coefficent)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Pre-emphasis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FFT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Power Spectrum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Band in Mel-scale</a:t>
            </a:r>
          </a:p>
          <a:p>
            <a:pPr lvl="1" eaLnBrk="1" hangingPunct="1">
              <a:lnSpc>
                <a:spcPct val="90000"/>
              </a:lnSpc>
            </a:pPr>
            <a:endParaRPr lang="en-US" altLang="zh-CN" sz="2400" smtClean="0">
              <a:solidFill>
                <a:srgbClr val="DDDDDD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ln[ 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Cosine-tranform</a:t>
            </a:r>
          </a:p>
        </p:txBody>
      </p:sp>
      <p:pic>
        <p:nvPicPr>
          <p:cNvPr id="27652" name="Picture 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492375"/>
            <a:ext cx="24495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Mel</a:t>
            </a:r>
            <a:r>
              <a:rPr lang="zh-CN" altLang="en-US" smtClean="0"/>
              <a:t>倒谱</a:t>
            </a:r>
            <a:r>
              <a:rPr lang="en-US" altLang="zh-CN" smtClean="0"/>
              <a:t>(MFCC)-</a:t>
            </a:r>
            <a:r>
              <a:rPr lang="zh-CN" altLang="en-US" smtClean="0"/>
              <a:t>计算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Definition of Mel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400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MFCC (Mel-scale Frequency Cepstral Coefficent)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Pre-emphasis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FFT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Power Spectrum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Band in Mel-scale</a:t>
            </a:r>
          </a:p>
          <a:p>
            <a:pPr lvl="1" eaLnBrk="1" hangingPunct="1">
              <a:lnSpc>
                <a:spcPct val="90000"/>
              </a:lnSpc>
            </a:pPr>
            <a:endParaRPr lang="en-US" altLang="zh-CN" sz="2400" smtClean="0">
              <a:solidFill>
                <a:srgbClr val="DDDDDD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ln[ 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Cosine-tranform</a:t>
            </a:r>
          </a:p>
        </p:txBody>
      </p:sp>
      <p:pic>
        <p:nvPicPr>
          <p:cNvPr id="28676" name="Picture 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492375"/>
            <a:ext cx="24495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Mel</a:t>
            </a:r>
            <a:r>
              <a:rPr lang="zh-CN" altLang="en-US" smtClean="0"/>
              <a:t>倒谱</a:t>
            </a:r>
            <a:r>
              <a:rPr lang="en-US" altLang="zh-CN" smtClean="0"/>
              <a:t>(MFCC)-</a:t>
            </a:r>
            <a:r>
              <a:rPr lang="zh-CN" altLang="en-US" smtClean="0"/>
              <a:t>计算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Definition of Mel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400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MFCC (Mel-scale Frequency Cepstral Coefficent)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Pre-emphasis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FFT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Power Spectrum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Band in Mel-scale</a:t>
            </a:r>
          </a:p>
          <a:p>
            <a:pPr lvl="1" eaLnBrk="1" hangingPunct="1">
              <a:lnSpc>
                <a:spcPct val="90000"/>
              </a:lnSpc>
            </a:pPr>
            <a:endParaRPr lang="en-US" altLang="zh-CN" sz="2400" smtClean="0">
              <a:solidFill>
                <a:srgbClr val="DDDDDD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ln[ 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Cosine-tranform</a:t>
            </a:r>
          </a:p>
        </p:txBody>
      </p:sp>
      <p:graphicFrame>
        <p:nvGraphicFramePr>
          <p:cNvPr id="29700" name="Object 5"/>
          <p:cNvGraphicFramePr>
            <a:graphicFrameLocks noChangeAspect="1"/>
          </p:cNvGraphicFramePr>
          <p:nvPr/>
        </p:nvGraphicFramePr>
        <p:xfrm>
          <a:off x="4498975" y="3789363"/>
          <a:ext cx="30607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7" name="公式" r:id="rId4" imgW="2159000" imgH="228600" progId="Equation.3">
                  <p:embed/>
                </p:oleObj>
              </mc:Choice>
              <mc:Fallback>
                <p:oleObj name="公式" r:id="rId4" imgW="21590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3789363"/>
                        <a:ext cx="30607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1" name="Picture 5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492375"/>
            <a:ext cx="24495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Mel</a:t>
            </a:r>
            <a:r>
              <a:rPr lang="zh-CN" altLang="en-US" smtClean="0"/>
              <a:t>倒谱</a:t>
            </a:r>
            <a:r>
              <a:rPr lang="en-US" altLang="zh-CN" smtClean="0"/>
              <a:t>(MFCC)-</a:t>
            </a:r>
            <a:r>
              <a:rPr lang="zh-CN" altLang="en-US" smtClean="0"/>
              <a:t>计算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Definition of Mel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400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MFCC (Mel-scale Frequency Cepstral Coefficent)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Pre-emphasis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FFT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Power Spectrum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Band in Mel-scale</a:t>
            </a:r>
          </a:p>
          <a:p>
            <a:pPr lvl="1" eaLnBrk="1" hangingPunct="1">
              <a:lnSpc>
                <a:spcPct val="90000"/>
              </a:lnSpc>
            </a:pPr>
            <a:endParaRPr lang="en-US" altLang="zh-CN" sz="2400" smtClean="0">
              <a:solidFill>
                <a:srgbClr val="DDDDDD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ln[ 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Cosine-tranform</a:t>
            </a:r>
          </a:p>
        </p:txBody>
      </p:sp>
      <p:graphicFrame>
        <p:nvGraphicFramePr>
          <p:cNvPr id="30724" name="Object 5"/>
          <p:cNvGraphicFramePr>
            <a:graphicFrameLocks noChangeAspect="1"/>
          </p:cNvGraphicFramePr>
          <p:nvPr/>
        </p:nvGraphicFramePr>
        <p:xfrm>
          <a:off x="4498975" y="3789363"/>
          <a:ext cx="30607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7" name="公式" r:id="rId4" imgW="2159000" imgH="228600" progId="Equation.3">
                  <p:embed/>
                </p:oleObj>
              </mc:Choice>
              <mc:Fallback>
                <p:oleObj name="公式" r:id="rId4" imgW="21590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3789363"/>
                        <a:ext cx="30607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6"/>
          <p:cNvGraphicFramePr>
            <a:graphicFrameLocks noChangeAspect="1"/>
          </p:cNvGraphicFramePr>
          <p:nvPr/>
        </p:nvGraphicFramePr>
        <p:xfrm>
          <a:off x="4498975" y="4005263"/>
          <a:ext cx="23209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8" name="公式" r:id="rId6" imgW="1637589" imgH="444307" progId="Equation.3">
                  <p:embed/>
                </p:oleObj>
              </mc:Choice>
              <mc:Fallback>
                <p:oleObj name="公式" r:id="rId6" imgW="1637589" imgH="44430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4005263"/>
                        <a:ext cx="23209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26" name="Picture 5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492375"/>
            <a:ext cx="24495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Mel</a:t>
            </a:r>
            <a:r>
              <a:rPr lang="zh-CN" altLang="en-US" smtClean="0"/>
              <a:t>倒谱</a:t>
            </a:r>
            <a:r>
              <a:rPr lang="en-US" altLang="zh-CN" smtClean="0"/>
              <a:t>(MFCC)-</a:t>
            </a:r>
            <a:r>
              <a:rPr lang="zh-CN" altLang="en-US" smtClean="0"/>
              <a:t>计算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Definition of Mel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400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MFCC (Mel-scale Frequency Cepstral Coefficent)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Pre-emphasis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FFT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Power Spectrum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Band in Mel-scale</a:t>
            </a:r>
          </a:p>
          <a:p>
            <a:pPr lvl="1" eaLnBrk="1" hangingPunct="1">
              <a:lnSpc>
                <a:spcPct val="90000"/>
              </a:lnSpc>
            </a:pPr>
            <a:endParaRPr lang="en-US" altLang="zh-CN" sz="2400" smtClean="0">
              <a:solidFill>
                <a:srgbClr val="DDDDDD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ln[ 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Cosine-tranform</a:t>
            </a:r>
          </a:p>
        </p:txBody>
      </p:sp>
      <p:graphicFrame>
        <p:nvGraphicFramePr>
          <p:cNvPr id="31748" name="Object 5"/>
          <p:cNvGraphicFramePr>
            <a:graphicFrameLocks noChangeAspect="1"/>
          </p:cNvGraphicFramePr>
          <p:nvPr/>
        </p:nvGraphicFramePr>
        <p:xfrm>
          <a:off x="4498975" y="3789363"/>
          <a:ext cx="30607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7" name="公式" r:id="rId4" imgW="2159000" imgH="228600" progId="Equation.3">
                  <p:embed/>
                </p:oleObj>
              </mc:Choice>
              <mc:Fallback>
                <p:oleObj name="公式" r:id="rId4" imgW="21590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3789363"/>
                        <a:ext cx="30607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6"/>
          <p:cNvGraphicFramePr>
            <a:graphicFrameLocks noChangeAspect="1"/>
          </p:cNvGraphicFramePr>
          <p:nvPr/>
        </p:nvGraphicFramePr>
        <p:xfrm>
          <a:off x="4498975" y="4005263"/>
          <a:ext cx="23209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8" name="公式" r:id="rId6" imgW="1637589" imgH="444307" progId="Equation.3">
                  <p:embed/>
                </p:oleObj>
              </mc:Choice>
              <mc:Fallback>
                <p:oleObj name="公式" r:id="rId6" imgW="1637589" imgH="44430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4005263"/>
                        <a:ext cx="23209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Object 7"/>
          <p:cNvGraphicFramePr>
            <a:graphicFrameLocks noChangeAspect="1"/>
          </p:cNvGraphicFramePr>
          <p:nvPr/>
        </p:nvGraphicFramePr>
        <p:xfrm>
          <a:off x="4498975" y="4581525"/>
          <a:ext cx="12414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9" name="公式" r:id="rId8" imgW="876300" imgH="228600" progId="Equation.3">
                  <p:embed/>
                </p:oleObj>
              </mc:Choice>
              <mc:Fallback>
                <p:oleObj name="公式" r:id="rId8" imgW="876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4581525"/>
                        <a:ext cx="124142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51" name="Picture 5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492375"/>
            <a:ext cx="24495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Mel</a:t>
            </a:r>
            <a:r>
              <a:rPr lang="zh-CN" altLang="en-US" smtClean="0"/>
              <a:t>倒谱</a:t>
            </a:r>
            <a:r>
              <a:rPr lang="en-US" altLang="zh-CN" smtClean="0"/>
              <a:t>(MFCC)-</a:t>
            </a:r>
            <a:r>
              <a:rPr lang="zh-CN" altLang="en-US" smtClean="0"/>
              <a:t>计算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Definition of Mel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400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MFCC (Mel-scale Frequency Cepstral Coefficent)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Pre-emphasis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FFT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Power Spectrum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Band in Mel-scale</a:t>
            </a:r>
          </a:p>
          <a:p>
            <a:pPr lvl="1" eaLnBrk="1" hangingPunct="1">
              <a:lnSpc>
                <a:spcPct val="90000"/>
              </a:lnSpc>
            </a:pPr>
            <a:endParaRPr lang="en-US" altLang="zh-CN" sz="240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ln[ 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Cosine-tranform</a:t>
            </a:r>
          </a:p>
        </p:txBody>
      </p:sp>
      <p:graphicFrame>
        <p:nvGraphicFramePr>
          <p:cNvPr id="32772" name="Object 5"/>
          <p:cNvGraphicFramePr>
            <a:graphicFrameLocks noChangeAspect="1"/>
          </p:cNvGraphicFramePr>
          <p:nvPr/>
        </p:nvGraphicFramePr>
        <p:xfrm>
          <a:off x="4498975" y="3789363"/>
          <a:ext cx="30607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2" name="公式" r:id="rId4" imgW="2159000" imgH="228600" progId="Equation.3">
                  <p:embed/>
                </p:oleObj>
              </mc:Choice>
              <mc:Fallback>
                <p:oleObj name="公式" r:id="rId4" imgW="21590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3789363"/>
                        <a:ext cx="30607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6"/>
          <p:cNvGraphicFramePr>
            <a:graphicFrameLocks noChangeAspect="1"/>
          </p:cNvGraphicFramePr>
          <p:nvPr/>
        </p:nvGraphicFramePr>
        <p:xfrm>
          <a:off x="4498975" y="4005263"/>
          <a:ext cx="23209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3" name="公式" r:id="rId6" imgW="1637589" imgH="444307" progId="Equation.3">
                  <p:embed/>
                </p:oleObj>
              </mc:Choice>
              <mc:Fallback>
                <p:oleObj name="公式" r:id="rId6" imgW="1637589" imgH="44430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4005263"/>
                        <a:ext cx="23209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7"/>
          <p:cNvGraphicFramePr>
            <a:graphicFrameLocks noChangeAspect="1"/>
          </p:cNvGraphicFramePr>
          <p:nvPr/>
        </p:nvGraphicFramePr>
        <p:xfrm>
          <a:off x="4498975" y="4581525"/>
          <a:ext cx="12414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4" name="公式" r:id="rId8" imgW="876300" imgH="228600" progId="Equation.3">
                  <p:embed/>
                </p:oleObj>
              </mc:Choice>
              <mc:Fallback>
                <p:oleObj name="公式" r:id="rId8" imgW="876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4581525"/>
                        <a:ext cx="124142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Object 8"/>
          <p:cNvGraphicFramePr>
            <a:graphicFrameLocks noChangeAspect="1"/>
          </p:cNvGraphicFramePr>
          <p:nvPr/>
        </p:nvGraphicFramePr>
        <p:xfrm>
          <a:off x="4519613" y="4851400"/>
          <a:ext cx="3148012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5" name="公式" r:id="rId10" imgW="2222500" imgH="431800" progId="Equation.3">
                  <p:embed/>
                </p:oleObj>
              </mc:Choice>
              <mc:Fallback>
                <p:oleObj name="公式" r:id="rId10" imgW="22225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9613" y="4851400"/>
                        <a:ext cx="3148012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776" name="Group 11"/>
          <p:cNvGrpSpPr>
            <a:grpSpLocks/>
          </p:cNvGrpSpPr>
          <p:nvPr/>
        </p:nvGrpSpPr>
        <p:grpSpPr bwMode="auto">
          <a:xfrm>
            <a:off x="2032000" y="5367338"/>
            <a:ext cx="5780088" cy="438150"/>
            <a:chOff x="328" y="1728"/>
            <a:chExt cx="5104" cy="889"/>
          </a:xfrm>
        </p:grpSpPr>
        <p:sp>
          <p:nvSpPr>
            <p:cNvPr id="32778" name="Line 12"/>
            <p:cNvSpPr>
              <a:spLocks noChangeShapeType="1"/>
            </p:cNvSpPr>
            <p:nvPr/>
          </p:nvSpPr>
          <p:spPr bwMode="auto">
            <a:xfrm flipV="1">
              <a:off x="378" y="1747"/>
              <a:ext cx="1" cy="82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9" name="Freeform 13"/>
            <p:cNvSpPr>
              <a:spLocks/>
            </p:cNvSpPr>
            <p:nvPr/>
          </p:nvSpPr>
          <p:spPr bwMode="auto">
            <a:xfrm>
              <a:off x="328" y="1728"/>
              <a:ext cx="100" cy="199"/>
            </a:xfrm>
            <a:custGeom>
              <a:avLst/>
              <a:gdLst>
                <a:gd name="T0" fmla="*/ 0 w 200"/>
                <a:gd name="T1" fmla="*/ 100 h 397"/>
                <a:gd name="T2" fmla="*/ 25 w 200"/>
                <a:gd name="T3" fmla="*/ 0 h 397"/>
                <a:gd name="T4" fmla="*/ 50 w 200"/>
                <a:gd name="T5" fmla="*/ 100 h 397"/>
                <a:gd name="T6" fmla="*/ 0 w 200"/>
                <a:gd name="T7" fmla="*/ 100 h 3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" h="397">
                  <a:moveTo>
                    <a:pt x="0" y="397"/>
                  </a:moveTo>
                  <a:lnTo>
                    <a:pt x="100" y="0"/>
                  </a:lnTo>
                  <a:lnTo>
                    <a:pt x="200" y="397"/>
                  </a:lnTo>
                  <a:lnTo>
                    <a:pt x="0" y="397"/>
                  </a:lnTo>
                  <a:close/>
                </a:path>
              </a:pathLst>
            </a:custGeom>
            <a:solidFill>
              <a:srgbClr val="400097"/>
            </a:solidFill>
            <a:ln w="15875">
              <a:solidFill>
                <a:srgbClr val="40009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0" name="Line 14"/>
            <p:cNvSpPr>
              <a:spLocks noChangeShapeType="1"/>
            </p:cNvSpPr>
            <p:nvPr/>
          </p:nvSpPr>
          <p:spPr bwMode="auto">
            <a:xfrm>
              <a:off x="378" y="2568"/>
              <a:ext cx="5034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1" name="Freeform 15"/>
            <p:cNvSpPr>
              <a:spLocks/>
            </p:cNvSpPr>
            <p:nvPr/>
          </p:nvSpPr>
          <p:spPr bwMode="auto">
            <a:xfrm>
              <a:off x="5232" y="2518"/>
              <a:ext cx="200" cy="99"/>
            </a:xfrm>
            <a:custGeom>
              <a:avLst/>
              <a:gdLst>
                <a:gd name="T0" fmla="*/ 0 w 399"/>
                <a:gd name="T1" fmla="*/ 0 h 198"/>
                <a:gd name="T2" fmla="*/ 100 w 399"/>
                <a:gd name="T3" fmla="*/ 25 h 198"/>
                <a:gd name="T4" fmla="*/ 0 w 399"/>
                <a:gd name="T5" fmla="*/ 50 h 198"/>
                <a:gd name="T6" fmla="*/ 0 w 399"/>
                <a:gd name="T7" fmla="*/ 0 h 19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9" h="198">
                  <a:moveTo>
                    <a:pt x="0" y="0"/>
                  </a:moveTo>
                  <a:lnTo>
                    <a:pt x="399" y="99"/>
                  </a:ln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097"/>
            </a:solidFill>
            <a:ln w="15875">
              <a:solidFill>
                <a:srgbClr val="40009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2" name="Line 16"/>
            <p:cNvSpPr>
              <a:spLocks noChangeShapeType="1"/>
            </p:cNvSpPr>
            <p:nvPr/>
          </p:nvSpPr>
          <p:spPr bwMode="auto">
            <a:xfrm flipV="1">
              <a:off x="378" y="1818"/>
              <a:ext cx="347" cy="735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3" name="Line 17"/>
            <p:cNvSpPr>
              <a:spLocks noChangeShapeType="1"/>
            </p:cNvSpPr>
            <p:nvPr/>
          </p:nvSpPr>
          <p:spPr bwMode="auto">
            <a:xfrm>
              <a:off x="725" y="1831"/>
              <a:ext cx="279" cy="737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4" name="Line 18"/>
            <p:cNvSpPr>
              <a:spLocks noChangeShapeType="1"/>
            </p:cNvSpPr>
            <p:nvPr/>
          </p:nvSpPr>
          <p:spPr bwMode="auto">
            <a:xfrm flipV="1">
              <a:off x="740" y="1859"/>
              <a:ext cx="500" cy="709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5" name="Line 19"/>
            <p:cNvSpPr>
              <a:spLocks noChangeShapeType="1"/>
            </p:cNvSpPr>
            <p:nvPr/>
          </p:nvSpPr>
          <p:spPr bwMode="auto">
            <a:xfrm>
              <a:off x="1240" y="1845"/>
              <a:ext cx="403" cy="72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6" name="Line 20"/>
            <p:cNvSpPr>
              <a:spLocks noChangeShapeType="1"/>
            </p:cNvSpPr>
            <p:nvPr/>
          </p:nvSpPr>
          <p:spPr bwMode="auto">
            <a:xfrm flipV="1">
              <a:off x="1309" y="1873"/>
              <a:ext cx="585" cy="695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7" name="Line 21"/>
            <p:cNvSpPr>
              <a:spLocks noChangeShapeType="1"/>
            </p:cNvSpPr>
            <p:nvPr/>
          </p:nvSpPr>
          <p:spPr bwMode="auto">
            <a:xfrm>
              <a:off x="1894" y="1859"/>
              <a:ext cx="473" cy="709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8" name="Line 22"/>
            <p:cNvSpPr>
              <a:spLocks noChangeShapeType="1"/>
            </p:cNvSpPr>
            <p:nvPr/>
          </p:nvSpPr>
          <p:spPr bwMode="auto">
            <a:xfrm flipV="1">
              <a:off x="2005" y="1873"/>
              <a:ext cx="709" cy="680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9" name="Line 23"/>
            <p:cNvSpPr>
              <a:spLocks noChangeShapeType="1"/>
            </p:cNvSpPr>
            <p:nvPr/>
          </p:nvSpPr>
          <p:spPr bwMode="auto">
            <a:xfrm>
              <a:off x="2714" y="1845"/>
              <a:ext cx="682" cy="736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0" name="Line 24"/>
            <p:cNvSpPr>
              <a:spLocks noChangeShapeType="1"/>
            </p:cNvSpPr>
            <p:nvPr/>
          </p:nvSpPr>
          <p:spPr bwMode="auto">
            <a:xfrm flipV="1">
              <a:off x="3507" y="1915"/>
              <a:ext cx="709" cy="65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1" name="Line 25"/>
            <p:cNvSpPr>
              <a:spLocks noChangeShapeType="1"/>
            </p:cNvSpPr>
            <p:nvPr/>
          </p:nvSpPr>
          <p:spPr bwMode="auto">
            <a:xfrm>
              <a:off x="4216" y="1915"/>
              <a:ext cx="918" cy="65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2" name="Line 26"/>
            <p:cNvSpPr>
              <a:spLocks noChangeShapeType="1"/>
            </p:cNvSpPr>
            <p:nvPr/>
          </p:nvSpPr>
          <p:spPr bwMode="auto">
            <a:xfrm>
              <a:off x="317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3" name="Line 27"/>
            <p:cNvSpPr>
              <a:spLocks noChangeShapeType="1"/>
            </p:cNvSpPr>
            <p:nvPr/>
          </p:nvSpPr>
          <p:spPr bwMode="auto">
            <a:xfrm>
              <a:off x="3199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4" name="Line 28"/>
            <p:cNvSpPr>
              <a:spLocks noChangeShapeType="1"/>
            </p:cNvSpPr>
            <p:nvPr/>
          </p:nvSpPr>
          <p:spPr bwMode="auto">
            <a:xfrm>
              <a:off x="3221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5" name="Line 29"/>
            <p:cNvSpPr>
              <a:spLocks noChangeShapeType="1"/>
            </p:cNvSpPr>
            <p:nvPr/>
          </p:nvSpPr>
          <p:spPr bwMode="auto">
            <a:xfrm>
              <a:off x="3242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6" name="Line 30"/>
            <p:cNvSpPr>
              <a:spLocks noChangeShapeType="1"/>
            </p:cNvSpPr>
            <p:nvPr/>
          </p:nvSpPr>
          <p:spPr bwMode="auto">
            <a:xfrm>
              <a:off x="3263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7" name="Line 31"/>
            <p:cNvSpPr>
              <a:spLocks noChangeShapeType="1"/>
            </p:cNvSpPr>
            <p:nvPr/>
          </p:nvSpPr>
          <p:spPr bwMode="auto">
            <a:xfrm>
              <a:off x="3285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8" name="Line 32"/>
            <p:cNvSpPr>
              <a:spLocks noChangeShapeType="1"/>
            </p:cNvSpPr>
            <p:nvPr/>
          </p:nvSpPr>
          <p:spPr bwMode="auto">
            <a:xfrm>
              <a:off x="3306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9" name="Line 33"/>
            <p:cNvSpPr>
              <a:spLocks noChangeShapeType="1"/>
            </p:cNvSpPr>
            <p:nvPr/>
          </p:nvSpPr>
          <p:spPr bwMode="auto">
            <a:xfrm>
              <a:off x="332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0" name="Line 34"/>
            <p:cNvSpPr>
              <a:spLocks noChangeShapeType="1"/>
            </p:cNvSpPr>
            <p:nvPr/>
          </p:nvSpPr>
          <p:spPr bwMode="auto">
            <a:xfrm>
              <a:off x="3349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1" name="Line 35"/>
            <p:cNvSpPr>
              <a:spLocks noChangeShapeType="1"/>
            </p:cNvSpPr>
            <p:nvPr/>
          </p:nvSpPr>
          <p:spPr bwMode="auto">
            <a:xfrm>
              <a:off x="3370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2" name="Line 36"/>
            <p:cNvSpPr>
              <a:spLocks noChangeShapeType="1"/>
            </p:cNvSpPr>
            <p:nvPr/>
          </p:nvSpPr>
          <p:spPr bwMode="auto">
            <a:xfrm>
              <a:off x="3392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3" name="Line 37"/>
            <p:cNvSpPr>
              <a:spLocks noChangeShapeType="1"/>
            </p:cNvSpPr>
            <p:nvPr/>
          </p:nvSpPr>
          <p:spPr bwMode="auto">
            <a:xfrm>
              <a:off x="3413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4" name="Line 38"/>
            <p:cNvSpPr>
              <a:spLocks noChangeShapeType="1"/>
            </p:cNvSpPr>
            <p:nvPr/>
          </p:nvSpPr>
          <p:spPr bwMode="auto">
            <a:xfrm>
              <a:off x="3434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5" name="Line 39"/>
            <p:cNvSpPr>
              <a:spLocks noChangeShapeType="1"/>
            </p:cNvSpPr>
            <p:nvPr/>
          </p:nvSpPr>
          <p:spPr bwMode="auto">
            <a:xfrm>
              <a:off x="3456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6" name="Line 40"/>
            <p:cNvSpPr>
              <a:spLocks noChangeShapeType="1"/>
            </p:cNvSpPr>
            <p:nvPr/>
          </p:nvSpPr>
          <p:spPr bwMode="auto">
            <a:xfrm>
              <a:off x="3477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7" name="Line 41"/>
            <p:cNvSpPr>
              <a:spLocks noChangeShapeType="1"/>
            </p:cNvSpPr>
            <p:nvPr/>
          </p:nvSpPr>
          <p:spPr bwMode="auto">
            <a:xfrm>
              <a:off x="3498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8" name="Line 42"/>
            <p:cNvSpPr>
              <a:spLocks noChangeShapeType="1"/>
            </p:cNvSpPr>
            <p:nvPr/>
          </p:nvSpPr>
          <p:spPr bwMode="auto">
            <a:xfrm>
              <a:off x="3520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9" name="Line 43"/>
            <p:cNvSpPr>
              <a:spLocks noChangeShapeType="1"/>
            </p:cNvSpPr>
            <p:nvPr/>
          </p:nvSpPr>
          <p:spPr bwMode="auto">
            <a:xfrm>
              <a:off x="3541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0" name="Line 44"/>
            <p:cNvSpPr>
              <a:spLocks noChangeShapeType="1"/>
            </p:cNvSpPr>
            <p:nvPr/>
          </p:nvSpPr>
          <p:spPr bwMode="auto">
            <a:xfrm>
              <a:off x="3563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1" name="Line 45"/>
            <p:cNvSpPr>
              <a:spLocks noChangeShapeType="1"/>
            </p:cNvSpPr>
            <p:nvPr/>
          </p:nvSpPr>
          <p:spPr bwMode="auto">
            <a:xfrm>
              <a:off x="3584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2" name="Line 46"/>
            <p:cNvSpPr>
              <a:spLocks noChangeShapeType="1"/>
            </p:cNvSpPr>
            <p:nvPr/>
          </p:nvSpPr>
          <p:spPr bwMode="auto">
            <a:xfrm>
              <a:off x="3605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3" name="Line 47"/>
            <p:cNvSpPr>
              <a:spLocks noChangeShapeType="1"/>
            </p:cNvSpPr>
            <p:nvPr/>
          </p:nvSpPr>
          <p:spPr bwMode="auto">
            <a:xfrm>
              <a:off x="3627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4" name="Line 48"/>
            <p:cNvSpPr>
              <a:spLocks noChangeShapeType="1"/>
            </p:cNvSpPr>
            <p:nvPr/>
          </p:nvSpPr>
          <p:spPr bwMode="auto">
            <a:xfrm>
              <a:off x="364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5" name="Line 49"/>
            <p:cNvSpPr>
              <a:spLocks noChangeShapeType="1"/>
            </p:cNvSpPr>
            <p:nvPr/>
          </p:nvSpPr>
          <p:spPr bwMode="auto">
            <a:xfrm>
              <a:off x="3669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6" name="Line 50"/>
            <p:cNvSpPr>
              <a:spLocks noChangeShapeType="1"/>
            </p:cNvSpPr>
            <p:nvPr/>
          </p:nvSpPr>
          <p:spPr bwMode="auto">
            <a:xfrm>
              <a:off x="3691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7" name="Line 51"/>
            <p:cNvSpPr>
              <a:spLocks noChangeShapeType="1"/>
            </p:cNvSpPr>
            <p:nvPr/>
          </p:nvSpPr>
          <p:spPr bwMode="auto">
            <a:xfrm>
              <a:off x="3712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8" name="Line 52"/>
            <p:cNvSpPr>
              <a:spLocks noChangeShapeType="1"/>
            </p:cNvSpPr>
            <p:nvPr/>
          </p:nvSpPr>
          <p:spPr bwMode="auto">
            <a:xfrm>
              <a:off x="3734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9" name="Line 53"/>
            <p:cNvSpPr>
              <a:spLocks noChangeShapeType="1"/>
            </p:cNvSpPr>
            <p:nvPr/>
          </p:nvSpPr>
          <p:spPr bwMode="auto">
            <a:xfrm>
              <a:off x="3755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0" name="Freeform 54"/>
            <p:cNvSpPr>
              <a:spLocks/>
            </p:cNvSpPr>
            <p:nvPr/>
          </p:nvSpPr>
          <p:spPr bwMode="auto">
            <a:xfrm>
              <a:off x="3776" y="2178"/>
              <a:ext cx="9" cy="1"/>
            </a:xfrm>
            <a:custGeom>
              <a:avLst/>
              <a:gdLst>
                <a:gd name="T0" fmla="*/ 0 w 10"/>
                <a:gd name="T1" fmla="*/ 0 h 1"/>
                <a:gd name="T2" fmla="*/ 5 w 10"/>
                <a:gd name="T3" fmla="*/ 0 h 1"/>
                <a:gd name="T4" fmla="*/ 8 w 10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6" y="0"/>
                  </a:lnTo>
                  <a:lnTo>
                    <a:pt x="10" y="0"/>
                  </a:lnTo>
                </a:path>
              </a:pathLst>
            </a:custGeom>
            <a:noFill/>
            <a:ln w="15875">
              <a:solidFill>
                <a:srgbClr val="40009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1" name="Rectangle 55"/>
            <p:cNvSpPr>
              <a:spLocks noChangeArrowheads="1"/>
            </p:cNvSpPr>
            <p:nvPr/>
          </p:nvSpPr>
          <p:spPr bwMode="auto">
            <a:xfrm>
              <a:off x="5283" y="2160"/>
              <a:ext cx="4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300">
                  <a:solidFill>
                    <a:srgbClr val="000000"/>
                  </a:solidFill>
                  <a:latin typeface="Times New Roman" panose="02020603050405020304" pitchFamily="18" charset="0"/>
                </a:rPr>
                <a:t>f</a:t>
              </a:r>
              <a:endParaRPr lang="en-US" altLang="zh-CN" sz="500">
                <a:latin typeface="Times New Roman" panose="02020603050405020304" pitchFamily="18" charset="0"/>
              </a:endParaRPr>
            </a:p>
          </p:txBody>
        </p:sp>
      </p:grpSp>
      <p:pic>
        <p:nvPicPr>
          <p:cNvPr id="32777" name="Picture 5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492375"/>
            <a:ext cx="24495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Mel</a:t>
            </a:r>
            <a:r>
              <a:rPr lang="zh-CN" altLang="en-US" smtClean="0"/>
              <a:t>倒谱</a:t>
            </a:r>
            <a:r>
              <a:rPr lang="en-US" altLang="zh-CN" smtClean="0"/>
              <a:t>(MFCC)-</a:t>
            </a:r>
            <a:r>
              <a:rPr lang="zh-CN" altLang="en-US" smtClean="0"/>
              <a:t>计算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Definition of Mel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400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MFCC (Mel-scale Frequency Cepstral Coefficent)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Pre-emphasis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FFT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Power Spectrum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Band in Mel-scale</a:t>
            </a:r>
          </a:p>
          <a:p>
            <a:pPr lvl="1" eaLnBrk="1" hangingPunct="1">
              <a:lnSpc>
                <a:spcPct val="90000"/>
              </a:lnSpc>
            </a:pPr>
            <a:endParaRPr lang="en-US" altLang="zh-CN" sz="240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ln[ 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>
                <a:solidFill>
                  <a:srgbClr val="DDDDDD"/>
                </a:solidFill>
              </a:rPr>
              <a:t>Cosine-tranform</a:t>
            </a:r>
          </a:p>
        </p:txBody>
      </p:sp>
      <p:graphicFrame>
        <p:nvGraphicFramePr>
          <p:cNvPr id="33796" name="Object 5"/>
          <p:cNvGraphicFramePr>
            <a:graphicFrameLocks noChangeAspect="1"/>
          </p:cNvGraphicFramePr>
          <p:nvPr/>
        </p:nvGraphicFramePr>
        <p:xfrm>
          <a:off x="4498975" y="3789363"/>
          <a:ext cx="30607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2" name="公式" r:id="rId4" imgW="2159000" imgH="228600" progId="Equation.3">
                  <p:embed/>
                </p:oleObj>
              </mc:Choice>
              <mc:Fallback>
                <p:oleObj name="公式" r:id="rId4" imgW="21590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3789363"/>
                        <a:ext cx="30607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6"/>
          <p:cNvGraphicFramePr>
            <a:graphicFrameLocks noChangeAspect="1"/>
          </p:cNvGraphicFramePr>
          <p:nvPr/>
        </p:nvGraphicFramePr>
        <p:xfrm>
          <a:off x="4498975" y="4005263"/>
          <a:ext cx="23209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3" name="公式" r:id="rId6" imgW="1637589" imgH="444307" progId="Equation.3">
                  <p:embed/>
                </p:oleObj>
              </mc:Choice>
              <mc:Fallback>
                <p:oleObj name="公式" r:id="rId6" imgW="1637589" imgH="44430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4005263"/>
                        <a:ext cx="23209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7"/>
          <p:cNvGraphicFramePr>
            <a:graphicFrameLocks noChangeAspect="1"/>
          </p:cNvGraphicFramePr>
          <p:nvPr/>
        </p:nvGraphicFramePr>
        <p:xfrm>
          <a:off x="4498975" y="4581525"/>
          <a:ext cx="12414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4" name="公式" r:id="rId8" imgW="876300" imgH="228600" progId="Equation.3">
                  <p:embed/>
                </p:oleObj>
              </mc:Choice>
              <mc:Fallback>
                <p:oleObj name="公式" r:id="rId8" imgW="876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4581525"/>
                        <a:ext cx="124142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9" name="Object 8"/>
          <p:cNvGraphicFramePr>
            <a:graphicFrameLocks noChangeAspect="1"/>
          </p:cNvGraphicFramePr>
          <p:nvPr/>
        </p:nvGraphicFramePr>
        <p:xfrm>
          <a:off x="4519613" y="4851400"/>
          <a:ext cx="3148012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5" name="公式" r:id="rId10" imgW="2222500" imgH="431800" progId="Equation.3">
                  <p:embed/>
                </p:oleObj>
              </mc:Choice>
              <mc:Fallback>
                <p:oleObj name="公式" r:id="rId10" imgW="22225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9613" y="4851400"/>
                        <a:ext cx="3148012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0" name="Object 9"/>
          <p:cNvGraphicFramePr>
            <a:graphicFrameLocks noChangeAspect="1"/>
          </p:cNvGraphicFramePr>
          <p:nvPr/>
        </p:nvGraphicFramePr>
        <p:xfrm>
          <a:off x="4572000" y="5849938"/>
          <a:ext cx="863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6" name="公式" r:id="rId12" imgW="609336" imgH="241195" progId="Equation.3">
                  <p:embed/>
                </p:oleObj>
              </mc:Choice>
              <mc:Fallback>
                <p:oleObj name="公式" r:id="rId12" imgW="609336" imgH="241195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849938"/>
                        <a:ext cx="863600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801" name="Group 11"/>
          <p:cNvGrpSpPr>
            <a:grpSpLocks/>
          </p:cNvGrpSpPr>
          <p:nvPr/>
        </p:nvGrpSpPr>
        <p:grpSpPr bwMode="auto">
          <a:xfrm>
            <a:off x="2032000" y="5367338"/>
            <a:ext cx="5780088" cy="438150"/>
            <a:chOff x="328" y="1728"/>
            <a:chExt cx="5104" cy="889"/>
          </a:xfrm>
        </p:grpSpPr>
        <p:sp>
          <p:nvSpPr>
            <p:cNvPr id="33803" name="Line 12"/>
            <p:cNvSpPr>
              <a:spLocks noChangeShapeType="1"/>
            </p:cNvSpPr>
            <p:nvPr/>
          </p:nvSpPr>
          <p:spPr bwMode="auto">
            <a:xfrm flipV="1">
              <a:off x="378" y="1747"/>
              <a:ext cx="1" cy="82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4" name="Freeform 13"/>
            <p:cNvSpPr>
              <a:spLocks/>
            </p:cNvSpPr>
            <p:nvPr/>
          </p:nvSpPr>
          <p:spPr bwMode="auto">
            <a:xfrm>
              <a:off x="328" y="1728"/>
              <a:ext cx="100" cy="199"/>
            </a:xfrm>
            <a:custGeom>
              <a:avLst/>
              <a:gdLst>
                <a:gd name="T0" fmla="*/ 0 w 200"/>
                <a:gd name="T1" fmla="*/ 100 h 397"/>
                <a:gd name="T2" fmla="*/ 25 w 200"/>
                <a:gd name="T3" fmla="*/ 0 h 397"/>
                <a:gd name="T4" fmla="*/ 50 w 200"/>
                <a:gd name="T5" fmla="*/ 100 h 397"/>
                <a:gd name="T6" fmla="*/ 0 w 200"/>
                <a:gd name="T7" fmla="*/ 100 h 3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" h="397">
                  <a:moveTo>
                    <a:pt x="0" y="397"/>
                  </a:moveTo>
                  <a:lnTo>
                    <a:pt x="100" y="0"/>
                  </a:lnTo>
                  <a:lnTo>
                    <a:pt x="200" y="397"/>
                  </a:lnTo>
                  <a:lnTo>
                    <a:pt x="0" y="397"/>
                  </a:lnTo>
                  <a:close/>
                </a:path>
              </a:pathLst>
            </a:custGeom>
            <a:solidFill>
              <a:srgbClr val="400097"/>
            </a:solidFill>
            <a:ln w="15875">
              <a:solidFill>
                <a:srgbClr val="40009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5" name="Line 14"/>
            <p:cNvSpPr>
              <a:spLocks noChangeShapeType="1"/>
            </p:cNvSpPr>
            <p:nvPr/>
          </p:nvSpPr>
          <p:spPr bwMode="auto">
            <a:xfrm>
              <a:off x="378" y="2568"/>
              <a:ext cx="5034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6" name="Freeform 15"/>
            <p:cNvSpPr>
              <a:spLocks/>
            </p:cNvSpPr>
            <p:nvPr/>
          </p:nvSpPr>
          <p:spPr bwMode="auto">
            <a:xfrm>
              <a:off x="5232" y="2518"/>
              <a:ext cx="200" cy="99"/>
            </a:xfrm>
            <a:custGeom>
              <a:avLst/>
              <a:gdLst>
                <a:gd name="T0" fmla="*/ 0 w 399"/>
                <a:gd name="T1" fmla="*/ 0 h 198"/>
                <a:gd name="T2" fmla="*/ 100 w 399"/>
                <a:gd name="T3" fmla="*/ 25 h 198"/>
                <a:gd name="T4" fmla="*/ 0 w 399"/>
                <a:gd name="T5" fmla="*/ 50 h 198"/>
                <a:gd name="T6" fmla="*/ 0 w 399"/>
                <a:gd name="T7" fmla="*/ 0 h 19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9" h="198">
                  <a:moveTo>
                    <a:pt x="0" y="0"/>
                  </a:moveTo>
                  <a:lnTo>
                    <a:pt x="399" y="99"/>
                  </a:ln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097"/>
            </a:solidFill>
            <a:ln w="15875">
              <a:solidFill>
                <a:srgbClr val="40009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7" name="Line 16"/>
            <p:cNvSpPr>
              <a:spLocks noChangeShapeType="1"/>
            </p:cNvSpPr>
            <p:nvPr/>
          </p:nvSpPr>
          <p:spPr bwMode="auto">
            <a:xfrm flipV="1">
              <a:off x="378" y="1818"/>
              <a:ext cx="347" cy="735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8" name="Line 17"/>
            <p:cNvSpPr>
              <a:spLocks noChangeShapeType="1"/>
            </p:cNvSpPr>
            <p:nvPr/>
          </p:nvSpPr>
          <p:spPr bwMode="auto">
            <a:xfrm>
              <a:off x="725" y="1831"/>
              <a:ext cx="279" cy="737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9" name="Line 18"/>
            <p:cNvSpPr>
              <a:spLocks noChangeShapeType="1"/>
            </p:cNvSpPr>
            <p:nvPr/>
          </p:nvSpPr>
          <p:spPr bwMode="auto">
            <a:xfrm flipV="1">
              <a:off x="740" y="1859"/>
              <a:ext cx="500" cy="709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0" name="Line 19"/>
            <p:cNvSpPr>
              <a:spLocks noChangeShapeType="1"/>
            </p:cNvSpPr>
            <p:nvPr/>
          </p:nvSpPr>
          <p:spPr bwMode="auto">
            <a:xfrm>
              <a:off x="1240" y="1845"/>
              <a:ext cx="403" cy="72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1" name="Line 20"/>
            <p:cNvSpPr>
              <a:spLocks noChangeShapeType="1"/>
            </p:cNvSpPr>
            <p:nvPr/>
          </p:nvSpPr>
          <p:spPr bwMode="auto">
            <a:xfrm flipV="1">
              <a:off x="1309" y="1873"/>
              <a:ext cx="585" cy="695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2" name="Line 21"/>
            <p:cNvSpPr>
              <a:spLocks noChangeShapeType="1"/>
            </p:cNvSpPr>
            <p:nvPr/>
          </p:nvSpPr>
          <p:spPr bwMode="auto">
            <a:xfrm>
              <a:off x="1894" y="1859"/>
              <a:ext cx="473" cy="709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3" name="Line 22"/>
            <p:cNvSpPr>
              <a:spLocks noChangeShapeType="1"/>
            </p:cNvSpPr>
            <p:nvPr/>
          </p:nvSpPr>
          <p:spPr bwMode="auto">
            <a:xfrm flipV="1">
              <a:off x="2005" y="1873"/>
              <a:ext cx="709" cy="680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4" name="Line 23"/>
            <p:cNvSpPr>
              <a:spLocks noChangeShapeType="1"/>
            </p:cNvSpPr>
            <p:nvPr/>
          </p:nvSpPr>
          <p:spPr bwMode="auto">
            <a:xfrm>
              <a:off x="2714" y="1845"/>
              <a:ext cx="682" cy="736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5" name="Line 24"/>
            <p:cNvSpPr>
              <a:spLocks noChangeShapeType="1"/>
            </p:cNvSpPr>
            <p:nvPr/>
          </p:nvSpPr>
          <p:spPr bwMode="auto">
            <a:xfrm flipV="1">
              <a:off x="3507" y="1915"/>
              <a:ext cx="709" cy="65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6" name="Line 25"/>
            <p:cNvSpPr>
              <a:spLocks noChangeShapeType="1"/>
            </p:cNvSpPr>
            <p:nvPr/>
          </p:nvSpPr>
          <p:spPr bwMode="auto">
            <a:xfrm>
              <a:off x="4216" y="1915"/>
              <a:ext cx="918" cy="65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7" name="Line 26"/>
            <p:cNvSpPr>
              <a:spLocks noChangeShapeType="1"/>
            </p:cNvSpPr>
            <p:nvPr/>
          </p:nvSpPr>
          <p:spPr bwMode="auto">
            <a:xfrm>
              <a:off x="317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8" name="Line 27"/>
            <p:cNvSpPr>
              <a:spLocks noChangeShapeType="1"/>
            </p:cNvSpPr>
            <p:nvPr/>
          </p:nvSpPr>
          <p:spPr bwMode="auto">
            <a:xfrm>
              <a:off x="3199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9" name="Line 28"/>
            <p:cNvSpPr>
              <a:spLocks noChangeShapeType="1"/>
            </p:cNvSpPr>
            <p:nvPr/>
          </p:nvSpPr>
          <p:spPr bwMode="auto">
            <a:xfrm>
              <a:off x="3221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0" name="Line 29"/>
            <p:cNvSpPr>
              <a:spLocks noChangeShapeType="1"/>
            </p:cNvSpPr>
            <p:nvPr/>
          </p:nvSpPr>
          <p:spPr bwMode="auto">
            <a:xfrm>
              <a:off x="3242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1" name="Line 30"/>
            <p:cNvSpPr>
              <a:spLocks noChangeShapeType="1"/>
            </p:cNvSpPr>
            <p:nvPr/>
          </p:nvSpPr>
          <p:spPr bwMode="auto">
            <a:xfrm>
              <a:off x="3263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2" name="Line 31"/>
            <p:cNvSpPr>
              <a:spLocks noChangeShapeType="1"/>
            </p:cNvSpPr>
            <p:nvPr/>
          </p:nvSpPr>
          <p:spPr bwMode="auto">
            <a:xfrm>
              <a:off x="3285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3" name="Line 32"/>
            <p:cNvSpPr>
              <a:spLocks noChangeShapeType="1"/>
            </p:cNvSpPr>
            <p:nvPr/>
          </p:nvSpPr>
          <p:spPr bwMode="auto">
            <a:xfrm>
              <a:off x="3306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4" name="Line 33"/>
            <p:cNvSpPr>
              <a:spLocks noChangeShapeType="1"/>
            </p:cNvSpPr>
            <p:nvPr/>
          </p:nvSpPr>
          <p:spPr bwMode="auto">
            <a:xfrm>
              <a:off x="332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5" name="Line 34"/>
            <p:cNvSpPr>
              <a:spLocks noChangeShapeType="1"/>
            </p:cNvSpPr>
            <p:nvPr/>
          </p:nvSpPr>
          <p:spPr bwMode="auto">
            <a:xfrm>
              <a:off x="3349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Line 35"/>
            <p:cNvSpPr>
              <a:spLocks noChangeShapeType="1"/>
            </p:cNvSpPr>
            <p:nvPr/>
          </p:nvSpPr>
          <p:spPr bwMode="auto">
            <a:xfrm>
              <a:off x="3370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Line 36"/>
            <p:cNvSpPr>
              <a:spLocks noChangeShapeType="1"/>
            </p:cNvSpPr>
            <p:nvPr/>
          </p:nvSpPr>
          <p:spPr bwMode="auto">
            <a:xfrm>
              <a:off x="3392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Line 37"/>
            <p:cNvSpPr>
              <a:spLocks noChangeShapeType="1"/>
            </p:cNvSpPr>
            <p:nvPr/>
          </p:nvSpPr>
          <p:spPr bwMode="auto">
            <a:xfrm>
              <a:off x="3413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9" name="Line 38"/>
            <p:cNvSpPr>
              <a:spLocks noChangeShapeType="1"/>
            </p:cNvSpPr>
            <p:nvPr/>
          </p:nvSpPr>
          <p:spPr bwMode="auto">
            <a:xfrm>
              <a:off x="3434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0" name="Line 39"/>
            <p:cNvSpPr>
              <a:spLocks noChangeShapeType="1"/>
            </p:cNvSpPr>
            <p:nvPr/>
          </p:nvSpPr>
          <p:spPr bwMode="auto">
            <a:xfrm>
              <a:off x="3456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1" name="Line 40"/>
            <p:cNvSpPr>
              <a:spLocks noChangeShapeType="1"/>
            </p:cNvSpPr>
            <p:nvPr/>
          </p:nvSpPr>
          <p:spPr bwMode="auto">
            <a:xfrm>
              <a:off x="3477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2" name="Line 41"/>
            <p:cNvSpPr>
              <a:spLocks noChangeShapeType="1"/>
            </p:cNvSpPr>
            <p:nvPr/>
          </p:nvSpPr>
          <p:spPr bwMode="auto">
            <a:xfrm>
              <a:off x="3498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3" name="Line 42"/>
            <p:cNvSpPr>
              <a:spLocks noChangeShapeType="1"/>
            </p:cNvSpPr>
            <p:nvPr/>
          </p:nvSpPr>
          <p:spPr bwMode="auto">
            <a:xfrm>
              <a:off x="3520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4" name="Line 43"/>
            <p:cNvSpPr>
              <a:spLocks noChangeShapeType="1"/>
            </p:cNvSpPr>
            <p:nvPr/>
          </p:nvSpPr>
          <p:spPr bwMode="auto">
            <a:xfrm>
              <a:off x="3541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5" name="Line 44"/>
            <p:cNvSpPr>
              <a:spLocks noChangeShapeType="1"/>
            </p:cNvSpPr>
            <p:nvPr/>
          </p:nvSpPr>
          <p:spPr bwMode="auto">
            <a:xfrm>
              <a:off x="3563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6" name="Line 45"/>
            <p:cNvSpPr>
              <a:spLocks noChangeShapeType="1"/>
            </p:cNvSpPr>
            <p:nvPr/>
          </p:nvSpPr>
          <p:spPr bwMode="auto">
            <a:xfrm>
              <a:off x="3584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7" name="Line 46"/>
            <p:cNvSpPr>
              <a:spLocks noChangeShapeType="1"/>
            </p:cNvSpPr>
            <p:nvPr/>
          </p:nvSpPr>
          <p:spPr bwMode="auto">
            <a:xfrm>
              <a:off x="3605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8" name="Line 47"/>
            <p:cNvSpPr>
              <a:spLocks noChangeShapeType="1"/>
            </p:cNvSpPr>
            <p:nvPr/>
          </p:nvSpPr>
          <p:spPr bwMode="auto">
            <a:xfrm>
              <a:off x="3627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9" name="Line 48"/>
            <p:cNvSpPr>
              <a:spLocks noChangeShapeType="1"/>
            </p:cNvSpPr>
            <p:nvPr/>
          </p:nvSpPr>
          <p:spPr bwMode="auto">
            <a:xfrm>
              <a:off x="364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0" name="Line 49"/>
            <p:cNvSpPr>
              <a:spLocks noChangeShapeType="1"/>
            </p:cNvSpPr>
            <p:nvPr/>
          </p:nvSpPr>
          <p:spPr bwMode="auto">
            <a:xfrm>
              <a:off x="3669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1" name="Line 50"/>
            <p:cNvSpPr>
              <a:spLocks noChangeShapeType="1"/>
            </p:cNvSpPr>
            <p:nvPr/>
          </p:nvSpPr>
          <p:spPr bwMode="auto">
            <a:xfrm>
              <a:off x="3691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2" name="Line 51"/>
            <p:cNvSpPr>
              <a:spLocks noChangeShapeType="1"/>
            </p:cNvSpPr>
            <p:nvPr/>
          </p:nvSpPr>
          <p:spPr bwMode="auto">
            <a:xfrm>
              <a:off x="3712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3" name="Line 52"/>
            <p:cNvSpPr>
              <a:spLocks noChangeShapeType="1"/>
            </p:cNvSpPr>
            <p:nvPr/>
          </p:nvSpPr>
          <p:spPr bwMode="auto">
            <a:xfrm>
              <a:off x="3734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4" name="Line 53"/>
            <p:cNvSpPr>
              <a:spLocks noChangeShapeType="1"/>
            </p:cNvSpPr>
            <p:nvPr/>
          </p:nvSpPr>
          <p:spPr bwMode="auto">
            <a:xfrm>
              <a:off x="3755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5" name="Freeform 54"/>
            <p:cNvSpPr>
              <a:spLocks/>
            </p:cNvSpPr>
            <p:nvPr/>
          </p:nvSpPr>
          <p:spPr bwMode="auto">
            <a:xfrm>
              <a:off x="3776" y="2178"/>
              <a:ext cx="9" cy="1"/>
            </a:xfrm>
            <a:custGeom>
              <a:avLst/>
              <a:gdLst>
                <a:gd name="T0" fmla="*/ 0 w 10"/>
                <a:gd name="T1" fmla="*/ 0 h 1"/>
                <a:gd name="T2" fmla="*/ 5 w 10"/>
                <a:gd name="T3" fmla="*/ 0 h 1"/>
                <a:gd name="T4" fmla="*/ 8 w 10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6" y="0"/>
                  </a:lnTo>
                  <a:lnTo>
                    <a:pt x="10" y="0"/>
                  </a:lnTo>
                </a:path>
              </a:pathLst>
            </a:custGeom>
            <a:noFill/>
            <a:ln w="15875">
              <a:solidFill>
                <a:srgbClr val="40009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6" name="Rectangle 55"/>
            <p:cNvSpPr>
              <a:spLocks noChangeArrowheads="1"/>
            </p:cNvSpPr>
            <p:nvPr/>
          </p:nvSpPr>
          <p:spPr bwMode="auto">
            <a:xfrm>
              <a:off x="5283" y="2160"/>
              <a:ext cx="4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300">
                  <a:solidFill>
                    <a:srgbClr val="000000"/>
                  </a:solidFill>
                  <a:latin typeface="Times New Roman" panose="02020603050405020304" pitchFamily="18" charset="0"/>
                </a:rPr>
                <a:t>f</a:t>
              </a:r>
              <a:endParaRPr lang="en-US" altLang="zh-CN" sz="500">
                <a:latin typeface="Times New Roman" panose="02020603050405020304" pitchFamily="18" charset="0"/>
              </a:endParaRPr>
            </a:p>
          </p:txBody>
        </p:sp>
      </p:grpSp>
      <p:pic>
        <p:nvPicPr>
          <p:cNvPr id="33802" name="Picture 5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492375"/>
            <a:ext cx="24495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Mel</a:t>
            </a:r>
            <a:r>
              <a:rPr lang="zh-CN" altLang="en-US" smtClean="0"/>
              <a:t>倒谱</a:t>
            </a:r>
            <a:r>
              <a:rPr lang="en-US" altLang="zh-CN" smtClean="0"/>
              <a:t>(MFCC)-</a:t>
            </a:r>
            <a:r>
              <a:rPr lang="zh-CN" altLang="en-US" smtClean="0"/>
              <a:t>计算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Definition of Mel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400" smtClean="0"/>
          </a:p>
          <a:p>
            <a:pPr eaLnBrk="1" hangingPunct="1">
              <a:lnSpc>
                <a:spcPct val="90000"/>
              </a:lnSpc>
            </a:pPr>
            <a:r>
              <a:rPr lang="en-US" altLang="zh-CN" sz="2800" smtClean="0"/>
              <a:t>MFCC (Mel-scale Frequency Cepstral Coefficent)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Pre-emphasis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FFT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Power Spectrum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Band in Mel-scale</a:t>
            </a:r>
          </a:p>
          <a:p>
            <a:pPr lvl="1" eaLnBrk="1" hangingPunct="1">
              <a:lnSpc>
                <a:spcPct val="90000"/>
              </a:lnSpc>
            </a:pPr>
            <a:endParaRPr lang="en-US" altLang="zh-CN" sz="2400" smtClean="0"/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ln[ 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smtClean="0"/>
              <a:t>Cosine-transform</a:t>
            </a:r>
          </a:p>
        </p:txBody>
      </p:sp>
      <p:graphicFrame>
        <p:nvGraphicFramePr>
          <p:cNvPr id="34820" name="Object 5"/>
          <p:cNvGraphicFramePr>
            <a:graphicFrameLocks noChangeAspect="1"/>
          </p:cNvGraphicFramePr>
          <p:nvPr/>
        </p:nvGraphicFramePr>
        <p:xfrm>
          <a:off x="4498975" y="3789363"/>
          <a:ext cx="30607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2" name="公式" r:id="rId4" imgW="2159000" imgH="228600" progId="Equation.3">
                  <p:embed/>
                </p:oleObj>
              </mc:Choice>
              <mc:Fallback>
                <p:oleObj name="公式" r:id="rId4" imgW="21590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3789363"/>
                        <a:ext cx="30607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6"/>
          <p:cNvGraphicFramePr>
            <a:graphicFrameLocks noChangeAspect="1"/>
          </p:cNvGraphicFramePr>
          <p:nvPr/>
        </p:nvGraphicFramePr>
        <p:xfrm>
          <a:off x="4498975" y="4005263"/>
          <a:ext cx="23209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3" name="公式" r:id="rId6" imgW="1637589" imgH="444307" progId="Equation.3">
                  <p:embed/>
                </p:oleObj>
              </mc:Choice>
              <mc:Fallback>
                <p:oleObj name="公式" r:id="rId6" imgW="1637589" imgH="44430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4005263"/>
                        <a:ext cx="23209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7"/>
          <p:cNvGraphicFramePr>
            <a:graphicFrameLocks noChangeAspect="1"/>
          </p:cNvGraphicFramePr>
          <p:nvPr/>
        </p:nvGraphicFramePr>
        <p:xfrm>
          <a:off x="4498975" y="4581525"/>
          <a:ext cx="12414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4" name="公式" r:id="rId8" imgW="876300" imgH="228600" progId="Equation.3">
                  <p:embed/>
                </p:oleObj>
              </mc:Choice>
              <mc:Fallback>
                <p:oleObj name="公式" r:id="rId8" imgW="876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4581525"/>
                        <a:ext cx="124142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Object 8"/>
          <p:cNvGraphicFramePr>
            <a:graphicFrameLocks noChangeAspect="1"/>
          </p:cNvGraphicFramePr>
          <p:nvPr/>
        </p:nvGraphicFramePr>
        <p:xfrm>
          <a:off x="4519613" y="4851400"/>
          <a:ext cx="3148012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5" name="公式" r:id="rId10" imgW="2222500" imgH="431800" progId="Equation.3">
                  <p:embed/>
                </p:oleObj>
              </mc:Choice>
              <mc:Fallback>
                <p:oleObj name="公式" r:id="rId10" imgW="22225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9613" y="4851400"/>
                        <a:ext cx="3148012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4" name="Object 9"/>
          <p:cNvGraphicFramePr>
            <a:graphicFrameLocks noChangeAspect="1"/>
          </p:cNvGraphicFramePr>
          <p:nvPr/>
        </p:nvGraphicFramePr>
        <p:xfrm>
          <a:off x="4572000" y="5849938"/>
          <a:ext cx="863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6" name="公式" r:id="rId12" imgW="609336" imgH="241195" progId="Equation.3">
                  <p:embed/>
                </p:oleObj>
              </mc:Choice>
              <mc:Fallback>
                <p:oleObj name="公式" r:id="rId12" imgW="609336" imgH="241195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849938"/>
                        <a:ext cx="863600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5" name="Object 10"/>
          <p:cNvGraphicFramePr>
            <a:graphicFrameLocks noChangeAspect="1"/>
          </p:cNvGraphicFramePr>
          <p:nvPr/>
        </p:nvGraphicFramePr>
        <p:xfrm>
          <a:off x="4537075" y="6075363"/>
          <a:ext cx="2843213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7" name="公式" r:id="rId14" imgW="2006600" imgH="431800" progId="Equation.3">
                  <p:embed/>
                </p:oleObj>
              </mc:Choice>
              <mc:Fallback>
                <p:oleObj name="公式" r:id="rId14" imgW="20066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7075" y="6075363"/>
                        <a:ext cx="2843213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26" name="Group 11"/>
          <p:cNvGrpSpPr>
            <a:grpSpLocks/>
          </p:cNvGrpSpPr>
          <p:nvPr/>
        </p:nvGrpSpPr>
        <p:grpSpPr bwMode="auto">
          <a:xfrm>
            <a:off x="2032000" y="5367338"/>
            <a:ext cx="5780088" cy="438150"/>
            <a:chOff x="328" y="1728"/>
            <a:chExt cx="5104" cy="889"/>
          </a:xfrm>
        </p:grpSpPr>
        <p:sp>
          <p:nvSpPr>
            <p:cNvPr id="34828" name="Line 12"/>
            <p:cNvSpPr>
              <a:spLocks noChangeShapeType="1"/>
            </p:cNvSpPr>
            <p:nvPr/>
          </p:nvSpPr>
          <p:spPr bwMode="auto">
            <a:xfrm flipV="1">
              <a:off x="378" y="1747"/>
              <a:ext cx="1" cy="82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9" name="Freeform 13"/>
            <p:cNvSpPr>
              <a:spLocks/>
            </p:cNvSpPr>
            <p:nvPr/>
          </p:nvSpPr>
          <p:spPr bwMode="auto">
            <a:xfrm>
              <a:off x="328" y="1728"/>
              <a:ext cx="100" cy="199"/>
            </a:xfrm>
            <a:custGeom>
              <a:avLst/>
              <a:gdLst>
                <a:gd name="T0" fmla="*/ 0 w 200"/>
                <a:gd name="T1" fmla="*/ 100 h 397"/>
                <a:gd name="T2" fmla="*/ 25 w 200"/>
                <a:gd name="T3" fmla="*/ 0 h 397"/>
                <a:gd name="T4" fmla="*/ 50 w 200"/>
                <a:gd name="T5" fmla="*/ 100 h 397"/>
                <a:gd name="T6" fmla="*/ 0 w 200"/>
                <a:gd name="T7" fmla="*/ 100 h 3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" h="397">
                  <a:moveTo>
                    <a:pt x="0" y="397"/>
                  </a:moveTo>
                  <a:lnTo>
                    <a:pt x="100" y="0"/>
                  </a:lnTo>
                  <a:lnTo>
                    <a:pt x="200" y="397"/>
                  </a:lnTo>
                  <a:lnTo>
                    <a:pt x="0" y="397"/>
                  </a:lnTo>
                  <a:close/>
                </a:path>
              </a:pathLst>
            </a:custGeom>
            <a:solidFill>
              <a:srgbClr val="400097"/>
            </a:solidFill>
            <a:ln w="15875">
              <a:solidFill>
                <a:srgbClr val="40009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0" name="Line 14"/>
            <p:cNvSpPr>
              <a:spLocks noChangeShapeType="1"/>
            </p:cNvSpPr>
            <p:nvPr/>
          </p:nvSpPr>
          <p:spPr bwMode="auto">
            <a:xfrm>
              <a:off x="378" y="2568"/>
              <a:ext cx="5034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1" name="Freeform 15"/>
            <p:cNvSpPr>
              <a:spLocks/>
            </p:cNvSpPr>
            <p:nvPr/>
          </p:nvSpPr>
          <p:spPr bwMode="auto">
            <a:xfrm>
              <a:off x="5232" y="2518"/>
              <a:ext cx="200" cy="99"/>
            </a:xfrm>
            <a:custGeom>
              <a:avLst/>
              <a:gdLst>
                <a:gd name="T0" fmla="*/ 0 w 399"/>
                <a:gd name="T1" fmla="*/ 0 h 198"/>
                <a:gd name="T2" fmla="*/ 100 w 399"/>
                <a:gd name="T3" fmla="*/ 25 h 198"/>
                <a:gd name="T4" fmla="*/ 0 w 399"/>
                <a:gd name="T5" fmla="*/ 50 h 198"/>
                <a:gd name="T6" fmla="*/ 0 w 399"/>
                <a:gd name="T7" fmla="*/ 0 h 19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9" h="198">
                  <a:moveTo>
                    <a:pt x="0" y="0"/>
                  </a:moveTo>
                  <a:lnTo>
                    <a:pt x="399" y="99"/>
                  </a:ln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097"/>
            </a:solidFill>
            <a:ln w="15875">
              <a:solidFill>
                <a:srgbClr val="40009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2" name="Line 16"/>
            <p:cNvSpPr>
              <a:spLocks noChangeShapeType="1"/>
            </p:cNvSpPr>
            <p:nvPr/>
          </p:nvSpPr>
          <p:spPr bwMode="auto">
            <a:xfrm flipV="1">
              <a:off x="378" y="1818"/>
              <a:ext cx="347" cy="735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3" name="Line 17"/>
            <p:cNvSpPr>
              <a:spLocks noChangeShapeType="1"/>
            </p:cNvSpPr>
            <p:nvPr/>
          </p:nvSpPr>
          <p:spPr bwMode="auto">
            <a:xfrm>
              <a:off x="725" y="1831"/>
              <a:ext cx="279" cy="737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4" name="Line 18"/>
            <p:cNvSpPr>
              <a:spLocks noChangeShapeType="1"/>
            </p:cNvSpPr>
            <p:nvPr/>
          </p:nvSpPr>
          <p:spPr bwMode="auto">
            <a:xfrm flipV="1">
              <a:off x="740" y="1859"/>
              <a:ext cx="500" cy="709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5" name="Line 19"/>
            <p:cNvSpPr>
              <a:spLocks noChangeShapeType="1"/>
            </p:cNvSpPr>
            <p:nvPr/>
          </p:nvSpPr>
          <p:spPr bwMode="auto">
            <a:xfrm>
              <a:off x="1240" y="1845"/>
              <a:ext cx="403" cy="72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6" name="Line 20"/>
            <p:cNvSpPr>
              <a:spLocks noChangeShapeType="1"/>
            </p:cNvSpPr>
            <p:nvPr/>
          </p:nvSpPr>
          <p:spPr bwMode="auto">
            <a:xfrm flipV="1">
              <a:off x="1309" y="1873"/>
              <a:ext cx="585" cy="695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7" name="Line 21"/>
            <p:cNvSpPr>
              <a:spLocks noChangeShapeType="1"/>
            </p:cNvSpPr>
            <p:nvPr/>
          </p:nvSpPr>
          <p:spPr bwMode="auto">
            <a:xfrm>
              <a:off x="1894" y="1859"/>
              <a:ext cx="473" cy="709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8" name="Line 22"/>
            <p:cNvSpPr>
              <a:spLocks noChangeShapeType="1"/>
            </p:cNvSpPr>
            <p:nvPr/>
          </p:nvSpPr>
          <p:spPr bwMode="auto">
            <a:xfrm flipV="1">
              <a:off x="2005" y="1873"/>
              <a:ext cx="709" cy="680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9" name="Line 23"/>
            <p:cNvSpPr>
              <a:spLocks noChangeShapeType="1"/>
            </p:cNvSpPr>
            <p:nvPr/>
          </p:nvSpPr>
          <p:spPr bwMode="auto">
            <a:xfrm>
              <a:off x="2714" y="1845"/>
              <a:ext cx="682" cy="736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0" name="Line 24"/>
            <p:cNvSpPr>
              <a:spLocks noChangeShapeType="1"/>
            </p:cNvSpPr>
            <p:nvPr/>
          </p:nvSpPr>
          <p:spPr bwMode="auto">
            <a:xfrm flipV="1">
              <a:off x="3507" y="1915"/>
              <a:ext cx="709" cy="65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1" name="Line 25"/>
            <p:cNvSpPr>
              <a:spLocks noChangeShapeType="1"/>
            </p:cNvSpPr>
            <p:nvPr/>
          </p:nvSpPr>
          <p:spPr bwMode="auto">
            <a:xfrm>
              <a:off x="4216" y="1915"/>
              <a:ext cx="918" cy="653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2" name="Line 26"/>
            <p:cNvSpPr>
              <a:spLocks noChangeShapeType="1"/>
            </p:cNvSpPr>
            <p:nvPr/>
          </p:nvSpPr>
          <p:spPr bwMode="auto">
            <a:xfrm>
              <a:off x="317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3" name="Line 27"/>
            <p:cNvSpPr>
              <a:spLocks noChangeShapeType="1"/>
            </p:cNvSpPr>
            <p:nvPr/>
          </p:nvSpPr>
          <p:spPr bwMode="auto">
            <a:xfrm>
              <a:off x="3199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4" name="Line 28"/>
            <p:cNvSpPr>
              <a:spLocks noChangeShapeType="1"/>
            </p:cNvSpPr>
            <p:nvPr/>
          </p:nvSpPr>
          <p:spPr bwMode="auto">
            <a:xfrm>
              <a:off x="3221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5" name="Line 29"/>
            <p:cNvSpPr>
              <a:spLocks noChangeShapeType="1"/>
            </p:cNvSpPr>
            <p:nvPr/>
          </p:nvSpPr>
          <p:spPr bwMode="auto">
            <a:xfrm>
              <a:off x="3242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6" name="Line 30"/>
            <p:cNvSpPr>
              <a:spLocks noChangeShapeType="1"/>
            </p:cNvSpPr>
            <p:nvPr/>
          </p:nvSpPr>
          <p:spPr bwMode="auto">
            <a:xfrm>
              <a:off x="3263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7" name="Line 31"/>
            <p:cNvSpPr>
              <a:spLocks noChangeShapeType="1"/>
            </p:cNvSpPr>
            <p:nvPr/>
          </p:nvSpPr>
          <p:spPr bwMode="auto">
            <a:xfrm>
              <a:off x="3285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8" name="Line 32"/>
            <p:cNvSpPr>
              <a:spLocks noChangeShapeType="1"/>
            </p:cNvSpPr>
            <p:nvPr/>
          </p:nvSpPr>
          <p:spPr bwMode="auto">
            <a:xfrm>
              <a:off x="3306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9" name="Line 33"/>
            <p:cNvSpPr>
              <a:spLocks noChangeShapeType="1"/>
            </p:cNvSpPr>
            <p:nvPr/>
          </p:nvSpPr>
          <p:spPr bwMode="auto">
            <a:xfrm>
              <a:off x="332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0" name="Line 34"/>
            <p:cNvSpPr>
              <a:spLocks noChangeShapeType="1"/>
            </p:cNvSpPr>
            <p:nvPr/>
          </p:nvSpPr>
          <p:spPr bwMode="auto">
            <a:xfrm>
              <a:off x="3349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1" name="Line 35"/>
            <p:cNvSpPr>
              <a:spLocks noChangeShapeType="1"/>
            </p:cNvSpPr>
            <p:nvPr/>
          </p:nvSpPr>
          <p:spPr bwMode="auto">
            <a:xfrm>
              <a:off x="3370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2" name="Line 36"/>
            <p:cNvSpPr>
              <a:spLocks noChangeShapeType="1"/>
            </p:cNvSpPr>
            <p:nvPr/>
          </p:nvSpPr>
          <p:spPr bwMode="auto">
            <a:xfrm>
              <a:off x="3392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3" name="Line 37"/>
            <p:cNvSpPr>
              <a:spLocks noChangeShapeType="1"/>
            </p:cNvSpPr>
            <p:nvPr/>
          </p:nvSpPr>
          <p:spPr bwMode="auto">
            <a:xfrm>
              <a:off x="3413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4" name="Line 38"/>
            <p:cNvSpPr>
              <a:spLocks noChangeShapeType="1"/>
            </p:cNvSpPr>
            <p:nvPr/>
          </p:nvSpPr>
          <p:spPr bwMode="auto">
            <a:xfrm>
              <a:off x="3434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5" name="Line 39"/>
            <p:cNvSpPr>
              <a:spLocks noChangeShapeType="1"/>
            </p:cNvSpPr>
            <p:nvPr/>
          </p:nvSpPr>
          <p:spPr bwMode="auto">
            <a:xfrm>
              <a:off x="3456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6" name="Line 40"/>
            <p:cNvSpPr>
              <a:spLocks noChangeShapeType="1"/>
            </p:cNvSpPr>
            <p:nvPr/>
          </p:nvSpPr>
          <p:spPr bwMode="auto">
            <a:xfrm>
              <a:off x="3477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7" name="Line 41"/>
            <p:cNvSpPr>
              <a:spLocks noChangeShapeType="1"/>
            </p:cNvSpPr>
            <p:nvPr/>
          </p:nvSpPr>
          <p:spPr bwMode="auto">
            <a:xfrm>
              <a:off x="3498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8" name="Line 42"/>
            <p:cNvSpPr>
              <a:spLocks noChangeShapeType="1"/>
            </p:cNvSpPr>
            <p:nvPr/>
          </p:nvSpPr>
          <p:spPr bwMode="auto">
            <a:xfrm>
              <a:off x="3520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9" name="Line 43"/>
            <p:cNvSpPr>
              <a:spLocks noChangeShapeType="1"/>
            </p:cNvSpPr>
            <p:nvPr/>
          </p:nvSpPr>
          <p:spPr bwMode="auto">
            <a:xfrm>
              <a:off x="3541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0" name="Line 44"/>
            <p:cNvSpPr>
              <a:spLocks noChangeShapeType="1"/>
            </p:cNvSpPr>
            <p:nvPr/>
          </p:nvSpPr>
          <p:spPr bwMode="auto">
            <a:xfrm>
              <a:off x="3563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1" name="Line 45"/>
            <p:cNvSpPr>
              <a:spLocks noChangeShapeType="1"/>
            </p:cNvSpPr>
            <p:nvPr/>
          </p:nvSpPr>
          <p:spPr bwMode="auto">
            <a:xfrm>
              <a:off x="3584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2" name="Line 46"/>
            <p:cNvSpPr>
              <a:spLocks noChangeShapeType="1"/>
            </p:cNvSpPr>
            <p:nvPr/>
          </p:nvSpPr>
          <p:spPr bwMode="auto">
            <a:xfrm>
              <a:off x="3605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3" name="Line 47"/>
            <p:cNvSpPr>
              <a:spLocks noChangeShapeType="1"/>
            </p:cNvSpPr>
            <p:nvPr/>
          </p:nvSpPr>
          <p:spPr bwMode="auto">
            <a:xfrm>
              <a:off x="3627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4" name="Line 48"/>
            <p:cNvSpPr>
              <a:spLocks noChangeShapeType="1"/>
            </p:cNvSpPr>
            <p:nvPr/>
          </p:nvSpPr>
          <p:spPr bwMode="auto">
            <a:xfrm>
              <a:off x="3648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5" name="Line 49"/>
            <p:cNvSpPr>
              <a:spLocks noChangeShapeType="1"/>
            </p:cNvSpPr>
            <p:nvPr/>
          </p:nvSpPr>
          <p:spPr bwMode="auto">
            <a:xfrm>
              <a:off x="3669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6" name="Line 50"/>
            <p:cNvSpPr>
              <a:spLocks noChangeShapeType="1"/>
            </p:cNvSpPr>
            <p:nvPr/>
          </p:nvSpPr>
          <p:spPr bwMode="auto">
            <a:xfrm>
              <a:off x="3691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7" name="Line 51"/>
            <p:cNvSpPr>
              <a:spLocks noChangeShapeType="1"/>
            </p:cNvSpPr>
            <p:nvPr/>
          </p:nvSpPr>
          <p:spPr bwMode="auto">
            <a:xfrm>
              <a:off x="3712" y="2178"/>
              <a:ext cx="6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8" name="Line 52"/>
            <p:cNvSpPr>
              <a:spLocks noChangeShapeType="1"/>
            </p:cNvSpPr>
            <p:nvPr/>
          </p:nvSpPr>
          <p:spPr bwMode="auto">
            <a:xfrm>
              <a:off x="3734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9" name="Line 53"/>
            <p:cNvSpPr>
              <a:spLocks noChangeShapeType="1"/>
            </p:cNvSpPr>
            <p:nvPr/>
          </p:nvSpPr>
          <p:spPr bwMode="auto">
            <a:xfrm>
              <a:off x="3755" y="2178"/>
              <a:ext cx="5" cy="1"/>
            </a:xfrm>
            <a:prstGeom prst="line">
              <a:avLst/>
            </a:prstGeom>
            <a:noFill/>
            <a:ln w="15875">
              <a:solidFill>
                <a:srgbClr val="400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0" name="Freeform 54"/>
            <p:cNvSpPr>
              <a:spLocks/>
            </p:cNvSpPr>
            <p:nvPr/>
          </p:nvSpPr>
          <p:spPr bwMode="auto">
            <a:xfrm>
              <a:off x="3776" y="2178"/>
              <a:ext cx="9" cy="1"/>
            </a:xfrm>
            <a:custGeom>
              <a:avLst/>
              <a:gdLst>
                <a:gd name="T0" fmla="*/ 0 w 10"/>
                <a:gd name="T1" fmla="*/ 0 h 1"/>
                <a:gd name="T2" fmla="*/ 5 w 10"/>
                <a:gd name="T3" fmla="*/ 0 h 1"/>
                <a:gd name="T4" fmla="*/ 8 w 10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6" y="0"/>
                  </a:lnTo>
                  <a:lnTo>
                    <a:pt x="10" y="0"/>
                  </a:lnTo>
                </a:path>
              </a:pathLst>
            </a:custGeom>
            <a:noFill/>
            <a:ln w="15875">
              <a:solidFill>
                <a:srgbClr val="40009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1" name="Rectangle 55"/>
            <p:cNvSpPr>
              <a:spLocks noChangeArrowheads="1"/>
            </p:cNvSpPr>
            <p:nvPr/>
          </p:nvSpPr>
          <p:spPr bwMode="auto">
            <a:xfrm>
              <a:off x="5283" y="2160"/>
              <a:ext cx="4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300">
                  <a:solidFill>
                    <a:srgbClr val="000000"/>
                  </a:solidFill>
                  <a:latin typeface="Times New Roman" panose="02020603050405020304" pitchFamily="18" charset="0"/>
                </a:rPr>
                <a:t>f</a:t>
              </a:r>
              <a:endParaRPr lang="en-US" altLang="zh-CN" sz="500">
                <a:latin typeface="Times New Roman" panose="02020603050405020304" pitchFamily="18" charset="0"/>
              </a:endParaRPr>
            </a:p>
          </p:txBody>
        </p:sp>
      </p:grpSp>
      <p:pic>
        <p:nvPicPr>
          <p:cNvPr id="34827" name="Picture 5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492375"/>
            <a:ext cx="24495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Mel</a:t>
            </a:r>
            <a:r>
              <a:rPr lang="zh-CN" altLang="en-US" smtClean="0"/>
              <a:t>倒谱</a:t>
            </a:r>
            <a:r>
              <a:rPr lang="en-US" altLang="zh-CN" smtClean="0"/>
              <a:t>(MFCC)-</a:t>
            </a:r>
            <a:r>
              <a:rPr lang="zh-CN" altLang="en-US" smtClean="0"/>
              <a:t>特点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782763"/>
            <a:ext cx="8229600" cy="4525962"/>
          </a:xfrm>
        </p:spPr>
        <p:txBody>
          <a:bodyPr/>
          <a:lstStyle/>
          <a:p>
            <a:pPr eaLnBrk="1" hangingPunct="1"/>
            <a:r>
              <a:rPr lang="zh-CN" altLang="en-US" sz="2400" dirty="0" smtClean="0"/>
              <a:t>和听觉特征相吻合</a:t>
            </a:r>
          </a:p>
          <a:p>
            <a:pPr eaLnBrk="1" hangingPunct="1"/>
            <a:r>
              <a:rPr lang="zh-CN" altLang="en-US" sz="2400" dirty="0" smtClean="0"/>
              <a:t>各</a:t>
            </a:r>
            <a:r>
              <a:rPr lang="en-US" altLang="zh-CN" sz="2400" i="1" dirty="0" smtClean="0"/>
              <a:t>C</a:t>
            </a:r>
            <a:r>
              <a:rPr lang="en-US" altLang="zh-CN" sz="2400" i="1" baseline="-25000" dirty="0" smtClean="0"/>
              <a:t>i</a:t>
            </a:r>
            <a:r>
              <a:rPr lang="zh-CN" altLang="en-US" sz="2400" dirty="0" smtClean="0"/>
              <a:t>参数之间正交，便于刻画语音特征空间</a:t>
            </a:r>
          </a:p>
          <a:p>
            <a:pPr eaLnBrk="1" hangingPunct="1"/>
            <a:r>
              <a:rPr lang="zh-CN" altLang="en-US" sz="2400" dirty="0" smtClean="0"/>
              <a:t>各</a:t>
            </a:r>
            <a:r>
              <a:rPr lang="en-US" altLang="zh-CN" sz="2400" i="1" dirty="0" smtClean="0"/>
              <a:t>C</a:t>
            </a:r>
            <a:r>
              <a:rPr lang="en-US" altLang="zh-CN" sz="2400" i="1" baseline="-25000" dirty="0" smtClean="0"/>
              <a:t>i</a:t>
            </a:r>
            <a:r>
              <a:rPr lang="zh-CN" altLang="en-US" sz="2400" dirty="0" smtClean="0"/>
              <a:t>参数是对语音在</a:t>
            </a:r>
            <a:r>
              <a:rPr lang="en-US" altLang="zh-CN" sz="2400" dirty="0" err="1" smtClean="0"/>
              <a:t>mel</a:t>
            </a:r>
            <a:r>
              <a:rPr lang="zh-CN" altLang="en-US" sz="2400" dirty="0" smtClean="0"/>
              <a:t>频率刻度下能量分布结构的刻画，阶数越高（</a:t>
            </a:r>
            <a:r>
              <a:rPr lang="en-US" altLang="zh-CN" sz="2400" dirty="0" err="1" smtClean="0"/>
              <a:t>i</a:t>
            </a:r>
            <a:r>
              <a:rPr lang="zh-CN" altLang="en-US" sz="2400" dirty="0" smtClean="0"/>
              <a:t>越大），反映了更加精细的结构特征</a:t>
            </a:r>
          </a:p>
          <a:p>
            <a:pPr eaLnBrk="1" hangingPunct="1"/>
            <a:r>
              <a:rPr lang="zh-CN" altLang="en-US" sz="2400" dirty="0" smtClean="0"/>
              <a:t>由于按</a:t>
            </a:r>
            <a:r>
              <a:rPr lang="en-US" altLang="zh-CN" sz="2400" dirty="0" err="1" smtClean="0"/>
              <a:t>mel</a:t>
            </a:r>
            <a:r>
              <a:rPr lang="zh-CN" altLang="en-US" sz="2400" dirty="0" smtClean="0"/>
              <a:t>频率刻度划分为多个子带（一般为</a:t>
            </a:r>
            <a:r>
              <a:rPr lang="en-US" altLang="zh-CN" sz="2400" dirty="0" smtClean="0"/>
              <a:t>24</a:t>
            </a:r>
            <a:r>
              <a:rPr lang="zh-CN" altLang="en-US" sz="2400" dirty="0" smtClean="0"/>
              <a:t>个），而非每个频率点计算能量，使得</a:t>
            </a:r>
            <a:r>
              <a:rPr lang="en-US" altLang="zh-CN" sz="2400" dirty="0" smtClean="0"/>
              <a:t>MFCC</a:t>
            </a:r>
            <a:r>
              <a:rPr lang="zh-CN" altLang="en-US" sz="2400" dirty="0" smtClean="0"/>
              <a:t>具有较高的抗噪能力</a:t>
            </a:r>
          </a:p>
          <a:p>
            <a:pPr eaLnBrk="1" hangingPunct="1"/>
            <a:endParaRPr lang="zh-CN" altLang="en-US" sz="2400" dirty="0" smtClean="0"/>
          </a:p>
          <a:p>
            <a:pPr eaLnBrk="1" hangingPunct="1"/>
            <a:r>
              <a:rPr lang="zh-CN" altLang="en-US" sz="2400" dirty="0" smtClean="0">
                <a:solidFill>
                  <a:srgbClr val="CC0000"/>
                </a:solidFill>
              </a:rPr>
              <a:t>在语音</a:t>
            </a:r>
            <a:r>
              <a:rPr lang="en-US" altLang="zh-CN" sz="2400" dirty="0" smtClean="0">
                <a:solidFill>
                  <a:srgbClr val="CC0000"/>
                </a:solidFill>
              </a:rPr>
              <a:t>/</a:t>
            </a:r>
            <a:r>
              <a:rPr lang="zh-CN" altLang="en-US" sz="2400" dirty="0" smtClean="0">
                <a:solidFill>
                  <a:srgbClr val="CC0000"/>
                </a:solidFill>
              </a:rPr>
              <a:t>说话人识别中得到了广泛的应用！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1531</TotalTime>
  <Words>1037</Words>
  <Application>Microsoft Office PowerPoint</Application>
  <PresentationFormat>全屏显示(4:3)</PresentationFormat>
  <Paragraphs>358</Paragraphs>
  <Slides>33</Slides>
  <Notes>32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0" baseType="lpstr">
      <vt:lpstr>宋体</vt:lpstr>
      <vt:lpstr>Arial</vt:lpstr>
      <vt:lpstr>Tahoma</vt:lpstr>
      <vt:lpstr>Times New Roman</vt:lpstr>
      <vt:lpstr>Wingdings</vt:lpstr>
      <vt:lpstr>Blends</vt:lpstr>
      <vt:lpstr>公式</vt:lpstr>
      <vt:lpstr>第三章 语音信号的特征分析- 同态分析</vt:lpstr>
      <vt:lpstr>离散卷积运算（补充）</vt:lpstr>
      <vt:lpstr>概述-语音信号分析</vt:lpstr>
      <vt:lpstr>概述-语音信号分析</vt:lpstr>
      <vt:lpstr>概述-语音信号分析</vt:lpstr>
      <vt:lpstr>概述-语音信号分析</vt:lpstr>
      <vt:lpstr>概述-解卷积</vt:lpstr>
      <vt:lpstr>概述-解卷积</vt:lpstr>
      <vt:lpstr>概述-同态滤波 / 倒谱分析</vt:lpstr>
      <vt:lpstr>概述-同态滤波 / 倒谱分析</vt:lpstr>
      <vt:lpstr>概述-同态滤波 / 倒谱分析</vt:lpstr>
      <vt:lpstr>原理-解决问题</vt:lpstr>
      <vt:lpstr>原理-同态系统</vt:lpstr>
      <vt:lpstr>原理-同态系统</vt:lpstr>
      <vt:lpstr>原理-同态系统</vt:lpstr>
      <vt:lpstr>原理-同态滤波运算</vt:lpstr>
      <vt:lpstr>复倒谱和倒谱-复倒谱（Complex Cepstrum）</vt:lpstr>
      <vt:lpstr>复倒谱和倒谱-复倒谱（Complex Cepstrum）</vt:lpstr>
      <vt:lpstr>复倒谱和倒谱-复倒谱（Complex Cepstrum）</vt:lpstr>
      <vt:lpstr>复倒谱和倒谱-倒谱（Cepstrum）</vt:lpstr>
      <vt:lpstr>复倒谱和倒谱-倒谱（Cepstrum）</vt:lpstr>
      <vt:lpstr>实例</vt:lpstr>
      <vt:lpstr>实例-浊音段</vt:lpstr>
      <vt:lpstr>实例-清音段</vt:lpstr>
      <vt:lpstr>Mel倒谱(MFCC)-计算</vt:lpstr>
      <vt:lpstr>Mel倒谱(MFCC)-计算</vt:lpstr>
      <vt:lpstr>Mel倒谱(MFCC)-计算</vt:lpstr>
      <vt:lpstr>Mel倒谱(MFCC)-计算</vt:lpstr>
      <vt:lpstr>Mel倒谱(MFCC)-计算</vt:lpstr>
      <vt:lpstr>Mel倒谱(MFCC)-计算</vt:lpstr>
      <vt:lpstr>Mel倒谱(MFCC)-计算</vt:lpstr>
      <vt:lpstr>Mel倒谱(MFCC)-计算</vt:lpstr>
      <vt:lpstr>Mel倒谱(MFCC)-特点</vt:lpstr>
    </vt:vector>
  </TitlesOfParts>
  <Company>bit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第五章  语音信号的同态分析</dc:title>
  <dc:creator>zhuwb</dc:creator>
  <cp:lastModifiedBy>xiaoni</cp:lastModifiedBy>
  <cp:revision>37</cp:revision>
  <dcterms:created xsi:type="dcterms:W3CDTF">2005-10-09T14:06:15Z</dcterms:created>
  <dcterms:modified xsi:type="dcterms:W3CDTF">2023-10-16T07:06:28Z</dcterms:modified>
</cp:coreProperties>
</file>