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56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69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F36669-AC36-4422-A115-0A5F1CEB6C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0568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442B45-C6C6-4B04-9AFD-ABE4B536662E}" type="slidenum">
              <a:rPr lang="en-US" altLang="zh-CN"/>
              <a:pPr eaLnBrk="1" hangingPunct="1"/>
              <a:t>2</a:t>
            </a:fld>
            <a:endParaRPr lang="en-US" altLang="zh-CN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3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EE2E7FF-4A94-4487-98B4-CEE6FC5954F5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96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F8B9893-BA84-4883-BF79-0A5C1971EF16}" type="slidenum">
              <a:rPr lang="en-US" altLang="zh-CN"/>
              <a:pPr eaLnBrk="1" hangingPunct="1"/>
              <a:t>4</a:t>
            </a:fld>
            <a:endParaRPr lang="en-US" altLang="zh-CN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5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649A6BE-6477-4127-B340-366B80D5B8C0}" type="slidenum">
              <a:rPr lang="en-US" altLang="zh-CN"/>
              <a:pPr eaLnBrk="1" hangingPunct="1"/>
              <a:t>5</a:t>
            </a:fld>
            <a:endParaRPr lang="en-US" altLang="zh-CN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552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30E29CF-5EBA-4BA1-A861-1F70398E2F7E}" type="slidenum">
              <a:rPr lang="en-US" altLang="zh-CN"/>
              <a:pPr eaLnBrk="1" hangingPunct="1"/>
              <a:t>6</a:t>
            </a:fld>
            <a:endParaRPr lang="en-US" altLang="zh-CN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69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CFC57-8665-4607-A158-786383AD845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9603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FC5EE0-B446-40D4-B0BD-1B27009609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130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693AE0-A696-4B65-969B-EE9AA1C2A44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632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F940D-4227-4705-8E8E-03F0BEE9474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4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232A1-DC0F-41D0-9FBF-9381F7B9171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275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5EBBC-9924-41F6-81A5-6BB21BEBB10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1465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1F8CF-8253-42E2-95CD-5E4D45149E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361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B9804-EC6E-473F-B2FA-7C25BF7AD9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397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A589A6-15C7-4186-8112-5D755F478B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568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4CD4F2-EA5B-46DA-9877-16C0F212DD1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736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C78F14-24C3-426A-9312-6FAF83DB5F5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814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2B462C3-16D5-4533-826D-785F0FFA6C7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107950" y="333375"/>
            <a:ext cx="903605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 smtClean="0"/>
              <a:t>作业</a:t>
            </a:r>
            <a:r>
              <a:rPr lang="en-US" altLang="zh-CN" sz="2000" dirty="0" smtClean="0"/>
              <a:t>2 </a:t>
            </a:r>
            <a:r>
              <a:rPr lang="zh-CN" altLang="en-US" sz="2000" dirty="0"/>
              <a:t>点评</a:t>
            </a:r>
            <a:endParaRPr lang="en-US" altLang="zh-CN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/>
              <a:t>总体</a:t>
            </a:r>
            <a:r>
              <a:rPr lang="zh-CN" altLang="en-US" sz="2000" dirty="0" smtClean="0"/>
              <a:t>：不错！</a:t>
            </a:r>
            <a:endParaRPr lang="en-US" altLang="zh-CN" sz="2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优秀作业</a:t>
            </a:r>
            <a:r>
              <a:rPr lang="zh-CN" altLang="en-US" sz="2000" dirty="0" smtClean="0"/>
              <a:t>：</a:t>
            </a:r>
            <a:r>
              <a:rPr lang="zh-CN" altLang="en-US" sz="2000" dirty="0"/>
              <a:t>柯劲帆</a:t>
            </a:r>
            <a:r>
              <a:rPr lang="zh-CN" altLang="en-US" sz="2000" dirty="0" smtClean="0"/>
              <a:t>、</a:t>
            </a:r>
            <a:r>
              <a:rPr lang="zh-CN" altLang="en-US" sz="2000" dirty="0" smtClean="0"/>
              <a:t>王俊童</a:t>
            </a:r>
            <a:endParaRPr lang="en-US" altLang="zh-CN" sz="2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/>
              <a:t>	</a:t>
            </a:r>
            <a:r>
              <a:rPr lang="en-US" altLang="zh-CN" sz="2000" dirty="0"/>
              <a:t>4</a:t>
            </a:r>
            <a:r>
              <a:rPr lang="zh-CN" altLang="en-US" sz="2000" dirty="0" smtClean="0"/>
              <a:t>个</a:t>
            </a:r>
            <a:r>
              <a:rPr lang="en-US" altLang="zh-CN" sz="2000" dirty="0"/>
              <a:t>10</a:t>
            </a:r>
            <a:r>
              <a:rPr lang="zh-CN" altLang="en-US" sz="2000" dirty="0"/>
              <a:t>分作业</a:t>
            </a:r>
            <a:endParaRPr lang="en-US" altLang="zh-CN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 smtClean="0"/>
              <a:t>提交：全部按时完成</a:t>
            </a:r>
            <a:endParaRPr lang="en-US" altLang="zh-CN" sz="2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3479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work2 </a:t>
            </a:r>
            <a:r>
              <a:rPr lang="zh-CN" altLang="en-US" smtClean="0"/>
              <a:t>习题解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260350"/>
            <a:ext cx="8229600" cy="5865813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zh-CN" sz="2800" dirty="0" smtClean="0"/>
              <a:t>1. </a:t>
            </a:r>
            <a:r>
              <a:rPr lang="zh-CN" altLang="en-US" sz="2800" dirty="0" smtClean="0"/>
              <a:t>语音信号由声学信号转换成离散的数字序列要经过哪些过程</a:t>
            </a:r>
            <a:r>
              <a:rPr lang="en-US" altLang="zh-CN" sz="2800" dirty="0" smtClean="0"/>
              <a:t>?</a:t>
            </a:r>
            <a:r>
              <a:rPr lang="zh-CN" altLang="en-US" sz="2800" dirty="0" smtClean="0"/>
              <a:t>模数转换的指标是什么</a:t>
            </a:r>
            <a:r>
              <a:rPr lang="en-US" altLang="zh-CN" sz="2800" dirty="0" smtClean="0"/>
              <a:t>,</a:t>
            </a:r>
            <a:r>
              <a:rPr lang="zh-CN" altLang="en-US" sz="2800" dirty="0" smtClean="0"/>
              <a:t>之前为什么要加抗混叠滤波器</a:t>
            </a:r>
            <a:r>
              <a:rPr lang="en-US" altLang="zh-CN" sz="2800" dirty="0" smtClean="0"/>
              <a:t>?</a:t>
            </a:r>
          </a:p>
          <a:p>
            <a:pPr marL="609600" indent="-609600" eaLnBrk="1" hangingPunct="1">
              <a:buFontTx/>
              <a:buNone/>
            </a:pPr>
            <a:r>
              <a:rPr lang="en-US" altLang="zh-CN" sz="2000" dirty="0" smtClean="0"/>
              <a:t>a</a:t>
            </a:r>
            <a:r>
              <a:rPr lang="zh-CN" altLang="en-US" sz="2000" dirty="0" smtClean="0"/>
              <a:t>、拾音，麦克风将声信号转化为电信号</a:t>
            </a:r>
          </a:p>
          <a:p>
            <a:pPr marL="609600" indent="-609600" eaLnBrk="1" hangingPunct="1">
              <a:buFontTx/>
              <a:buNone/>
            </a:pPr>
            <a:r>
              <a:rPr lang="en-US" altLang="zh-CN" sz="2000" dirty="0" smtClean="0"/>
              <a:t>b</a:t>
            </a:r>
            <a:r>
              <a:rPr lang="zh-CN" altLang="en-US" sz="2000" dirty="0" smtClean="0"/>
              <a:t>、放大，将麦克风输出的弱信号进行方法</a:t>
            </a:r>
          </a:p>
          <a:p>
            <a:pPr marL="609600" indent="-609600" eaLnBrk="1" hangingPunct="1">
              <a:buFontTx/>
              <a:buNone/>
            </a:pPr>
            <a:r>
              <a:rPr lang="en-US" altLang="zh-CN" sz="2000" dirty="0" smtClean="0"/>
              <a:t>c</a:t>
            </a:r>
            <a:r>
              <a:rPr lang="zh-CN" altLang="en-US" sz="2000" dirty="0" smtClean="0"/>
              <a:t>、抗混叠滤波，滤除</a:t>
            </a:r>
            <a:r>
              <a:rPr lang="en-US" altLang="zh-CN" sz="2000" dirty="0" smtClean="0"/>
              <a:t>1/2</a:t>
            </a:r>
            <a:r>
              <a:rPr lang="zh-CN" altLang="en-US" sz="2000" dirty="0" smtClean="0"/>
              <a:t>采样频率以上信号成分</a:t>
            </a:r>
          </a:p>
          <a:p>
            <a:pPr marL="609600" indent="-609600" eaLnBrk="1" hangingPunct="1">
              <a:buFontTx/>
              <a:buNone/>
            </a:pPr>
            <a:r>
              <a:rPr lang="en-US" altLang="zh-CN" sz="2000" dirty="0" smtClean="0"/>
              <a:t>d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A/D</a:t>
            </a:r>
            <a:r>
              <a:rPr lang="zh-CN" altLang="en-US" sz="2000" dirty="0" smtClean="0"/>
              <a:t>转换，将模拟的电信号转化为离散的数字序列</a:t>
            </a:r>
          </a:p>
          <a:p>
            <a:pPr marL="609600" indent="-609600" eaLnBrk="1" hangingPunct="1">
              <a:buFontTx/>
              <a:buNone/>
            </a:pPr>
            <a:r>
              <a:rPr lang="zh-CN" altLang="en-US" sz="2000" dirty="0" smtClean="0"/>
              <a:t>数字化的指标为采样频率和量化精度</a:t>
            </a:r>
          </a:p>
          <a:p>
            <a:pPr marL="609600" indent="-609600" eaLnBrk="1" hangingPunct="1">
              <a:buNone/>
            </a:pPr>
            <a:r>
              <a:rPr lang="zh-CN" altLang="en-US" sz="2000" dirty="0" smtClean="0"/>
              <a:t>奈奎斯特定理要求采样频率大于信号（通带）频率的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倍，在一般情形下不满足，须对语音信号加以低通滤波，以防止采样后大于</a:t>
            </a:r>
            <a:r>
              <a:rPr lang="en-US" altLang="zh-CN" sz="2000" dirty="0"/>
              <a:t>1/2</a:t>
            </a:r>
            <a:r>
              <a:rPr lang="zh-CN" altLang="en-US" sz="2000" dirty="0"/>
              <a:t>采样频率</a:t>
            </a:r>
            <a:r>
              <a:rPr lang="zh-CN" altLang="en-US" sz="2000" dirty="0" smtClean="0"/>
              <a:t>以上的信号成分产生频率混叠</a:t>
            </a:r>
            <a:endParaRPr lang="zh-CN" altLang="en-US" sz="2000" dirty="0"/>
          </a:p>
          <a:p>
            <a:pPr marL="609600" indent="-609600" eaLnBrk="1" hangingPunct="1">
              <a:buFontTx/>
              <a:buNone/>
            </a:pPr>
            <a:endParaRPr lang="en-US" altLang="zh-CN" sz="2000" dirty="0" smtClean="0"/>
          </a:p>
          <a:p>
            <a:pPr marL="609600" indent="-609600" eaLnBrk="1" hangingPunct="1">
              <a:buFontTx/>
              <a:buNone/>
            </a:pPr>
            <a:r>
              <a:rPr lang="en-US" altLang="zh-CN" sz="2000" dirty="0" smtClean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824163" y="53070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42875" y="0"/>
            <a:ext cx="9001125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短时能量和短时过零率的定义，给出公式并加以说明</a:t>
            </a:r>
          </a:p>
          <a:p>
            <a:pPr eaLnBrk="1" hangingPunct="1">
              <a:spcBef>
                <a:spcPct val="20000"/>
              </a:spcBef>
            </a:pPr>
            <a:r>
              <a:rPr lang="zh-CN" altLang="en-US" sz="2000" dirty="0"/>
              <a:t>一帧</a:t>
            </a:r>
            <a:r>
              <a:rPr lang="zh-CN" altLang="en-US" sz="2000" dirty="0" smtClean="0"/>
              <a:t>时间</a:t>
            </a:r>
            <a:r>
              <a:rPr lang="zh-CN" altLang="en-US" sz="2000" dirty="0"/>
              <a:t>内信号的能量</a:t>
            </a:r>
          </a:p>
          <a:p>
            <a:pPr eaLnBrk="1" hangingPunct="1">
              <a:spcBef>
                <a:spcPct val="20000"/>
              </a:spcBef>
            </a:pPr>
            <a:r>
              <a:rPr lang="zh-CN" altLang="en-US" sz="2000" dirty="0"/>
              <a:t>          </a:t>
            </a:r>
          </a:p>
          <a:p>
            <a:pPr eaLnBrk="1" hangingPunct="1">
              <a:spcBef>
                <a:spcPct val="20000"/>
              </a:spcBef>
            </a:pPr>
            <a:endParaRPr lang="zh-CN" altLang="en-US" sz="2000" dirty="0"/>
          </a:p>
          <a:p>
            <a:pPr eaLnBrk="1" hangingPunct="1">
              <a:spcBef>
                <a:spcPct val="20000"/>
              </a:spcBef>
            </a:pPr>
            <a:r>
              <a:rPr lang="en-US" altLang="zh-CN" sz="2000" dirty="0" err="1"/>
              <a:t>En</a:t>
            </a:r>
            <a:r>
              <a:rPr lang="en-US" altLang="zh-CN" sz="2000" dirty="0"/>
              <a:t> </a:t>
            </a:r>
            <a:r>
              <a:rPr lang="zh-CN" altLang="zh-CN" sz="2000" dirty="0"/>
              <a:t>表示在</a:t>
            </a:r>
            <a:r>
              <a:rPr lang="zh-CN" altLang="zh-CN" sz="2000" dirty="0" smtClean="0"/>
              <a:t>信号</a:t>
            </a:r>
            <a:r>
              <a:rPr lang="en-US" altLang="zh-CN" sz="2000" dirty="0" smtClean="0"/>
              <a:t>x(m)</a:t>
            </a:r>
            <a:r>
              <a:rPr lang="zh-CN" altLang="zh-CN" sz="2000" dirty="0" smtClean="0"/>
              <a:t>的</a:t>
            </a:r>
            <a:r>
              <a:rPr lang="zh-CN" altLang="zh-CN" sz="2000" dirty="0"/>
              <a:t>第</a:t>
            </a:r>
            <a:r>
              <a:rPr lang="en-US" altLang="zh-CN" sz="2000" dirty="0" smtClean="0"/>
              <a:t>n</a:t>
            </a:r>
            <a:r>
              <a:rPr lang="zh-CN" altLang="zh-CN" sz="2000" dirty="0" smtClean="0"/>
              <a:t>点</a:t>
            </a:r>
            <a:r>
              <a:rPr lang="zh-CN" altLang="zh-CN" sz="2000" dirty="0"/>
              <a:t>开始加</a:t>
            </a:r>
            <a:r>
              <a:rPr lang="zh-CN" altLang="zh-CN" sz="2000" dirty="0" smtClean="0"/>
              <a:t>窗函数</a:t>
            </a:r>
            <a:r>
              <a:rPr lang="en-US" altLang="zh-CN" sz="2000" dirty="0" smtClean="0"/>
              <a:t>w(m)</a:t>
            </a:r>
            <a:r>
              <a:rPr lang="zh-CN" altLang="zh-CN" sz="2000" dirty="0" smtClean="0"/>
              <a:t>时</a:t>
            </a:r>
            <a:r>
              <a:rPr lang="zh-CN" altLang="zh-CN" sz="2000" dirty="0"/>
              <a:t>的短时能量</a:t>
            </a:r>
            <a:endParaRPr lang="zh-CN" altLang="en-US" sz="2000" dirty="0"/>
          </a:p>
          <a:p>
            <a:pPr eaLnBrk="1" hangingPunct="1">
              <a:spcBef>
                <a:spcPct val="20000"/>
              </a:spcBef>
            </a:pPr>
            <a:endParaRPr lang="zh-CN" altLang="en-US" sz="2000" dirty="0"/>
          </a:p>
          <a:p>
            <a:pPr eaLnBrk="1" hangingPunct="1">
              <a:spcBef>
                <a:spcPct val="20000"/>
              </a:spcBef>
            </a:pPr>
            <a:r>
              <a:rPr lang="zh-CN" altLang="en-US" sz="2000" dirty="0"/>
              <a:t>单位时间内信号的过零数</a:t>
            </a:r>
          </a:p>
          <a:p>
            <a:pPr eaLnBrk="1" hangingPunct="1">
              <a:spcBef>
                <a:spcPct val="20000"/>
              </a:spcBef>
            </a:pPr>
            <a:endParaRPr lang="zh-CN" altLang="en-US" sz="2000" dirty="0"/>
          </a:p>
          <a:p>
            <a:pPr eaLnBrk="1" hangingPunct="1">
              <a:spcBef>
                <a:spcPct val="20000"/>
              </a:spcBef>
            </a:pPr>
            <a:endParaRPr lang="zh-CN" altLang="en-US" sz="1600" dirty="0"/>
          </a:p>
          <a:p>
            <a:pPr eaLnBrk="1" hangingPunct="1">
              <a:spcBef>
                <a:spcPct val="20000"/>
              </a:spcBef>
            </a:pPr>
            <a:endParaRPr lang="zh-CN" altLang="en-US" sz="1600" dirty="0"/>
          </a:p>
          <a:p>
            <a:pPr eaLnBrk="1" hangingPunct="1">
              <a:spcBef>
                <a:spcPct val="20000"/>
              </a:spcBef>
            </a:pPr>
            <a:endParaRPr lang="zh-CN" altLang="en-US" sz="1600" dirty="0"/>
          </a:p>
          <a:p>
            <a:pPr eaLnBrk="1" hangingPunct="1">
              <a:spcBef>
                <a:spcPct val="20000"/>
              </a:spcBef>
            </a:pPr>
            <a:endParaRPr lang="zh-CN" altLang="en-US" dirty="0"/>
          </a:p>
          <a:p>
            <a:pPr eaLnBrk="1" hangingPunct="1">
              <a:spcBef>
                <a:spcPct val="20000"/>
              </a:spcBef>
            </a:pPr>
            <a:endParaRPr lang="zh-CN" altLang="en-US" dirty="0"/>
          </a:p>
          <a:p>
            <a:pPr eaLnBrk="1" hangingPunct="1">
              <a:spcBef>
                <a:spcPct val="20000"/>
              </a:spcBef>
            </a:pPr>
            <a:endParaRPr lang="zh-CN" altLang="en-US" sz="1600" dirty="0"/>
          </a:p>
          <a:p>
            <a:pPr eaLnBrk="1" hangingPunct="1">
              <a:spcBef>
                <a:spcPct val="20000"/>
              </a:spcBef>
            </a:pPr>
            <a:endParaRPr lang="en-US" altLang="zh-CN" sz="1600" dirty="0"/>
          </a:p>
        </p:txBody>
      </p:sp>
      <p:graphicFrame>
        <p:nvGraphicFramePr>
          <p:cNvPr id="4100" name="Object 9"/>
          <p:cNvGraphicFramePr>
            <a:graphicFrameLocks noChangeAspect="1"/>
          </p:cNvGraphicFramePr>
          <p:nvPr/>
        </p:nvGraphicFramePr>
        <p:xfrm>
          <a:off x="869950" y="836613"/>
          <a:ext cx="355758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公式" r:id="rId4" imgW="1625600" imgH="431800" progId="Equation.3">
                  <p:embed/>
                </p:oleObj>
              </mc:Choice>
              <mc:Fallback>
                <p:oleObj name="公式" r:id="rId4" imgW="1625600" imgH="431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836613"/>
                        <a:ext cx="3557588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3"/>
          <p:cNvGraphicFramePr>
            <a:graphicFrameLocks noChangeAspect="1"/>
          </p:cNvGraphicFramePr>
          <p:nvPr/>
        </p:nvGraphicFramePr>
        <p:xfrm>
          <a:off x="1144588" y="2924175"/>
          <a:ext cx="5919787" cy="244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公式" r:id="rId6" imgW="2946400" imgH="1574800" progId="Equation.3">
                  <p:embed/>
                </p:oleObj>
              </mc:Choice>
              <mc:Fallback>
                <p:oleObj name="公式" r:id="rId6" imgW="2946400" imgH="1574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2924175"/>
                        <a:ext cx="5919787" cy="244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44932" y="5365750"/>
            <a:ext cx="89990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Zn </a:t>
            </a:r>
            <a:r>
              <a:rPr lang="zh-CN" altLang="en-US" dirty="0"/>
              <a:t>表示在</a:t>
            </a:r>
            <a:r>
              <a:rPr lang="zh-CN" altLang="en-US" dirty="0" smtClean="0"/>
              <a:t>信号</a:t>
            </a:r>
            <a:r>
              <a:rPr lang="en-US" altLang="zh-CN" dirty="0"/>
              <a:t>x(m)</a:t>
            </a:r>
            <a:r>
              <a:rPr lang="zh-CN" altLang="en-US" dirty="0" smtClean="0"/>
              <a:t>的</a:t>
            </a:r>
            <a:r>
              <a:rPr lang="zh-CN" altLang="en-US" dirty="0"/>
              <a:t>第</a:t>
            </a:r>
            <a:r>
              <a:rPr lang="en-US" altLang="zh-CN" dirty="0" smtClean="0"/>
              <a:t>n</a:t>
            </a:r>
            <a:r>
              <a:rPr lang="zh-CN" altLang="en-US" dirty="0" smtClean="0"/>
              <a:t>点开始的一帧内的过零率，</a:t>
            </a:r>
            <a:r>
              <a:rPr lang="en-US" altLang="zh-CN" dirty="0" smtClean="0"/>
              <a:t>w(m)</a:t>
            </a:r>
            <a:r>
              <a:rPr lang="zh-CN" altLang="en-US" dirty="0" smtClean="0"/>
              <a:t>为窗函数，</a:t>
            </a:r>
            <a:r>
              <a:rPr lang="en-US" altLang="zh-CN" dirty="0"/>
              <a:t> </a:t>
            </a:r>
            <a:r>
              <a:rPr lang="en-US" altLang="zh-CN" dirty="0" err="1" smtClean="0"/>
              <a:t>Sgn</a:t>
            </a:r>
            <a:r>
              <a:rPr lang="en-US" altLang="zh-CN" dirty="0" smtClean="0"/>
              <a:t>()</a:t>
            </a:r>
            <a:r>
              <a:rPr lang="zh-CN" altLang="en-US" dirty="0" smtClean="0"/>
              <a:t>为</a:t>
            </a:r>
            <a:r>
              <a:rPr lang="zh-CN" altLang="zh-CN" dirty="0" smtClean="0"/>
              <a:t>符号函数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07950" y="277813"/>
            <a:ext cx="8985250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/>
              <a:t>3.</a:t>
            </a:r>
            <a:r>
              <a:rPr lang="zh-CN" altLang="en-US" sz="2800" dirty="0"/>
              <a:t>语音信号的短时频谱的定义。如何提高短时频谱的频率分辨率。</a:t>
            </a:r>
          </a:p>
          <a:p>
            <a:pPr eaLnBrk="1" hangingPunct="1"/>
            <a:r>
              <a:rPr lang="zh-CN" altLang="en-US" sz="2000" dirty="0"/>
              <a:t>对语音信号分帧进行频域分析得到的</a:t>
            </a:r>
            <a:r>
              <a:rPr lang="zh-CN" altLang="en-US" sz="2000" dirty="0" smtClean="0"/>
              <a:t>频谱，具体计算如下：</a:t>
            </a:r>
            <a:endParaRPr lang="en-US" altLang="zh-CN" sz="2000" dirty="0"/>
          </a:p>
          <a:p>
            <a:pPr eaLnBrk="1" hangingPunct="1"/>
            <a:r>
              <a:rPr lang="zh-CN" altLang="en-US" sz="2000" dirty="0" smtClean="0"/>
              <a:t>短</a:t>
            </a:r>
            <a:r>
              <a:rPr lang="zh-CN" altLang="en-US" sz="2000" dirty="0"/>
              <a:t>时傅立叶变换：</a:t>
            </a:r>
          </a:p>
          <a:p>
            <a:pPr eaLnBrk="1" hangingPunct="1"/>
            <a:endParaRPr lang="zh-CN" altLang="en-US" sz="2000" dirty="0"/>
          </a:p>
          <a:p>
            <a:pPr eaLnBrk="1" hangingPunct="1"/>
            <a:r>
              <a:rPr lang="zh-CN" altLang="en-US" sz="2000" dirty="0"/>
              <a:t>离散短时傅立叶变换：</a:t>
            </a:r>
          </a:p>
          <a:p>
            <a:pPr eaLnBrk="1" hangingPunct="1"/>
            <a:r>
              <a:rPr lang="zh-CN" altLang="en-US" sz="2000" dirty="0"/>
              <a:t>   </a:t>
            </a:r>
          </a:p>
          <a:p>
            <a:pPr eaLnBrk="1" hangingPunct="1"/>
            <a:endParaRPr lang="zh-CN" altLang="en-US" sz="2000" dirty="0"/>
          </a:p>
          <a:p>
            <a:pPr eaLnBrk="1" hangingPunct="1"/>
            <a:endParaRPr lang="zh-CN" altLang="en-US" sz="2000" dirty="0"/>
          </a:p>
          <a:p>
            <a:pPr eaLnBrk="1" hangingPunct="1"/>
            <a:endParaRPr lang="zh-CN" altLang="en-US" sz="2000" dirty="0"/>
          </a:p>
          <a:p>
            <a:pPr eaLnBrk="1" hangingPunct="1"/>
            <a:endParaRPr lang="en-US" altLang="zh-CN" sz="2000" dirty="0" smtClean="0"/>
          </a:p>
          <a:p>
            <a:pPr eaLnBrk="1" hangingPunct="1"/>
            <a:r>
              <a:rPr lang="zh-CN" altLang="en-US" sz="2000" dirty="0" smtClean="0"/>
              <a:t>提高</a:t>
            </a:r>
            <a:r>
              <a:rPr lang="zh-CN" altLang="en-US" sz="2000" dirty="0"/>
              <a:t>频率分辨率：选择合适的窗函数，增加窗口</a:t>
            </a:r>
            <a:r>
              <a:rPr lang="zh-CN" altLang="en-US" sz="2000" dirty="0" smtClean="0"/>
              <a:t>宽度</a:t>
            </a:r>
            <a:endParaRPr lang="zh-CN" altLang="en-US" sz="2000" dirty="0"/>
          </a:p>
          <a:p>
            <a:pPr eaLnBrk="1" hangingPunct="1"/>
            <a:endParaRPr lang="zh-CN" altLang="en-US" sz="2000" dirty="0"/>
          </a:p>
          <a:p>
            <a:pPr eaLnBrk="1" hangingPunct="1"/>
            <a:endParaRPr lang="zh-CN" altLang="en-US" sz="1600" dirty="0"/>
          </a:p>
          <a:p>
            <a:pPr eaLnBrk="1" hangingPunct="1"/>
            <a:endParaRPr lang="zh-CN" altLang="en-US" sz="1600" dirty="0"/>
          </a:p>
          <a:p>
            <a:pPr eaLnBrk="1" hangingPunct="1"/>
            <a:endParaRPr lang="zh-CN" altLang="en-US" sz="1600" dirty="0"/>
          </a:p>
          <a:p>
            <a:pPr eaLnBrk="1" hangingPunct="1"/>
            <a:endParaRPr lang="zh-CN" altLang="en-US" sz="1600" dirty="0"/>
          </a:p>
          <a:p>
            <a:pPr eaLnBrk="1" hangingPunct="1"/>
            <a:endParaRPr lang="en-US" altLang="zh-CN" sz="1600" dirty="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250825" y="765175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endParaRPr lang="zh-CN" altLang="zh-CN" sz="2000"/>
          </a:p>
        </p:txBody>
      </p:sp>
      <p:graphicFrame>
        <p:nvGraphicFramePr>
          <p:cNvPr id="512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536981"/>
              </p:ext>
            </p:extLst>
          </p:nvPr>
        </p:nvGraphicFramePr>
        <p:xfrm>
          <a:off x="2268538" y="1412999"/>
          <a:ext cx="35274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公式" r:id="rId4" imgW="1968500" imgH="431800" progId="Equation.3">
                  <p:embed/>
                </p:oleObj>
              </mc:Choice>
              <mc:Fallback>
                <p:oleObj name="公式" r:id="rId4" imgW="1968500" imgH="4318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412999"/>
                        <a:ext cx="352742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819449"/>
              </p:ext>
            </p:extLst>
          </p:nvPr>
        </p:nvGraphicFramePr>
        <p:xfrm>
          <a:off x="742950" y="2421061"/>
          <a:ext cx="542607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公式" r:id="rId6" imgW="2705100" imgH="685800" progId="Equation.3">
                  <p:embed/>
                </p:oleObj>
              </mc:Choice>
              <mc:Fallback>
                <p:oleObj name="公式" r:id="rId6" imgW="2705100" imgH="685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2421061"/>
                        <a:ext cx="5426075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07950" y="277813"/>
            <a:ext cx="898525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/>
              <a:t>4.</a:t>
            </a:r>
            <a:r>
              <a:rPr lang="zh-CN" altLang="en-US" sz="2800" dirty="0"/>
              <a:t>分析短时分析时窗函数的作用</a:t>
            </a:r>
            <a:endParaRPr lang="zh-CN" altLang="en-US" sz="1600" dirty="0"/>
          </a:p>
          <a:p>
            <a:pPr eaLnBrk="1" hangingPunct="1"/>
            <a:r>
              <a:rPr lang="zh-CN" altLang="en-US" sz="2000" dirty="0"/>
              <a:t>窗函数的作用：</a:t>
            </a:r>
          </a:p>
          <a:p>
            <a:pPr eaLnBrk="1" hangingPunct="1"/>
            <a:r>
              <a:rPr lang="en-US" altLang="zh-CN" sz="2000" dirty="0"/>
              <a:t>a</a:t>
            </a:r>
            <a:r>
              <a:rPr lang="zh-CN" altLang="en-US" sz="2000" dirty="0"/>
              <a:t>、窗函数的基本作用，选择分析的语音段</a:t>
            </a:r>
          </a:p>
          <a:p>
            <a:pPr eaLnBrk="1" hangingPunct="1"/>
            <a:r>
              <a:rPr lang="en-US" altLang="zh-CN" sz="2000" dirty="0"/>
              <a:t>b</a:t>
            </a:r>
            <a:r>
              <a:rPr lang="zh-CN" altLang="en-US" sz="2000" dirty="0"/>
              <a:t>、窗函数的形式，对于消除端点的干扰有不同效果</a:t>
            </a:r>
            <a:endParaRPr lang="en-US" altLang="zh-CN" sz="2000" dirty="0"/>
          </a:p>
          <a:p>
            <a:pPr eaLnBrk="1" hangingPunct="1"/>
            <a:r>
              <a:rPr lang="en-US" altLang="zh-CN" sz="2000" dirty="0"/>
              <a:t>	</a:t>
            </a:r>
            <a:r>
              <a:rPr lang="zh-CN" altLang="en-US" sz="2000" dirty="0"/>
              <a:t>时域表现为，截断效应的处理效果</a:t>
            </a:r>
            <a:endParaRPr lang="en-US" altLang="zh-CN" sz="2000" dirty="0"/>
          </a:p>
          <a:p>
            <a:pPr eaLnBrk="1" hangingPunct="1"/>
            <a:r>
              <a:rPr lang="en-US" altLang="zh-CN" sz="2000" dirty="0"/>
              <a:t>	</a:t>
            </a:r>
            <a:r>
              <a:rPr lang="zh-CN" altLang="en-US" sz="2000" dirty="0"/>
              <a:t>频域表现为，频率泄露的抑制效果</a:t>
            </a:r>
          </a:p>
          <a:p>
            <a:pPr eaLnBrk="1" hangingPunct="1"/>
            <a:r>
              <a:rPr lang="en-US" altLang="zh-CN" sz="2000" dirty="0"/>
              <a:t>c</a:t>
            </a:r>
            <a:r>
              <a:rPr lang="zh-CN" altLang="en-US" sz="2000" dirty="0"/>
              <a:t>、窗长度选择，用以控制时</a:t>
            </a:r>
            <a:r>
              <a:rPr lang="en-US" altLang="zh-CN" sz="2000" dirty="0"/>
              <a:t>/</a:t>
            </a:r>
            <a:r>
              <a:rPr lang="zh-CN" altLang="en-US" sz="2000" dirty="0"/>
              <a:t>频分辨率</a:t>
            </a:r>
            <a:endParaRPr lang="en-US" altLang="zh-CN" sz="2000" dirty="0"/>
          </a:p>
          <a:p>
            <a:pPr eaLnBrk="1" hangingPunct="1"/>
            <a:endParaRPr lang="en-US" altLang="zh-CN" sz="2000" dirty="0"/>
          </a:p>
          <a:p>
            <a:pPr eaLnBrk="1" hangingPunct="1"/>
            <a:r>
              <a:rPr lang="en-US" altLang="zh-CN" sz="2000" dirty="0" smtClean="0"/>
              <a:t>Hamming</a:t>
            </a:r>
            <a:r>
              <a:rPr lang="zh-CN" altLang="en-US" sz="2000" dirty="0"/>
              <a:t>窗较矩形窗有何优点？</a:t>
            </a:r>
            <a:endParaRPr lang="en-US" altLang="zh-CN" sz="2000" dirty="0"/>
          </a:p>
          <a:p>
            <a:pPr eaLnBrk="1" hangingPunct="1"/>
            <a:r>
              <a:rPr lang="zh-CN" altLang="en-US" sz="2000" dirty="0"/>
              <a:t>短时分析时，若要提高时间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频率分辨率</a:t>
            </a:r>
            <a:r>
              <a:rPr lang="zh-CN" altLang="en-US" sz="2000" dirty="0"/>
              <a:t>，如何调整窗长？</a:t>
            </a:r>
            <a:endParaRPr lang="zh-CN" altLang="en-US" sz="1600" dirty="0"/>
          </a:p>
          <a:p>
            <a:pPr eaLnBrk="1" hangingPunct="1"/>
            <a:endParaRPr lang="en-US" altLang="zh-CN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335</Words>
  <Application>Microsoft Office PowerPoint</Application>
  <PresentationFormat>全屏显示(4:3)</PresentationFormat>
  <Paragraphs>61</Paragraphs>
  <Slides>6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宋体</vt:lpstr>
      <vt:lpstr>Arial</vt:lpstr>
      <vt:lpstr>默认设计模板</vt:lpstr>
      <vt:lpstr>公式</vt:lpstr>
      <vt:lpstr>PowerPoint 演示文稿</vt:lpstr>
      <vt:lpstr>work2 习题解</vt:lpstr>
      <vt:lpstr>PowerPoint 演示文稿</vt:lpstr>
      <vt:lpstr>PowerPoint 演示文稿</vt:lpstr>
      <vt:lpstr>PowerPoint 演示文稿</vt:lpstr>
      <vt:lpstr>PowerPoint 演示文稿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Chapter5&amp;6 习题解</dc:title>
  <dc:creator>zhuwb</dc:creator>
  <cp:lastModifiedBy>xiaoni</cp:lastModifiedBy>
  <cp:revision>28</cp:revision>
  <dcterms:created xsi:type="dcterms:W3CDTF">2005-10-25T14:07:56Z</dcterms:created>
  <dcterms:modified xsi:type="dcterms:W3CDTF">2023-10-16T07:07:13Z</dcterms:modified>
</cp:coreProperties>
</file>