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2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A9B49-643B-43FD-9258-36C00FA02CAC}" type="datetimeFigureOut">
              <a:rPr lang="zh-CN" altLang="en-US" smtClean="0"/>
              <a:t>2023/11/1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E9C98-81E7-41D7-8B5C-02CEF6C20F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7309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A9B49-643B-43FD-9258-36C00FA02CAC}" type="datetimeFigureOut">
              <a:rPr lang="zh-CN" altLang="en-US" smtClean="0"/>
              <a:t>2023/11/1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E9C98-81E7-41D7-8B5C-02CEF6C20F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1648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A9B49-643B-43FD-9258-36C00FA02CAC}" type="datetimeFigureOut">
              <a:rPr lang="zh-CN" altLang="en-US" smtClean="0"/>
              <a:t>2023/11/1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E9C98-81E7-41D7-8B5C-02CEF6C20F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435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A9B49-643B-43FD-9258-36C00FA02CAC}" type="datetimeFigureOut">
              <a:rPr lang="zh-CN" altLang="en-US" smtClean="0"/>
              <a:t>2023/11/1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E9C98-81E7-41D7-8B5C-02CEF6C20F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3087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A9B49-643B-43FD-9258-36C00FA02CAC}" type="datetimeFigureOut">
              <a:rPr lang="zh-CN" altLang="en-US" smtClean="0"/>
              <a:t>2023/11/1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E9C98-81E7-41D7-8B5C-02CEF6C20F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924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A9B49-643B-43FD-9258-36C00FA02CAC}" type="datetimeFigureOut">
              <a:rPr lang="zh-CN" altLang="en-US" smtClean="0"/>
              <a:t>2023/11/1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E9C98-81E7-41D7-8B5C-02CEF6C20F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6999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A9B49-643B-43FD-9258-36C00FA02CAC}" type="datetimeFigureOut">
              <a:rPr lang="zh-CN" altLang="en-US" smtClean="0"/>
              <a:t>2023/11/1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E9C98-81E7-41D7-8B5C-02CEF6C20F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2512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A9B49-643B-43FD-9258-36C00FA02CAC}" type="datetimeFigureOut">
              <a:rPr lang="zh-CN" altLang="en-US" smtClean="0"/>
              <a:t>2023/11/1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E9C98-81E7-41D7-8B5C-02CEF6C20F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780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A9B49-643B-43FD-9258-36C00FA02CAC}" type="datetimeFigureOut">
              <a:rPr lang="zh-CN" altLang="en-US" smtClean="0"/>
              <a:t>2023/11/1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E9C98-81E7-41D7-8B5C-02CEF6C20F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3959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A9B49-643B-43FD-9258-36C00FA02CAC}" type="datetimeFigureOut">
              <a:rPr lang="zh-CN" altLang="en-US" smtClean="0"/>
              <a:t>2023/11/1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E9C98-81E7-41D7-8B5C-02CEF6C20F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7254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A9B49-643B-43FD-9258-36C00FA02CAC}" type="datetimeFigureOut">
              <a:rPr lang="zh-CN" altLang="en-US" smtClean="0"/>
              <a:t>2023/11/1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E9C98-81E7-41D7-8B5C-02CEF6C20F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118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A9B49-643B-43FD-9258-36C00FA02CAC}" type="datetimeFigureOut">
              <a:rPr lang="zh-CN" altLang="en-US" smtClean="0"/>
              <a:t>2023/11/1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E9C98-81E7-41D7-8B5C-02CEF6C20F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0493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</a:t>
            </a:r>
            <a:r>
              <a:rPr lang="en-US" altLang="zh-CN" dirty="0" smtClean="0"/>
              <a:t>2 </a:t>
            </a:r>
            <a:r>
              <a:rPr lang="zh-CN" altLang="en-US" dirty="0" smtClean="0"/>
              <a:t>音段边界检测器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ct val="0"/>
              </a:spcBef>
              <a:buNone/>
            </a:pPr>
            <a:r>
              <a:rPr lang="zh-CN" altLang="en-US" sz="2000" dirty="0"/>
              <a:t>总体：不错！</a:t>
            </a:r>
            <a:endParaRPr lang="en-US" altLang="zh-CN" sz="2000" dirty="0"/>
          </a:p>
          <a:p>
            <a:pPr>
              <a:spcBef>
                <a:spcPct val="0"/>
              </a:spcBef>
              <a:buNone/>
            </a:pPr>
            <a:r>
              <a:rPr lang="en-US" altLang="zh-CN" sz="2000" dirty="0"/>
              <a:t>	2</a:t>
            </a:r>
            <a:r>
              <a:rPr lang="zh-CN" altLang="en-US" sz="2000" dirty="0" smtClean="0"/>
              <a:t>个</a:t>
            </a:r>
            <a:r>
              <a:rPr lang="zh-CN" altLang="en-US" sz="2000" dirty="0"/>
              <a:t>优秀作业：柯劲帆</a:t>
            </a:r>
            <a:r>
              <a:rPr lang="zh-CN" altLang="en-US" sz="2000" dirty="0" smtClean="0"/>
              <a:t>、张德宇</a:t>
            </a:r>
            <a:endParaRPr lang="en-US" altLang="zh-CN" sz="2000" dirty="0" smtClean="0"/>
          </a:p>
          <a:p>
            <a:pPr>
              <a:spcBef>
                <a:spcPct val="0"/>
              </a:spcBef>
              <a:buNone/>
            </a:pPr>
            <a:r>
              <a:rPr lang="en-US" altLang="zh-CN" sz="2000" dirty="0"/>
              <a:t>	4</a:t>
            </a:r>
            <a:r>
              <a:rPr lang="zh-CN" altLang="en-US" sz="2000" dirty="0"/>
              <a:t>个</a:t>
            </a:r>
            <a:r>
              <a:rPr lang="en-US" altLang="zh-CN" sz="2000" dirty="0"/>
              <a:t>10</a:t>
            </a:r>
            <a:r>
              <a:rPr lang="zh-CN" altLang="en-US" sz="2000" dirty="0"/>
              <a:t>分作业</a:t>
            </a:r>
            <a:endParaRPr lang="en-US" altLang="zh-CN" sz="2000" dirty="0"/>
          </a:p>
          <a:p>
            <a:pPr>
              <a:spcBef>
                <a:spcPct val="0"/>
              </a:spcBef>
              <a:buNone/>
            </a:pPr>
            <a:endParaRPr lang="en-US" altLang="zh-CN" sz="2000" dirty="0"/>
          </a:p>
          <a:p>
            <a:pPr>
              <a:spcBef>
                <a:spcPct val="0"/>
              </a:spcBef>
              <a:buNone/>
            </a:pPr>
            <a:r>
              <a:rPr lang="zh-CN" altLang="en-US" sz="2000" dirty="0"/>
              <a:t>提交：全部</a:t>
            </a:r>
            <a:r>
              <a:rPr lang="zh-CN" altLang="en-US" sz="2000" dirty="0" smtClean="0"/>
              <a:t>按时完成</a:t>
            </a:r>
            <a:endParaRPr lang="en-US" altLang="zh-CN" sz="2000" dirty="0" smtClean="0"/>
          </a:p>
          <a:p>
            <a:pPr>
              <a:spcBef>
                <a:spcPct val="0"/>
              </a:spcBef>
              <a:buNone/>
            </a:pPr>
            <a:r>
              <a:rPr lang="en-US" altLang="zh-CN" sz="2000" dirty="0"/>
              <a:t>	</a:t>
            </a:r>
            <a:r>
              <a:rPr lang="zh-CN" altLang="en-US" sz="2000" dirty="0" smtClean="0"/>
              <a:t>但是，</a:t>
            </a:r>
            <a:r>
              <a:rPr lang="en-US" altLang="zh-CN" sz="2000" dirty="0" smtClean="0"/>
              <a:t>6</a:t>
            </a:r>
            <a:r>
              <a:rPr lang="zh-CN" altLang="en-US" sz="2000" dirty="0" smtClean="0"/>
              <a:t>名同学</a:t>
            </a:r>
            <a:r>
              <a:rPr lang="en-US" altLang="zh-CN" sz="2000" dirty="0" smtClean="0"/>
              <a:t>23</a:t>
            </a:r>
            <a:r>
              <a:rPr lang="zh-CN" altLang="en-US" sz="2000" dirty="0" smtClean="0"/>
              <a:t>：</a:t>
            </a:r>
            <a:r>
              <a:rPr lang="en-US" altLang="zh-CN" sz="2000" dirty="0" smtClean="0"/>
              <a:t>58</a:t>
            </a:r>
            <a:r>
              <a:rPr lang="zh-CN" altLang="en-US" sz="2000" dirty="0" smtClean="0"/>
              <a:t>以后提交！</a:t>
            </a:r>
            <a:endParaRPr lang="en-US" altLang="zh-CN" sz="2000" dirty="0"/>
          </a:p>
          <a:p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195327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</a:t>
            </a:r>
            <a:r>
              <a:rPr lang="en-US" altLang="zh-CN" dirty="0" smtClean="0"/>
              <a:t>2 </a:t>
            </a:r>
            <a:r>
              <a:rPr lang="zh-CN" altLang="en-US" dirty="0" smtClean="0"/>
              <a:t>音段边界检测器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en-US" sz="2400" dirty="0"/>
              <a:t>课程中心平台</a:t>
            </a:r>
            <a:r>
              <a:rPr lang="en-US" altLang="zh-CN" sz="2400" dirty="0"/>
              <a:t>-</a:t>
            </a:r>
            <a:r>
              <a:rPr lang="zh-CN" altLang="en-US" sz="2400" dirty="0"/>
              <a:t>“实验</a:t>
            </a:r>
            <a:r>
              <a:rPr lang="en-US" altLang="zh-CN" sz="2400" dirty="0"/>
              <a:t>2</a:t>
            </a:r>
            <a:r>
              <a:rPr lang="zh-CN" altLang="en-US" sz="2400" dirty="0"/>
              <a:t>”</a:t>
            </a:r>
            <a:endParaRPr lang="en-US" altLang="zh-CN" sz="2400" dirty="0"/>
          </a:p>
          <a:p>
            <a:pPr lvl="1"/>
            <a:r>
              <a:rPr lang="zh-CN" altLang="en-US" sz="2000" dirty="0">
                <a:solidFill>
                  <a:srgbClr val="FF0000"/>
                </a:solidFill>
              </a:rPr>
              <a:t>截止</a:t>
            </a:r>
            <a:r>
              <a:rPr lang="zh-CN" altLang="en-US" sz="2000" dirty="0" smtClean="0">
                <a:solidFill>
                  <a:srgbClr val="FF0000"/>
                </a:solidFill>
              </a:rPr>
              <a:t>时间</a:t>
            </a:r>
            <a:r>
              <a:rPr lang="en-US" altLang="zh-CN" sz="2000" dirty="0" smtClean="0"/>
              <a:t>10</a:t>
            </a:r>
            <a:r>
              <a:rPr lang="zh-CN" altLang="en-US" sz="2000" dirty="0" smtClean="0"/>
              <a:t>月</a:t>
            </a:r>
            <a:r>
              <a:rPr lang="en-US" altLang="zh-CN" sz="2000" dirty="0" smtClean="0"/>
              <a:t>29</a:t>
            </a:r>
            <a:r>
              <a:rPr lang="zh-CN" altLang="en-US" sz="2000" dirty="0" smtClean="0"/>
              <a:t>日</a:t>
            </a:r>
            <a:r>
              <a:rPr lang="zh-CN" altLang="en-US" sz="2000" dirty="0"/>
              <a:t>（周日）</a:t>
            </a:r>
            <a:endParaRPr lang="en-US" altLang="zh-CN" sz="2000" dirty="0"/>
          </a:p>
          <a:p>
            <a:pPr lvl="1"/>
            <a:r>
              <a:rPr lang="zh-CN" altLang="en-US" sz="2000" dirty="0"/>
              <a:t>格式：</a:t>
            </a:r>
            <a:r>
              <a:rPr lang="en-US" altLang="zh-CN" sz="2000" dirty="0"/>
              <a:t>Word</a:t>
            </a:r>
            <a:r>
              <a:rPr lang="zh-CN" altLang="en-US" sz="2000" dirty="0"/>
              <a:t>文档，命名规范：</a:t>
            </a:r>
            <a:r>
              <a:rPr lang="zh-CN" altLang="en-US" sz="2000" dirty="0">
                <a:solidFill>
                  <a:srgbClr val="C00000"/>
                </a:solidFill>
              </a:rPr>
              <a:t>姓名</a:t>
            </a:r>
            <a:r>
              <a:rPr lang="en-US" altLang="zh-CN" sz="2000" dirty="0">
                <a:solidFill>
                  <a:srgbClr val="C00000"/>
                </a:solidFill>
              </a:rPr>
              <a:t>_</a:t>
            </a:r>
            <a:r>
              <a:rPr lang="zh-CN" altLang="en-US" sz="2000" dirty="0">
                <a:solidFill>
                  <a:srgbClr val="C00000"/>
                </a:solidFill>
              </a:rPr>
              <a:t>学号</a:t>
            </a:r>
            <a:r>
              <a:rPr lang="en-US" altLang="zh-CN" sz="2000" dirty="0">
                <a:solidFill>
                  <a:srgbClr val="C00000"/>
                </a:solidFill>
              </a:rPr>
              <a:t>_</a:t>
            </a:r>
            <a:r>
              <a:rPr lang="zh-CN" altLang="en-US" sz="2000" dirty="0">
                <a:solidFill>
                  <a:srgbClr val="C00000"/>
                </a:solidFill>
              </a:rPr>
              <a:t>实验</a:t>
            </a:r>
            <a:r>
              <a:rPr lang="en-US" altLang="zh-CN" sz="2000" dirty="0">
                <a:solidFill>
                  <a:srgbClr val="C00000"/>
                </a:solidFill>
              </a:rPr>
              <a:t>2.doc</a:t>
            </a:r>
            <a:endParaRPr lang="en-US" altLang="zh-CN" dirty="0"/>
          </a:p>
          <a:p>
            <a:pPr>
              <a:lnSpc>
                <a:spcPct val="80000"/>
              </a:lnSpc>
            </a:pPr>
            <a:r>
              <a:rPr lang="zh-CN" altLang="en-US" sz="2400" dirty="0"/>
              <a:t>目的：通过</a:t>
            </a:r>
            <a:r>
              <a:rPr lang="en-US" altLang="zh-CN" sz="2400" dirty="0" err="1"/>
              <a:t>Matlab</a:t>
            </a:r>
            <a:r>
              <a:rPr lang="zh-CN" altLang="en-US" sz="2400" dirty="0"/>
              <a:t>编程</a:t>
            </a:r>
          </a:p>
          <a:p>
            <a:pPr lvl="1">
              <a:lnSpc>
                <a:spcPct val="80000"/>
              </a:lnSpc>
            </a:pPr>
            <a:r>
              <a:rPr lang="zh-CN" altLang="en-US" sz="2000" dirty="0"/>
              <a:t>了解短时分析方法</a:t>
            </a:r>
            <a:endParaRPr lang="en-US" altLang="zh-CN" sz="2000" dirty="0"/>
          </a:p>
          <a:p>
            <a:pPr lvl="1">
              <a:lnSpc>
                <a:spcPct val="80000"/>
              </a:lnSpc>
            </a:pPr>
            <a:r>
              <a:rPr lang="zh-CN" altLang="en-US" sz="2000" dirty="0"/>
              <a:t>加深对语音短时参数应用的理解</a:t>
            </a:r>
            <a:endParaRPr lang="en-US" altLang="zh-CN" sz="2000" dirty="0"/>
          </a:p>
          <a:p>
            <a:pPr>
              <a:lnSpc>
                <a:spcPct val="80000"/>
              </a:lnSpc>
            </a:pPr>
            <a:r>
              <a:rPr lang="zh-CN" altLang="en-US" sz="2400" dirty="0"/>
              <a:t>实验平台及材料</a:t>
            </a:r>
            <a:endParaRPr lang="en-US" altLang="zh-CN" sz="2000" dirty="0">
              <a:solidFill>
                <a:srgbClr val="FF0000"/>
              </a:solidFill>
            </a:endParaRPr>
          </a:p>
          <a:p>
            <a:pPr lvl="1">
              <a:lnSpc>
                <a:spcPct val="80000"/>
              </a:lnSpc>
            </a:pPr>
            <a:r>
              <a:rPr lang="zh-CN" altLang="en-US" sz="2000" dirty="0" smtClean="0"/>
              <a:t>下载安装“</a:t>
            </a:r>
            <a:r>
              <a:rPr lang="en-US" altLang="zh-CN" sz="2000" dirty="0" err="1" smtClean="0"/>
              <a:t>VoiceBox</a:t>
            </a:r>
            <a:r>
              <a:rPr lang="en-US" altLang="zh-CN" sz="2000" dirty="0" smtClean="0"/>
              <a:t> - </a:t>
            </a:r>
            <a:r>
              <a:rPr lang="en-US" altLang="zh-CN" sz="2000" dirty="0" err="1" smtClean="0"/>
              <a:t>matlab</a:t>
            </a:r>
            <a:r>
              <a:rPr lang="zh-CN" altLang="en-US" sz="2000" dirty="0" smtClean="0"/>
              <a:t>工具”</a:t>
            </a:r>
            <a:endParaRPr lang="en-US" altLang="zh-CN" sz="2000" dirty="0" smtClean="0"/>
          </a:p>
          <a:p>
            <a:pPr lvl="1">
              <a:lnSpc>
                <a:spcPct val="80000"/>
              </a:lnSpc>
            </a:pPr>
            <a:r>
              <a:rPr lang="en-US" altLang="zh-CN" sz="2000" dirty="0" err="1" smtClean="0"/>
              <a:t>Matlab</a:t>
            </a:r>
            <a:r>
              <a:rPr lang="zh-CN" altLang="en-US" sz="2000" dirty="0"/>
              <a:t>代码</a:t>
            </a:r>
            <a:r>
              <a:rPr lang="en-US" altLang="zh-CN" sz="2000" dirty="0"/>
              <a:t>’</a:t>
            </a:r>
            <a:r>
              <a:rPr lang="en-US" altLang="zh-CN" sz="2000" dirty="0" err="1"/>
              <a:t>test.m</a:t>
            </a:r>
            <a:r>
              <a:rPr lang="en-US" altLang="zh-CN" sz="2000" dirty="0"/>
              <a:t>’</a:t>
            </a:r>
            <a:r>
              <a:rPr lang="zh-CN" altLang="en-US" sz="2000" dirty="0"/>
              <a:t>，功能包括</a:t>
            </a:r>
            <a:r>
              <a:rPr lang="en-US" altLang="zh-CN" sz="2000" dirty="0"/>
              <a:t>WAV</a:t>
            </a:r>
            <a:r>
              <a:rPr lang="zh-CN" altLang="en-US" sz="2000" dirty="0"/>
              <a:t>文件读入、语音</a:t>
            </a:r>
            <a:r>
              <a:rPr lang="en-US" altLang="zh-CN" sz="2000" dirty="0"/>
              <a:t>/</a:t>
            </a:r>
            <a:r>
              <a:rPr lang="zh-CN" altLang="en-US" sz="2000" dirty="0"/>
              <a:t>参数波形绘制、边界绘制</a:t>
            </a:r>
            <a:endParaRPr lang="en-US" altLang="zh-CN" sz="2000" dirty="0"/>
          </a:p>
          <a:p>
            <a:pPr lvl="1">
              <a:lnSpc>
                <a:spcPct val="80000"/>
              </a:lnSpc>
            </a:pPr>
            <a:r>
              <a:rPr lang="zh-CN" altLang="en-US" sz="2000" dirty="0"/>
              <a:t>发音</a:t>
            </a:r>
            <a:r>
              <a:rPr lang="en-US" altLang="zh-CN" sz="2000" dirty="0"/>
              <a:t>‘tang1’</a:t>
            </a:r>
            <a:r>
              <a:rPr lang="zh-CN" altLang="en-US" sz="2000" dirty="0"/>
              <a:t>的录音文件</a:t>
            </a:r>
            <a:r>
              <a:rPr lang="en-US" altLang="zh-CN" sz="2000" dirty="0"/>
              <a:t>’tang1.wav’</a:t>
            </a:r>
          </a:p>
        </p:txBody>
      </p:sp>
    </p:spTree>
    <p:extLst>
      <p:ext uri="{BB962C8B-B14F-4D97-AF65-F5344CB8AC3E}">
        <p14:creationId xmlns:p14="http://schemas.microsoft.com/office/powerpoint/2010/main" val="69711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</a:t>
            </a:r>
            <a:r>
              <a:rPr lang="en-US" altLang="zh-CN" dirty="0" smtClean="0"/>
              <a:t>2 </a:t>
            </a:r>
            <a:r>
              <a:rPr lang="zh-CN" altLang="en-US" dirty="0" smtClean="0"/>
              <a:t>音段边界检测器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199" y="1701333"/>
            <a:ext cx="10977979" cy="4351338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zh-CN" altLang="en-US" sz="2400" dirty="0"/>
              <a:t>实验内容：改写</a:t>
            </a:r>
            <a:r>
              <a:rPr lang="en-US" altLang="zh-CN" sz="2400" dirty="0" err="1"/>
              <a:t>test.m</a:t>
            </a:r>
            <a:endParaRPr lang="en-US" altLang="zh-CN" sz="2400" dirty="0"/>
          </a:p>
          <a:p>
            <a:pPr lvl="1">
              <a:lnSpc>
                <a:spcPct val="80000"/>
              </a:lnSpc>
            </a:pPr>
            <a:r>
              <a:rPr lang="zh-CN" altLang="en-US" dirty="0"/>
              <a:t>添加短时时域参数函数</a:t>
            </a:r>
          </a:p>
          <a:p>
            <a:pPr lvl="2">
              <a:lnSpc>
                <a:spcPct val="80000"/>
              </a:lnSpc>
            </a:pPr>
            <a:endParaRPr lang="en-US" altLang="zh-CN" dirty="0" smtClean="0"/>
          </a:p>
          <a:p>
            <a:pPr lvl="2">
              <a:lnSpc>
                <a:spcPct val="80000"/>
              </a:lnSpc>
            </a:pPr>
            <a:r>
              <a:rPr lang="zh-CN" altLang="en-US" dirty="0" smtClean="0"/>
              <a:t>短</a:t>
            </a:r>
            <a:r>
              <a:rPr lang="zh-CN" altLang="en-US" dirty="0"/>
              <a:t>时</a:t>
            </a:r>
            <a:r>
              <a:rPr lang="zh-CN" altLang="en-US" dirty="0" smtClean="0"/>
              <a:t>能量（参考代码）</a:t>
            </a:r>
            <a:endParaRPr lang="zh-CN" altLang="en-US" dirty="0"/>
          </a:p>
          <a:p>
            <a:pPr lvl="2">
              <a:lnSpc>
                <a:spcPct val="80000"/>
              </a:lnSpc>
            </a:pPr>
            <a:endParaRPr lang="en-US" altLang="zh-CN" dirty="0" smtClean="0"/>
          </a:p>
          <a:p>
            <a:pPr lvl="2">
              <a:lnSpc>
                <a:spcPct val="80000"/>
              </a:lnSpc>
            </a:pPr>
            <a:r>
              <a:rPr lang="zh-CN" altLang="en-US" dirty="0" smtClean="0"/>
              <a:t>短</a:t>
            </a:r>
            <a:r>
              <a:rPr lang="zh-CN" altLang="en-US" dirty="0"/>
              <a:t>时过零</a:t>
            </a:r>
            <a:r>
              <a:rPr lang="zh-CN" altLang="en-US" dirty="0" smtClean="0"/>
              <a:t>率（参考代码）</a:t>
            </a:r>
            <a:endParaRPr lang="zh-CN" altLang="en-US" dirty="0"/>
          </a:p>
          <a:p>
            <a:pPr lvl="1">
              <a:lnSpc>
                <a:spcPct val="80000"/>
              </a:lnSpc>
            </a:pPr>
            <a:endParaRPr lang="en-US" altLang="zh-CN" dirty="0" smtClean="0"/>
          </a:p>
          <a:p>
            <a:pPr lvl="1">
              <a:lnSpc>
                <a:spcPct val="80000"/>
              </a:lnSpc>
            </a:pPr>
            <a:r>
              <a:rPr lang="zh-CN" altLang="en-US" dirty="0" smtClean="0"/>
              <a:t>添加</a:t>
            </a:r>
            <a:r>
              <a:rPr lang="zh-CN" altLang="en-US" dirty="0"/>
              <a:t>边界检测器，基于短时能量、短时过零率，实现边界检测功能，包括</a:t>
            </a:r>
          </a:p>
          <a:p>
            <a:pPr lvl="2">
              <a:lnSpc>
                <a:spcPct val="80000"/>
              </a:lnSpc>
            </a:pPr>
            <a:r>
              <a:rPr lang="zh-CN" altLang="en-US" dirty="0"/>
              <a:t>语音端点检测</a:t>
            </a:r>
            <a:r>
              <a:rPr lang="en-US" altLang="zh-CN" dirty="0"/>
              <a:t>——</a:t>
            </a:r>
            <a:r>
              <a:rPr lang="zh-CN" altLang="en-US" dirty="0"/>
              <a:t>起始边界</a:t>
            </a:r>
            <a:r>
              <a:rPr lang="en-US" altLang="zh-CN" dirty="0"/>
              <a:t>x1</a:t>
            </a:r>
            <a:r>
              <a:rPr lang="zh-CN" altLang="en-US" dirty="0"/>
              <a:t>、终止边界</a:t>
            </a:r>
            <a:r>
              <a:rPr lang="en-US" altLang="zh-CN" dirty="0"/>
              <a:t>x2</a:t>
            </a:r>
            <a:endParaRPr lang="zh-CN" altLang="en-US" dirty="0"/>
          </a:p>
          <a:p>
            <a:pPr lvl="2">
              <a:lnSpc>
                <a:spcPct val="80000"/>
              </a:lnSpc>
            </a:pPr>
            <a:r>
              <a:rPr lang="zh-CN" altLang="en-US" dirty="0"/>
              <a:t>清</a:t>
            </a:r>
            <a:r>
              <a:rPr lang="en-US" altLang="zh-CN" dirty="0"/>
              <a:t>/</a:t>
            </a:r>
            <a:r>
              <a:rPr lang="zh-CN" altLang="en-US" dirty="0"/>
              <a:t>浊边界检测</a:t>
            </a:r>
            <a:r>
              <a:rPr lang="en-US" altLang="zh-CN" dirty="0"/>
              <a:t>x3</a:t>
            </a:r>
            <a:endParaRPr lang="zh-CN" altLang="en-US" dirty="0"/>
          </a:p>
          <a:p>
            <a:pPr lvl="1">
              <a:lnSpc>
                <a:spcPct val="80000"/>
              </a:lnSpc>
            </a:pPr>
            <a:r>
              <a:rPr lang="zh-CN" altLang="en-US" dirty="0"/>
              <a:t>绘制语音边界检测图，包括</a:t>
            </a:r>
          </a:p>
          <a:p>
            <a:pPr lvl="2">
              <a:lnSpc>
                <a:spcPct val="80000"/>
              </a:lnSpc>
            </a:pPr>
            <a:r>
              <a:rPr lang="zh-CN" altLang="en-US" dirty="0"/>
              <a:t>语音波形、短时能量、短时过零率</a:t>
            </a:r>
          </a:p>
          <a:p>
            <a:pPr lvl="2">
              <a:lnSpc>
                <a:spcPct val="80000"/>
              </a:lnSpc>
            </a:pPr>
            <a:r>
              <a:rPr lang="zh-CN" altLang="en-US" dirty="0"/>
              <a:t>自动检测结果：音段起始</a:t>
            </a:r>
            <a:r>
              <a:rPr lang="en-US" altLang="zh-CN" dirty="0"/>
              <a:t>/</a:t>
            </a:r>
            <a:r>
              <a:rPr lang="zh-CN" altLang="en-US" dirty="0"/>
              <a:t>终止边界、清音</a:t>
            </a:r>
            <a:r>
              <a:rPr lang="en-US" altLang="zh-CN" dirty="0"/>
              <a:t>/</a:t>
            </a:r>
            <a:r>
              <a:rPr lang="zh-CN" altLang="en-US" dirty="0"/>
              <a:t>浊音边界</a:t>
            </a:r>
            <a:endParaRPr lang="en-US" altLang="zh-CN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8961897"/>
              </p:ext>
            </p:extLst>
          </p:nvPr>
        </p:nvGraphicFramePr>
        <p:xfrm>
          <a:off x="4752852" y="2710987"/>
          <a:ext cx="481013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包装程序外壳对象" showAsIcon="1" r:id="rId3" imgW="480960" imgH="475560" progId="Package">
                  <p:embed/>
                </p:oleObj>
              </mc:Choice>
              <mc:Fallback>
                <p:oleObj name="包装程序外壳对象" showAsIcon="1" r:id="rId3" imgW="480960" imgH="4755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52852" y="2710987"/>
                        <a:ext cx="481013" cy="476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8726466"/>
              </p:ext>
            </p:extLst>
          </p:nvPr>
        </p:nvGraphicFramePr>
        <p:xfrm>
          <a:off x="4752852" y="3323315"/>
          <a:ext cx="382588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包装程序外壳对象" showAsIcon="1" r:id="rId5" imgW="382320" imgH="475560" progId="Package">
                  <p:embed/>
                </p:oleObj>
              </mc:Choice>
              <mc:Fallback>
                <p:oleObj name="包装程序外壳对象" showAsIcon="1" r:id="rId5" imgW="382320" imgH="4755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52852" y="3323315"/>
                        <a:ext cx="382588" cy="476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6647316"/>
              </p:ext>
            </p:extLst>
          </p:nvPr>
        </p:nvGraphicFramePr>
        <p:xfrm>
          <a:off x="4752852" y="1792056"/>
          <a:ext cx="38735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包装程序外壳对象" showAsIcon="1" r:id="rId7" imgW="388080" imgH="475560" progId="Package">
                  <p:embed/>
                </p:oleObj>
              </mc:Choice>
              <mc:Fallback>
                <p:oleObj name="包装程序外壳对象" showAsIcon="1" r:id="rId7" imgW="388080" imgH="4755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752852" y="1792056"/>
                        <a:ext cx="387350" cy="476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041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</a:t>
            </a:r>
            <a:r>
              <a:rPr lang="en-US" altLang="zh-CN" dirty="0" smtClean="0"/>
              <a:t>2 </a:t>
            </a:r>
            <a:r>
              <a:rPr lang="zh-CN" altLang="en-US" dirty="0" smtClean="0"/>
              <a:t>音段边界检测器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690688"/>
            <a:ext cx="8363272" cy="4525963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zh-CN" altLang="en-US" sz="2400" dirty="0"/>
              <a:t>实验报告</a:t>
            </a:r>
            <a:endParaRPr lang="en-US" altLang="zh-CN" sz="2400" dirty="0"/>
          </a:p>
          <a:p>
            <a:pPr lvl="1">
              <a:lnSpc>
                <a:spcPct val="80000"/>
              </a:lnSpc>
            </a:pPr>
            <a:r>
              <a:rPr lang="zh-CN" altLang="en-US" dirty="0"/>
              <a:t>边界检测功能设计思路，包括短时参数特征分析、边界检测原理</a:t>
            </a:r>
            <a:endParaRPr lang="en-US" altLang="zh-CN" dirty="0"/>
          </a:p>
          <a:p>
            <a:pPr lvl="1">
              <a:lnSpc>
                <a:spcPct val="80000"/>
              </a:lnSpc>
            </a:pPr>
            <a:r>
              <a:rPr lang="zh-CN" altLang="en-US" dirty="0"/>
              <a:t>结合代码及</a:t>
            </a:r>
            <a:r>
              <a:rPr lang="en-US" altLang="zh-CN" dirty="0"/>
              <a:t>’tang1’</a:t>
            </a:r>
            <a:r>
              <a:rPr lang="zh-CN" altLang="en-US" dirty="0"/>
              <a:t>的检测图，说明参数调试过程，对检测结果进行分析</a:t>
            </a:r>
            <a:endParaRPr lang="en-US" altLang="zh-CN" dirty="0"/>
          </a:p>
          <a:p>
            <a:pPr lvl="1">
              <a:lnSpc>
                <a:spcPct val="80000"/>
              </a:lnSpc>
            </a:pPr>
            <a:r>
              <a:rPr lang="zh-CN" altLang="en-US" dirty="0"/>
              <a:t>自己录制一段语音用于边界检测，对检测结果进行分析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2689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9602" y="70269"/>
            <a:ext cx="9108504" cy="452596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% </a:t>
            </a:r>
            <a:r>
              <a:rPr lang="zh-CN" altLang="en-US" sz="1400" dirty="0"/>
              <a:t>语音信号的端点检测</a:t>
            </a:r>
            <a:r>
              <a:rPr lang="en-US" altLang="zh-CN" sz="1400" dirty="0" err="1"/>
              <a:t>matlab</a:t>
            </a:r>
            <a:r>
              <a:rPr lang="zh-CN" altLang="en-US" sz="1400" dirty="0"/>
              <a:t>实现</a:t>
            </a:r>
            <a:r>
              <a:rPr lang="en-US" altLang="zh-CN" sz="1400" dirty="0"/>
              <a:t>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[</a:t>
            </a:r>
            <a:r>
              <a:rPr lang="en-US" altLang="zh-CN" sz="1400" dirty="0" err="1"/>
              <a:t>x,fs,nbits</a:t>
            </a:r>
            <a:r>
              <a:rPr lang="en-US" altLang="zh-CN" sz="1400" dirty="0"/>
              <a:t>]=</a:t>
            </a:r>
            <a:r>
              <a:rPr lang="en-US" altLang="zh-CN" sz="1400" dirty="0" err="1"/>
              <a:t>wavread</a:t>
            </a:r>
            <a:r>
              <a:rPr lang="en-US" altLang="zh-CN" sz="1400" dirty="0" smtClean="0"/>
              <a:t>(‘xxx.wav’);	%</a:t>
            </a:r>
            <a:r>
              <a:rPr lang="zh-CN" altLang="en-US" sz="1400" dirty="0"/>
              <a:t>首先打开经录好的信号，</a:t>
            </a:r>
            <a:r>
              <a:rPr lang="zh-CN" altLang="en-US" sz="1400" dirty="0" smtClean="0"/>
              <a:t>一段语音。</a:t>
            </a:r>
            <a:endParaRPr lang="zh-CN" altLang="en-US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x = x / max(abs(x</a:t>
            </a:r>
            <a:r>
              <a:rPr lang="en-US" altLang="zh-CN" sz="1400" dirty="0" smtClean="0"/>
              <a:t>));		%</a:t>
            </a:r>
            <a:r>
              <a:rPr lang="zh-CN" altLang="en-US" sz="1400" dirty="0"/>
              <a:t>幅度归一化到</a:t>
            </a:r>
            <a:r>
              <a:rPr lang="en-US" altLang="zh-CN" sz="1400" dirty="0"/>
              <a:t>[-1,1</a:t>
            </a:r>
            <a:r>
              <a:rPr lang="en-US" altLang="zh-CN" sz="1400" dirty="0" smtClean="0"/>
              <a:t>]</a:t>
            </a:r>
            <a:r>
              <a:rPr lang="zh-CN" altLang="en-US" sz="1400" dirty="0" smtClean="0"/>
              <a:t>，数组</a:t>
            </a:r>
            <a:r>
              <a:rPr lang="en-US" altLang="zh-CN" sz="1400" dirty="0" smtClean="0"/>
              <a:t>/</a:t>
            </a:r>
            <a:r>
              <a:rPr lang="zh-CN" altLang="en-US" sz="1400" dirty="0" smtClean="0"/>
              <a:t>数组</a:t>
            </a:r>
            <a:endParaRPr lang="en-US" altLang="zh-CN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14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 smtClean="0"/>
              <a:t>%</a:t>
            </a:r>
            <a:r>
              <a:rPr lang="zh-CN" altLang="en-US" sz="1400" dirty="0"/>
              <a:t>参数设置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 err="1"/>
              <a:t>FrameLen</a:t>
            </a:r>
            <a:r>
              <a:rPr lang="en-US" altLang="zh-CN" sz="1400" dirty="0"/>
              <a:t> = 128;     </a:t>
            </a:r>
            <a:r>
              <a:rPr lang="en-US" altLang="zh-CN" sz="1400" dirty="0" smtClean="0"/>
              <a:t>		%</a:t>
            </a:r>
            <a:r>
              <a:rPr lang="zh-CN" altLang="en-US" sz="1400" dirty="0"/>
              <a:t>帧长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 err="1"/>
              <a:t>inc</a:t>
            </a:r>
            <a:r>
              <a:rPr lang="en-US" altLang="zh-CN" sz="1400" dirty="0"/>
              <a:t>  = 90;          </a:t>
            </a:r>
            <a:r>
              <a:rPr lang="en-US" altLang="zh-CN" sz="1400" dirty="0" smtClean="0"/>
              <a:t>		%</a:t>
            </a:r>
            <a:r>
              <a:rPr lang="zh-CN" altLang="en-US" sz="1400" dirty="0" smtClean="0"/>
              <a:t>步长、未</a:t>
            </a:r>
            <a:r>
              <a:rPr lang="zh-CN" altLang="en-US" sz="1400" dirty="0"/>
              <a:t>重叠部分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amp2 =             </a:t>
            </a:r>
            <a:r>
              <a:rPr lang="en-US" altLang="zh-CN" sz="1400" dirty="0" smtClean="0"/>
              <a:t>		</a:t>
            </a:r>
            <a:r>
              <a:rPr lang="en-US" altLang="zh-CN" sz="1400" dirty="0" smtClean="0">
                <a:solidFill>
                  <a:srgbClr val="C00000"/>
                </a:solidFill>
              </a:rPr>
              <a:t>%</a:t>
            </a:r>
            <a:r>
              <a:rPr lang="zh-CN" altLang="en-US" sz="1400" dirty="0">
                <a:solidFill>
                  <a:srgbClr val="C00000"/>
                </a:solidFill>
              </a:rPr>
              <a:t>短时能量阈值，需根据实验进行设置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zcr2 =               </a:t>
            </a:r>
            <a:r>
              <a:rPr lang="en-US" altLang="zh-CN" sz="1400" dirty="0" smtClean="0"/>
              <a:t> 		</a:t>
            </a:r>
            <a:r>
              <a:rPr lang="en-US" altLang="zh-CN" sz="1400" dirty="0" smtClean="0">
                <a:solidFill>
                  <a:srgbClr val="C00000"/>
                </a:solidFill>
              </a:rPr>
              <a:t>%</a:t>
            </a:r>
            <a:r>
              <a:rPr lang="zh-CN" altLang="en-US" sz="1400" dirty="0">
                <a:solidFill>
                  <a:srgbClr val="C00000"/>
                </a:solidFill>
              </a:rPr>
              <a:t>过零率阈值，需根据实验进行设置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 err="1" smtClean="0"/>
              <a:t>maxsil</a:t>
            </a:r>
            <a:r>
              <a:rPr lang="en-US" altLang="zh-CN" sz="1400" dirty="0" err="1"/>
              <a:t>ence</a:t>
            </a:r>
            <a:r>
              <a:rPr lang="en-US" altLang="zh-CN" sz="1400" dirty="0" smtClean="0"/>
              <a:t> = 		</a:t>
            </a:r>
            <a:r>
              <a:rPr lang="en-US" altLang="zh-CN" sz="1400" dirty="0" smtClean="0">
                <a:solidFill>
                  <a:srgbClr val="C00000"/>
                </a:solidFill>
              </a:rPr>
              <a:t>%</a:t>
            </a:r>
            <a:r>
              <a:rPr lang="zh-CN" altLang="en-US" sz="1400" dirty="0" smtClean="0">
                <a:solidFill>
                  <a:srgbClr val="C00000"/>
                </a:solidFill>
              </a:rPr>
              <a:t>无声长度阈值</a:t>
            </a:r>
            <a:endParaRPr lang="en-US" altLang="zh-CN" sz="1400" dirty="0" smtClean="0">
              <a:solidFill>
                <a:srgbClr val="C0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 err="1" smtClean="0"/>
              <a:t>minlen</a:t>
            </a:r>
            <a:r>
              <a:rPr lang="en-US" altLang="zh-CN" sz="1400" dirty="0" smtClean="0"/>
              <a:t> = 			</a:t>
            </a:r>
            <a:r>
              <a:rPr lang="en-US" altLang="zh-CN" sz="1400" dirty="0" smtClean="0">
                <a:solidFill>
                  <a:srgbClr val="C00000"/>
                </a:solidFill>
              </a:rPr>
              <a:t>%</a:t>
            </a:r>
            <a:r>
              <a:rPr lang="zh-CN" altLang="en-US" sz="1400" dirty="0" smtClean="0">
                <a:solidFill>
                  <a:srgbClr val="C00000"/>
                </a:solidFill>
              </a:rPr>
              <a:t>语音长度阈值</a:t>
            </a:r>
            <a:endParaRPr lang="en-US" altLang="zh-CN" sz="1400" dirty="0">
              <a:solidFill>
                <a:srgbClr val="C0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CN" altLang="en-US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%</a:t>
            </a:r>
            <a:r>
              <a:rPr lang="zh-CN" altLang="en-US" sz="1400" dirty="0"/>
              <a:t>计算短时能量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amp </a:t>
            </a:r>
            <a:r>
              <a:rPr lang="en-US" altLang="zh-CN" sz="1400" dirty="0" smtClean="0"/>
              <a:t>=</a:t>
            </a:r>
            <a:r>
              <a:rPr lang="en-US" altLang="zh-CN" sz="1400" dirty="0" err="1" smtClean="0"/>
              <a:t>ampf</a:t>
            </a:r>
            <a:r>
              <a:rPr lang="en-US" altLang="zh-CN" sz="1400" dirty="0" smtClean="0"/>
              <a:t>(</a:t>
            </a:r>
            <a:r>
              <a:rPr lang="en-US" altLang="zh-CN" sz="1400" dirty="0" err="1" smtClean="0"/>
              <a:t>x,FrameLen,inc</a:t>
            </a:r>
            <a:r>
              <a:rPr lang="en-US" altLang="zh-CN" sz="1400" dirty="0"/>
              <a:t>); </a:t>
            </a:r>
            <a:r>
              <a:rPr lang="en-US" altLang="zh-CN" sz="1400" dirty="0" smtClean="0"/>
              <a:t>	%</a:t>
            </a:r>
            <a:r>
              <a:rPr lang="zh-CN" altLang="en-US" sz="1400" dirty="0"/>
              <a:t>定义</a:t>
            </a:r>
            <a:r>
              <a:rPr lang="en-US" altLang="zh-CN" sz="1400" dirty="0" err="1"/>
              <a:t>ampf</a:t>
            </a:r>
            <a:r>
              <a:rPr lang="zh-CN" altLang="en-US" sz="1400" dirty="0"/>
              <a:t>函数，</a:t>
            </a:r>
            <a:r>
              <a:rPr lang="en-US" altLang="zh-CN" sz="1400" dirty="0"/>
              <a:t>x</a:t>
            </a:r>
            <a:r>
              <a:rPr lang="zh-CN" altLang="en-US" sz="1400" dirty="0"/>
              <a:t>表示输入音频，</a:t>
            </a:r>
            <a:endParaRPr lang="en-US" altLang="zh-CN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	</a:t>
            </a:r>
            <a:r>
              <a:rPr lang="en-US" altLang="zh-CN" sz="1400" dirty="0" smtClean="0"/>
              <a:t>		%</a:t>
            </a:r>
            <a:r>
              <a:rPr lang="en-US" altLang="zh-CN" sz="1400" dirty="0" err="1"/>
              <a:t>FrameLen</a:t>
            </a:r>
            <a:r>
              <a:rPr lang="zh-CN" altLang="en-US" sz="1400" dirty="0"/>
              <a:t>表示帧长，</a:t>
            </a:r>
            <a:r>
              <a:rPr lang="en-US" altLang="zh-CN" sz="1400" dirty="0" err="1"/>
              <a:t>inc</a:t>
            </a:r>
            <a:r>
              <a:rPr lang="zh-CN" altLang="en-US" sz="1400" dirty="0"/>
              <a:t>是指一帧与一帧之间移动的样点数；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400" dirty="0"/>
              <a:t>                                 </a:t>
            </a:r>
            <a:r>
              <a:rPr lang="en-US" altLang="zh-CN" sz="1400" dirty="0"/>
              <a:t>	</a:t>
            </a:r>
            <a:r>
              <a:rPr lang="en-US" altLang="zh-CN" sz="1400" dirty="0" smtClean="0"/>
              <a:t>	%</a:t>
            </a:r>
            <a:r>
              <a:rPr lang="zh-CN" altLang="en-US" sz="1400" dirty="0" smtClean="0"/>
              <a:t>可</a:t>
            </a:r>
            <a:r>
              <a:rPr lang="zh-CN" altLang="en-US" sz="1400" dirty="0"/>
              <a:t>利用</a:t>
            </a:r>
            <a:r>
              <a:rPr lang="en-US" altLang="zh-CN" sz="1400" dirty="0" err="1"/>
              <a:t>enframe</a:t>
            </a:r>
            <a:r>
              <a:rPr lang="zh-CN" altLang="en-US" sz="1400" dirty="0"/>
              <a:t>函数进行分帧</a:t>
            </a:r>
            <a:r>
              <a:rPr lang="en-US" altLang="zh-CN" sz="1400" dirty="0"/>
              <a:t>,sum(x,2)</a:t>
            </a:r>
            <a:r>
              <a:rPr lang="zh-CN" altLang="en-US" sz="1400" dirty="0"/>
              <a:t>进行行求和，</a:t>
            </a:r>
            <a:r>
              <a:rPr lang="en-US" altLang="zh-CN" sz="1400" dirty="0"/>
              <a:t>abs()</a:t>
            </a:r>
            <a:r>
              <a:rPr lang="zh-CN" altLang="en-US" sz="1400" dirty="0"/>
              <a:t>取绝对值；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CN" altLang="en-US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%</a:t>
            </a:r>
            <a:r>
              <a:rPr lang="zh-CN" altLang="en-US" sz="1400" dirty="0"/>
              <a:t>计算过零率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 err="1"/>
              <a:t>zcr</a:t>
            </a:r>
            <a:r>
              <a:rPr lang="en-US" altLang="zh-CN" sz="1400" dirty="0"/>
              <a:t> = </a:t>
            </a:r>
            <a:r>
              <a:rPr lang="en-US" altLang="zh-CN" sz="1400" dirty="0" err="1"/>
              <a:t>zcrf</a:t>
            </a:r>
            <a:r>
              <a:rPr lang="en-US" altLang="zh-CN" sz="1400" dirty="0"/>
              <a:t>(</a:t>
            </a:r>
            <a:r>
              <a:rPr lang="en-US" altLang="zh-CN" sz="1400" dirty="0" err="1"/>
              <a:t>x,FrameLen,inc</a:t>
            </a:r>
            <a:r>
              <a:rPr lang="en-US" altLang="zh-CN" sz="1400" dirty="0"/>
              <a:t>);      </a:t>
            </a:r>
            <a:r>
              <a:rPr lang="en-US" altLang="zh-CN" sz="1400" dirty="0" smtClean="0"/>
              <a:t>	%</a:t>
            </a:r>
            <a:r>
              <a:rPr lang="zh-CN" altLang="en-US" sz="1400" dirty="0"/>
              <a:t>定义</a:t>
            </a:r>
            <a:r>
              <a:rPr lang="en-US" altLang="zh-CN" sz="1400" dirty="0" err="1"/>
              <a:t>zcrf</a:t>
            </a:r>
            <a:r>
              <a:rPr lang="zh-CN" altLang="en-US" sz="1400" dirty="0"/>
              <a:t>函数，</a:t>
            </a:r>
            <a:r>
              <a:rPr lang="en-US" altLang="zh-CN" sz="1400" dirty="0"/>
              <a:t>x</a:t>
            </a:r>
            <a:r>
              <a:rPr lang="zh-CN" altLang="en-US" sz="1400" dirty="0"/>
              <a:t>表示输入音频，</a:t>
            </a:r>
            <a:endParaRPr lang="en-US" altLang="zh-CN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		</a:t>
            </a:r>
            <a:r>
              <a:rPr lang="en-US" altLang="zh-CN" sz="1400" dirty="0" smtClean="0"/>
              <a:t>	%</a:t>
            </a:r>
            <a:r>
              <a:rPr lang="en-US" altLang="zh-CN" sz="1400" dirty="0" err="1"/>
              <a:t>FrameLen</a:t>
            </a:r>
            <a:r>
              <a:rPr lang="zh-CN" altLang="en-US" sz="1400" dirty="0"/>
              <a:t>表示帧长，</a:t>
            </a:r>
            <a:r>
              <a:rPr lang="en-US" altLang="zh-CN" sz="1400" dirty="0" err="1"/>
              <a:t>inc</a:t>
            </a:r>
            <a:r>
              <a:rPr lang="zh-CN" altLang="en-US" sz="1400" dirty="0"/>
              <a:t>是指一帧与一帧之间移动的样点数；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400" dirty="0"/>
              <a:t>                                                 </a:t>
            </a:r>
            <a:r>
              <a:rPr lang="en-US" altLang="zh-CN" sz="1400" dirty="0" smtClean="0"/>
              <a:t>	%</a:t>
            </a:r>
            <a:r>
              <a:rPr lang="zh-CN" altLang="en-US" sz="1400" dirty="0"/>
              <a:t>可利用</a:t>
            </a:r>
            <a:r>
              <a:rPr lang="en-US" altLang="zh-CN" sz="1400" dirty="0" err="1"/>
              <a:t>enframe</a:t>
            </a:r>
            <a:r>
              <a:rPr lang="zh-CN" altLang="en-US" sz="1400" dirty="0"/>
              <a:t>函数进行分帧；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CN" altLang="en-US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%</a:t>
            </a:r>
            <a:r>
              <a:rPr lang="zh-CN" altLang="en-US" sz="1400" dirty="0"/>
              <a:t>开始端点检测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%x1</a:t>
            </a:r>
            <a:r>
              <a:rPr lang="zh-CN" altLang="en-US" sz="1400" dirty="0"/>
              <a:t>表示语音段的起始点，</a:t>
            </a:r>
            <a:r>
              <a:rPr lang="en-US" altLang="zh-CN" sz="1400" dirty="0"/>
              <a:t>x2</a:t>
            </a:r>
            <a:r>
              <a:rPr lang="zh-CN" altLang="en-US" sz="1400" dirty="0"/>
              <a:t>表示语音段的终止点，</a:t>
            </a:r>
            <a:r>
              <a:rPr lang="en-US" altLang="zh-CN" sz="1400" dirty="0"/>
              <a:t>x3</a:t>
            </a:r>
            <a:r>
              <a:rPr lang="zh-CN" altLang="en-US" sz="1400" dirty="0"/>
              <a:t>表示声韵母边界，</a:t>
            </a:r>
            <a:endParaRPr lang="en-US" altLang="zh-CN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 smtClean="0">
                <a:solidFill>
                  <a:srgbClr val="C00000"/>
                </a:solidFill>
              </a:rPr>
              <a:t>%amp2</a:t>
            </a:r>
            <a:r>
              <a:rPr lang="zh-CN" altLang="en-US" sz="1400" dirty="0">
                <a:solidFill>
                  <a:srgbClr val="C00000"/>
                </a:solidFill>
              </a:rPr>
              <a:t>表示短时能量阈值；</a:t>
            </a:r>
            <a:r>
              <a:rPr lang="en-US" altLang="zh-CN" sz="1400" dirty="0">
                <a:solidFill>
                  <a:srgbClr val="C00000"/>
                </a:solidFill>
              </a:rPr>
              <a:t>zcr2</a:t>
            </a:r>
            <a:r>
              <a:rPr lang="zh-CN" altLang="en-US" sz="1400" dirty="0">
                <a:solidFill>
                  <a:srgbClr val="C00000"/>
                </a:solidFill>
              </a:rPr>
              <a:t>表示过零率阈值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>
                <a:solidFill>
                  <a:srgbClr val="C00000"/>
                </a:solidFill>
              </a:rPr>
              <a:t>%</a:t>
            </a:r>
            <a:r>
              <a:rPr lang="zh-CN" altLang="en-US" sz="1400" dirty="0">
                <a:solidFill>
                  <a:srgbClr val="C00000"/>
                </a:solidFill>
              </a:rPr>
              <a:t>利用无声的</a:t>
            </a:r>
            <a:r>
              <a:rPr lang="zh-CN" altLang="en-US" sz="1400" dirty="0" smtClean="0">
                <a:solidFill>
                  <a:srgbClr val="C00000"/>
                </a:solidFill>
              </a:rPr>
              <a:t>长度阈值</a:t>
            </a:r>
            <a:r>
              <a:rPr lang="en-US" altLang="zh-CN" sz="1400" dirty="0" smtClean="0">
                <a:solidFill>
                  <a:srgbClr val="C00000"/>
                </a:solidFill>
              </a:rPr>
              <a:t>(</a:t>
            </a:r>
            <a:r>
              <a:rPr lang="en-US" altLang="zh-CN" sz="1400" dirty="0" err="1" smtClean="0">
                <a:solidFill>
                  <a:srgbClr val="C00000"/>
                </a:solidFill>
              </a:rPr>
              <a:t>maxsilence</a:t>
            </a:r>
            <a:r>
              <a:rPr lang="en-US" altLang="zh-CN" sz="1400" dirty="0">
                <a:solidFill>
                  <a:srgbClr val="C00000"/>
                </a:solidFill>
              </a:rPr>
              <a:t>)</a:t>
            </a:r>
            <a:r>
              <a:rPr lang="zh-CN" altLang="en-US" sz="1400" dirty="0">
                <a:solidFill>
                  <a:srgbClr val="C00000"/>
                </a:solidFill>
              </a:rPr>
              <a:t>来判断语音是否结束</a:t>
            </a:r>
            <a:endParaRPr lang="en-US" altLang="zh-CN" sz="1400" dirty="0">
              <a:solidFill>
                <a:srgbClr val="C0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>
                <a:solidFill>
                  <a:srgbClr val="C00000"/>
                </a:solidFill>
              </a:rPr>
              <a:t>%</a:t>
            </a:r>
            <a:r>
              <a:rPr lang="zh-CN" altLang="en-US" sz="1400" dirty="0">
                <a:solidFill>
                  <a:srgbClr val="C00000"/>
                </a:solidFill>
              </a:rPr>
              <a:t>利用语音的最小</a:t>
            </a:r>
            <a:r>
              <a:rPr lang="zh-CN" altLang="en-US" sz="1400" dirty="0" smtClean="0">
                <a:solidFill>
                  <a:srgbClr val="C00000"/>
                </a:solidFill>
              </a:rPr>
              <a:t>长度阈值</a:t>
            </a:r>
            <a:r>
              <a:rPr lang="en-US" altLang="zh-CN" sz="1400" dirty="0" smtClean="0">
                <a:solidFill>
                  <a:srgbClr val="C00000"/>
                </a:solidFill>
              </a:rPr>
              <a:t>(</a:t>
            </a:r>
            <a:r>
              <a:rPr lang="en-US" altLang="zh-CN" sz="1400" dirty="0" err="1" smtClean="0">
                <a:solidFill>
                  <a:srgbClr val="C00000"/>
                </a:solidFill>
              </a:rPr>
              <a:t>minlen</a:t>
            </a:r>
            <a:r>
              <a:rPr lang="en-US" altLang="zh-CN" sz="1400" dirty="0">
                <a:solidFill>
                  <a:srgbClr val="C00000"/>
                </a:solidFill>
              </a:rPr>
              <a:t>)</a:t>
            </a:r>
            <a:r>
              <a:rPr lang="zh-CN" altLang="en-US" sz="1400" dirty="0">
                <a:solidFill>
                  <a:srgbClr val="C00000"/>
                </a:solidFill>
              </a:rPr>
              <a:t>来判断是否为</a:t>
            </a:r>
            <a:r>
              <a:rPr lang="zh-CN" altLang="en-US" sz="1400" dirty="0" smtClean="0">
                <a:solidFill>
                  <a:srgbClr val="C00000"/>
                </a:solidFill>
              </a:rPr>
              <a:t>噪声</a:t>
            </a:r>
            <a:endParaRPr lang="zh-CN" altLang="en-US" sz="1400" dirty="0">
              <a:solidFill>
                <a:srgbClr val="C0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%</a:t>
            </a:r>
            <a:r>
              <a:rPr lang="zh-CN" altLang="en-US" sz="1400" dirty="0"/>
              <a:t>直接在</a:t>
            </a:r>
            <a:r>
              <a:rPr lang="en-US" altLang="zh-CN" sz="1400" dirty="0"/>
              <a:t>for</a:t>
            </a:r>
            <a:r>
              <a:rPr lang="zh-CN" altLang="en-US" sz="1400" dirty="0"/>
              <a:t>循环中</a:t>
            </a:r>
            <a:r>
              <a:rPr lang="zh-CN" altLang="en-US" sz="1400" dirty="0" smtClean="0"/>
              <a:t>补充，</a:t>
            </a:r>
            <a:r>
              <a:rPr lang="zh-CN" altLang="en-US" sz="1400" dirty="0" smtClean="0">
                <a:solidFill>
                  <a:srgbClr val="C00000"/>
                </a:solidFill>
              </a:rPr>
              <a:t>建议设置状态</a:t>
            </a:r>
            <a:r>
              <a:rPr lang="zh-CN" altLang="en-US" sz="1400" dirty="0">
                <a:solidFill>
                  <a:srgbClr val="C00000"/>
                </a:solidFill>
              </a:rPr>
              <a:t>变量</a:t>
            </a:r>
            <a:r>
              <a:rPr lang="en-US" altLang="zh-CN" sz="1400" dirty="0" smtClean="0">
                <a:solidFill>
                  <a:srgbClr val="C00000"/>
                </a:solidFill>
              </a:rPr>
              <a:t>status</a:t>
            </a:r>
            <a:r>
              <a:rPr lang="zh-CN" altLang="en-US" sz="1400" dirty="0" smtClean="0">
                <a:solidFill>
                  <a:srgbClr val="C00000"/>
                </a:solidFill>
              </a:rPr>
              <a:t>描述音段的特性：静音、语音、静音</a:t>
            </a:r>
            <a:r>
              <a:rPr lang="en-US" altLang="zh-CN" sz="1400" dirty="0" smtClean="0">
                <a:solidFill>
                  <a:srgbClr val="C00000"/>
                </a:solidFill>
              </a:rPr>
              <a:t>-&gt;</a:t>
            </a:r>
            <a:r>
              <a:rPr lang="zh-CN" altLang="en-US" sz="1400" dirty="0" smtClean="0">
                <a:solidFill>
                  <a:srgbClr val="C00000"/>
                </a:solidFill>
              </a:rPr>
              <a:t>语音、语音</a:t>
            </a:r>
            <a:r>
              <a:rPr lang="en-US" altLang="zh-CN" sz="1400" dirty="0" smtClean="0">
                <a:solidFill>
                  <a:srgbClr val="C00000"/>
                </a:solidFill>
              </a:rPr>
              <a:t>-&gt;</a:t>
            </a:r>
            <a:r>
              <a:rPr lang="zh-CN" altLang="en-US" sz="1400" dirty="0" smtClean="0">
                <a:solidFill>
                  <a:srgbClr val="C00000"/>
                </a:solidFill>
              </a:rPr>
              <a:t>静音</a:t>
            </a:r>
            <a:endParaRPr lang="zh-CN" altLang="en-US" sz="1400" dirty="0">
              <a:solidFill>
                <a:srgbClr val="C0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for n=1:length(</a:t>
            </a:r>
            <a:r>
              <a:rPr lang="en-US" altLang="zh-CN" sz="1400" dirty="0" err="1"/>
              <a:t>zcr</a:t>
            </a:r>
            <a:r>
              <a:rPr lang="en-US" altLang="zh-CN" sz="1400" dirty="0"/>
              <a:t>)-1           </a:t>
            </a:r>
            <a:r>
              <a:rPr lang="en-US" altLang="zh-CN" sz="1400" dirty="0" smtClean="0"/>
              <a:t>	% length(</a:t>
            </a:r>
            <a:r>
              <a:rPr lang="en-US" altLang="zh-CN" sz="1400" dirty="0" err="1" smtClean="0"/>
              <a:t>zcr</a:t>
            </a:r>
            <a:r>
              <a:rPr lang="en-US" altLang="zh-CN" sz="1400" dirty="0" smtClean="0"/>
              <a:t>) </a:t>
            </a:r>
            <a:r>
              <a:rPr lang="zh-CN" altLang="en-US" sz="1400" dirty="0" smtClean="0"/>
              <a:t>得到</a:t>
            </a:r>
            <a:r>
              <a:rPr lang="zh-CN" altLang="en-US" sz="1400" dirty="0"/>
              <a:t>的是整个信号的帧数。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 smtClean="0"/>
              <a:t>	…</a:t>
            </a:r>
            <a:endParaRPr lang="en-US" altLang="zh-CN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 smtClean="0"/>
              <a:t>end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54011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5038"/>
            <a:ext cx="9108504" cy="452596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%</a:t>
            </a:r>
            <a:r>
              <a:rPr lang="zh-CN" altLang="en-US" sz="1400" dirty="0"/>
              <a:t>找出语音</a:t>
            </a:r>
            <a:r>
              <a:rPr lang="zh-CN" altLang="en-US" sz="1400" dirty="0" smtClean="0"/>
              <a:t>端点，</a:t>
            </a:r>
            <a:r>
              <a:rPr lang="zh-CN" altLang="en-US" sz="1400" dirty="0"/>
              <a:t>然后用红线给标出来。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 smtClean="0"/>
              <a:t>%</a:t>
            </a:r>
            <a:r>
              <a:rPr lang="zh-CN" altLang="en-US" sz="1400" dirty="0" smtClean="0"/>
              <a:t>语音波形图</a:t>
            </a:r>
            <a:endParaRPr lang="zh-CN" altLang="en-US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subplot(3,1,1)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plot(x)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axis([1 length(x) -1 1</a:t>
            </a:r>
            <a:r>
              <a:rPr lang="en-US" altLang="zh-CN" sz="1400" dirty="0" smtClean="0"/>
              <a:t>])			%</a:t>
            </a:r>
            <a:r>
              <a:rPr lang="zh-CN" altLang="en-US" sz="1400" dirty="0"/>
              <a:t>限制</a:t>
            </a:r>
            <a:r>
              <a:rPr lang="en-US" altLang="zh-CN" sz="1400" dirty="0"/>
              <a:t>x</a:t>
            </a:r>
            <a:r>
              <a:rPr lang="zh-CN" altLang="en-US" sz="1400" dirty="0"/>
              <a:t>轴与</a:t>
            </a:r>
            <a:r>
              <a:rPr lang="en-US" altLang="zh-CN" sz="1400" dirty="0"/>
              <a:t>y</a:t>
            </a:r>
            <a:r>
              <a:rPr lang="zh-CN" altLang="en-US" sz="1400" dirty="0"/>
              <a:t>轴的范围。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 err="1"/>
              <a:t>xlabel</a:t>
            </a:r>
            <a:r>
              <a:rPr lang="en-US" altLang="zh-CN" sz="1400" dirty="0"/>
              <a:t>('</a:t>
            </a:r>
            <a:r>
              <a:rPr lang="zh-CN" altLang="en-US" sz="1400" dirty="0"/>
              <a:t>帧数</a:t>
            </a:r>
            <a:r>
              <a:rPr lang="en-US" altLang="zh-CN" sz="1400" dirty="0"/>
              <a:t>');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 err="1"/>
              <a:t>ylabel</a:t>
            </a:r>
            <a:r>
              <a:rPr lang="en-US" altLang="zh-CN" sz="1400" dirty="0"/>
              <a:t>('Speech');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legend('</a:t>
            </a:r>
            <a:r>
              <a:rPr lang="en-US" altLang="zh-CN" sz="1400" dirty="0" err="1"/>
              <a:t>FrameLen</a:t>
            </a:r>
            <a:r>
              <a:rPr lang="en-US" altLang="zh-CN" sz="1400" dirty="0"/>
              <a:t> = 128');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line([x1*</a:t>
            </a:r>
            <a:r>
              <a:rPr lang="en-US" altLang="zh-CN" sz="1400" dirty="0" err="1"/>
              <a:t>inc</a:t>
            </a:r>
            <a:r>
              <a:rPr lang="en-US" altLang="zh-CN" sz="1400" dirty="0"/>
              <a:t> x1*</a:t>
            </a:r>
            <a:r>
              <a:rPr lang="en-US" altLang="zh-CN" sz="1400" dirty="0" err="1"/>
              <a:t>inc</a:t>
            </a:r>
            <a:r>
              <a:rPr lang="en-US" altLang="zh-CN" sz="1400" dirty="0"/>
              <a:t>], [-1 1], 'Color', 'red</a:t>
            </a:r>
            <a:r>
              <a:rPr lang="en-US" altLang="zh-CN" sz="1400" dirty="0" smtClean="0"/>
              <a:t>');	%</a:t>
            </a:r>
            <a:r>
              <a:rPr lang="en-US" altLang="zh-CN" sz="1400" dirty="0"/>
              <a:t>line</a:t>
            </a:r>
            <a:r>
              <a:rPr lang="zh-CN" altLang="en-US" sz="1400" dirty="0"/>
              <a:t>函数的用法：基于两点连成一条直线。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line([x2*</a:t>
            </a:r>
            <a:r>
              <a:rPr lang="en-US" altLang="zh-CN" sz="1400" dirty="0" err="1"/>
              <a:t>inc</a:t>
            </a:r>
            <a:r>
              <a:rPr lang="en-US" altLang="zh-CN" sz="1400" dirty="0"/>
              <a:t> x2*</a:t>
            </a:r>
            <a:r>
              <a:rPr lang="en-US" altLang="zh-CN" sz="1400" dirty="0" err="1"/>
              <a:t>inc</a:t>
            </a:r>
            <a:r>
              <a:rPr lang="en-US" altLang="zh-CN" sz="1400" dirty="0"/>
              <a:t>], [-1 1], 'Color', 'red');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line([x3*</a:t>
            </a:r>
            <a:r>
              <a:rPr lang="en-US" altLang="zh-CN" sz="1400" dirty="0" err="1"/>
              <a:t>inc</a:t>
            </a:r>
            <a:r>
              <a:rPr lang="en-US" altLang="zh-CN" sz="1400" dirty="0"/>
              <a:t> x3*</a:t>
            </a:r>
            <a:r>
              <a:rPr lang="en-US" altLang="zh-CN" sz="1400" dirty="0" err="1"/>
              <a:t>inc</a:t>
            </a:r>
            <a:r>
              <a:rPr lang="en-US" altLang="zh-CN" sz="1400" dirty="0"/>
              <a:t>], [-1 1], 'Color', 'red');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%</a:t>
            </a:r>
            <a:r>
              <a:rPr lang="zh-CN" altLang="en-US" sz="1400" dirty="0"/>
              <a:t>短时能量图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subplot(3,1,2)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plot(amp);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axis([1 length(amp) 0 max(amp)])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 err="1"/>
              <a:t>xlabel</a:t>
            </a:r>
            <a:r>
              <a:rPr lang="en-US" altLang="zh-CN" sz="1400" dirty="0"/>
              <a:t>('</a:t>
            </a:r>
            <a:r>
              <a:rPr lang="zh-CN" altLang="en-US" sz="1400" dirty="0"/>
              <a:t>帧数</a:t>
            </a:r>
            <a:r>
              <a:rPr lang="en-US" altLang="zh-CN" sz="1400" dirty="0"/>
              <a:t>');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 err="1"/>
              <a:t>ylabel</a:t>
            </a:r>
            <a:r>
              <a:rPr lang="en-US" altLang="zh-CN" sz="1400" dirty="0"/>
              <a:t>('Energy');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legend('</a:t>
            </a:r>
            <a:r>
              <a:rPr lang="en-US" altLang="zh-CN" sz="1400" dirty="0" err="1"/>
              <a:t>FrameLen</a:t>
            </a:r>
            <a:r>
              <a:rPr lang="en-US" altLang="zh-CN" sz="1400" dirty="0"/>
              <a:t> = 128' 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line([x1 x1], [min(amp),max(amp)], 'Color', 'red');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line([x2 x2], [min(amp),max(amp)], 'Color', 'red');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%</a:t>
            </a:r>
            <a:r>
              <a:rPr lang="zh-CN" altLang="en-US" sz="1400" dirty="0"/>
              <a:t>短时过零率图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subplot(3,1,3)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plot(</a:t>
            </a:r>
            <a:r>
              <a:rPr lang="en-US" altLang="zh-CN" sz="1400" dirty="0" err="1"/>
              <a:t>zcr</a:t>
            </a:r>
            <a:r>
              <a:rPr lang="en-US" altLang="zh-CN" sz="1400" dirty="0"/>
              <a:t>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axis([1 length(</a:t>
            </a:r>
            <a:r>
              <a:rPr lang="en-US" altLang="zh-CN" sz="1400" dirty="0" err="1"/>
              <a:t>zcr</a:t>
            </a:r>
            <a:r>
              <a:rPr lang="en-US" altLang="zh-CN" sz="1400" dirty="0"/>
              <a:t>) 0 max(</a:t>
            </a:r>
            <a:r>
              <a:rPr lang="en-US" altLang="zh-CN" sz="1400" dirty="0" err="1"/>
              <a:t>zcr</a:t>
            </a:r>
            <a:r>
              <a:rPr lang="en-US" altLang="zh-CN" sz="1400" dirty="0"/>
              <a:t>)])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 err="1"/>
              <a:t>xlabel</a:t>
            </a:r>
            <a:r>
              <a:rPr lang="en-US" altLang="zh-CN" sz="1400" dirty="0"/>
              <a:t>('</a:t>
            </a:r>
            <a:r>
              <a:rPr lang="zh-CN" altLang="en-US" sz="1400" dirty="0"/>
              <a:t>帧数</a:t>
            </a:r>
            <a:r>
              <a:rPr lang="en-US" altLang="zh-CN" sz="1400" dirty="0"/>
              <a:t>');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 err="1"/>
              <a:t>ylabel</a:t>
            </a:r>
            <a:r>
              <a:rPr lang="en-US" altLang="zh-CN" sz="1400" dirty="0"/>
              <a:t>('ZCR');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legend('</a:t>
            </a:r>
            <a:r>
              <a:rPr lang="en-US" altLang="zh-CN" sz="1400" dirty="0" err="1"/>
              <a:t>FrameLen</a:t>
            </a:r>
            <a:r>
              <a:rPr lang="en-US" altLang="zh-CN" sz="1400" dirty="0"/>
              <a:t> = 128');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line([x1 x1], [min(</a:t>
            </a:r>
            <a:r>
              <a:rPr lang="en-US" altLang="zh-CN" sz="1400" dirty="0" err="1"/>
              <a:t>zcr</a:t>
            </a:r>
            <a:r>
              <a:rPr lang="en-US" altLang="zh-CN" sz="1400" dirty="0"/>
              <a:t>),max(</a:t>
            </a:r>
            <a:r>
              <a:rPr lang="en-US" altLang="zh-CN" sz="1400" dirty="0" err="1"/>
              <a:t>zcr</a:t>
            </a:r>
            <a:r>
              <a:rPr lang="en-US" altLang="zh-CN" sz="1400" dirty="0"/>
              <a:t>)], 'Color', 'red');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line([x2 x2], [min(</a:t>
            </a:r>
            <a:r>
              <a:rPr lang="en-US" altLang="zh-CN" sz="1400" dirty="0" err="1"/>
              <a:t>zcr</a:t>
            </a:r>
            <a:r>
              <a:rPr lang="en-US" altLang="zh-CN" sz="1400" dirty="0"/>
              <a:t>),max(</a:t>
            </a:r>
            <a:r>
              <a:rPr lang="en-US" altLang="zh-CN" sz="1400" dirty="0" err="1"/>
              <a:t>zcr</a:t>
            </a:r>
            <a:r>
              <a:rPr lang="en-US" altLang="zh-CN" sz="1400" dirty="0"/>
              <a:t>)], 'Color', 'red');</a:t>
            </a:r>
            <a:endParaRPr lang="zh-CN" altLang="en-US" sz="1400" dirty="0"/>
          </a:p>
        </p:txBody>
      </p:sp>
      <p:pic>
        <p:nvPicPr>
          <p:cNvPr id="5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4785027" y="2024109"/>
            <a:ext cx="7173194" cy="469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4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2805"/>
            <a:ext cx="10773792" cy="452596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%</a:t>
            </a:r>
            <a:r>
              <a:rPr lang="zh-CN" altLang="en-US" sz="1400" dirty="0"/>
              <a:t>定义短时能量函数 </a:t>
            </a:r>
            <a:r>
              <a:rPr lang="en-US" altLang="zh-CN" sz="1400" dirty="0" err="1"/>
              <a:t>ampf.m</a:t>
            </a:r>
            <a:endParaRPr lang="zh-CN" altLang="en-US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function E = </a:t>
            </a:r>
            <a:r>
              <a:rPr lang="en-US" altLang="zh-CN" sz="1400" dirty="0" err="1"/>
              <a:t>ampf</a:t>
            </a:r>
            <a:r>
              <a:rPr lang="en-US" altLang="zh-CN" sz="1400" dirty="0"/>
              <a:t>(x, </a:t>
            </a:r>
            <a:r>
              <a:rPr lang="en-US" altLang="zh-CN" sz="1400" dirty="0" err="1"/>
              <a:t>FrameLen</a:t>
            </a:r>
            <a:r>
              <a:rPr lang="en-US" altLang="zh-CN" sz="1400" dirty="0"/>
              <a:t>, </a:t>
            </a:r>
            <a:r>
              <a:rPr lang="en-US" altLang="zh-CN" sz="1400" dirty="0" err="1"/>
              <a:t>inc</a:t>
            </a:r>
            <a:r>
              <a:rPr lang="en-US" altLang="zh-CN" sz="1400" dirty="0"/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E = sum</a:t>
            </a:r>
            <a:r>
              <a:rPr lang="en-US" altLang="zh-CN" sz="1400" dirty="0" smtClean="0"/>
              <a:t>((</a:t>
            </a:r>
            <a:r>
              <a:rPr lang="en-US" altLang="zh-CN" sz="1400" dirty="0" err="1" smtClean="0"/>
              <a:t>enframe</a:t>
            </a:r>
            <a:r>
              <a:rPr lang="en-US" altLang="zh-CN" sz="1400" dirty="0"/>
              <a:t>( x, </a:t>
            </a:r>
            <a:r>
              <a:rPr lang="en-US" altLang="zh-CN" sz="1400" dirty="0" err="1"/>
              <a:t>FrameLen</a:t>
            </a:r>
            <a:r>
              <a:rPr lang="en-US" altLang="zh-CN" sz="1400" dirty="0"/>
              <a:t>, </a:t>
            </a:r>
            <a:r>
              <a:rPr lang="en-US" altLang="zh-CN" sz="1400" dirty="0" err="1"/>
              <a:t>inc</a:t>
            </a:r>
            <a:r>
              <a:rPr lang="en-US" altLang="zh-CN" sz="1400" dirty="0" smtClean="0"/>
              <a:t>)).^</a:t>
            </a:r>
            <a:r>
              <a:rPr lang="en-US" altLang="zh-CN" sz="1400" dirty="0"/>
              <a:t>2, 2</a:t>
            </a:r>
            <a:r>
              <a:rPr lang="en-US" altLang="zh-CN" sz="1400" dirty="0" smtClean="0"/>
              <a:t>);	%sum(A,2) </a:t>
            </a:r>
            <a:r>
              <a:rPr lang="zh-CN" altLang="en-US" sz="1400" dirty="0" smtClean="0"/>
              <a:t>对矩阵行求和，结果</a:t>
            </a:r>
            <a:r>
              <a:rPr lang="en-US" altLang="zh-CN" sz="1400" dirty="0" smtClean="0"/>
              <a:t>E</a:t>
            </a:r>
            <a:r>
              <a:rPr lang="zh-CN" altLang="en-US" sz="1400" dirty="0" smtClean="0"/>
              <a:t>为一维数组</a:t>
            </a:r>
            <a:endParaRPr lang="en-US" altLang="zh-CN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%</a:t>
            </a:r>
            <a:r>
              <a:rPr lang="zh-CN" altLang="en-US" sz="1400" dirty="0"/>
              <a:t>定义短时过零率 </a:t>
            </a:r>
            <a:r>
              <a:rPr lang="en-US" altLang="zh-CN" sz="1400" dirty="0" err="1"/>
              <a:t>zcrf.m</a:t>
            </a:r>
            <a:endParaRPr lang="zh-CN" altLang="en-US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function </a:t>
            </a:r>
            <a:r>
              <a:rPr lang="en-US" altLang="zh-CN" sz="1400" dirty="0" err="1"/>
              <a:t>zcr</a:t>
            </a:r>
            <a:r>
              <a:rPr lang="en-US" altLang="zh-CN" sz="1400" dirty="0"/>
              <a:t> = </a:t>
            </a:r>
            <a:r>
              <a:rPr lang="en-US" altLang="zh-CN" sz="1400" dirty="0" err="1"/>
              <a:t>zcrf</a:t>
            </a:r>
            <a:r>
              <a:rPr lang="en-US" altLang="zh-CN" sz="1400" dirty="0"/>
              <a:t>(</a:t>
            </a:r>
            <a:r>
              <a:rPr lang="en-US" altLang="zh-CN" sz="1400" dirty="0" err="1"/>
              <a:t>x,FrameLen,inc</a:t>
            </a:r>
            <a:r>
              <a:rPr lang="en-US" altLang="zh-CN" sz="1400" dirty="0"/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tmp1  = </a:t>
            </a:r>
            <a:r>
              <a:rPr lang="en-US" altLang="zh-CN" sz="1400" dirty="0" err="1"/>
              <a:t>enframe</a:t>
            </a:r>
            <a:r>
              <a:rPr lang="en-US" altLang="zh-CN" sz="1400" dirty="0"/>
              <a:t>(x(1:end-1), </a:t>
            </a:r>
            <a:r>
              <a:rPr lang="en-US" altLang="zh-CN" sz="1400" dirty="0" err="1"/>
              <a:t>FrameLen,inc</a:t>
            </a:r>
            <a:r>
              <a:rPr lang="en-US" altLang="zh-CN" sz="1400" dirty="0" smtClean="0"/>
              <a:t>);	%</a:t>
            </a:r>
            <a:r>
              <a:rPr lang="zh-CN" altLang="en-US" sz="1400" dirty="0" smtClean="0"/>
              <a:t>将一维数组</a:t>
            </a:r>
            <a:r>
              <a:rPr lang="en-US" altLang="zh-CN" sz="1400" dirty="0" smtClean="0"/>
              <a:t>x</a:t>
            </a:r>
            <a:r>
              <a:rPr lang="zh-CN" altLang="en-US" sz="1400" dirty="0" smtClean="0"/>
              <a:t>分帧，并转化为矩阵存入</a:t>
            </a:r>
            <a:r>
              <a:rPr lang="en-US" altLang="zh-CN" sz="1400" dirty="0" smtClean="0"/>
              <a:t>tmp1</a:t>
            </a:r>
            <a:endParaRPr lang="en-US" altLang="zh-CN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tmp2  = </a:t>
            </a:r>
            <a:r>
              <a:rPr lang="en-US" altLang="zh-CN" sz="1400" dirty="0" err="1"/>
              <a:t>enframe</a:t>
            </a:r>
            <a:r>
              <a:rPr lang="en-US" altLang="zh-CN" sz="1400" dirty="0"/>
              <a:t>(x(2:end)  , </a:t>
            </a:r>
            <a:r>
              <a:rPr lang="en-US" altLang="zh-CN" sz="1400" dirty="0" err="1"/>
              <a:t>FrameLen,inc</a:t>
            </a:r>
            <a:r>
              <a:rPr lang="en-US" altLang="zh-CN" sz="1400" dirty="0" smtClean="0"/>
              <a:t>);	%tmp1</a:t>
            </a:r>
            <a:r>
              <a:rPr lang="zh-CN" altLang="en-US" sz="1400" dirty="0" smtClean="0"/>
              <a:t>、</a:t>
            </a:r>
            <a:r>
              <a:rPr lang="en-US" altLang="zh-CN" sz="1400" dirty="0" smtClean="0"/>
              <a:t>tmp2</a:t>
            </a:r>
            <a:r>
              <a:rPr lang="zh-CN" altLang="en-US" sz="1400" dirty="0" smtClean="0"/>
              <a:t>皆为矩阵</a:t>
            </a:r>
            <a:endParaRPr lang="en-US" altLang="zh-CN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signs = (tmp1.*tmp2)&lt;0;       </a:t>
            </a:r>
            <a:r>
              <a:rPr lang="en-US" altLang="zh-CN" sz="1400" dirty="0" smtClean="0"/>
              <a:t>		%</a:t>
            </a:r>
            <a:r>
              <a:rPr lang="zh-CN" altLang="en-US" sz="1400" dirty="0"/>
              <a:t>真实过零</a:t>
            </a:r>
            <a:r>
              <a:rPr lang="zh-CN" altLang="en-US" sz="1400" dirty="0" smtClean="0"/>
              <a:t>率，存入一维数组</a:t>
            </a:r>
            <a:r>
              <a:rPr lang="en-US" altLang="zh-CN" sz="1400" dirty="0" smtClean="0"/>
              <a:t>signs</a:t>
            </a:r>
            <a:endParaRPr lang="zh-CN" altLang="en-US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/>
              <a:t>diffs = (abs(tmp1 - tmp2))&gt;0.02;    </a:t>
            </a:r>
            <a:r>
              <a:rPr lang="en-US" altLang="zh-CN" sz="1400" dirty="0" smtClean="0"/>
              <a:t>		%</a:t>
            </a:r>
            <a:r>
              <a:rPr lang="zh-CN" altLang="en-US" sz="1400" dirty="0"/>
              <a:t>考虑音频噪声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dirty="0" err="1"/>
              <a:t>zcr</a:t>
            </a:r>
            <a:r>
              <a:rPr lang="en-US" altLang="zh-CN" sz="1400" dirty="0"/>
              <a:t>   = sum(signs.*diffs,2</a:t>
            </a:r>
            <a:r>
              <a:rPr lang="en-US" altLang="zh-CN" sz="1400" dirty="0" smtClean="0"/>
              <a:t>);		%</a:t>
            </a:r>
            <a:r>
              <a:rPr lang="en-US" altLang="zh-CN" sz="1400" dirty="0" err="1" smtClean="0"/>
              <a:t>zcr</a:t>
            </a:r>
            <a:r>
              <a:rPr lang="zh-CN" altLang="en-US" sz="1400" dirty="0" smtClean="0"/>
              <a:t>为一维数组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18918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333</Words>
  <Application>Microsoft Office PowerPoint</Application>
  <PresentationFormat>宽屏</PresentationFormat>
  <Paragraphs>110</Paragraphs>
  <Slides>7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3" baseType="lpstr">
      <vt:lpstr>宋体</vt:lpstr>
      <vt:lpstr>Arial</vt:lpstr>
      <vt:lpstr>Calibri</vt:lpstr>
      <vt:lpstr>Calibri Light</vt:lpstr>
      <vt:lpstr>Office 主题</vt:lpstr>
      <vt:lpstr>包装程序外壳对象</vt:lpstr>
      <vt:lpstr>实验2 音段边界检测器</vt:lpstr>
      <vt:lpstr>实验2 音段边界检测器</vt:lpstr>
      <vt:lpstr>实验2 音段边界检测器</vt:lpstr>
      <vt:lpstr>实验2 音段边界检测器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实验2 音段边界检测器</dc:title>
  <dc:creator>xiaoni</dc:creator>
  <cp:lastModifiedBy>xiaoni</cp:lastModifiedBy>
  <cp:revision>12</cp:revision>
  <dcterms:created xsi:type="dcterms:W3CDTF">2023-04-11T08:18:08Z</dcterms:created>
  <dcterms:modified xsi:type="dcterms:W3CDTF">2023-11-01T01:33:04Z</dcterms:modified>
</cp:coreProperties>
</file>