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314" r:id="rId15"/>
    <p:sldId id="315" r:id="rId16"/>
    <p:sldId id="299" r:id="rId17"/>
    <p:sldId id="318" r:id="rId18"/>
    <p:sldId id="316" r:id="rId19"/>
    <p:sldId id="317" r:id="rId20"/>
    <p:sldId id="300" r:id="rId21"/>
    <p:sldId id="320" r:id="rId22"/>
    <p:sldId id="319" r:id="rId23"/>
    <p:sldId id="321" r:id="rId24"/>
    <p:sldId id="323" r:id="rId25"/>
    <p:sldId id="326" r:id="rId26"/>
    <p:sldId id="325" r:id="rId27"/>
    <p:sldId id="324" r:id="rId2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4CB9C5-0579-470F-A924-5B1A6B2347B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8451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FB1427B-5705-44DE-B19B-BCCDC525B9EA}" type="slidenum">
              <a:rPr lang="en-US" altLang="zh-CN"/>
              <a:pPr eaLnBrk="1" hangingPunct="1">
                <a:spcBef>
                  <a:spcPct val="0"/>
                </a:spcBef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5484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D7D11AF-EFBA-48BA-8376-E58A598D7942}" type="slidenum">
              <a:rPr lang="en-US" altLang="zh-CN"/>
              <a:pPr eaLnBrk="1" hangingPunct="1">
                <a:spcBef>
                  <a:spcPct val="0"/>
                </a:spcBef>
              </a:pPr>
              <a:t>2</a:t>
            </a:fld>
            <a:endParaRPr lang="en-US" altLang="zh-CN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143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CEF86CBD-8AE4-4EEC-B8F0-CE1BC44A34E7}" type="slidenum">
              <a:rPr lang="en-US" altLang="zh-CN"/>
              <a:pPr eaLnBrk="1" hangingPunct="1">
                <a:spcBef>
                  <a:spcPct val="0"/>
                </a:spcBef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9293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E4A1B74-9E74-4025-8C96-7A3DCB5A9628}" type="slidenum">
              <a:rPr lang="en-US" altLang="zh-CN"/>
              <a:pPr eaLnBrk="1" hangingPunct="1">
                <a:spcBef>
                  <a:spcPct val="0"/>
                </a:spcBef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953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8DC6906-D779-4108-AFB9-1FEC26563214}" type="slidenum">
              <a:rPr lang="en-US" altLang="zh-CN"/>
              <a:pPr eaLnBrk="1" hangingPunct="1">
                <a:spcBef>
                  <a:spcPct val="0"/>
                </a:spcBef>
              </a:pPr>
              <a:t>24</a:t>
            </a:fld>
            <a:endParaRPr lang="en-US" altLang="zh-CN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827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panose="020B0604020202020204" pitchFamily="34" charset="0"/>
              </a:defRPr>
            </a:lvl1pPr>
          </a:lstStyle>
          <a:p>
            <a:fld id="{9CBE888C-C17D-4410-A573-5EF0F93AA9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40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83FA0038-A4B0-4560-A52D-A36C55D251A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652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EA96EE1-2C0A-42A0-9E8C-5030B68FF94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980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91C0BDF5-4630-48E8-B078-0E20100109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584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C6B8BF9-0A8A-44E6-AC8B-1F8F1305743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534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7E30E5C-728D-4675-B32A-988271B27D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977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85D1F71-673F-4D34-B0E8-26F1D05C56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297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3A8F49A-E0F8-4D97-A141-3A348D460A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5332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1301230-B55E-4342-8042-EF02060979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842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95A3BA2B-D9D2-4B84-B2F5-278BF8CCF0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591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03B4E94-55E8-4675-B0DF-56B9828E232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8852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5750C8E-AF2B-48C3-AC25-6D3B6070DC5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083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1330-DA2C-499E-A08A-297FDE6D05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58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fld id="{65C6881C-4E07-4072-B852-1FE1DF931F9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png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第六章 语音识别</a:t>
            </a:r>
            <a:r>
              <a:rPr lang="en-US" altLang="zh-CN" smtClean="0"/>
              <a:t>-</a:t>
            </a:r>
            <a:r>
              <a:rPr lang="zh-CN" altLang="en-US" smtClean="0"/>
              <a:t>关键技术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smtClean="0"/>
              <a:t>HMM</a:t>
            </a:r>
            <a:r>
              <a:rPr lang="zh-CN" altLang="en-US" sz="2400" smtClean="0"/>
              <a:t>训练</a:t>
            </a:r>
          </a:p>
          <a:p>
            <a:pPr eaLnBrk="1" hangingPunct="1"/>
            <a:r>
              <a:rPr lang="en-US" altLang="zh-CN" sz="2400" smtClean="0"/>
              <a:t>Viterbi</a:t>
            </a:r>
            <a:r>
              <a:rPr lang="zh-CN" altLang="en-US" sz="2400" smtClean="0"/>
              <a:t>解码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三个基本问题</a:t>
            </a:r>
          </a:p>
        </p:txBody>
      </p:sp>
      <p:graphicFrame>
        <p:nvGraphicFramePr>
          <p:cNvPr id="15363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260350" y="1998663"/>
          <a:ext cx="8623300" cy="215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Equation" r:id="rId4" imgW="5600700" imgH="1397000" progId="Equation.3">
                  <p:embed/>
                </p:oleObj>
              </mc:Choice>
              <mc:Fallback>
                <p:oleObj name="Equation" r:id="rId4" imgW="5600700" imgH="1397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" y="1998663"/>
                        <a:ext cx="8623300" cy="215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HMM</a:t>
            </a:r>
            <a:r>
              <a:rPr lang="zh-CN" altLang="en-US" smtClean="0"/>
              <a:t>训练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smtClean="0"/>
              <a:t>问题：如何获得“好”的模型</a:t>
            </a:r>
          </a:p>
          <a:p>
            <a:pPr lvl="1" eaLnBrk="1" hangingPunct="1"/>
            <a:r>
              <a:rPr lang="zh-CN" altLang="en-US" sz="2400" smtClean="0"/>
              <a:t>评价标准：最大似然、最大区分</a:t>
            </a:r>
          </a:p>
          <a:p>
            <a:pPr lvl="1" eaLnBrk="1" hangingPunct="1"/>
            <a:r>
              <a:rPr lang="zh-CN" altLang="en-US" sz="2400" smtClean="0"/>
              <a:t>方法论：数据驱动</a:t>
            </a:r>
          </a:p>
          <a:p>
            <a:pPr lvl="1" eaLnBrk="1" hangingPunct="1"/>
            <a:r>
              <a:rPr lang="zh-CN" altLang="en-US" sz="2400" smtClean="0"/>
              <a:t>算法实现：</a:t>
            </a:r>
            <a:r>
              <a:rPr lang="en-US" altLang="zh-CN" sz="2400" smtClean="0"/>
              <a:t>B</a:t>
            </a:r>
            <a:r>
              <a:rPr lang="zh-CN" altLang="en-US" sz="2400" smtClean="0"/>
              <a:t>矩阵的参数估计</a:t>
            </a:r>
          </a:p>
          <a:p>
            <a:pPr lvl="1" eaLnBrk="1" hangingPunct="1"/>
            <a:endParaRPr lang="en-US" altLang="zh-CN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</a:t>
            </a:r>
            <a:r>
              <a:rPr lang="zh-CN" altLang="en-US" smtClean="0"/>
              <a:t>矩阵的参数估计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 smtClean="0"/>
              <a:t>状态观测概率矩阵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endParaRPr lang="zh-CN" altLang="en-US" sz="2400" dirty="0" smtClean="0"/>
          </a:p>
          <a:p>
            <a:pPr eaLnBrk="1" hangingPunct="1"/>
            <a:r>
              <a:rPr lang="zh-CN" altLang="en-US" sz="2400" dirty="0" smtClean="0"/>
              <a:t>刻画的是状态</a:t>
            </a:r>
            <a:r>
              <a:rPr lang="en-US" altLang="zh-CN" sz="2400" i="1" dirty="0" err="1" smtClean="0"/>
              <a:t>s</a:t>
            </a:r>
            <a:r>
              <a:rPr lang="en-US" altLang="zh-CN" sz="2400" i="1" baseline="-25000" dirty="0" err="1" smtClean="0"/>
              <a:t>i</a:t>
            </a:r>
            <a:r>
              <a:rPr lang="zh-CN" altLang="en-US" sz="2400" dirty="0" smtClean="0"/>
              <a:t>所对应声学特征</a:t>
            </a:r>
            <a:r>
              <a:rPr lang="en-US" altLang="zh-CN" sz="2400" i="1" dirty="0" err="1" smtClean="0"/>
              <a:t>o</a:t>
            </a:r>
            <a:r>
              <a:rPr lang="en-US" altLang="zh-CN" sz="2400" i="1" baseline="-25000" dirty="0" err="1" smtClean="0"/>
              <a:t>t</a:t>
            </a:r>
            <a:r>
              <a:rPr lang="zh-CN" altLang="en-US" sz="2400" dirty="0" smtClean="0"/>
              <a:t>的概率分布</a:t>
            </a:r>
          </a:p>
          <a:p>
            <a:pPr lvl="1" eaLnBrk="1" hangingPunct="1"/>
            <a:r>
              <a:rPr lang="zh-CN" altLang="en-US" sz="2000" dirty="0" smtClean="0"/>
              <a:t>随机分布，且非典型函数分布</a:t>
            </a:r>
          </a:p>
          <a:p>
            <a:pPr lvl="1" eaLnBrk="1" hangingPunct="1"/>
            <a:r>
              <a:rPr lang="en-US" altLang="zh-CN" sz="2000" dirty="0" smtClean="0"/>
              <a:t>GMM(</a:t>
            </a:r>
            <a:r>
              <a:rPr lang="en-US" altLang="zh-CN" sz="2000" dirty="0" err="1" smtClean="0"/>
              <a:t>Gaussion</a:t>
            </a:r>
            <a:r>
              <a:rPr lang="en-US" altLang="zh-CN" sz="2000" dirty="0" smtClean="0"/>
              <a:t> Mixed Model)</a:t>
            </a:r>
            <a:endParaRPr lang="en-US" altLang="zh-CN" sz="1600" dirty="0"/>
          </a:p>
          <a:p>
            <a:pPr lvl="2" eaLnBrk="1" hangingPunct="1"/>
            <a:endParaRPr lang="en-US" altLang="zh-CN" sz="1600" dirty="0" smtClean="0"/>
          </a:p>
          <a:p>
            <a:pPr lvl="2" eaLnBrk="1" hangingPunct="1"/>
            <a:endParaRPr lang="en-US" altLang="zh-CN" sz="1600" dirty="0"/>
          </a:p>
          <a:p>
            <a:pPr lvl="2" eaLnBrk="1" hangingPunct="1"/>
            <a:r>
              <a:rPr lang="zh-CN" altLang="en-US" sz="1600" dirty="0" smtClean="0"/>
              <a:t>原则上，增加混合高斯数目，</a:t>
            </a:r>
            <a:endParaRPr lang="en-US" altLang="zh-CN" sz="1600" dirty="0" smtClean="0"/>
          </a:p>
          <a:p>
            <a:pPr marL="914400" lvl="2" indent="0" eaLnBrk="1" hangingPunct="1">
              <a:buNone/>
            </a:pPr>
            <a:r>
              <a:rPr lang="zh-CN" altLang="en-US" sz="1600" dirty="0"/>
              <a:t>可</a:t>
            </a:r>
            <a:r>
              <a:rPr lang="zh-CN" altLang="en-US" sz="1600" dirty="0" smtClean="0"/>
              <a:t>无限逼近任意概率分布</a:t>
            </a:r>
            <a:endParaRPr lang="en-US" altLang="zh-CN" sz="1600" dirty="0" smtClean="0"/>
          </a:p>
          <a:p>
            <a:pPr eaLnBrk="1" hangingPunct="1"/>
            <a:r>
              <a:rPr lang="en-US" altLang="zh-CN" sz="2400" dirty="0" smtClean="0"/>
              <a:t>HMM-GMM</a:t>
            </a:r>
          </a:p>
          <a:p>
            <a:pPr lvl="1" eaLnBrk="1" hangingPunct="1"/>
            <a:r>
              <a:rPr lang="en-US" altLang="zh-CN" sz="2000" dirty="0" smtClean="0"/>
              <a:t>B</a:t>
            </a:r>
            <a:r>
              <a:rPr lang="zh-CN" altLang="en-US" sz="2000" dirty="0" smtClean="0"/>
              <a:t>矩阵在识别中起关键性作用</a:t>
            </a:r>
            <a:endParaRPr lang="en-US" altLang="zh-CN" sz="2000" dirty="0" smtClean="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296838"/>
              </p:ext>
            </p:extLst>
          </p:nvPr>
        </p:nvGraphicFramePr>
        <p:xfrm>
          <a:off x="2034654" y="2501900"/>
          <a:ext cx="34734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9" name="公式" r:id="rId3" imgW="2298600" imgH="482400" progId="Equation.3">
                  <p:embed/>
                </p:oleObj>
              </mc:Choice>
              <mc:Fallback>
                <p:oleObj name="公式" r:id="rId3" imgW="229860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654" y="2501900"/>
                        <a:ext cx="347345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3" name="Group 95"/>
          <p:cNvGrpSpPr>
            <a:grpSpLocks/>
          </p:cNvGrpSpPr>
          <p:nvPr/>
        </p:nvGrpSpPr>
        <p:grpSpPr bwMode="auto">
          <a:xfrm>
            <a:off x="5434509" y="3860800"/>
            <a:ext cx="3421063" cy="2736850"/>
            <a:chOff x="3378" y="1389"/>
            <a:chExt cx="2155" cy="1724"/>
          </a:xfrm>
        </p:grpSpPr>
        <p:sp>
          <p:nvSpPr>
            <p:cNvPr id="17414" name="Line 5"/>
            <p:cNvSpPr>
              <a:spLocks noChangeShapeType="1"/>
            </p:cNvSpPr>
            <p:nvPr/>
          </p:nvSpPr>
          <p:spPr bwMode="auto">
            <a:xfrm>
              <a:off x="3379" y="3113"/>
              <a:ext cx="21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5" name="Line 6"/>
            <p:cNvSpPr>
              <a:spLocks noChangeShapeType="1"/>
            </p:cNvSpPr>
            <p:nvPr/>
          </p:nvSpPr>
          <p:spPr bwMode="auto">
            <a:xfrm flipH="1" flipV="1">
              <a:off x="3378" y="1389"/>
              <a:ext cx="1" cy="1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6" name="AutoShape 7"/>
            <p:cNvSpPr>
              <a:spLocks noChangeArrowheads="1"/>
            </p:cNvSpPr>
            <p:nvPr/>
          </p:nvSpPr>
          <p:spPr bwMode="auto">
            <a:xfrm>
              <a:off x="4346" y="2251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17" name="AutoShape 8"/>
            <p:cNvSpPr>
              <a:spLocks noChangeArrowheads="1"/>
            </p:cNvSpPr>
            <p:nvPr/>
          </p:nvSpPr>
          <p:spPr bwMode="auto">
            <a:xfrm>
              <a:off x="4210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18" name="AutoShape 9"/>
            <p:cNvSpPr>
              <a:spLocks noChangeArrowheads="1"/>
            </p:cNvSpPr>
            <p:nvPr/>
          </p:nvSpPr>
          <p:spPr bwMode="auto">
            <a:xfrm>
              <a:off x="4255" y="229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19" name="AutoShape 10"/>
            <p:cNvSpPr>
              <a:spLocks noChangeArrowheads="1"/>
            </p:cNvSpPr>
            <p:nvPr/>
          </p:nvSpPr>
          <p:spPr bwMode="auto">
            <a:xfrm>
              <a:off x="4255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0" name="AutoShape 11"/>
            <p:cNvSpPr>
              <a:spLocks noChangeArrowheads="1"/>
            </p:cNvSpPr>
            <p:nvPr/>
          </p:nvSpPr>
          <p:spPr bwMode="auto">
            <a:xfrm>
              <a:off x="4300" y="2161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1" name="AutoShape 12"/>
            <p:cNvSpPr>
              <a:spLocks noChangeArrowheads="1"/>
            </p:cNvSpPr>
            <p:nvPr/>
          </p:nvSpPr>
          <p:spPr bwMode="auto">
            <a:xfrm>
              <a:off x="4482" y="234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2" name="AutoShape 13"/>
            <p:cNvSpPr>
              <a:spLocks noChangeArrowheads="1"/>
            </p:cNvSpPr>
            <p:nvPr/>
          </p:nvSpPr>
          <p:spPr bwMode="auto">
            <a:xfrm>
              <a:off x="4936" y="193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3" name="AutoShape 14"/>
            <p:cNvSpPr>
              <a:spLocks noChangeArrowheads="1"/>
            </p:cNvSpPr>
            <p:nvPr/>
          </p:nvSpPr>
          <p:spPr bwMode="auto">
            <a:xfrm>
              <a:off x="5072" y="184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4" name="AutoShape 15"/>
            <p:cNvSpPr>
              <a:spLocks noChangeArrowheads="1"/>
            </p:cNvSpPr>
            <p:nvPr/>
          </p:nvSpPr>
          <p:spPr bwMode="auto">
            <a:xfrm>
              <a:off x="5118" y="179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5" name="AutoShape 16"/>
            <p:cNvSpPr>
              <a:spLocks noChangeArrowheads="1"/>
            </p:cNvSpPr>
            <p:nvPr/>
          </p:nvSpPr>
          <p:spPr bwMode="auto">
            <a:xfrm>
              <a:off x="4891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6" name="AutoShape 17"/>
            <p:cNvSpPr>
              <a:spLocks noChangeArrowheads="1"/>
            </p:cNvSpPr>
            <p:nvPr/>
          </p:nvSpPr>
          <p:spPr bwMode="auto">
            <a:xfrm>
              <a:off x="4391" y="238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7" name="AutoShape 18"/>
            <p:cNvSpPr>
              <a:spLocks noChangeArrowheads="1"/>
            </p:cNvSpPr>
            <p:nvPr/>
          </p:nvSpPr>
          <p:spPr bwMode="auto">
            <a:xfrm>
              <a:off x="4845" y="193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8" name="AutoShape 19"/>
            <p:cNvSpPr>
              <a:spLocks noChangeArrowheads="1"/>
            </p:cNvSpPr>
            <p:nvPr/>
          </p:nvSpPr>
          <p:spPr bwMode="auto">
            <a:xfrm>
              <a:off x="4301" y="207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29" name="AutoShape 20"/>
            <p:cNvSpPr>
              <a:spLocks noChangeArrowheads="1"/>
            </p:cNvSpPr>
            <p:nvPr/>
          </p:nvSpPr>
          <p:spPr bwMode="auto">
            <a:xfrm>
              <a:off x="4074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0" name="AutoShape 21"/>
            <p:cNvSpPr>
              <a:spLocks noChangeArrowheads="1"/>
            </p:cNvSpPr>
            <p:nvPr/>
          </p:nvSpPr>
          <p:spPr bwMode="auto">
            <a:xfrm>
              <a:off x="4301" y="2206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1" name="AutoShape 22"/>
            <p:cNvSpPr>
              <a:spLocks noChangeArrowheads="1"/>
            </p:cNvSpPr>
            <p:nvPr/>
          </p:nvSpPr>
          <p:spPr bwMode="auto">
            <a:xfrm>
              <a:off x="4801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2" name="AutoShape 23"/>
            <p:cNvSpPr>
              <a:spLocks noChangeArrowheads="1"/>
            </p:cNvSpPr>
            <p:nvPr/>
          </p:nvSpPr>
          <p:spPr bwMode="auto">
            <a:xfrm>
              <a:off x="5072" y="197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3" name="AutoShape 24"/>
            <p:cNvSpPr>
              <a:spLocks noChangeArrowheads="1"/>
            </p:cNvSpPr>
            <p:nvPr/>
          </p:nvSpPr>
          <p:spPr bwMode="auto">
            <a:xfrm>
              <a:off x="5073" y="184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4" name="AutoShape 25"/>
            <p:cNvSpPr>
              <a:spLocks noChangeArrowheads="1"/>
            </p:cNvSpPr>
            <p:nvPr/>
          </p:nvSpPr>
          <p:spPr bwMode="auto">
            <a:xfrm>
              <a:off x="4982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5" name="AutoShape 26"/>
            <p:cNvSpPr>
              <a:spLocks noChangeArrowheads="1"/>
            </p:cNvSpPr>
            <p:nvPr/>
          </p:nvSpPr>
          <p:spPr bwMode="auto">
            <a:xfrm>
              <a:off x="4891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6" name="AutoShape 27"/>
            <p:cNvSpPr>
              <a:spLocks noChangeArrowheads="1"/>
            </p:cNvSpPr>
            <p:nvPr/>
          </p:nvSpPr>
          <p:spPr bwMode="auto">
            <a:xfrm>
              <a:off x="5254" y="184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7" name="AutoShape 28"/>
            <p:cNvSpPr>
              <a:spLocks noChangeArrowheads="1"/>
            </p:cNvSpPr>
            <p:nvPr/>
          </p:nvSpPr>
          <p:spPr bwMode="auto">
            <a:xfrm>
              <a:off x="5163" y="175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8" name="AutoShape 29"/>
            <p:cNvSpPr>
              <a:spLocks noChangeArrowheads="1"/>
            </p:cNvSpPr>
            <p:nvPr/>
          </p:nvSpPr>
          <p:spPr bwMode="auto">
            <a:xfrm>
              <a:off x="5163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39" name="AutoShape 30"/>
            <p:cNvSpPr>
              <a:spLocks noChangeArrowheads="1"/>
            </p:cNvSpPr>
            <p:nvPr/>
          </p:nvSpPr>
          <p:spPr bwMode="auto">
            <a:xfrm>
              <a:off x="5072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0" name="AutoShape 31"/>
            <p:cNvSpPr>
              <a:spLocks noChangeArrowheads="1"/>
            </p:cNvSpPr>
            <p:nvPr/>
          </p:nvSpPr>
          <p:spPr bwMode="auto">
            <a:xfrm>
              <a:off x="4165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1" name="AutoShape 32"/>
            <p:cNvSpPr>
              <a:spLocks noChangeArrowheads="1"/>
            </p:cNvSpPr>
            <p:nvPr/>
          </p:nvSpPr>
          <p:spPr bwMode="auto">
            <a:xfrm>
              <a:off x="4210" y="234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2" name="AutoShape 33"/>
            <p:cNvSpPr>
              <a:spLocks noChangeArrowheads="1"/>
            </p:cNvSpPr>
            <p:nvPr/>
          </p:nvSpPr>
          <p:spPr bwMode="auto">
            <a:xfrm>
              <a:off x="4437" y="216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3" name="AutoShape 34"/>
            <p:cNvSpPr>
              <a:spLocks noChangeArrowheads="1"/>
            </p:cNvSpPr>
            <p:nvPr/>
          </p:nvSpPr>
          <p:spPr bwMode="auto">
            <a:xfrm>
              <a:off x="4210" y="2251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4" name="AutoShape 35"/>
            <p:cNvSpPr>
              <a:spLocks noChangeArrowheads="1"/>
            </p:cNvSpPr>
            <p:nvPr/>
          </p:nvSpPr>
          <p:spPr bwMode="auto">
            <a:xfrm>
              <a:off x="4437" y="225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5" name="AutoShape 36"/>
            <p:cNvSpPr>
              <a:spLocks noChangeArrowheads="1"/>
            </p:cNvSpPr>
            <p:nvPr/>
          </p:nvSpPr>
          <p:spPr bwMode="auto">
            <a:xfrm>
              <a:off x="4255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6" name="AutoShape 37"/>
            <p:cNvSpPr>
              <a:spLocks noChangeArrowheads="1"/>
            </p:cNvSpPr>
            <p:nvPr/>
          </p:nvSpPr>
          <p:spPr bwMode="auto">
            <a:xfrm>
              <a:off x="4981" y="197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7" name="AutoShape 38"/>
            <p:cNvSpPr>
              <a:spLocks noChangeArrowheads="1"/>
            </p:cNvSpPr>
            <p:nvPr/>
          </p:nvSpPr>
          <p:spPr bwMode="auto">
            <a:xfrm>
              <a:off x="4891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8" name="AutoShape 39"/>
            <p:cNvSpPr>
              <a:spLocks noChangeArrowheads="1"/>
            </p:cNvSpPr>
            <p:nvPr/>
          </p:nvSpPr>
          <p:spPr bwMode="auto">
            <a:xfrm>
              <a:off x="5027" y="179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49" name="AutoShape 40"/>
            <p:cNvSpPr>
              <a:spLocks noChangeArrowheads="1"/>
            </p:cNvSpPr>
            <p:nvPr/>
          </p:nvSpPr>
          <p:spPr bwMode="auto">
            <a:xfrm>
              <a:off x="5163" y="193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0" name="AutoShape 41"/>
            <p:cNvSpPr>
              <a:spLocks noChangeArrowheads="1"/>
            </p:cNvSpPr>
            <p:nvPr/>
          </p:nvSpPr>
          <p:spPr bwMode="auto">
            <a:xfrm>
              <a:off x="5209" y="188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1" name="AutoShape 42"/>
            <p:cNvSpPr>
              <a:spLocks noChangeArrowheads="1"/>
            </p:cNvSpPr>
            <p:nvPr/>
          </p:nvSpPr>
          <p:spPr bwMode="auto">
            <a:xfrm>
              <a:off x="5117" y="184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2" name="AutoShape 43"/>
            <p:cNvSpPr>
              <a:spLocks noChangeArrowheads="1"/>
            </p:cNvSpPr>
            <p:nvPr/>
          </p:nvSpPr>
          <p:spPr bwMode="auto">
            <a:xfrm>
              <a:off x="4165" y="220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3" name="AutoShape 44"/>
            <p:cNvSpPr>
              <a:spLocks noChangeArrowheads="1"/>
            </p:cNvSpPr>
            <p:nvPr/>
          </p:nvSpPr>
          <p:spPr bwMode="auto">
            <a:xfrm>
              <a:off x="4255" y="2206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4" name="AutoShape 45"/>
            <p:cNvSpPr>
              <a:spLocks noChangeArrowheads="1"/>
            </p:cNvSpPr>
            <p:nvPr/>
          </p:nvSpPr>
          <p:spPr bwMode="auto">
            <a:xfrm>
              <a:off x="4527" y="2251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5" name="AutoShape 46"/>
            <p:cNvSpPr>
              <a:spLocks noChangeArrowheads="1"/>
            </p:cNvSpPr>
            <p:nvPr/>
          </p:nvSpPr>
          <p:spPr bwMode="auto">
            <a:xfrm>
              <a:off x="4255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6" name="AutoShape 47"/>
            <p:cNvSpPr>
              <a:spLocks noChangeArrowheads="1"/>
            </p:cNvSpPr>
            <p:nvPr/>
          </p:nvSpPr>
          <p:spPr bwMode="auto">
            <a:xfrm>
              <a:off x="4755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7" name="AutoShape 48"/>
            <p:cNvSpPr>
              <a:spLocks noChangeArrowheads="1"/>
            </p:cNvSpPr>
            <p:nvPr/>
          </p:nvSpPr>
          <p:spPr bwMode="auto">
            <a:xfrm>
              <a:off x="4891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8" name="AutoShape 49"/>
            <p:cNvSpPr>
              <a:spLocks noChangeArrowheads="1"/>
            </p:cNvSpPr>
            <p:nvPr/>
          </p:nvSpPr>
          <p:spPr bwMode="auto">
            <a:xfrm>
              <a:off x="4845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59" name="AutoShape 50"/>
            <p:cNvSpPr>
              <a:spLocks noChangeArrowheads="1"/>
            </p:cNvSpPr>
            <p:nvPr/>
          </p:nvSpPr>
          <p:spPr bwMode="auto">
            <a:xfrm>
              <a:off x="4664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0" name="AutoShape 51"/>
            <p:cNvSpPr>
              <a:spLocks noChangeArrowheads="1"/>
            </p:cNvSpPr>
            <p:nvPr/>
          </p:nvSpPr>
          <p:spPr bwMode="auto">
            <a:xfrm>
              <a:off x="5072" y="1888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1" name="AutoShape 52"/>
            <p:cNvSpPr>
              <a:spLocks noChangeArrowheads="1"/>
            </p:cNvSpPr>
            <p:nvPr/>
          </p:nvSpPr>
          <p:spPr bwMode="auto">
            <a:xfrm>
              <a:off x="5208" y="179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2" name="AutoShape 53"/>
            <p:cNvSpPr>
              <a:spLocks noChangeArrowheads="1"/>
            </p:cNvSpPr>
            <p:nvPr/>
          </p:nvSpPr>
          <p:spPr bwMode="auto">
            <a:xfrm>
              <a:off x="4845" y="216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3" name="AutoShape 54"/>
            <p:cNvSpPr>
              <a:spLocks noChangeArrowheads="1"/>
            </p:cNvSpPr>
            <p:nvPr/>
          </p:nvSpPr>
          <p:spPr bwMode="auto">
            <a:xfrm>
              <a:off x="4709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4" name="AutoShape 55"/>
            <p:cNvSpPr>
              <a:spLocks noChangeArrowheads="1"/>
            </p:cNvSpPr>
            <p:nvPr/>
          </p:nvSpPr>
          <p:spPr bwMode="auto">
            <a:xfrm>
              <a:off x="4845" y="184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5" name="AutoShape 56"/>
            <p:cNvSpPr>
              <a:spLocks noChangeArrowheads="1"/>
            </p:cNvSpPr>
            <p:nvPr/>
          </p:nvSpPr>
          <p:spPr bwMode="auto">
            <a:xfrm>
              <a:off x="4256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6" name="AutoShape 57"/>
            <p:cNvSpPr>
              <a:spLocks noChangeArrowheads="1"/>
            </p:cNvSpPr>
            <p:nvPr/>
          </p:nvSpPr>
          <p:spPr bwMode="auto">
            <a:xfrm>
              <a:off x="4120" y="1933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7" name="AutoShape 58"/>
            <p:cNvSpPr>
              <a:spLocks noChangeArrowheads="1"/>
            </p:cNvSpPr>
            <p:nvPr/>
          </p:nvSpPr>
          <p:spPr bwMode="auto">
            <a:xfrm>
              <a:off x="4573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8" name="AutoShape 59"/>
            <p:cNvSpPr>
              <a:spLocks noChangeArrowheads="1"/>
            </p:cNvSpPr>
            <p:nvPr/>
          </p:nvSpPr>
          <p:spPr bwMode="auto">
            <a:xfrm>
              <a:off x="4619" y="220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69" name="AutoShape 60"/>
            <p:cNvSpPr>
              <a:spLocks noChangeArrowheads="1"/>
            </p:cNvSpPr>
            <p:nvPr/>
          </p:nvSpPr>
          <p:spPr bwMode="auto">
            <a:xfrm>
              <a:off x="4119" y="216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0" name="AutoShape 61"/>
            <p:cNvSpPr>
              <a:spLocks noChangeArrowheads="1"/>
            </p:cNvSpPr>
            <p:nvPr/>
          </p:nvSpPr>
          <p:spPr bwMode="auto">
            <a:xfrm>
              <a:off x="4346" y="2206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1" name="AutoShape 62"/>
            <p:cNvSpPr>
              <a:spLocks noChangeArrowheads="1"/>
            </p:cNvSpPr>
            <p:nvPr/>
          </p:nvSpPr>
          <p:spPr bwMode="auto">
            <a:xfrm>
              <a:off x="4210" y="216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2" name="AutoShape 63"/>
            <p:cNvSpPr>
              <a:spLocks noChangeArrowheads="1"/>
            </p:cNvSpPr>
            <p:nvPr/>
          </p:nvSpPr>
          <p:spPr bwMode="auto">
            <a:xfrm>
              <a:off x="4346" y="2296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3" name="AutoShape 64"/>
            <p:cNvSpPr>
              <a:spLocks noChangeArrowheads="1"/>
            </p:cNvSpPr>
            <p:nvPr/>
          </p:nvSpPr>
          <p:spPr bwMode="auto">
            <a:xfrm>
              <a:off x="4301" y="216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4" name="AutoShape 65"/>
            <p:cNvSpPr>
              <a:spLocks noChangeArrowheads="1"/>
            </p:cNvSpPr>
            <p:nvPr/>
          </p:nvSpPr>
          <p:spPr bwMode="auto">
            <a:xfrm>
              <a:off x="4755" y="216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5" name="AutoShape 66"/>
            <p:cNvSpPr>
              <a:spLocks noChangeArrowheads="1"/>
            </p:cNvSpPr>
            <p:nvPr/>
          </p:nvSpPr>
          <p:spPr bwMode="auto">
            <a:xfrm>
              <a:off x="4981" y="206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6" name="AutoShape 67"/>
            <p:cNvSpPr>
              <a:spLocks noChangeArrowheads="1"/>
            </p:cNvSpPr>
            <p:nvPr/>
          </p:nvSpPr>
          <p:spPr bwMode="auto">
            <a:xfrm>
              <a:off x="5073" y="1752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7" name="AutoShape 68"/>
            <p:cNvSpPr>
              <a:spLocks noChangeArrowheads="1"/>
            </p:cNvSpPr>
            <p:nvPr/>
          </p:nvSpPr>
          <p:spPr bwMode="auto">
            <a:xfrm>
              <a:off x="4392" y="2070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8" name="AutoShape 69"/>
            <p:cNvSpPr>
              <a:spLocks noChangeArrowheads="1"/>
            </p:cNvSpPr>
            <p:nvPr/>
          </p:nvSpPr>
          <p:spPr bwMode="auto">
            <a:xfrm>
              <a:off x="4256" y="2024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79" name="AutoShape 70"/>
            <p:cNvSpPr>
              <a:spLocks noChangeArrowheads="1"/>
            </p:cNvSpPr>
            <p:nvPr/>
          </p:nvSpPr>
          <p:spPr bwMode="auto">
            <a:xfrm>
              <a:off x="4301" y="238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0" name="AutoShape 71"/>
            <p:cNvSpPr>
              <a:spLocks noChangeArrowheads="1"/>
            </p:cNvSpPr>
            <p:nvPr/>
          </p:nvSpPr>
          <p:spPr bwMode="auto">
            <a:xfrm>
              <a:off x="4210" y="202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1" name="AutoShape 72"/>
            <p:cNvSpPr>
              <a:spLocks noChangeArrowheads="1"/>
            </p:cNvSpPr>
            <p:nvPr/>
          </p:nvSpPr>
          <p:spPr bwMode="auto">
            <a:xfrm>
              <a:off x="4346" y="2161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2" name="AutoShape 73"/>
            <p:cNvSpPr>
              <a:spLocks noChangeArrowheads="1"/>
            </p:cNvSpPr>
            <p:nvPr/>
          </p:nvSpPr>
          <p:spPr bwMode="auto">
            <a:xfrm>
              <a:off x="4392" y="197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3" name="AutoShape 74"/>
            <p:cNvSpPr>
              <a:spLocks noChangeArrowheads="1"/>
            </p:cNvSpPr>
            <p:nvPr/>
          </p:nvSpPr>
          <p:spPr bwMode="auto">
            <a:xfrm>
              <a:off x="4528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4" name="AutoShape 75"/>
            <p:cNvSpPr>
              <a:spLocks noChangeArrowheads="1"/>
            </p:cNvSpPr>
            <p:nvPr/>
          </p:nvSpPr>
          <p:spPr bwMode="auto">
            <a:xfrm>
              <a:off x="4664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5" name="AutoShape 76"/>
            <p:cNvSpPr>
              <a:spLocks noChangeArrowheads="1"/>
            </p:cNvSpPr>
            <p:nvPr/>
          </p:nvSpPr>
          <p:spPr bwMode="auto">
            <a:xfrm>
              <a:off x="4845" y="2115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6" name="AutoShape 77"/>
            <p:cNvSpPr>
              <a:spLocks noChangeArrowheads="1"/>
            </p:cNvSpPr>
            <p:nvPr/>
          </p:nvSpPr>
          <p:spPr bwMode="auto">
            <a:xfrm>
              <a:off x="4936" y="1797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7" name="AutoShape 78"/>
            <p:cNvSpPr>
              <a:spLocks noChangeArrowheads="1"/>
            </p:cNvSpPr>
            <p:nvPr/>
          </p:nvSpPr>
          <p:spPr bwMode="auto">
            <a:xfrm>
              <a:off x="4755" y="1979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8" name="AutoShape 79"/>
            <p:cNvSpPr>
              <a:spLocks noChangeArrowheads="1"/>
            </p:cNvSpPr>
            <p:nvPr/>
          </p:nvSpPr>
          <p:spPr bwMode="auto">
            <a:xfrm>
              <a:off x="4437" y="2296"/>
              <a:ext cx="46" cy="45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89" name="Oval 80"/>
            <p:cNvSpPr>
              <a:spLocks noChangeArrowheads="1"/>
            </p:cNvSpPr>
            <p:nvPr/>
          </p:nvSpPr>
          <p:spPr bwMode="auto">
            <a:xfrm rot="-2488091">
              <a:off x="4036" y="1754"/>
              <a:ext cx="586" cy="86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sp>
          <p:nvSpPr>
            <p:cNvPr id="17490" name="Oval 81"/>
            <p:cNvSpPr>
              <a:spLocks noChangeArrowheads="1"/>
            </p:cNvSpPr>
            <p:nvPr/>
          </p:nvSpPr>
          <p:spPr bwMode="auto">
            <a:xfrm rot="3165471">
              <a:off x="4644" y="1521"/>
              <a:ext cx="583" cy="9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800">
                <a:latin typeface="Arial" panose="020B0604020202020204" pitchFamily="34" charset="0"/>
              </a:endParaRPr>
            </a:p>
          </p:txBody>
        </p:sp>
        <p:grpSp>
          <p:nvGrpSpPr>
            <p:cNvPr id="17491" name="Group 82"/>
            <p:cNvGrpSpPr>
              <a:grpSpLocks/>
            </p:cNvGrpSpPr>
            <p:nvPr/>
          </p:nvGrpSpPr>
          <p:grpSpPr bwMode="auto">
            <a:xfrm>
              <a:off x="3923" y="2659"/>
              <a:ext cx="771" cy="454"/>
              <a:chOff x="3742" y="2704"/>
              <a:chExt cx="771" cy="318"/>
            </a:xfrm>
          </p:grpSpPr>
          <p:sp>
            <p:nvSpPr>
              <p:cNvPr id="17502" name="Freeform 83"/>
              <p:cNvSpPr>
                <a:spLocks/>
              </p:cNvSpPr>
              <p:nvPr/>
            </p:nvSpPr>
            <p:spPr bwMode="auto">
              <a:xfrm>
                <a:off x="3742" y="2704"/>
                <a:ext cx="369" cy="318"/>
              </a:xfrm>
              <a:custGeom>
                <a:avLst/>
                <a:gdLst>
                  <a:gd name="T0" fmla="*/ 0 w 317"/>
                  <a:gd name="T1" fmla="*/ 318 h 318"/>
                  <a:gd name="T2" fmla="*/ 333 w 317"/>
                  <a:gd name="T3" fmla="*/ 272 h 318"/>
                  <a:gd name="T4" fmla="*/ 501 w 317"/>
                  <a:gd name="T5" fmla="*/ 46 h 318"/>
                  <a:gd name="T6" fmla="*/ 583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503" name="Freeform 84"/>
              <p:cNvSpPr>
                <a:spLocks/>
              </p:cNvSpPr>
              <p:nvPr/>
            </p:nvSpPr>
            <p:spPr bwMode="auto">
              <a:xfrm flipH="1">
                <a:off x="4104" y="2704"/>
                <a:ext cx="409" cy="318"/>
              </a:xfrm>
              <a:custGeom>
                <a:avLst/>
                <a:gdLst>
                  <a:gd name="T0" fmla="*/ 0 w 317"/>
                  <a:gd name="T1" fmla="*/ 318 h 318"/>
                  <a:gd name="T2" fmla="*/ 503 w 317"/>
                  <a:gd name="T3" fmla="*/ 272 h 318"/>
                  <a:gd name="T4" fmla="*/ 753 w 317"/>
                  <a:gd name="T5" fmla="*/ 46 h 318"/>
                  <a:gd name="T6" fmla="*/ 879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492" name="Group 85"/>
            <p:cNvGrpSpPr>
              <a:grpSpLocks/>
            </p:cNvGrpSpPr>
            <p:nvPr/>
          </p:nvGrpSpPr>
          <p:grpSpPr bwMode="auto">
            <a:xfrm>
              <a:off x="4377" y="2795"/>
              <a:ext cx="1134" cy="318"/>
              <a:chOff x="3742" y="2704"/>
              <a:chExt cx="771" cy="318"/>
            </a:xfrm>
          </p:grpSpPr>
          <p:sp>
            <p:nvSpPr>
              <p:cNvPr id="17500" name="Freeform 86"/>
              <p:cNvSpPr>
                <a:spLocks/>
              </p:cNvSpPr>
              <p:nvPr/>
            </p:nvSpPr>
            <p:spPr bwMode="auto">
              <a:xfrm>
                <a:off x="3742" y="2704"/>
                <a:ext cx="369" cy="318"/>
              </a:xfrm>
              <a:custGeom>
                <a:avLst/>
                <a:gdLst>
                  <a:gd name="T0" fmla="*/ 0 w 317"/>
                  <a:gd name="T1" fmla="*/ 318 h 318"/>
                  <a:gd name="T2" fmla="*/ 333 w 317"/>
                  <a:gd name="T3" fmla="*/ 272 h 318"/>
                  <a:gd name="T4" fmla="*/ 501 w 317"/>
                  <a:gd name="T5" fmla="*/ 46 h 318"/>
                  <a:gd name="T6" fmla="*/ 583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501" name="Freeform 87"/>
              <p:cNvSpPr>
                <a:spLocks/>
              </p:cNvSpPr>
              <p:nvPr/>
            </p:nvSpPr>
            <p:spPr bwMode="auto">
              <a:xfrm flipH="1">
                <a:off x="4104" y="2704"/>
                <a:ext cx="409" cy="318"/>
              </a:xfrm>
              <a:custGeom>
                <a:avLst/>
                <a:gdLst>
                  <a:gd name="T0" fmla="*/ 0 w 317"/>
                  <a:gd name="T1" fmla="*/ 318 h 318"/>
                  <a:gd name="T2" fmla="*/ 503 w 317"/>
                  <a:gd name="T3" fmla="*/ 272 h 318"/>
                  <a:gd name="T4" fmla="*/ 753 w 317"/>
                  <a:gd name="T5" fmla="*/ 46 h 318"/>
                  <a:gd name="T6" fmla="*/ 879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493" name="Group 88"/>
            <p:cNvGrpSpPr>
              <a:grpSpLocks/>
            </p:cNvGrpSpPr>
            <p:nvPr/>
          </p:nvGrpSpPr>
          <p:grpSpPr bwMode="auto">
            <a:xfrm rot="5400000">
              <a:off x="3220" y="1775"/>
              <a:ext cx="771" cy="454"/>
              <a:chOff x="3742" y="2704"/>
              <a:chExt cx="771" cy="318"/>
            </a:xfrm>
          </p:grpSpPr>
          <p:sp>
            <p:nvSpPr>
              <p:cNvPr id="17498" name="Freeform 89"/>
              <p:cNvSpPr>
                <a:spLocks/>
              </p:cNvSpPr>
              <p:nvPr/>
            </p:nvSpPr>
            <p:spPr bwMode="auto">
              <a:xfrm>
                <a:off x="3742" y="2704"/>
                <a:ext cx="369" cy="318"/>
              </a:xfrm>
              <a:custGeom>
                <a:avLst/>
                <a:gdLst>
                  <a:gd name="T0" fmla="*/ 0 w 317"/>
                  <a:gd name="T1" fmla="*/ 318 h 318"/>
                  <a:gd name="T2" fmla="*/ 333 w 317"/>
                  <a:gd name="T3" fmla="*/ 272 h 318"/>
                  <a:gd name="T4" fmla="*/ 501 w 317"/>
                  <a:gd name="T5" fmla="*/ 46 h 318"/>
                  <a:gd name="T6" fmla="*/ 583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99" name="Freeform 90"/>
              <p:cNvSpPr>
                <a:spLocks/>
              </p:cNvSpPr>
              <p:nvPr/>
            </p:nvSpPr>
            <p:spPr bwMode="auto">
              <a:xfrm flipH="1">
                <a:off x="4104" y="2704"/>
                <a:ext cx="409" cy="318"/>
              </a:xfrm>
              <a:custGeom>
                <a:avLst/>
                <a:gdLst>
                  <a:gd name="T0" fmla="*/ 0 w 317"/>
                  <a:gd name="T1" fmla="*/ 318 h 318"/>
                  <a:gd name="T2" fmla="*/ 503 w 317"/>
                  <a:gd name="T3" fmla="*/ 272 h 318"/>
                  <a:gd name="T4" fmla="*/ 753 w 317"/>
                  <a:gd name="T5" fmla="*/ 46 h 318"/>
                  <a:gd name="T6" fmla="*/ 879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494" name="Group 91"/>
            <p:cNvGrpSpPr>
              <a:grpSpLocks/>
            </p:cNvGrpSpPr>
            <p:nvPr/>
          </p:nvGrpSpPr>
          <p:grpSpPr bwMode="auto">
            <a:xfrm rot="5400000">
              <a:off x="3039" y="2092"/>
              <a:ext cx="998" cy="318"/>
              <a:chOff x="3742" y="2704"/>
              <a:chExt cx="771" cy="318"/>
            </a:xfrm>
          </p:grpSpPr>
          <p:sp>
            <p:nvSpPr>
              <p:cNvPr id="17496" name="Freeform 92"/>
              <p:cNvSpPr>
                <a:spLocks/>
              </p:cNvSpPr>
              <p:nvPr/>
            </p:nvSpPr>
            <p:spPr bwMode="auto">
              <a:xfrm>
                <a:off x="3742" y="2704"/>
                <a:ext cx="369" cy="318"/>
              </a:xfrm>
              <a:custGeom>
                <a:avLst/>
                <a:gdLst>
                  <a:gd name="T0" fmla="*/ 0 w 317"/>
                  <a:gd name="T1" fmla="*/ 318 h 318"/>
                  <a:gd name="T2" fmla="*/ 333 w 317"/>
                  <a:gd name="T3" fmla="*/ 272 h 318"/>
                  <a:gd name="T4" fmla="*/ 501 w 317"/>
                  <a:gd name="T5" fmla="*/ 46 h 318"/>
                  <a:gd name="T6" fmla="*/ 583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97" name="Freeform 93"/>
              <p:cNvSpPr>
                <a:spLocks/>
              </p:cNvSpPr>
              <p:nvPr/>
            </p:nvSpPr>
            <p:spPr bwMode="auto">
              <a:xfrm flipH="1">
                <a:off x="4104" y="2704"/>
                <a:ext cx="409" cy="318"/>
              </a:xfrm>
              <a:custGeom>
                <a:avLst/>
                <a:gdLst>
                  <a:gd name="T0" fmla="*/ 0 w 317"/>
                  <a:gd name="T1" fmla="*/ 318 h 318"/>
                  <a:gd name="T2" fmla="*/ 503 w 317"/>
                  <a:gd name="T3" fmla="*/ 272 h 318"/>
                  <a:gd name="T4" fmla="*/ 753 w 317"/>
                  <a:gd name="T5" fmla="*/ 46 h 318"/>
                  <a:gd name="T6" fmla="*/ 879 w 317"/>
                  <a:gd name="T7" fmla="*/ 0 h 3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7" h="318">
                    <a:moveTo>
                      <a:pt x="0" y="318"/>
                    </a:moveTo>
                    <a:cubicBezTo>
                      <a:pt x="68" y="317"/>
                      <a:pt x="136" y="317"/>
                      <a:pt x="181" y="272"/>
                    </a:cubicBezTo>
                    <a:cubicBezTo>
                      <a:pt x="226" y="227"/>
                      <a:pt x="249" y="91"/>
                      <a:pt x="272" y="46"/>
                    </a:cubicBezTo>
                    <a:cubicBezTo>
                      <a:pt x="295" y="1"/>
                      <a:pt x="306" y="0"/>
                      <a:pt x="317" y="0"/>
                    </a:cubicBezTo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7495" name="Line 94"/>
            <p:cNvSpPr>
              <a:spLocks noChangeShapeType="1"/>
            </p:cNvSpPr>
            <p:nvPr/>
          </p:nvSpPr>
          <p:spPr bwMode="auto">
            <a:xfrm>
              <a:off x="4165" y="1616"/>
              <a:ext cx="998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314938"/>
              </p:ext>
            </p:extLst>
          </p:nvPr>
        </p:nvGraphicFramePr>
        <p:xfrm>
          <a:off x="1979712" y="4416425"/>
          <a:ext cx="2667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0" name="公式" r:id="rId5" imgW="1765080" imgH="444240" progId="Equation.3">
                  <p:embed/>
                </p:oleObj>
              </mc:Choice>
              <mc:Fallback>
                <p:oleObj name="公式" r:id="rId5" imgW="1765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416425"/>
                        <a:ext cx="2667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基本算法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smtClean="0"/>
              <a:t>识别模型的训练</a:t>
            </a:r>
          </a:p>
          <a:p>
            <a:pPr lvl="1" eaLnBrk="1" hangingPunct="1"/>
            <a:r>
              <a:rPr lang="zh-CN" altLang="en-US" sz="2000" smtClean="0"/>
              <a:t>聚类：类别与语音特征间的关系			</a:t>
            </a:r>
            <a:r>
              <a:rPr lang="en-US" altLang="zh-CN" sz="2000" smtClean="0"/>
              <a:t>K-means</a:t>
            </a:r>
          </a:p>
          <a:p>
            <a:pPr lvl="1" eaLnBrk="1" hangingPunct="1"/>
            <a:r>
              <a:rPr lang="zh-CN" altLang="en-US" sz="2000" smtClean="0"/>
              <a:t>最大似然：概率测度下的聚类及概率参数估计	</a:t>
            </a:r>
            <a:r>
              <a:rPr lang="en-US" altLang="zh-CN" sz="2000" smtClean="0"/>
              <a:t>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K-means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聚类分析：依照某种距离测度，实现观察样本的分类</a:t>
            </a:r>
          </a:p>
          <a:p>
            <a:pPr eaLnBrk="1" hangingPunct="1"/>
            <a:r>
              <a:rPr lang="en-US" altLang="zh-CN" sz="2000" smtClean="0"/>
              <a:t>K-means</a:t>
            </a:r>
            <a:r>
              <a:rPr lang="zh-CN" altLang="en-US" sz="2000" smtClean="0"/>
              <a:t>，一种动态聚类法</a:t>
            </a:r>
          </a:p>
          <a:p>
            <a:pPr lvl="1" eaLnBrk="1" hangingPunct="1">
              <a:buFontTx/>
              <a:buNone/>
            </a:pPr>
            <a:r>
              <a:rPr lang="en-US" altLang="zh-CN" sz="1800" smtClean="0"/>
              <a:t>Step1:</a:t>
            </a:r>
            <a:r>
              <a:rPr lang="zh-CN" altLang="en-US" sz="1800" smtClean="0"/>
              <a:t>　</a:t>
            </a:r>
            <a:r>
              <a:rPr lang="en-US" altLang="zh-CN" sz="1800" smtClean="0"/>
              <a:t>K</a:t>
            </a:r>
            <a:r>
              <a:rPr lang="zh-CN" altLang="en-US" sz="1800" smtClean="0"/>
              <a:t>个聚类中心初始值， </a:t>
            </a:r>
            <a:r>
              <a:rPr lang="en-US" altLang="zh-CN" sz="1800" smtClean="0"/>
              <a:t>z</a:t>
            </a:r>
            <a:r>
              <a:rPr lang="en-US" altLang="zh-CN" sz="1800" baseline="-25000" smtClean="0"/>
              <a:t>1</a:t>
            </a:r>
            <a:r>
              <a:rPr lang="en-US" altLang="zh-CN" sz="1800" smtClean="0"/>
              <a:t>(1)</a:t>
            </a:r>
            <a:r>
              <a:rPr lang="zh-CN" altLang="en-US" sz="1800" smtClean="0"/>
              <a:t>， </a:t>
            </a:r>
            <a:r>
              <a:rPr lang="en-US" altLang="zh-CN" sz="1800" smtClean="0"/>
              <a:t>z</a:t>
            </a:r>
            <a:r>
              <a:rPr lang="en-US" altLang="zh-CN" sz="1800" baseline="-25000" smtClean="0"/>
              <a:t>2</a:t>
            </a:r>
            <a:r>
              <a:rPr lang="en-US" altLang="zh-CN" sz="1800" smtClean="0"/>
              <a:t>(1) </a:t>
            </a:r>
            <a:r>
              <a:rPr lang="zh-CN" altLang="en-US" sz="1800" smtClean="0"/>
              <a:t>， </a:t>
            </a:r>
            <a:r>
              <a:rPr lang="en-US" altLang="zh-CN" sz="1800" smtClean="0">
                <a:latin typeface="宋体" panose="02010600030101010101" pitchFamily="2" charset="-122"/>
              </a:rPr>
              <a:t>…</a:t>
            </a:r>
            <a:r>
              <a:rPr lang="zh-CN" altLang="en-US" sz="1800" smtClean="0">
                <a:latin typeface="宋体" panose="02010600030101010101" pitchFamily="2" charset="-122"/>
              </a:rPr>
              <a:t>， </a:t>
            </a:r>
            <a:r>
              <a:rPr lang="en-US" altLang="zh-CN" sz="1800" smtClean="0"/>
              <a:t>z</a:t>
            </a:r>
            <a:r>
              <a:rPr lang="en-US" altLang="zh-CN" sz="1800" baseline="-25000" smtClean="0"/>
              <a:t>k</a:t>
            </a:r>
            <a:r>
              <a:rPr lang="en-US" altLang="zh-CN" sz="1800" smtClean="0"/>
              <a:t>(1)</a:t>
            </a:r>
          </a:p>
          <a:p>
            <a:pPr lvl="1" eaLnBrk="1" hangingPunct="1">
              <a:buFontTx/>
              <a:buNone/>
            </a:pPr>
            <a:r>
              <a:rPr lang="en-US" altLang="zh-CN" sz="1800" smtClean="0"/>
              <a:t>Step2:</a:t>
            </a:r>
            <a:r>
              <a:rPr lang="zh-CN" altLang="en-US" sz="1800" smtClean="0"/>
              <a:t>　样本集</a:t>
            </a:r>
            <a:r>
              <a:rPr lang="en-US" altLang="zh-CN" sz="1800" smtClean="0"/>
              <a:t>{x}</a:t>
            </a:r>
            <a:r>
              <a:rPr lang="zh-CN" altLang="en-US" sz="1800" smtClean="0"/>
              <a:t>依照距离最小原则分配到</a:t>
            </a:r>
            <a:r>
              <a:rPr lang="en-US" altLang="zh-CN" sz="1800" smtClean="0"/>
              <a:t>K</a:t>
            </a:r>
            <a:r>
              <a:rPr lang="zh-CN" altLang="en-US" sz="1800" smtClean="0"/>
              <a:t>个聚类中心的某个中心</a:t>
            </a:r>
            <a:r>
              <a:rPr lang="en-US" altLang="zh-CN" sz="1800" smtClean="0"/>
              <a:t>j</a:t>
            </a:r>
          </a:p>
          <a:p>
            <a:pPr lvl="1" eaLnBrk="1" hangingPunct="1">
              <a:buFontTx/>
              <a:buNone/>
            </a:pPr>
            <a:endParaRPr lang="en-US" altLang="zh-CN" sz="1800" smtClean="0"/>
          </a:p>
          <a:p>
            <a:pPr lvl="1" eaLnBrk="1" hangingPunct="1">
              <a:buFontTx/>
              <a:buNone/>
            </a:pPr>
            <a:endParaRPr lang="en-US" altLang="zh-CN" sz="1800" smtClean="0"/>
          </a:p>
          <a:p>
            <a:pPr lvl="1" eaLnBrk="1" hangingPunct="1">
              <a:buFontTx/>
              <a:buNone/>
            </a:pPr>
            <a:r>
              <a:rPr lang="en-US" altLang="zh-CN" sz="1800" smtClean="0"/>
              <a:t>Step3:</a:t>
            </a:r>
            <a:r>
              <a:rPr lang="zh-CN" altLang="en-US" sz="1800" smtClean="0"/>
              <a:t>　利用分类结果重新计算聚类中心</a:t>
            </a:r>
          </a:p>
          <a:p>
            <a:pPr lvl="1" eaLnBrk="1" hangingPunct="1">
              <a:buFontTx/>
              <a:buNone/>
            </a:pPr>
            <a:endParaRPr lang="zh-CN" altLang="en-US" sz="1800" smtClean="0"/>
          </a:p>
          <a:p>
            <a:pPr lvl="1" eaLnBrk="1" hangingPunct="1">
              <a:buFontTx/>
              <a:buNone/>
            </a:pPr>
            <a:endParaRPr lang="zh-CN" altLang="en-US" sz="1800" smtClean="0"/>
          </a:p>
          <a:p>
            <a:pPr lvl="1" eaLnBrk="1" hangingPunct="1">
              <a:buFontTx/>
              <a:buNone/>
            </a:pPr>
            <a:r>
              <a:rPr lang="en-US" altLang="zh-CN" sz="1800" smtClean="0"/>
              <a:t>Step4:</a:t>
            </a:r>
            <a:r>
              <a:rPr lang="zh-CN" altLang="en-US" sz="1800" smtClean="0"/>
              <a:t>　迭代结束判决， </a:t>
            </a:r>
            <a:r>
              <a:rPr lang="en-US" altLang="zh-CN" sz="1800" smtClean="0"/>
              <a:t>z</a:t>
            </a:r>
            <a:r>
              <a:rPr lang="en-US" altLang="zh-CN" sz="1800" baseline="-25000" smtClean="0"/>
              <a:t>j</a:t>
            </a:r>
            <a:r>
              <a:rPr lang="en-US" altLang="zh-CN" sz="1800" smtClean="0"/>
              <a:t>(k+1) vs. z</a:t>
            </a:r>
            <a:r>
              <a:rPr lang="en-US" altLang="zh-CN" sz="1800" baseline="-25000" smtClean="0"/>
              <a:t>j</a:t>
            </a:r>
            <a:r>
              <a:rPr lang="en-US" altLang="zh-CN" sz="1800" smtClean="0"/>
              <a:t>(k)</a:t>
            </a:r>
          </a:p>
          <a:p>
            <a:pPr eaLnBrk="1" hangingPunct="1"/>
            <a:r>
              <a:rPr lang="zh-CN" altLang="en-US" sz="2000" smtClean="0"/>
              <a:t>问题，结果非全局最优</a:t>
            </a:r>
          </a:p>
          <a:p>
            <a:pPr lvl="1" eaLnBrk="1" hangingPunct="1"/>
            <a:r>
              <a:rPr lang="en-US" altLang="zh-CN" sz="1800" smtClean="0"/>
              <a:t>K</a:t>
            </a:r>
            <a:r>
              <a:rPr lang="zh-CN" altLang="en-US" sz="1800" smtClean="0"/>
              <a:t>值选取</a:t>
            </a:r>
          </a:p>
          <a:p>
            <a:pPr lvl="1" eaLnBrk="1" hangingPunct="1"/>
            <a:r>
              <a:rPr lang="zh-CN" altLang="en-US" sz="1800" smtClean="0"/>
              <a:t>初识值选取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686050" y="3627438"/>
          <a:ext cx="3470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8" name="公式" r:id="rId3" imgW="2362200" imgH="304800" progId="Equation.3">
                  <p:embed/>
                </p:oleObj>
              </mc:Choice>
              <mc:Fallback>
                <p:oleObj name="公式" r:id="rId3" imgW="23622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3627438"/>
                        <a:ext cx="3470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743200" y="4486275"/>
          <a:ext cx="326866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公式" r:id="rId5" imgW="2222500" imgH="457200" progId="Equation.3">
                  <p:embed/>
                </p:oleObj>
              </mc:Choice>
              <mc:Fallback>
                <p:oleObj name="公式" r:id="rId5" imgW="22225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486275"/>
                        <a:ext cx="3268663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Expectation Maximum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000" dirty="0" smtClean="0"/>
              <a:t>最大似然分析：对于观察样本</a:t>
            </a:r>
            <a:r>
              <a:rPr lang="zh-CN" altLang="en-US" sz="2000" dirty="0" smtClean="0">
                <a:solidFill>
                  <a:srgbClr val="FF0000"/>
                </a:solidFill>
              </a:rPr>
              <a:t>集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，并已知概率模型的当前估计</a:t>
            </a:r>
            <a:r>
              <a:rPr lang="el-GR" altLang="zh-CN" sz="2000" dirty="0" smtClean="0">
                <a:latin typeface="宋体" panose="02010600030101010101" pitchFamily="2" charset="-122"/>
              </a:rPr>
              <a:t>λ</a:t>
            </a:r>
            <a:r>
              <a:rPr lang="en-US" altLang="zh-CN" sz="2000" baseline="30000" dirty="0" smtClean="0">
                <a:latin typeface="宋体" panose="02010600030101010101" pitchFamily="2" charset="-122"/>
              </a:rPr>
              <a:t>k</a:t>
            </a:r>
            <a:r>
              <a:rPr lang="zh-CN" altLang="en-US" sz="2000" dirty="0" smtClean="0"/>
              <a:t>，有新的估计</a:t>
            </a:r>
            <a:r>
              <a:rPr lang="el-GR" altLang="zh-CN" sz="2000" dirty="0" smtClean="0">
                <a:latin typeface="宋体" panose="02010600030101010101" pitchFamily="2" charset="-122"/>
              </a:rPr>
              <a:t>λ</a:t>
            </a:r>
            <a:r>
              <a:rPr lang="en-US" altLang="zh-CN" sz="2000" baseline="30000" dirty="0" smtClean="0">
                <a:latin typeface="宋体" panose="02010600030101010101" pitchFamily="2" charset="-122"/>
              </a:rPr>
              <a:t>k</a:t>
            </a:r>
            <a:r>
              <a:rPr lang="zh-CN" altLang="en-US" sz="2000" baseline="30000" dirty="0" smtClean="0">
                <a:latin typeface="宋体" panose="02010600030101010101" pitchFamily="2" charset="-122"/>
              </a:rPr>
              <a:t>＋１</a:t>
            </a:r>
            <a:r>
              <a:rPr lang="zh-CN" altLang="en-US" sz="2000" dirty="0" smtClean="0"/>
              <a:t>，使得</a:t>
            </a:r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sz="2000" dirty="0" smtClean="0"/>
              <a:t>期望最大化： </a:t>
            </a:r>
            <a:r>
              <a:rPr lang="el-GR" altLang="zh-CN" sz="20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λ</a:t>
            </a:r>
            <a:r>
              <a:rPr lang="en-US" altLang="zh-CN" sz="2000" baseline="300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k</a:t>
            </a:r>
            <a:r>
              <a:rPr lang="zh-CN" altLang="en-US" sz="2000" baseline="300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＋１</a:t>
            </a:r>
            <a:r>
              <a:rPr lang="zh-CN" altLang="en-US" sz="2000" dirty="0" smtClean="0">
                <a:solidFill>
                  <a:srgbClr val="FF0000"/>
                </a:solidFill>
              </a:rPr>
              <a:t>为未知，</a:t>
            </a:r>
            <a:r>
              <a:rPr lang="zh-CN" altLang="el-GR" sz="2000" dirty="0" smtClean="0"/>
              <a:t>估计</a:t>
            </a:r>
            <a:r>
              <a:rPr lang="el-GR" altLang="zh-CN" sz="2000" dirty="0" smtClean="0">
                <a:latin typeface="宋体" panose="02010600030101010101" pitchFamily="2" charset="-122"/>
              </a:rPr>
              <a:t>λ</a:t>
            </a:r>
            <a:r>
              <a:rPr lang="en-US" altLang="zh-CN" sz="2000" baseline="30000" dirty="0" smtClean="0">
                <a:latin typeface="宋体" panose="02010600030101010101" pitchFamily="2" charset="-122"/>
              </a:rPr>
              <a:t>k</a:t>
            </a:r>
            <a:r>
              <a:rPr lang="zh-CN" altLang="en-US" sz="2000" baseline="30000" dirty="0" smtClean="0">
                <a:latin typeface="宋体" panose="02010600030101010101" pitchFamily="2" charset="-122"/>
              </a:rPr>
              <a:t>＋１</a:t>
            </a:r>
            <a:r>
              <a:rPr lang="zh-CN" altLang="el-GR" sz="2000" dirty="0" smtClean="0"/>
              <a:t>使对数似然函数</a:t>
            </a:r>
            <a:endParaRPr lang="zh-CN" alt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000" dirty="0" smtClean="0"/>
              <a:t>	</a:t>
            </a:r>
            <a:r>
              <a:rPr lang="en-US" altLang="zh-CN" sz="2000" dirty="0" smtClean="0"/>
              <a:t>log[p(X| </a:t>
            </a:r>
            <a:r>
              <a:rPr lang="el-GR" altLang="zh-CN" sz="2000" dirty="0" smtClean="0">
                <a:latin typeface="宋体" panose="02010600030101010101" pitchFamily="2" charset="-122"/>
              </a:rPr>
              <a:t>λ</a:t>
            </a:r>
            <a:r>
              <a:rPr lang="en-US" altLang="zh-CN" sz="2000" baseline="30000" dirty="0" smtClean="0">
                <a:latin typeface="宋体" panose="02010600030101010101" pitchFamily="2" charset="-122"/>
              </a:rPr>
              <a:t>k</a:t>
            </a:r>
            <a:r>
              <a:rPr lang="zh-CN" altLang="en-US" sz="2000" baseline="30000" dirty="0" smtClean="0">
                <a:latin typeface="宋体" panose="02010600030101010101" pitchFamily="2" charset="-122"/>
              </a:rPr>
              <a:t>＋１</a:t>
            </a:r>
            <a:r>
              <a:rPr lang="en-US" altLang="zh-CN" sz="2000" dirty="0" smtClean="0"/>
              <a:t>)]</a:t>
            </a:r>
            <a:r>
              <a:rPr lang="zh-CN" altLang="en-US" sz="2000" dirty="0" smtClean="0"/>
              <a:t>的期望最大</a:t>
            </a:r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000" dirty="0" smtClean="0"/>
              <a:t>GMM</a:t>
            </a:r>
            <a:r>
              <a:rPr lang="zh-CN" altLang="en-US" sz="2000" dirty="0" smtClean="0"/>
              <a:t>参数（</a:t>
            </a:r>
            <a:r>
              <a:rPr lang="en-US" altLang="zh-CN" sz="2000" i="1" dirty="0" err="1" smtClean="0"/>
              <a:t>w,u,v</a:t>
            </a:r>
            <a:r>
              <a:rPr lang="zh-CN" altLang="en-US" sz="2000" dirty="0" smtClean="0"/>
              <a:t>）计算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000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l-GR" sz="2000" dirty="0" smtClean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563938" y="2587625"/>
          <a:ext cx="20701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4" name="Equation" r:id="rId3" imgW="1409700" imgH="228600" progId="Equation.DSMT4">
                  <p:embed/>
                </p:oleObj>
              </mc:Choice>
              <mc:Fallback>
                <p:oleObj name="Equation" r:id="rId3" imgW="14097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587625"/>
                        <a:ext cx="207010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326975"/>
              </p:ext>
            </p:extLst>
          </p:nvPr>
        </p:nvGraphicFramePr>
        <p:xfrm>
          <a:off x="2843213" y="3645024"/>
          <a:ext cx="505301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5" name="公式" r:id="rId5" imgW="3441700" imgH="431800" progId="Equation.3">
                  <p:embed/>
                </p:oleObj>
              </mc:Choice>
              <mc:Fallback>
                <p:oleObj name="公式" r:id="rId5" imgW="34417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645024"/>
                        <a:ext cx="505301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mtClean="0"/>
              <a:t>GMM</a:t>
            </a:r>
            <a:r>
              <a:rPr lang="zh-CN" altLang="en-US" smtClean="0"/>
              <a:t>的解释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z="2400" dirty="0" smtClean="0"/>
              <a:t>对应于某个状态的特征向量分布</a:t>
            </a:r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en-US" altLang="zh-CN" sz="2400" dirty="0" smtClean="0"/>
          </a:p>
          <a:p>
            <a:pPr eaLnBrk="1" hangingPunct="1"/>
            <a:r>
              <a:rPr lang="zh-CN" altLang="en-US" sz="2400" dirty="0" smtClean="0"/>
              <a:t>对应于概率分布</a:t>
            </a:r>
          </a:p>
          <a:p>
            <a:pPr lvl="1" eaLnBrk="1" hangingPunct="1"/>
            <a:r>
              <a:rPr lang="zh-CN" altLang="en-US" sz="2000" dirty="0" smtClean="0"/>
              <a:t>表示概率密度函数</a:t>
            </a:r>
          </a:p>
          <a:p>
            <a:pPr lvl="1" eaLnBrk="1" hangingPunct="1"/>
            <a:r>
              <a:rPr lang="zh-CN" altLang="en-US" sz="2000" dirty="0" smtClean="0"/>
              <a:t>足够的混合分量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可逼近任意分布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828929"/>
              </p:ext>
            </p:extLst>
          </p:nvPr>
        </p:nvGraphicFramePr>
        <p:xfrm>
          <a:off x="1330325" y="3515221"/>
          <a:ext cx="2376487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5" r:id="rId3" imgW="1320227" imgH="431613" progId="Equation.DSMT4">
                  <p:embed/>
                </p:oleObj>
              </mc:Choice>
              <mc:Fallback>
                <p:oleObj r:id="rId3" imgW="1320227" imgH="43161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3515221"/>
                        <a:ext cx="2376487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396465"/>
              </p:ext>
            </p:extLst>
          </p:nvPr>
        </p:nvGraphicFramePr>
        <p:xfrm>
          <a:off x="1330325" y="4307755"/>
          <a:ext cx="360045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6" r:id="rId5" imgW="1955800" imgH="342900" progId="Equation.DSMT4">
                  <p:embed/>
                </p:oleObj>
              </mc:Choice>
              <mc:Fallback>
                <p:oleObj r:id="rId5" imgW="1955800" imgH="3429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307755"/>
                        <a:ext cx="360045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1330325" y="2392363"/>
          <a:ext cx="561816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7" r:id="rId7" imgW="2679700" imgH="571500" progId="Equation.DSMT4">
                  <p:embed/>
                </p:oleObj>
              </mc:Choice>
              <mc:Fallback>
                <p:oleObj r:id="rId7" imgW="2679700" imgH="571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2392363"/>
                        <a:ext cx="5618163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6007100" y="4292600"/>
          <a:ext cx="302895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8" name="位图图像" r:id="rId9" imgW="3029373" imgH="1914286" progId="Paint.Picture">
                  <p:embed/>
                </p:oleObj>
              </mc:Choice>
              <mc:Fallback>
                <p:oleObj name="位图图像" r:id="rId9" imgW="3029373" imgH="1914286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7100" y="4292600"/>
                        <a:ext cx="302895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30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2060575"/>
                <a:ext cx="8486775" cy="4525963"/>
              </a:xfrm>
            </p:spPr>
            <p:txBody>
              <a:bodyPr/>
              <a:lstStyle/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zh-CN" altLang="en-US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altLang="zh-CN" sz="1800" dirty="0" smtClean="0"/>
                  <a:t>step2:</a:t>
                </a:r>
                <a:r>
                  <a:rPr lang="zh-CN" altLang="en-US" sz="1800" dirty="0" smtClean="0"/>
                  <a:t>分类概率／分类概率累计（软分类）</a:t>
                </a:r>
              </a:p>
              <a:p>
                <a:pPr lvl="1" eaLnBrk="1" hangingPunct="1">
                  <a:lnSpc>
                    <a:spcPct val="8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800" b="0" i="1" dirty="0" smtClean="0">
                            <a:latin typeface="Cambria Math" panose="02040503050406030204" pitchFamily="18" charset="0"/>
                          </a:rPr>
                          <m:t>𝑘𝑡</m:t>
                        </m:r>
                      </m:sub>
                    </m:sSub>
                  </m:oMath>
                </a14:m>
                <a:r>
                  <a:rPr lang="zh-CN" altLang="en-US" sz="1400" dirty="0" smtClean="0"/>
                  <a:t>软分类 </a:t>
                </a:r>
                <a:r>
                  <a:rPr lang="en-US" altLang="zh-CN" sz="1400" dirty="0" smtClean="0"/>
                  <a:t>– </a:t>
                </a:r>
                <a:r>
                  <a:rPr lang="zh-CN" altLang="en-US" sz="1400" dirty="0" smtClean="0"/>
                  <a:t>软计次</a:t>
                </a:r>
                <a:r>
                  <a:rPr lang="en-US" altLang="zh-CN" sz="1400" dirty="0" smtClean="0"/>
                  <a:t>			  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𝑘𝑡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en-US" altLang="zh-CN" sz="1400" dirty="0" smtClean="0"/>
              </a:p>
              <a:p>
                <a:pPr lvl="1" eaLnBrk="1" hangingPunct="1">
                  <a:lnSpc>
                    <a:spcPct val="8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4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 sz="1400" dirty="0" smtClean="0"/>
                  <a:t>累积软计次  </a:t>
                </a:r>
                <a:r>
                  <a:rPr lang="en-US" altLang="zh-CN" sz="1400" dirty="0"/>
                  <a:t> </a:t>
                </a:r>
                <a:r>
                  <a:rPr lang="en-US" altLang="zh-CN" sz="1400" dirty="0" smtClean="0"/>
                  <a:t>			</a:t>
                </a:r>
                <a:r>
                  <a:rPr lang="en-US" altLang="zh-CN" sz="120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𝑘𝑡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1400" dirty="0" smtClean="0"/>
                  <a:t> </a:t>
                </a:r>
                <a:endParaRPr lang="en-US" altLang="zh-CN" sz="14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zh-CN" altLang="en-US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altLang="zh-CN" sz="1800" dirty="0" smtClean="0"/>
                  <a:t>step3: </a:t>
                </a:r>
                <a:r>
                  <a:rPr lang="zh-CN" altLang="en-US" sz="1800" dirty="0" smtClean="0"/>
                  <a:t>重新计算权重</a:t>
                </a:r>
                <a:r>
                  <a:rPr lang="en-US" altLang="zh-CN" sz="1800" dirty="0" smtClean="0"/>
                  <a:t>w </a:t>
                </a:r>
                <a:r>
                  <a:rPr lang="en-US" altLang="zh-CN" sz="1800" baseline="30000" dirty="0" smtClean="0">
                    <a:latin typeface="宋体" panose="02010600030101010101" pitchFamily="2" charset="-122"/>
                  </a:rPr>
                  <a:t>k</a:t>
                </a:r>
                <a:r>
                  <a:rPr lang="en-US" altLang="zh-CN" sz="1800" dirty="0" smtClean="0"/>
                  <a:t> </a:t>
                </a:r>
                <a:r>
                  <a:rPr lang="zh-CN" altLang="en-US" sz="1800" dirty="0" smtClean="0"/>
                  <a:t>、均值</a:t>
                </a:r>
                <a:r>
                  <a:rPr lang="en-US" altLang="zh-CN" sz="1800" dirty="0" smtClean="0"/>
                  <a:t>u </a:t>
                </a:r>
                <a:r>
                  <a:rPr lang="en-US" altLang="zh-CN" sz="1800" baseline="30000" dirty="0" smtClean="0">
                    <a:latin typeface="宋体" panose="02010600030101010101" pitchFamily="2" charset="-122"/>
                  </a:rPr>
                  <a:t>k</a:t>
                </a:r>
                <a:r>
                  <a:rPr lang="en-US" altLang="zh-CN" sz="1800" dirty="0" smtClean="0"/>
                  <a:t> </a:t>
                </a:r>
                <a:r>
                  <a:rPr lang="zh-CN" altLang="en-US" sz="1800" dirty="0" smtClean="0"/>
                  <a:t>、方差</a:t>
                </a:r>
                <a:r>
                  <a:rPr lang="en-US" altLang="zh-CN" sz="1800" dirty="0" smtClean="0"/>
                  <a:t>v </a:t>
                </a:r>
                <a:r>
                  <a:rPr lang="en-US" altLang="zh-CN" sz="1800" baseline="30000" dirty="0" smtClean="0">
                    <a:latin typeface="宋体" panose="02010600030101010101" pitchFamily="2" charset="-122"/>
                  </a:rPr>
                  <a:t>k</a:t>
                </a: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altLang="zh-CN" sz="1800" dirty="0" smtClean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altLang="zh-CN" sz="1800" dirty="0" smtClean="0"/>
                  <a:t>step4: </a:t>
                </a:r>
                <a:r>
                  <a:rPr lang="zh-CN" altLang="en-US" sz="1800" dirty="0" smtClean="0"/>
                  <a:t>迭代结束判决， </a:t>
                </a:r>
                <a:r>
                  <a:rPr lang="en-US" altLang="zh-CN" sz="1800" dirty="0" smtClean="0"/>
                  <a:t>u </a:t>
                </a:r>
                <a:r>
                  <a:rPr lang="en-US" altLang="zh-CN" sz="1800" baseline="30000" dirty="0" smtClean="0">
                    <a:latin typeface="宋体" panose="02010600030101010101" pitchFamily="2" charset="-122"/>
                  </a:rPr>
                  <a:t>k</a:t>
                </a:r>
                <a:r>
                  <a:rPr lang="en-US" altLang="zh-CN" sz="1800" dirty="0" smtClean="0"/>
                  <a:t> vs. u </a:t>
                </a:r>
                <a:r>
                  <a:rPr lang="en-US" altLang="zh-CN" sz="1800" baseline="30000" dirty="0" smtClean="0">
                    <a:latin typeface="宋体" panose="02010600030101010101" pitchFamily="2" charset="-122"/>
                  </a:rPr>
                  <a:t>k+1</a:t>
                </a:r>
                <a:r>
                  <a:rPr lang="en-US" altLang="zh-CN" sz="1800" dirty="0" smtClean="0"/>
                  <a:t> </a:t>
                </a:r>
                <a:endParaRPr lang="zh-CN" altLang="el-GR" sz="1800" dirty="0" smtClean="0"/>
              </a:p>
            </p:txBody>
          </p:sp>
        </mc:Choice>
        <mc:Fallback xmlns="">
          <p:sp>
            <p:nvSpPr>
              <p:cNvPr id="225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2060575"/>
                <a:ext cx="8486775" cy="4525963"/>
              </a:xfrm>
              <a:blipFill rotWithShape="0">
                <a:blip r:embed="rId3"/>
                <a:stretch>
                  <a:fillRect l="-5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5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353592"/>
              </p:ext>
            </p:extLst>
          </p:nvPr>
        </p:nvGraphicFramePr>
        <p:xfrm>
          <a:off x="5324475" y="498425"/>
          <a:ext cx="2613025" cy="192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8" name="Equation" r:id="rId4" imgW="1714500" imgH="1270000" progId="Equation.DSMT4">
                  <p:embed/>
                </p:oleObj>
              </mc:Choice>
              <mc:Fallback>
                <p:oleObj name="Equation" r:id="rId4" imgW="1714500" imgH="1270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4475" y="498425"/>
                        <a:ext cx="2613025" cy="192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41081430"/>
              </p:ext>
            </p:extLst>
          </p:nvPr>
        </p:nvGraphicFramePr>
        <p:xfrm>
          <a:off x="5411788" y="3501008"/>
          <a:ext cx="2998787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9" name="Equation" r:id="rId6" imgW="1930400" imgH="1435100" progId="Equation.DSMT4">
                  <p:embed/>
                </p:oleObj>
              </mc:Choice>
              <mc:Fallback>
                <p:oleObj name="Equation" r:id="rId6" imgW="1930400" imgH="14351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88" y="3501008"/>
                        <a:ext cx="2998787" cy="222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dirty="0" smtClean="0"/>
              <a:t>GMM</a:t>
            </a:r>
            <a:r>
              <a:rPr lang="zh-CN" altLang="en-US" dirty="0" smtClean="0"/>
              <a:t>参数计算</a:t>
            </a:r>
            <a:endParaRPr lang="zh-CN" altLang="en-US" kern="0" dirty="0" smtClean="0"/>
          </a:p>
        </p:txBody>
      </p:sp>
      <p:sp>
        <p:nvSpPr>
          <p:cNvPr id="2" name="矩形 1"/>
          <p:cNvSpPr/>
          <p:nvPr/>
        </p:nvSpPr>
        <p:spPr>
          <a:xfrm>
            <a:off x="457200" y="620688"/>
            <a:ext cx="4903907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dirty="0"/>
              <a:t>step1: K-means</a:t>
            </a:r>
            <a:r>
              <a:rPr lang="zh-CN" altLang="en-US" dirty="0"/>
              <a:t>得到初始</a:t>
            </a:r>
            <a:r>
              <a:rPr lang="en-US" altLang="zh-CN" dirty="0"/>
              <a:t>GMM</a:t>
            </a:r>
            <a:r>
              <a:rPr lang="zh-CN" altLang="en-US" dirty="0" smtClean="0"/>
              <a:t>估计（硬分类）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246974" y="1925445"/>
            <a:ext cx="2460930" cy="2646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1400" i="1" dirty="0" err="1">
                <a:latin typeface="Cambria Math" panose="02040503050406030204" pitchFamily="18" charset="0"/>
                <a:ea typeface="+mn-ea"/>
              </a:rPr>
              <a:t>Num</a:t>
            </a:r>
            <a:r>
              <a:rPr lang="en-US" altLang="zh-CN" sz="1400" i="1" dirty="0">
                <a:latin typeface="Cambria Math" panose="02040503050406030204" pitchFamily="18" charset="0"/>
                <a:ea typeface="+mn-ea"/>
              </a:rPr>
              <a:t>(X</a:t>
            </a:r>
            <a:r>
              <a:rPr lang="en-US" altLang="zh-CN" sz="1400" i="1" dirty="0" smtClean="0">
                <a:latin typeface="Cambria Math" panose="02040503050406030204" pitchFamily="18" charset="0"/>
                <a:ea typeface="+mn-ea"/>
              </a:rPr>
              <a:t>)</a:t>
            </a:r>
            <a:r>
              <a:rPr lang="zh-CN" altLang="en-US" sz="1400" dirty="0" smtClean="0">
                <a:latin typeface="Cambria Math" panose="02040503050406030204" pitchFamily="18" charset="0"/>
                <a:ea typeface="+mn-ea"/>
              </a:rPr>
              <a:t> （硬分类）计次函数</a:t>
            </a:r>
            <a:endParaRPr lang="zh-CN" altLang="en-US" sz="1400" dirty="0">
              <a:latin typeface="Cambria Math" panose="02040503050406030204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Baum-Welch</a:t>
            </a:r>
            <a:r>
              <a:rPr lang="zh-CN" altLang="en-US" smtClean="0"/>
              <a:t>算法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98663"/>
            <a:ext cx="8579296" cy="4525962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000" dirty="0" smtClean="0"/>
              <a:t>step1: </a:t>
            </a:r>
            <a:r>
              <a:rPr lang="zh-CN" altLang="en-US" sz="2000" dirty="0" smtClean="0"/>
              <a:t>重新估计每个状态 </a:t>
            </a:r>
            <a:r>
              <a:rPr lang="en-US" altLang="zh-CN" sz="2000" dirty="0" smtClean="0"/>
              <a:t>j </a:t>
            </a:r>
            <a:r>
              <a:rPr lang="zh-CN" altLang="en-US" sz="2000" dirty="0" smtClean="0"/>
              <a:t>的模型参数</a:t>
            </a:r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000" dirty="0" smtClean="0"/>
              <a:t>step2: </a:t>
            </a:r>
            <a:r>
              <a:rPr lang="zh-CN" altLang="en-US" sz="2000" dirty="0" smtClean="0"/>
              <a:t>计算</a:t>
            </a:r>
            <a:r>
              <a:rPr lang="en-US" altLang="zh-CN" sz="2000" dirty="0" smtClean="0"/>
              <a:t>t</a:t>
            </a:r>
            <a:r>
              <a:rPr lang="zh-CN" altLang="en-US" sz="2000" dirty="0" smtClean="0"/>
              <a:t>时刻对于模型</a:t>
            </a:r>
            <a:r>
              <a:rPr lang="en-US" altLang="zh-CN" sz="2000" dirty="0" smtClean="0"/>
              <a:t>M </a:t>
            </a:r>
            <a:r>
              <a:rPr lang="zh-CN" altLang="en-US" sz="2000" dirty="0" smtClean="0"/>
              <a:t>处于</a:t>
            </a:r>
            <a:r>
              <a:rPr lang="zh-CN" altLang="en-US" sz="2000" dirty="0" smtClean="0">
                <a:solidFill>
                  <a:srgbClr val="C00000"/>
                </a:solidFill>
              </a:rPr>
              <a:t>状态 </a:t>
            </a:r>
            <a:r>
              <a:rPr lang="en-US" altLang="zh-CN" sz="2000" dirty="0" smtClean="0">
                <a:solidFill>
                  <a:srgbClr val="C00000"/>
                </a:solidFill>
              </a:rPr>
              <a:t>j (</a:t>
            </a:r>
            <a:r>
              <a:rPr lang="zh-CN" altLang="en-US" sz="2000" dirty="0" smtClean="0">
                <a:solidFill>
                  <a:srgbClr val="C00000"/>
                </a:solidFill>
              </a:rPr>
              <a:t>状态集</a:t>
            </a:r>
            <a:r>
              <a:rPr lang="en-US" altLang="zh-CN" sz="2000" dirty="0" smtClean="0">
                <a:solidFill>
                  <a:srgbClr val="C00000"/>
                </a:solidFill>
              </a:rPr>
              <a:t>L</a:t>
            </a:r>
            <a:r>
              <a:rPr lang="zh-CN" altLang="en-US" sz="2000" dirty="0" smtClean="0">
                <a:solidFill>
                  <a:srgbClr val="C00000"/>
                </a:solidFill>
              </a:rPr>
              <a:t>种状态中的一种</a:t>
            </a:r>
            <a:r>
              <a:rPr lang="en-US" altLang="zh-CN" sz="2000" dirty="0" smtClean="0">
                <a:solidFill>
                  <a:srgbClr val="C00000"/>
                </a:solidFill>
              </a:rPr>
              <a:t>)</a:t>
            </a:r>
            <a:r>
              <a:rPr lang="zh-CN" altLang="en-US" sz="2000" dirty="0" smtClean="0"/>
              <a:t>的概率</a:t>
            </a:r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endParaRPr lang="zh-CN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sz="2000" dirty="0" smtClean="0"/>
              <a:t>                                                </a:t>
            </a:r>
            <a:r>
              <a:rPr lang="en-US" altLang="zh-CN" sz="1600" dirty="0" smtClean="0"/>
              <a:t>P=P(O|M)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000" dirty="0" smtClean="0"/>
              <a:t>step3: </a:t>
            </a:r>
            <a:r>
              <a:rPr lang="zh-CN" altLang="en-US" sz="2000" dirty="0" smtClean="0"/>
              <a:t>利用新的状态概率，重新计算模型参数</a:t>
            </a:r>
            <a:endParaRPr lang="zh-CN" altLang="en-US" sz="2000" baseline="30000" dirty="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000" dirty="0" smtClean="0"/>
              <a:t>step4: </a:t>
            </a:r>
            <a:r>
              <a:rPr lang="zh-CN" altLang="en-US" sz="2000" dirty="0" smtClean="0"/>
              <a:t>迭代结束判决， </a:t>
            </a:r>
            <a:r>
              <a:rPr lang="en-US" altLang="zh-CN" sz="2000" dirty="0" smtClean="0"/>
              <a:t>P(O|M) </a:t>
            </a:r>
            <a:r>
              <a:rPr lang="zh-CN" altLang="en-US" sz="2000" dirty="0" smtClean="0"/>
              <a:t>是否增大，是则</a:t>
            </a:r>
            <a:r>
              <a:rPr lang="en-US" altLang="zh-CN" sz="2000" dirty="0" smtClean="0"/>
              <a:t>step1</a:t>
            </a:r>
            <a:endParaRPr lang="el-GR" altLang="zh-CN" sz="2000" dirty="0" smtClean="0"/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20938"/>
            <a:ext cx="3167063" cy="148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456113"/>
            <a:ext cx="24479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多状态路径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76700"/>
            <a:ext cx="8229600" cy="2078038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状态路径</a:t>
            </a:r>
          </a:p>
          <a:p>
            <a:pPr lvl="1" eaLnBrk="1" hangingPunct="1"/>
            <a:r>
              <a:rPr lang="zh-CN" altLang="en-US" sz="2000" smtClean="0"/>
              <a:t>多个可能的模型</a:t>
            </a:r>
          </a:p>
          <a:p>
            <a:pPr lvl="1" eaLnBrk="1" hangingPunct="1"/>
            <a:r>
              <a:rPr lang="zh-CN" altLang="en-US" sz="2000" smtClean="0"/>
              <a:t>路径数目估计 </a:t>
            </a:r>
            <a:r>
              <a:rPr lang="en-US" altLang="zh-CN" sz="2000" smtClean="0"/>
              <a:t>N</a:t>
            </a:r>
            <a:r>
              <a:rPr lang="en-US" altLang="zh-CN" sz="2000" baseline="30000" smtClean="0"/>
              <a:t>T</a:t>
            </a:r>
          </a:p>
        </p:txBody>
      </p:sp>
      <p:grpSp>
        <p:nvGrpSpPr>
          <p:cNvPr id="24580" name="Group 94"/>
          <p:cNvGrpSpPr>
            <a:grpSpLocks/>
          </p:cNvGrpSpPr>
          <p:nvPr/>
        </p:nvGrpSpPr>
        <p:grpSpPr bwMode="auto">
          <a:xfrm>
            <a:off x="900113" y="1773238"/>
            <a:ext cx="5060950" cy="2141537"/>
            <a:chOff x="2459" y="2036"/>
            <a:chExt cx="3188" cy="1349"/>
          </a:xfrm>
        </p:grpSpPr>
        <p:sp>
          <p:nvSpPr>
            <p:cNvPr id="24585" name="Oval 95"/>
            <p:cNvSpPr>
              <a:spLocks noChangeArrowheads="1"/>
            </p:cNvSpPr>
            <p:nvPr/>
          </p:nvSpPr>
          <p:spPr bwMode="auto">
            <a:xfrm>
              <a:off x="3152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4586" name="Oval 96"/>
            <p:cNvSpPr>
              <a:spLocks noChangeArrowheads="1"/>
            </p:cNvSpPr>
            <p:nvPr/>
          </p:nvSpPr>
          <p:spPr bwMode="auto">
            <a:xfrm>
              <a:off x="3650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4587" name="Oval 97"/>
            <p:cNvSpPr>
              <a:spLocks noChangeArrowheads="1"/>
            </p:cNvSpPr>
            <p:nvPr/>
          </p:nvSpPr>
          <p:spPr bwMode="auto">
            <a:xfrm>
              <a:off x="4149" y="2387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4588" name="Line 98"/>
            <p:cNvSpPr>
              <a:spLocks noChangeShapeType="1"/>
            </p:cNvSpPr>
            <p:nvPr/>
          </p:nvSpPr>
          <p:spPr bwMode="auto">
            <a:xfrm>
              <a:off x="2835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Oval 99"/>
            <p:cNvSpPr>
              <a:spLocks noChangeArrowheads="1"/>
            </p:cNvSpPr>
            <p:nvPr/>
          </p:nvSpPr>
          <p:spPr bwMode="auto">
            <a:xfrm>
              <a:off x="3651" y="2796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4590" name="Oval 100"/>
            <p:cNvSpPr>
              <a:spLocks noChangeArrowheads="1"/>
            </p:cNvSpPr>
            <p:nvPr/>
          </p:nvSpPr>
          <p:spPr bwMode="auto">
            <a:xfrm>
              <a:off x="4149" y="2796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4591" name="Oval 101"/>
            <p:cNvSpPr>
              <a:spLocks noChangeArrowheads="1"/>
            </p:cNvSpPr>
            <p:nvPr/>
          </p:nvSpPr>
          <p:spPr bwMode="auto">
            <a:xfrm>
              <a:off x="4648" y="2796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4592" name="Line 102"/>
            <p:cNvSpPr>
              <a:spLocks noChangeShapeType="1"/>
            </p:cNvSpPr>
            <p:nvPr/>
          </p:nvSpPr>
          <p:spPr bwMode="auto">
            <a:xfrm>
              <a:off x="3333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3" name="Oval 103"/>
            <p:cNvSpPr>
              <a:spLocks noChangeArrowheads="1"/>
            </p:cNvSpPr>
            <p:nvPr/>
          </p:nvSpPr>
          <p:spPr bwMode="auto">
            <a:xfrm>
              <a:off x="4150" y="3204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4594" name="Oval 104"/>
            <p:cNvSpPr>
              <a:spLocks noChangeArrowheads="1"/>
            </p:cNvSpPr>
            <p:nvPr/>
          </p:nvSpPr>
          <p:spPr bwMode="auto">
            <a:xfrm>
              <a:off x="4648" y="3204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4595" name="Oval 105"/>
            <p:cNvSpPr>
              <a:spLocks noChangeArrowheads="1"/>
            </p:cNvSpPr>
            <p:nvPr/>
          </p:nvSpPr>
          <p:spPr bwMode="auto">
            <a:xfrm>
              <a:off x="5147" y="3204"/>
              <a:ext cx="18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4596" name="Line 106"/>
            <p:cNvSpPr>
              <a:spLocks noChangeShapeType="1"/>
            </p:cNvSpPr>
            <p:nvPr/>
          </p:nvSpPr>
          <p:spPr bwMode="auto">
            <a:xfrm>
              <a:off x="3832" y="247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Line 107"/>
            <p:cNvSpPr>
              <a:spLocks noChangeShapeType="1"/>
            </p:cNvSpPr>
            <p:nvPr/>
          </p:nvSpPr>
          <p:spPr bwMode="auto">
            <a:xfrm>
              <a:off x="3833" y="2886"/>
              <a:ext cx="31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Line 108"/>
            <p:cNvSpPr>
              <a:spLocks noChangeShapeType="1"/>
            </p:cNvSpPr>
            <p:nvPr/>
          </p:nvSpPr>
          <p:spPr bwMode="auto">
            <a:xfrm>
              <a:off x="4332" y="2886"/>
              <a:ext cx="31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9" name="Line 109"/>
            <p:cNvSpPr>
              <a:spLocks noChangeShapeType="1"/>
            </p:cNvSpPr>
            <p:nvPr/>
          </p:nvSpPr>
          <p:spPr bwMode="auto">
            <a:xfrm>
              <a:off x="4332" y="3294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Line 110"/>
            <p:cNvSpPr>
              <a:spLocks noChangeShapeType="1"/>
            </p:cNvSpPr>
            <p:nvPr/>
          </p:nvSpPr>
          <p:spPr bwMode="auto">
            <a:xfrm>
              <a:off x="4832" y="3294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1" name="Line 111"/>
            <p:cNvSpPr>
              <a:spLocks noChangeShapeType="1"/>
            </p:cNvSpPr>
            <p:nvPr/>
          </p:nvSpPr>
          <p:spPr bwMode="auto">
            <a:xfrm>
              <a:off x="3288" y="2568"/>
              <a:ext cx="363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2" name="Line 112"/>
            <p:cNvSpPr>
              <a:spLocks noChangeShapeType="1"/>
            </p:cNvSpPr>
            <p:nvPr/>
          </p:nvSpPr>
          <p:spPr bwMode="auto">
            <a:xfrm>
              <a:off x="3787" y="2976"/>
              <a:ext cx="363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3" name="Line 113"/>
            <p:cNvSpPr>
              <a:spLocks noChangeShapeType="1"/>
            </p:cNvSpPr>
            <p:nvPr/>
          </p:nvSpPr>
          <p:spPr bwMode="auto">
            <a:xfrm>
              <a:off x="4286" y="2977"/>
              <a:ext cx="363" cy="2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Line 114"/>
            <p:cNvSpPr>
              <a:spLocks noChangeShapeType="1"/>
            </p:cNvSpPr>
            <p:nvPr/>
          </p:nvSpPr>
          <p:spPr bwMode="auto">
            <a:xfrm>
              <a:off x="4785" y="2976"/>
              <a:ext cx="363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Line 115"/>
            <p:cNvSpPr>
              <a:spLocks noChangeShapeType="1"/>
            </p:cNvSpPr>
            <p:nvPr/>
          </p:nvSpPr>
          <p:spPr bwMode="auto">
            <a:xfrm>
              <a:off x="3787" y="2568"/>
              <a:ext cx="363" cy="2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Line 116"/>
            <p:cNvSpPr>
              <a:spLocks noChangeShapeType="1"/>
            </p:cNvSpPr>
            <p:nvPr/>
          </p:nvSpPr>
          <p:spPr bwMode="auto">
            <a:xfrm>
              <a:off x="4286" y="2568"/>
              <a:ext cx="363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7" name="Line 117"/>
            <p:cNvSpPr>
              <a:spLocks noChangeShapeType="1"/>
            </p:cNvSpPr>
            <p:nvPr/>
          </p:nvSpPr>
          <p:spPr bwMode="auto">
            <a:xfrm>
              <a:off x="5330" y="3294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8" name="Rectangle 118"/>
            <p:cNvSpPr>
              <a:spLocks noChangeArrowheads="1"/>
            </p:cNvSpPr>
            <p:nvPr/>
          </p:nvSpPr>
          <p:spPr bwMode="auto">
            <a:xfrm>
              <a:off x="3197" y="2069"/>
              <a:ext cx="91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609" name="Rectangle 119"/>
            <p:cNvSpPr>
              <a:spLocks noChangeArrowheads="1"/>
            </p:cNvSpPr>
            <p:nvPr/>
          </p:nvSpPr>
          <p:spPr bwMode="auto">
            <a:xfrm>
              <a:off x="3696" y="2069"/>
              <a:ext cx="91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610" name="Rectangle 120"/>
            <p:cNvSpPr>
              <a:spLocks noChangeArrowheads="1"/>
            </p:cNvSpPr>
            <p:nvPr/>
          </p:nvSpPr>
          <p:spPr bwMode="auto">
            <a:xfrm>
              <a:off x="4195" y="2069"/>
              <a:ext cx="91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611" name="Rectangle 121"/>
            <p:cNvSpPr>
              <a:spLocks noChangeArrowheads="1"/>
            </p:cNvSpPr>
            <p:nvPr/>
          </p:nvSpPr>
          <p:spPr bwMode="auto">
            <a:xfrm>
              <a:off x="4694" y="2069"/>
              <a:ext cx="91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612" name="Rectangle 122"/>
            <p:cNvSpPr>
              <a:spLocks noChangeArrowheads="1"/>
            </p:cNvSpPr>
            <p:nvPr/>
          </p:nvSpPr>
          <p:spPr bwMode="auto">
            <a:xfrm>
              <a:off x="5148" y="2069"/>
              <a:ext cx="91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613" name="Text Box 123"/>
            <p:cNvSpPr txBox="1">
              <a:spLocks noChangeArrowheads="1"/>
            </p:cNvSpPr>
            <p:nvPr/>
          </p:nvSpPr>
          <p:spPr bwMode="auto">
            <a:xfrm>
              <a:off x="3140" y="2036"/>
              <a:ext cx="2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y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4614" name="Text Box 124"/>
            <p:cNvSpPr txBox="1">
              <a:spLocks noChangeArrowheads="1"/>
            </p:cNvSpPr>
            <p:nvPr/>
          </p:nvSpPr>
          <p:spPr bwMode="auto">
            <a:xfrm>
              <a:off x="3638" y="2036"/>
              <a:ext cx="2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y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4615" name="Text Box 125"/>
            <p:cNvSpPr txBox="1">
              <a:spLocks noChangeArrowheads="1"/>
            </p:cNvSpPr>
            <p:nvPr/>
          </p:nvSpPr>
          <p:spPr bwMode="auto">
            <a:xfrm>
              <a:off x="4682" y="2036"/>
              <a:ext cx="2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y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4616" name="Text Box 126"/>
            <p:cNvSpPr txBox="1">
              <a:spLocks noChangeArrowheads="1"/>
            </p:cNvSpPr>
            <p:nvPr/>
          </p:nvSpPr>
          <p:spPr bwMode="auto">
            <a:xfrm>
              <a:off x="5135" y="2036"/>
              <a:ext cx="2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y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24617" name="Text Box 127"/>
            <p:cNvSpPr txBox="1">
              <a:spLocks noChangeArrowheads="1"/>
            </p:cNvSpPr>
            <p:nvPr/>
          </p:nvSpPr>
          <p:spPr bwMode="auto">
            <a:xfrm>
              <a:off x="4183" y="2036"/>
              <a:ext cx="24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y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4618" name="Text Box 128"/>
            <p:cNvSpPr txBox="1">
              <a:spLocks noChangeArrowheads="1"/>
            </p:cNvSpPr>
            <p:nvPr/>
          </p:nvSpPr>
          <p:spPr bwMode="auto">
            <a:xfrm>
              <a:off x="2459" y="2065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 smtClean="0">
                  <a:latin typeface="Arial" panose="020B0604020202020204" pitchFamily="34" charset="0"/>
                </a:rPr>
                <a:t>特征向量：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4619" name="Text Box 129"/>
            <p:cNvSpPr txBox="1">
              <a:spLocks noChangeArrowheads="1"/>
            </p:cNvSpPr>
            <p:nvPr/>
          </p:nvSpPr>
          <p:spPr bwMode="auto">
            <a:xfrm>
              <a:off x="2925" y="3154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状态过程：</a:t>
              </a:r>
            </a:p>
          </p:txBody>
        </p:sp>
      </p:grpSp>
      <p:sp>
        <p:nvSpPr>
          <p:cNvPr id="24581" name="Text Box 130"/>
          <p:cNvSpPr txBox="1">
            <a:spLocks noChangeArrowheads="1"/>
          </p:cNvSpPr>
          <p:nvPr/>
        </p:nvSpPr>
        <p:spPr bwMode="auto">
          <a:xfrm>
            <a:off x="3708400" y="4149725"/>
            <a:ext cx="3752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可能的状态序列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s1,s1,s1,s2,s3;  s1,s1,s2,s2,s3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s1,s1,s2,s3,s3;  s1,s2,s2,s2,s3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s1,s2,s2,s3,s3;  s1,s2,s3,s3,s3</a:t>
            </a:r>
          </a:p>
        </p:txBody>
      </p:sp>
      <p:sp>
        <p:nvSpPr>
          <p:cNvPr id="24582" name="Oval 131"/>
          <p:cNvSpPr>
            <a:spLocks noChangeArrowheads="1"/>
          </p:cNvSpPr>
          <p:nvPr/>
        </p:nvSpPr>
        <p:spPr bwMode="auto">
          <a:xfrm>
            <a:off x="3492500" y="2852738"/>
            <a:ext cx="503238" cy="5762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24583" name="AutoShape 132"/>
          <p:cNvSpPr>
            <a:spLocks/>
          </p:cNvSpPr>
          <p:nvPr/>
        </p:nvSpPr>
        <p:spPr bwMode="auto">
          <a:xfrm>
            <a:off x="5940425" y="2205038"/>
            <a:ext cx="2232025" cy="647700"/>
          </a:xfrm>
          <a:prstGeom prst="borderCallout1">
            <a:avLst>
              <a:gd name="adj1" fmla="val 17648"/>
              <a:gd name="adj2" fmla="val -3412"/>
              <a:gd name="adj3" fmla="val 112500"/>
              <a:gd name="adj4" fmla="val -8755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graphicFrame>
        <p:nvGraphicFramePr>
          <p:cNvPr id="24584" name="Object 133"/>
          <p:cNvGraphicFramePr>
            <a:graphicFrameLocks noChangeAspect="1"/>
          </p:cNvGraphicFramePr>
          <p:nvPr/>
        </p:nvGraphicFramePr>
        <p:xfrm>
          <a:off x="5940425" y="2205038"/>
          <a:ext cx="22320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5" name="Equation" r:id="rId3" imgW="1269449" imgH="393529" progId="Equation.DSMT4">
                  <p:embed/>
                </p:oleObj>
              </mc:Choice>
              <mc:Fallback>
                <p:oleObj name="Equation" r:id="rId3" imgW="1269449" imgH="393529" progId="Equation.DSMT4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205038"/>
                        <a:ext cx="2232025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Forward-Backward</a:t>
            </a:r>
            <a:r>
              <a:rPr lang="zh-CN" altLang="en-US" smtClean="0"/>
              <a:t>算法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29600" cy="4492625"/>
          </a:xfrm>
        </p:spPr>
        <p:txBody>
          <a:bodyPr/>
          <a:lstStyle/>
          <a:p>
            <a:pPr eaLnBrk="1" hangingPunct="1"/>
            <a:r>
              <a:rPr lang="zh-CN" altLang="en-US" sz="2000" smtClean="0"/>
              <a:t>模型</a:t>
            </a:r>
            <a:r>
              <a:rPr lang="en-US" altLang="zh-CN" sz="2000" smtClean="0"/>
              <a:t>M</a:t>
            </a:r>
            <a:r>
              <a:rPr lang="zh-CN" altLang="en-US" sz="2000" smtClean="0"/>
              <a:t>对应于特征序列</a:t>
            </a:r>
            <a:r>
              <a:rPr lang="en-US" altLang="zh-CN" sz="2000" smtClean="0"/>
              <a:t>O</a:t>
            </a:r>
            <a:r>
              <a:rPr lang="zh-CN" altLang="en-US" sz="2000" smtClean="0"/>
              <a:t>，某个时刻 </a:t>
            </a:r>
            <a:r>
              <a:rPr lang="en-US" altLang="zh-CN" sz="2000" smtClean="0"/>
              <a:t>t </a:t>
            </a:r>
            <a:r>
              <a:rPr lang="zh-CN" altLang="en-US" sz="2000" smtClean="0"/>
              <a:t>处在状态 </a:t>
            </a:r>
            <a:r>
              <a:rPr lang="en-US" altLang="zh-CN" sz="2000" smtClean="0"/>
              <a:t>j </a:t>
            </a:r>
            <a:r>
              <a:rPr lang="zh-CN" altLang="en-US" sz="2000" smtClean="0"/>
              <a:t>的概率</a:t>
            </a:r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r>
              <a:rPr lang="zh-CN" altLang="en-US" sz="2000" smtClean="0"/>
              <a:t>前向概率</a:t>
            </a:r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r>
              <a:rPr lang="zh-CN" altLang="en-US" sz="2000" smtClean="0"/>
              <a:t>后向概率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492375"/>
            <a:ext cx="3598863" cy="37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078163"/>
            <a:ext cx="388937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508375"/>
            <a:ext cx="3671887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246563"/>
            <a:ext cx="2663825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4430713"/>
            <a:ext cx="18732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029026"/>
            <a:ext cx="395922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376689"/>
            <a:ext cx="3600450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6137101"/>
            <a:ext cx="280828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Forward-Backward</a:t>
            </a:r>
            <a:r>
              <a:rPr lang="zh-CN" altLang="en-US" smtClean="0"/>
              <a:t>算法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dirty="0" smtClean="0"/>
              <a:t>P(O|M)</a:t>
            </a:r>
            <a:r>
              <a:rPr lang="zh-CN" altLang="en-US" sz="2400" dirty="0" smtClean="0"/>
              <a:t>计算量，</a:t>
            </a:r>
            <a:r>
              <a:rPr lang="en-US" altLang="zh-CN" sz="2400" dirty="0" smtClean="0"/>
              <a:t>N</a:t>
            </a:r>
            <a:r>
              <a:rPr lang="zh-CN" altLang="en-US" sz="2400" dirty="0" smtClean="0"/>
              <a:t>为状态数，</a:t>
            </a:r>
            <a:r>
              <a:rPr lang="en-US" altLang="zh-CN" sz="2400" dirty="0" smtClean="0"/>
              <a:t>T</a:t>
            </a:r>
            <a:r>
              <a:rPr lang="zh-CN" altLang="en-US" sz="2400" dirty="0" smtClean="0"/>
              <a:t>为特征序列长度</a:t>
            </a:r>
          </a:p>
          <a:p>
            <a:pPr lvl="1" eaLnBrk="1" hangingPunct="1"/>
            <a:r>
              <a:rPr lang="zh-CN" altLang="en-US" sz="2000" dirty="0" smtClean="0"/>
              <a:t>原为</a:t>
            </a:r>
            <a:r>
              <a:rPr lang="en-US" altLang="zh-CN" sz="2000" dirty="0" smtClean="0"/>
              <a:t>O(N</a:t>
            </a:r>
            <a:r>
              <a:rPr lang="en-US" altLang="zh-CN" sz="2000" baseline="50000" dirty="0" smtClean="0">
                <a:latin typeface="宋体" panose="02010600030101010101" pitchFamily="2" charset="-122"/>
              </a:rPr>
              <a:t>T</a:t>
            </a:r>
            <a:r>
              <a:rPr lang="en-US" altLang="zh-CN" sz="2000" dirty="0" smtClean="0"/>
              <a:t>)</a:t>
            </a:r>
          </a:p>
          <a:p>
            <a:pPr lvl="1" eaLnBrk="1" hangingPunct="1"/>
            <a:r>
              <a:rPr lang="zh-CN" altLang="en-US" sz="2000" dirty="0" smtClean="0"/>
              <a:t>前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后向算法</a:t>
            </a:r>
            <a:r>
              <a:rPr lang="en-US" altLang="zh-CN" sz="2000" dirty="0" smtClean="0"/>
              <a:t>O(N</a:t>
            </a:r>
            <a:r>
              <a:rPr lang="en-US" altLang="zh-CN" sz="2000" baseline="50000" dirty="0" smtClean="0">
                <a:latin typeface="宋体" panose="02010600030101010101" pitchFamily="2" charset="-122"/>
              </a:rPr>
              <a:t>2</a:t>
            </a:r>
            <a:r>
              <a:rPr lang="en-US" altLang="zh-CN" sz="2000" dirty="0" smtClean="0"/>
              <a:t>T)</a:t>
            </a:r>
          </a:p>
          <a:p>
            <a:pPr lvl="1" eaLnBrk="1" hangingPunct="1"/>
            <a:r>
              <a:rPr lang="zh-CN" altLang="en-US" sz="2000" dirty="0" smtClean="0"/>
              <a:t>与特征序列长度关系：指数 </a:t>
            </a:r>
            <a:r>
              <a:rPr lang="en-US" altLang="zh-CN" sz="2000" dirty="0" smtClean="0"/>
              <a:t>vs </a:t>
            </a:r>
            <a:r>
              <a:rPr lang="zh-CN" altLang="en-US" sz="2000" dirty="0" smtClean="0"/>
              <a:t>线性</a:t>
            </a:r>
            <a:endParaRPr lang="en-US" altLang="zh-CN" sz="2000" dirty="0" smtClean="0"/>
          </a:p>
        </p:txBody>
      </p:sp>
      <p:sp>
        <p:nvSpPr>
          <p:cNvPr id="5" name="Oval 95"/>
          <p:cNvSpPr>
            <a:spLocks noChangeArrowheads="1"/>
          </p:cNvSpPr>
          <p:nvPr/>
        </p:nvSpPr>
        <p:spPr bwMode="auto">
          <a:xfrm>
            <a:off x="2000251" y="4202236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" name="Oval 96"/>
          <p:cNvSpPr>
            <a:spLocks noChangeArrowheads="1"/>
          </p:cNvSpPr>
          <p:nvPr/>
        </p:nvSpPr>
        <p:spPr bwMode="auto">
          <a:xfrm>
            <a:off x="2790826" y="4202236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Oval 97"/>
          <p:cNvSpPr>
            <a:spLocks noChangeArrowheads="1"/>
          </p:cNvSpPr>
          <p:nvPr/>
        </p:nvSpPr>
        <p:spPr bwMode="auto">
          <a:xfrm>
            <a:off x="3582988" y="4202236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8" name="Line 98"/>
          <p:cNvSpPr>
            <a:spLocks noChangeShapeType="1"/>
          </p:cNvSpPr>
          <p:nvPr/>
        </p:nvSpPr>
        <p:spPr bwMode="auto">
          <a:xfrm>
            <a:off x="1497013" y="43466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Oval 99"/>
          <p:cNvSpPr>
            <a:spLocks noChangeArrowheads="1"/>
          </p:cNvSpPr>
          <p:nvPr/>
        </p:nvSpPr>
        <p:spPr bwMode="auto">
          <a:xfrm>
            <a:off x="2792413" y="48515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0" name="Oval 100"/>
          <p:cNvSpPr>
            <a:spLocks noChangeArrowheads="1"/>
          </p:cNvSpPr>
          <p:nvPr/>
        </p:nvSpPr>
        <p:spPr bwMode="auto">
          <a:xfrm>
            <a:off x="3582988" y="48515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1" name="Oval 101"/>
          <p:cNvSpPr>
            <a:spLocks noChangeArrowheads="1"/>
          </p:cNvSpPr>
          <p:nvPr/>
        </p:nvSpPr>
        <p:spPr bwMode="auto">
          <a:xfrm>
            <a:off x="4375151" y="48515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2" name="Line 102"/>
          <p:cNvSpPr>
            <a:spLocks noChangeShapeType="1"/>
          </p:cNvSpPr>
          <p:nvPr/>
        </p:nvSpPr>
        <p:spPr bwMode="auto">
          <a:xfrm>
            <a:off x="2287588" y="43466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103"/>
          <p:cNvSpPr>
            <a:spLocks noChangeArrowheads="1"/>
          </p:cNvSpPr>
          <p:nvPr/>
        </p:nvSpPr>
        <p:spPr bwMode="auto">
          <a:xfrm>
            <a:off x="3584576" y="54992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4" name="Oval 104"/>
          <p:cNvSpPr>
            <a:spLocks noChangeArrowheads="1"/>
          </p:cNvSpPr>
          <p:nvPr/>
        </p:nvSpPr>
        <p:spPr bwMode="auto">
          <a:xfrm>
            <a:off x="4375151" y="54992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5" name="Oval 105"/>
          <p:cNvSpPr>
            <a:spLocks noChangeArrowheads="1"/>
          </p:cNvSpPr>
          <p:nvPr/>
        </p:nvSpPr>
        <p:spPr bwMode="auto">
          <a:xfrm>
            <a:off x="5167313" y="5499224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" name="Line 106"/>
          <p:cNvSpPr>
            <a:spLocks noChangeShapeType="1"/>
          </p:cNvSpPr>
          <p:nvPr/>
        </p:nvSpPr>
        <p:spPr bwMode="auto">
          <a:xfrm>
            <a:off x="3079751" y="43466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Line 107"/>
          <p:cNvSpPr>
            <a:spLocks noChangeShapeType="1"/>
          </p:cNvSpPr>
          <p:nvPr/>
        </p:nvSpPr>
        <p:spPr bwMode="auto">
          <a:xfrm>
            <a:off x="3081338" y="4994399"/>
            <a:ext cx="5032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108"/>
          <p:cNvSpPr>
            <a:spLocks noChangeShapeType="1"/>
          </p:cNvSpPr>
          <p:nvPr/>
        </p:nvSpPr>
        <p:spPr bwMode="auto">
          <a:xfrm>
            <a:off x="3873501" y="4994399"/>
            <a:ext cx="5032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109"/>
          <p:cNvSpPr>
            <a:spLocks noChangeShapeType="1"/>
          </p:cNvSpPr>
          <p:nvPr/>
        </p:nvSpPr>
        <p:spPr bwMode="auto">
          <a:xfrm>
            <a:off x="3873501" y="56420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110"/>
          <p:cNvSpPr>
            <a:spLocks noChangeShapeType="1"/>
          </p:cNvSpPr>
          <p:nvPr/>
        </p:nvSpPr>
        <p:spPr bwMode="auto">
          <a:xfrm>
            <a:off x="4667251" y="56420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Line 111"/>
          <p:cNvSpPr>
            <a:spLocks noChangeShapeType="1"/>
          </p:cNvSpPr>
          <p:nvPr/>
        </p:nvSpPr>
        <p:spPr bwMode="auto">
          <a:xfrm>
            <a:off x="2216151" y="4489574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Line 112"/>
          <p:cNvSpPr>
            <a:spLocks noChangeShapeType="1"/>
          </p:cNvSpPr>
          <p:nvPr/>
        </p:nvSpPr>
        <p:spPr bwMode="auto">
          <a:xfrm>
            <a:off x="3008313" y="5137274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Line 113"/>
          <p:cNvSpPr>
            <a:spLocks noChangeShapeType="1"/>
          </p:cNvSpPr>
          <p:nvPr/>
        </p:nvSpPr>
        <p:spPr bwMode="auto">
          <a:xfrm>
            <a:off x="3800476" y="5138861"/>
            <a:ext cx="576263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Line 114"/>
          <p:cNvSpPr>
            <a:spLocks noChangeShapeType="1"/>
          </p:cNvSpPr>
          <p:nvPr/>
        </p:nvSpPr>
        <p:spPr bwMode="auto">
          <a:xfrm>
            <a:off x="4592638" y="5137274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Line 115"/>
          <p:cNvSpPr>
            <a:spLocks noChangeShapeType="1"/>
          </p:cNvSpPr>
          <p:nvPr/>
        </p:nvSpPr>
        <p:spPr bwMode="auto">
          <a:xfrm>
            <a:off x="3008313" y="4489574"/>
            <a:ext cx="576263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116"/>
          <p:cNvSpPr>
            <a:spLocks noChangeShapeType="1"/>
          </p:cNvSpPr>
          <p:nvPr/>
        </p:nvSpPr>
        <p:spPr bwMode="auto">
          <a:xfrm>
            <a:off x="3800476" y="4489574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117"/>
          <p:cNvSpPr>
            <a:spLocks noChangeShapeType="1"/>
          </p:cNvSpPr>
          <p:nvPr/>
        </p:nvSpPr>
        <p:spPr bwMode="auto">
          <a:xfrm>
            <a:off x="5457826" y="5642099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Rectangle 118"/>
          <p:cNvSpPr>
            <a:spLocks noChangeArrowheads="1"/>
          </p:cNvSpPr>
          <p:nvPr/>
        </p:nvSpPr>
        <p:spPr bwMode="auto">
          <a:xfrm>
            <a:off x="2071688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29" name="Rectangle 119"/>
          <p:cNvSpPr>
            <a:spLocks noChangeArrowheads="1"/>
          </p:cNvSpPr>
          <p:nvPr/>
        </p:nvSpPr>
        <p:spPr bwMode="auto">
          <a:xfrm>
            <a:off x="2863851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30" name="Rectangle 120"/>
          <p:cNvSpPr>
            <a:spLocks noChangeArrowheads="1"/>
          </p:cNvSpPr>
          <p:nvPr/>
        </p:nvSpPr>
        <p:spPr bwMode="auto">
          <a:xfrm>
            <a:off x="3656013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31" name="Rectangle 121"/>
          <p:cNvSpPr>
            <a:spLocks noChangeArrowheads="1"/>
          </p:cNvSpPr>
          <p:nvPr/>
        </p:nvSpPr>
        <p:spPr bwMode="auto">
          <a:xfrm>
            <a:off x="4448176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32" name="Rectangle 122"/>
          <p:cNvSpPr>
            <a:spLocks noChangeArrowheads="1"/>
          </p:cNvSpPr>
          <p:nvPr/>
        </p:nvSpPr>
        <p:spPr bwMode="auto">
          <a:xfrm>
            <a:off x="5168901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33" name="Text Box 123"/>
          <p:cNvSpPr txBox="1">
            <a:spLocks noChangeArrowheads="1"/>
          </p:cNvSpPr>
          <p:nvPr/>
        </p:nvSpPr>
        <p:spPr bwMode="auto">
          <a:xfrm>
            <a:off x="1981201" y="3645024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4" name="Text Box 124"/>
          <p:cNvSpPr txBox="1">
            <a:spLocks noChangeArrowheads="1"/>
          </p:cNvSpPr>
          <p:nvPr/>
        </p:nvSpPr>
        <p:spPr bwMode="auto">
          <a:xfrm>
            <a:off x="2771776" y="3645024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" name="Text Box 125"/>
          <p:cNvSpPr txBox="1">
            <a:spLocks noChangeArrowheads="1"/>
          </p:cNvSpPr>
          <p:nvPr/>
        </p:nvSpPr>
        <p:spPr bwMode="auto">
          <a:xfrm>
            <a:off x="4429126" y="3645024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y</a:t>
            </a:r>
            <a:r>
              <a:rPr lang="en-US" altLang="zh-CN" sz="1800" baseline="-25000" dirty="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6" name="Text Box 126"/>
          <p:cNvSpPr txBox="1">
            <a:spLocks noChangeArrowheads="1"/>
          </p:cNvSpPr>
          <p:nvPr/>
        </p:nvSpPr>
        <p:spPr bwMode="auto">
          <a:xfrm>
            <a:off x="5148263" y="3645024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y</a:t>
            </a:r>
            <a:r>
              <a:rPr lang="en-US" altLang="zh-CN" sz="1800" baseline="-25000" dirty="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7" name="Text Box 127"/>
          <p:cNvSpPr txBox="1">
            <a:spLocks noChangeArrowheads="1"/>
          </p:cNvSpPr>
          <p:nvPr/>
        </p:nvSpPr>
        <p:spPr bwMode="auto">
          <a:xfrm>
            <a:off x="3636963" y="3645024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8" name="Text Box 128"/>
          <p:cNvSpPr txBox="1">
            <a:spLocks noChangeArrowheads="1"/>
          </p:cNvSpPr>
          <p:nvPr/>
        </p:nvSpPr>
        <p:spPr bwMode="auto">
          <a:xfrm>
            <a:off x="856908" y="3691061"/>
            <a:ext cx="1338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latin typeface="Arial" panose="020B0604020202020204" pitchFamily="34" charset="0"/>
              </a:rPr>
              <a:t>特征序列：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129"/>
          <p:cNvSpPr txBox="1">
            <a:spLocks noChangeArrowheads="1"/>
          </p:cNvSpPr>
          <p:nvPr/>
        </p:nvSpPr>
        <p:spPr bwMode="auto">
          <a:xfrm>
            <a:off x="868586" y="4869160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</a:rPr>
              <a:t>状态过程：</a:t>
            </a:r>
          </a:p>
        </p:txBody>
      </p:sp>
      <p:sp>
        <p:nvSpPr>
          <p:cNvPr id="40" name="Oval 131"/>
          <p:cNvSpPr>
            <a:spLocks noChangeArrowheads="1"/>
          </p:cNvSpPr>
          <p:nvPr/>
        </p:nvSpPr>
        <p:spPr bwMode="auto">
          <a:xfrm>
            <a:off x="3492500" y="4724524"/>
            <a:ext cx="503238" cy="5762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41" name="Rectangle 119"/>
          <p:cNvSpPr>
            <a:spLocks noChangeArrowheads="1"/>
          </p:cNvSpPr>
          <p:nvPr/>
        </p:nvSpPr>
        <p:spPr bwMode="auto">
          <a:xfrm>
            <a:off x="5888211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42" name="Rectangle 120"/>
          <p:cNvSpPr>
            <a:spLocks noChangeArrowheads="1"/>
          </p:cNvSpPr>
          <p:nvPr/>
        </p:nvSpPr>
        <p:spPr bwMode="auto">
          <a:xfrm>
            <a:off x="6680373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43" name="Rectangle 121"/>
          <p:cNvSpPr>
            <a:spLocks noChangeArrowheads="1"/>
          </p:cNvSpPr>
          <p:nvPr/>
        </p:nvSpPr>
        <p:spPr bwMode="auto">
          <a:xfrm>
            <a:off x="7472536" y="3697411"/>
            <a:ext cx="144463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45" name="Text Box 124"/>
          <p:cNvSpPr txBox="1">
            <a:spLocks noChangeArrowheads="1"/>
          </p:cNvSpPr>
          <p:nvPr/>
        </p:nvSpPr>
        <p:spPr bwMode="auto">
          <a:xfrm>
            <a:off x="5796136" y="3645024"/>
            <a:ext cx="3850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latin typeface="Arial" panose="020B0604020202020204" pitchFamily="34" charset="0"/>
              </a:rPr>
              <a:t>y</a:t>
            </a:r>
            <a:r>
              <a:rPr lang="en-US" altLang="zh-CN" sz="1800" baseline="-25000" dirty="0" smtClean="0">
                <a:latin typeface="Arial" panose="020B0604020202020204" pitchFamily="34" charset="0"/>
              </a:rPr>
              <a:t>6</a:t>
            </a:r>
            <a:endParaRPr lang="en-US" altLang="zh-CN" sz="1800" baseline="-25000" dirty="0">
              <a:latin typeface="Arial" panose="020B0604020202020204" pitchFamily="34" charset="0"/>
            </a:endParaRPr>
          </a:p>
        </p:txBody>
      </p:sp>
      <p:sp>
        <p:nvSpPr>
          <p:cNvPr id="46" name="Text Box 125"/>
          <p:cNvSpPr txBox="1">
            <a:spLocks noChangeArrowheads="1"/>
          </p:cNvSpPr>
          <p:nvPr/>
        </p:nvSpPr>
        <p:spPr bwMode="auto">
          <a:xfrm>
            <a:off x="7453486" y="3645024"/>
            <a:ext cx="3850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latin typeface="Arial" panose="020B0604020202020204" pitchFamily="34" charset="0"/>
              </a:rPr>
              <a:t>y</a:t>
            </a:r>
            <a:r>
              <a:rPr lang="en-US" altLang="zh-CN" sz="1800" baseline="-25000" dirty="0" smtClean="0">
                <a:latin typeface="Arial" panose="020B0604020202020204" pitchFamily="34" charset="0"/>
              </a:rPr>
              <a:t>8</a:t>
            </a:r>
            <a:endParaRPr lang="en-US" altLang="zh-CN" sz="1800" baseline="-25000" dirty="0">
              <a:latin typeface="Arial" panose="020B0604020202020204" pitchFamily="34" charset="0"/>
            </a:endParaRPr>
          </a:p>
        </p:txBody>
      </p:sp>
      <p:sp>
        <p:nvSpPr>
          <p:cNvPr id="48" name="Text Box 127"/>
          <p:cNvSpPr txBox="1">
            <a:spLocks noChangeArrowheads="1"/>
          </p:cNvSpPr>
          <p:nvPr/>
        </p:nvSpPr>
        <p:spPr bwMode="auto">
          <a:xfrm>
            <a:off x="6661323" y="3645024"/>
            <a:ext cx="3850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latin typeface="Arial" panose="020B0604020202020204" pitchFamily="34" charset="0"/>
              </a:rPr>
              <a:t>y</a:t>
            </a:r>
            <a:r>
              <a:rPr lang="en-US" altLang="zh-CN" sz="1800" baseline="-25000" dirty="0" smtClean="0">
                <a:latin typeface="Arial" panose="020B0604020202020204" pitchFamily="34" charset="0"/>
              </a:rPr>
              <a:t>7</a:t>
            </a:r>
            <a:endParaRPr lang="en-US" altLang="zh-CN" sz="1800" baseline="-25000" dirty="0">
              <a:latin typeface="Arial" panose="020B0604020202020204" pitchFamily="34" charset="0"/>
            </a:endParaRPr>
          </a:p>
        </p:txBody>
      </p:sp>
      <p:sp>
        <p:nvSpPr>
          <p:cNvPr id="49" name="Oval 95"/>
          <p:cNvSpPr>
            <a:spLocks noChangeArrowheads="1"/>
          </p:cNvSpPr>
          <p:nvPr/>
        </p:nvSpPr>
        <p:spPr bwMode="auto">
          <a:xfrm>
            <a:off x="4355158" y="4220939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0" name="Oval 96"/>
          <p:cNvSpPr>
            <a:spLocks noChangeArrowheads="1"/>
          </p:cNvSpPr>
          <p:nvPr/>
        </p:nvSpPr>
        <p:spPr bwMode="auto">
          <a:xfrm>
            <a:off x="5145733" y="4220939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1" name="Oval 97"/>
          <p:cNvSpPr>
            <a:spLocks noChangeArrowheads="1"/>
          </p:cNvSpPr>
          <p:nvPr/>
        </p:nvSpPr>
        <p:spPr bwMode="auto">
          <a:xfrm>
            <a:off x="5937895" y="4220939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2" name="Line 98"/>
          <p:cNvSpPr>
            <a:spLocks noChangeShapeType="1"/>
          </p:cNvSpPr>
          <p:nvPr/>
        </p:nvSpPr>
        <p:spPr bwMode="auto">
          <a:xfrm>
            <a:off x="3851920" y="43654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" name="Oval 99"/>
          <p:cNvSpPr>
            <a:spLocks noChangeArrowheads="1"/>
          </p:cNvSpPr>
          <p:nvPr/>
        </p:nvSpPr>
        <p:spPr bwMode="auto">
          <a:xfrm>
            <a:off x="5147320" y="48702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4" name="Oval 100"/>
          <p:cNvSpPr>
            <a:spLocks noChangeArrowheads="1"/>
          </p:cNvSpPr>
          <p:nvPr/>
        </p:nvSpPr>
        <p:spPr bwMode="auto">
          <a:xfrm>
            <a:off x="5937895" y="48702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5" name="Oval 101"/>
          <p:cNvSpPr>
            <a:spLocks noChangeArrowheads="1"/>
          </p:cNvSpPr>
          <p:nvPr/>
        </p:nvSpPr>
        <p:spPr bwMode="auto">
          <a:xfrm>
            <a:off x="6730058" y="48702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6" name="Line 102"/>
          <p:cNvSpPr>
            <a:spLocks noChangeShapeType="1"/>
          </p:cNvSpPr>
          <p:nvPr/>
        </p:nvSpPr>
        <p:spPr bwMode="auto">
          <a:xfrm>
            <a:off x="4642495" y="43654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" name="Oval 103"/>
          <p:cNvSpPr>
            <a:spLocks noChangeArrowheads="1"/>
          </p:cNvSpPr>
          <p:nvPr/>
        </p:nvSpPr>
        <p:spPr bwMode="auto">
          <a:xfrm>
            <a:off x="5939483" y="55179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" name="Oval 104"/>
          <p:cNvSpPr>
            <a:spLocks noChangeArrowheads="1"/>
          </p:cNvSpPr>
          <p:nvPr/>
        </p:nvSpPr>
        <p:spPr bwMode="auto">
          <a:xfrm>
            <a:off x="6730058" y="55179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9" name="Oval 105"/>
          <p:cNvSpPr>
            <a:spLocks noChangeArrowheads="1"/>
          </p:cNvSpPr>
          <p:nvPr/>
        </p:nvSpPr>
        <p:spPr bwMode="auto">
          <a:xfrm>
            <a:off x="7522220" y="5517927"/>
            <a:ext cx="288925" cy="2873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60" name="Line 106"/>
          <p:cNvSpPr>
            <a:spLocks noChangeShapeType="1"/>
          </p:cNvSpPr>
          <p:nvPr/>
        </p:nvSpPr>
        <p:spPr bwMode="auto">
          <a:xfrm>
            <a:off x="5434658" y="43654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Line 109"/>
          <p:cNvSpPr>
            <a:spLocks noChangeShapeType="1"/>
          </p:cNvSpPr>
          <p:nvPr/>
        </p:nvSpPr>
        <p:spPr bwMode="auto">
          <a:xfrm>
            <a:off x="6228408" y="56608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Line 110"/>
          <p:cNvSpPr>
            <a:spLocks noChangeShapeType="1"/>
          </p:cNvSpPr>
          <p:nvPr/>
        </p:nvSpPr>
        <p:spPr bwMode="auto">
          <a:xfrm>
            <a:off x="7022158" y="56608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Line 111"/>
          <p:cNvSpPr>
            <a:spLocks noChangeShapeType="1"/>
          </p:cNvSpPr>
          <p:nvPr/>
        </p:nvSpPr>
        <p:spPr bwMode="auto">
          <a:xfrm>
            <a:off x="4571058" y="4508277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" name="Line 112"/>
          <p:cNvSpPr>
            <a:spLocks noChangeShapeType="1"/>
          </p:cNvSpPr>
          <p:nvPr/>
        </p:nvSpPr>
        <p:spPr bwMode="auto">
          <a:xfrm>
            <a:off x="5363220" y="5155977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8" name="Line 114"/>
          <p:cNvSpPr>
            <a:spLocks noChangeShapeType="1"/>
          </p:cNvSpPr>
          <p:nvPr/>
        </p:nvSpPr>
        <p:spPr bwMode="auto">
          <a:xfrm>
            <a:off x="6947545" y="5155977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" name="Line 116"/>
          <p:cNvSpPr>
            <a:spLocks noChangeShapeType="1"/>
          </p:cNvSpPr>
          <p:nvPr/>
        </p:nvSpPr>
        <p:spPr bwMode="auto">
          <a:xfrm>
            <a:off x="6155383" y="4508277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" name="Line 117"/>
          <p:cNvSpPr>
            <a:spLocks noChangeShapeType="1"/>
          </p:cNvSpPr>
          <p:nvPr/>
        </p:nvSpPr>
        <p:spPr bwMode="auto">
          <a:xfrm>
            <a:off x="7812733" y="5660802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" name="Line 106"/>
          <p:cNvSpPr>
            <a:spLocks noChangeShapeType="1"/>
          </p:cNvSpPr>
          <p:nvPr/>
        </p:nvSpPr>
        <p:spPr bwMode="auto">
          <a:xfrm>
            <a:off x="4667251" y="501039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Line 106"/>
          <p:cNvSpPr>
            <a:spLocks noChangeShapeType="1"/>
          </p:cNvSpPr>
          <p:nvPr/>
        </p:nvSpPr>
        <p:spPr bwMode="auto">
          <a:xfrm>
            <a:off x="5456238" y="501039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Line 106"/>
          <p:cNvSpPr>
            <a:spLocks noChangeShapeType="1"/>
          </p:cNvSpPr>
          <p:nvPr/>
        </p:nvSpPr>
        <p:spPr bwMode="auto">
          <a:xfrm>
            <a:off x="6249366" y="501039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Line 111"/>
          <p:cNvSpPr>
            <a:spLocks noChangeShapeType="1"/>
          </p:cNvSpPr>
          <p:nvPr/>
        </p:nvSpPr>
        <p:spPr bwMode="auto">
          <a:xfrm>
            <a:off x="5363220" y="4508277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7" name="Line 111"/>
          <p:cNvSpPr>
            <a:spLocks noChangeShapeType="1"/>
          </p:cNvSpPr>
          <p:nvPr/>
        </p:nvSpPr>
        <p:spPr bwMode="auto">
          <a:xfrm>
            <a:off x="6155977" y="5157192"/>
            <a:ext cx="57626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模型训练过程</a:t>
            </a: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smtClean="0"/>
              <a:t>Step1</a:t>
            </a:r>
            <a:r>
              <a:rPr lang="zh-CN" altLang="en-US" sz="2400" smtClean="0"/>
              <a:t>：训练数据时间标注（</a:t>
            </a:r>
            <a:r>
              <a:rPr lang="en-US" altLang="zh-CN" sz="2400" smtClean="0"/>
              <a:t>state</a:t>
            </a:r>
            <a:r>
              <a:rPr lang="zh-CN" altLang="en-US" sz="2400" smtClean="0"/>
              <a:t>一级）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标注信息：注音</a:t>
            </a:r>
            <a:r>
              <a:rPr lang="en-US" altLang="zh-CN" sz="2000" smtClean="0"/>
              <a:t>/</a:t>
            </a:r>
            <a:r>
              <a:rPr lang="zh-CN" altLang="en-US" sz="2000" smtClean="0"/>
              <a:t>模型符号序列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算法：</a:t>
            </a:r>
            <a:r>
              <a:rPr lang="en-US" altLang="zh-CN" sz="2000" smtClean="0"/>
              <a:t>Viterbi</a:t>
            </a:r>
          </a:p>
          <a:p>
            <a:pPr lvl="1"/>
            <a:r>
              <a:rPr lang="zh-CN" altLang="en-US" sz="2000" smtClean="0"/>
              <a:t>模型：初始模型</a:t>
            </a:r>
            <a:r>
              <a:rPr lang="el-GR" altLang="zh-CN" sz="2000" smtClean="0"/>
              <a:t>λ</a:t>
            </a:r>
            <a:r>
              <a:rPr lang="en-US" altLang="zh-CN" sz="2000" baseline="30000" smtClean="0"/>
              <a:t>0</a:t>
            </a:r>
          </a:p>
          <a:p>
            <a:r>
              <a:rPr lang="en-US" altLang="zh-CN" sz="2400" smtClean="0"/>
              <a:t>Step2</a:t>
            </a:r>
            <a:r>
              <a:rPr lang="zh-CN" altLang="en-US" sz="2400" smtClean="0"/>
              <a:t>：模型</a:t>
            </a:r>
            <a:r>
              <a:rPr lang="el-GR" altLang="zh-CN" sz="2400" smtClean="0"/>
              <a:t>λ</a:t>
            </a:r>
            <a:r>
              <a:rPr lang="en-US" altLang="zh-CN" sz="2400" baseline="30000" smtClean="0"/>
              <a:t>1</a:t>
            </a:r>
            <a:r>
              <a:rPr lang="zh-CN" altLang="en-US" sz="2400" smtClean="0"/>
              <a:t>参数估计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标注信息：</a:t>
            </a:r>
            <a:r>
              <a:rPr lang="en-US" altLang="zh-CN" sz="2000" smtClean="0"/>
              <a:t>state</a:t>
            </a:r>
            <a:r>
              <a:rPr lang="zh-CN" altLang="en-US" sz="2000" smtClean="0"/>
              <a:t>时间标注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算法：</a:t>
            </a:r>
            <a:r>
              <a:rPr lang="en-US" altLang="zh-CN" sz="2000" smtClean="0"/>
              <a:t>EM</a:t>
            </a:r>
          </a:p>
          <a:p>
            <a:r>
              <a:rPr lang="en-US" altLang="zh-CN" sz="2400" smtClean="0"/>
              <a:t>Step3</a:t>
            </a:r>
            <a:r>
              <a:rPr lang="zh-CN" altLang="en-US" sz="2400" smtClean="0"/>
              <a:t>：模型</a:t>
            </a:r>
            <a:r>
              <a:rPr lang="el-GR" altLang="zh-CN" sz="2400" smtClean="0"/>
              <a:t>λ</a:t>
            </a:r>
            <a:r>
              <a:rPr lang="en-US" altLang="zh-CN" sz="2400" baseline="30000" smtClean="0"/>
              <a:t>n</a:t>
            </a:r>
            <a:r>
              <a:rPr lang="zh-CN" altLang="en-US" sz="2400" smtClean="0"/>
              <a:t>参数估计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标注信息：注音</a:t>
            </a:r>
            <a:r>
              <a:rPr lang="en-US" altLang="zh-CN" sz="2000" smtClean="0"/>
              <a:t>/</a:t>
            </a:r>
            <a:r>
              <a:rPr lang="zh-CN" altLang="en-US" sz="2000" smtClean="0"/>
              <a:t>模型符号序列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算法：</a:t>
            </a:r>
            <a:r>
              <a:rPr lang="en-US" altLang="zh-CN" sz="2000" smtClean="0"/>
              <a:t>Baum-Welch</a:t>
            </a:r>
          </a:p>
          <a:p>
            <a:pPr lvl="1"/>
            <a:r>
              <a:rPr lang="zh-CN" altLang="en-US" sz="2000" smtClean="0"/>
              <a:t>模型：模型</a:t>
            </a:r>
            <a:r>
              <a:rPr lang="el-GR" altLang="zh-CN" sz="2000" smtClean="0"/>
              <a:t>λ</a:t>
            </a:r>
            <a:r>
              <a:rPr lang="en-US" altLang="zh-CN" sz="2000" baseline="30000" smtClean="0"/>
              <a:t>n-1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迭代</a:t>
            </a:r>
            <a:r>
              <a:rPr lang="en-US" altLang="zh-CN" sz="2000" smtClean="0"/>
              <a:t>3-4</a:t>
            </a:r>
            <a:r>
              <a:rPr lang="zh-CN" altLang="en-US" sz="2000" smtClean="0"/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第六章 语音识别</a:t>
            </a:r>
            <a:r>
              <a:rPr lang="en-US" altLang="zh-CN" smtClean="0"/>
              <a:t>-</a:t>
            </a:r>
            <a:r>
              <a:rPr lang="zh-CN" altLang="en-US" smtClean="0"/>
              <a:t>关键技术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</a:rPr>
              <a:t>HMM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</a:rPr>
              <a:t>训练</a:t>
            </a:r>
          </a:p>
          <a:p>
            <a:pPr eaLnBrk="1" hangingPunct="1">
              <a:defRPr/>
            </a:pPr>
            <a:r>
              <a:rPr lang="en-US" altLang="zh-CN" sz="2400" dirty="0"/>
              <a:t>Viterbi</a:t>
            </a:r>
            <a:r>
              <a:rPr lang="zh-CN" altLang="en-US" sz="2400" dirty="0" smtClean="0"/>
              <a:t>解码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Viterbi</a:t>
            </a:r>
            <a:r>
              <a:rPr lang="zh-CN" altLang="en-US" smtClean="0"/>
              <a:t>搜索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400" dirty="0" smtClean="0"/>
              <a:t>HMM</a:t>
            </a:r>
            <a:r>
              <a:rPr lang="zh-CN" altLang="en-US" sz="2400" dirty="0" smtClean="0"/>
              <a:t>模型 </a:t>
            </a:r>
            <a:r>
              <a:rPr lang="en-US" altLang="zh-CN" sz="2400" dirty="0" smtClean="0"/>
              <a:t>– Viterbi Search Algorithm</a:t>
            </a:r>
          </a:p>
          <a:p>
            <a:pPr lvl="1" eaLnBrk="1" hangingPunct="1">
              <a:defRPr/>
            </a:pPr>
            <a:r>
              <a:rPr lang="zh-CN" altLang="en-US" sz="2000" dirty="0" smtClean="0"/>
              <a:t>状态序列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对观察特征向量序列</a:t>
            </a:r>
            <a:r>
              <a:rPr lang="en-US" altLang="zh-CN" sz="2000" dirty="0" smtClean="0"/>
              <a:t>Y</a:t>
            </a:r>
            <a:r>
              <a:rPr lang="zh-CN" altLang="en-US" sz="2000" dirty="0" smtClean="0"/>
              <a:t>的刻画</a:t>
            </a:r>
          </a:p>
          <a:p>
            <a:pPr lvl="2" eaLnBrk="1" hangingPunct="1">
              <a:defRPr/>
            </a:pPr>
            <a:r>
              <a:rPr lang="zh-CN" altLang="en-US" sz="1800" dirty="0" smtClean="0"/>
              <a:t>训练：音段</a:t>
            </a:r>
            <a:r>
              <a:rPr lang="zh-CN" altLang="en-US" sz="1800" dirty="0"/>
              <a:t>边界</a:t>
            </a:r>
            <a:r>
              <a:rPr lang="zh-CN" altLang="en-US" sz="1800" dirty="0" smtClean="0"/>
              <a:t>标注</a:t>
            </a:r>
          </a:p>
          <a:p>
            <a:pPr lvl="2" eaLnBrk="1" hangingPunct="1">
              <a:defRPr/>
            </a:pPr>
            <a:r>
              <a:rPr lang="zh-CN" altLang="en-US" sz="1800" dirty="0" smtClean="0"/>
              <a:t>识别：比较各模型最优状态序列下的概率</a:t>
            </a:r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Viterbi</a:t>
            </a:r>
            <a:r>
              <a:rPr lang="zh-CN" altLang="en-US" smtClean="0"/>
              <a:t>搜索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dirty="0" smtClean="0"/>
              <a:t>HMM</a:t>
            </a:r>
            <a:r>
              <a:rPr lang="zh-CN" altLang="en-US" sz="2400" dirty="0" smtClean="0"/>
              <a:t>模型 </a:t>
            </a:r>
            <a:r>
              <a:rPr lang="en-US" altLang="zh-CN" sz="2400" dirty="0" smtClean="0"/>
              <a:t>– Viterbi Search Algorithm</a:t>
            </a:r>
          </a:p>
          <a:p>
            <a:pPr lvl="1" eaLnBrk="1" hangingPunct="1"/>
            <a:r>
              <a:rPr lang="zh-CN" altLang="en-US" sz="2000" dirty="0" smtClean="0"/>
              <a:t>状态序列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对观察特征向量序列</a:t>
            </a:r>
            <a:r>
              <a:rPr lang="en-US" altLang="zh-CN" sz="2000" dirty="0" smtClean="0"/>
              <a:t>Y</a:t>
            </a:r>
            <a:r>
              <a:rPr lang="zh-CN" altLang="en-US" sz="2000" dirty="0" smtClean="0"/>
              <a:t>的刻画</a:t>
            </a:r>
          </a:p>
          <a:p>
            <a:pPr lvl="1" eaLnBrk="1" hangingPunct="1"/>
            <a:r>
              <a:rPr lang="zh-CN" altLang="en-US" sz="2000" dirty="0" smtClean="0"/>
              <a:t>概率计算</a:t>
            </a:r>
            <a:r>
              <a:rPr lang="en-US" altLang="zh-CN" sz="2000" dirty="0" smtClean="0"/>
              <a:t>/</a:t>
            </a:r>
            <a:r>
              <a:rPr lang="zh-CN" altLang="en-US" sz="2000" dirty="0"/>
              <a:t>最</a:t>
            </a:r>
            <a:r>
              <a:rPr lang="zh-CN" altLang="en-US" sz="2000" dirty="0" smtClean="0"/>
              <a:t>优状态路径 </a:t>
            </a:r>
          </a:p>
          <a:p>
            <a:pPr lvl="1" eaLnBrk="1" hangingPunct="1">
              <a:buFontTx/>
              <a:buNone/>
            </a:pPr>
            <a:endParaRPr lang="zh-CN" altLang="en-US" sz="1600" dirty="0" smtClean="0"/>
          </a:p>
          <a:p>
            <a:pPr lvl="1" eaLnBrk="1" hangingPunct="1">
              <a:buFontTx/>
              <a:buNone/>
            </a:pPr>
            <a:endParaRPr lang="zh-CN" altLang="en-US" sz="1600" dirty="0" smtClean="0"/>
          </a:p>
          <a:p>
            <a:pPr lvl="1" eaLnBrk="1" hangingPunct="1"/>
            <a:endParaRPr lang="zh-CN" altLang="en-US" sz="2000" dirty="0" smtClean="0"/>
          </a:p>
        </p:txBody>
      </p:sp>
      <p:graphicFrame>
        <p:nvGraphicFramePr>
          <p:cNvPr id="30724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920554"/>
              </p:ext>
            </p:extLst>
          </p:nvPr>
        </p:nvGraphicFramePr>
        <p:xfrm>
          <a:off x="1884363" y="3284538"/>
          <a:ext cx="66548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公式" r:id="rId3" imgW="5486400" imgH="558720" progId="Equation.3">
                  <p:embed/>
                </p:oleObj>
              </mc:Choice>
              <mc:Fallback>
                <p:oleObj name="公式" r:id="rId3" imgW="5486400" imgH="558720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3284538"/>
                        <a:ext cx="66548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Viterbi</a:t>
            </a:r>
            <a:r>
              <a:rPr lang="zh-CN" altLang="en-US" smtClean="0"/>
              <a:t>搜索</a:t>
            </a:r>
          </a:p>
        </p:txBody>
      </p:sp>
      <p:sp>
        <p:nvSpPr>
          <p:cNvPr id="31747" name="Oval 5"/>
          <p:cNvSpPr>
            <a:spLocks noChangeArrowheads="1"/>
          </p:cNvSpPr>
          <p:nvPr/>
        </p:nvSpPr>
        <p:spPr bwMode="auto">
          <a:xfrm>
            <a:off x="3630613" y="3071813"/>
            <a:ext cx="227012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48" name="Oval 6"/>
          <p:cNvSpPr>
            <a:spLocks noChangeArrowheads="1"/>
          </p:cNvSpPr>
          <p:nvPr/>
        </p:nvSpPr>
        <p:spPr bwMode="auto">
          <a:xfrm>
            <a:off x="3630613" y="3503613"/>
            <a:ext cx="227012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49" name="Oval 7"/>
          <p:cNvSpPr>
            <a:spLocks noChangeArrowheads="1"/>
          </p:cNvSpPr>
          <p:nvPr/>
        </p:nvSpPr>
        <p:spPr bwMode="auto">
          <a:xfrm>
            <a:off x="3630613" y="4476750"/>
            <a:ext cx="227012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0" name="Oval 8"/>
          <p:cNvSpPr>
            <a:spLocks noChangeArrowheads="1"/>
          </p:cNvSpPr>
          <p:nvPr/>
        </p:nvSpPr>
        <p:spPr bwMode="auto">
          <a:xfrm>
            <a:off x="3630613" y="4908550"/>
            <a:ext cx="227012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1" name="Oval 9"/>
          <p:cNvSpPr>
            <a:spLocks noChangeArrowheads="1"/>
          </p:cNvSpPr>
          <p:nvPr/>
        </p:nvSpPr>
        <p:spPr bwMode="auto">
          <a:xfrm>
            <a:off x="5567363" y="3071813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2" name="Oval 10"/>
          <p:cNvSpPr>
            <a:spLocks noChangeArrowheads="1"/>
          </p:cNvSpPr>
          <p:nvPr/>
        </p:nvSpPr>
        <p:spPr bwMode="auto">
          <a:xfrm>
            <a:off x="5567363" y="3503613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3" name="Oval 11"/>
          <p:cNvSpPr>
            <a:spLocks noChangeArrowheads="1"/>
          </p:cNvSpPr>
          <p:nvPr/>
        </p:nvSpPr>
        <p:spPr bwMode="auto">
          <a:xfrm>
            <a:off x="5567363" y="4476750"/>
            <a:ext cx="2286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4" name="Oval 12"/>
          <p:cNvSpPr>
            <a:spLocks noChangeArrowheads="1"/>
          </p:cNvSpPr>
          <p:nvPr/>
        </p:nvSpPr>
        <p:spPr bwMode="auto">
          <a:xfrm>
            <a:off x="5567363" y="4908550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55" name="Line 13"/>
          <p:cNvSpPr>
            <a:spLocks noChangeShapeType="1"/>
          </p:cNvSpPr>
          <p:nvPr/>
        </p:nvSpPr>
        <p:spPr bwMode="auto">
          <a:xfrm flipV="1">
            <a:off x="2603500" y="2852738"/>
            <a:ext cx="1046163" cy="65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Line 14"/>
          <p:cNvSpPr>
            <a:spLocks noChangeShapeType="1"/>
          </p:cNvSpPr>
          <p:nvPr/>
        </p:nvSpPr>
        <p:spPr bwMode="auto">
          <a:xfrm>
            <a:off x="2717800" y="3611563"/>
            <a:ext cx="798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Line 15"/>
          <p:cNvSpPr>
            <a:spLocks noChangeShapeType="1"/>
          </p:cNvSpPr>
          <p:nvPr/>
        </p:nvSpPr>
        <p:spPr bwMode="auto">
          <a:xfrm flipV="1">
            <a:off x="2603500" y="4584700"/>
            <a:ext cx="912813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8" name="Line 16"/>
          <p:cNvSpPr>
            <a:spLocks noChangeShapeType="1"/>
          </p:cNvSpPr>
          <p:nvPr/>
        </p:nvSpPr>
        <p:spPr bwMode="auto">
          <a:xfrm>
            <a:off x="2603500" y="4692650"/>
            <a:ext cx="1027113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Line 17"/>
          <p:cNvSpPr>
            <a:spLocks noChangeShapeType="1"/>
          </p:cNvSpPr>
          <p:nvPr/>
        </p:nvSpPr>
        <p:spPr bwMode="auto">
          <a:xfrm>
            <a:off x="3971925" y="3179763"/>
            <a:ext cx="15954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0" name="Line 18"/>
          <p:cNvSpPr>
            <a:spLocks noChangeShapeType="1"/>
          </p:cNvSpPr>
          <p:nvPr/>
        </p:nvSpPr>
        <p:spPr bwMode="auto">
          <a:xfrm>
            <a:off x="3971925" y="3611563"/>
            <a:ext cx="1595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1" name="Line 19"/>
          <p:cNvSpPr>
            <a:spLocks noChangeShapeType="1"/>
          </p:cNvSpPr>
          <p:nvPr/>
        </p:nvSpPr>
        <p:spPr bwMode="auto">
          <a:xfrm flipV="1">
            <a:off x="3857625" y="3611563"/>
            <a:ext cx="1709738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2" name="Line 20"/>
          <p:cNvSpPr>
            <a:spLocks noChangeShapeType="1"/>
          </p:cNvSpPr>
          <p:nvPr/>
        </p:nvSpPr>
        <p:spPr bwMode="auto">
          <a:xfrm flipV="1">
            <a:off x="3857625" y="3611563"/>
            <a:ext cx="1709738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3" name="Text Box 21"/>
          <p:cNvSpPr txBox="1">
            <a:spLocks noChangeArrowheads="1"/>
          </p:cNvSpPr>
          <p:nvPr/>
        </p:nvSpPr>
        <p:spPr bwMode="auto">
          <a:xfrm>
            <a:off x="3173413" y="2640013"/>
            <a:ext cx="630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</a:t>
            </a:r>
            <a:r>
              <a:rPr lang="en-US" altLang="zh-CN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1764" name="Text Box 22"/>
          <p:cNvSpPr txBox="1">
            <a:spLocks noChangeArrowheads="1"/>
          </p:cNvSpPr>
          <p:nvPr/>
        </p:nvSpPr>
        <p:spPr bwMode="auto">
          <a:xfrm>
            <a:off x="3173413" y="3092450"/>
            <a:ext cx="630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</a:t>
            </a:r>
            <a:r>
              <a:rPr lang="en-US" altLang="zh-CN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1765" name="Text Box 23"/>
          <p:cNvSpPr txBox="1">
            <a:spLocks noChangeArrowheads="1"/>
          </p:cNvSpPr>
          <p:nvPr/>
        </p:nvSpPr>
        <p:spPr bwMode="auto">
          <a:xfrm>
            <a:off x="3173413" y="3611563"/>
            <a:ext cx="55403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</a:t>
            </a:r>
            <a:r>
              <a:rPr lang="en-US" altLang="zh-CN" sz="1800" baseline="-250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31766" name="Line 24"/>
          <p:cNvSpPr>
            <a:spLocks noChangeShapeType="1"/>
          </p:cNvSpPr>
          <p:nvPr/>
        </p:nvSpPr>
        <p:spPr bwMode="auto">
          <a:xfrm flipV="1">
            <a:off x="3857625" y="3611563"/>
            <a:ext cx="1709738" cy="140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7" name="Text Box 25"/>
          <p:cNvSpPr txBox="1">
            <a:spLocks noChangeArrowheads="1"/>
          </p:cNvSpPr>
          <p:nvPr/>
        </p:nvSpPr>
        <p:spPr bwMode="auto">
          <a:xfrm>
            <a:off x="3114675" y="4584700"/>
            <a:ext cx="628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</a:t>
            </a:r>
            <a:r>
              <a:rPr lang="en-US" altLang="zh-CN" sz="1800" baseline="-250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31768" name="Text Box 26"/>
          <p:cNvSpPr txBox="1">
            <a:spLocks noChangeArrowheads="1"/>
          </p:cNvSpPr>
          <p:nvPr/>
        </p:nvSpPr>
        <p:spPr bwMode="auto">
          <a:xfrm>
            <a:off x="5724525" y="3635375"/>
            <a:ext cx="4873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S</a:t>
            </a:r>
            <a:r>
              <a:rPr lang="en-US" altLang="zh-CN" sz="1800" baseline="-25000">
                <a:latin typeface="Arial" panose="020B0604020202020204" pitchFamily="34" charset="0"/>
              </a:rPr>
              <a:t>j</a:t>
            </a:r>
          </a:p>
        </p:txBody>
      </p:sp>
      <p:sp>
        <p:nvSpPr>
          <p:cNvPr id="31769" name="Line 27"/>
          <p:cNvSpPr>
            <a:spLocks noChangeShapeType="1"/>
          </p:cNvSpPr>
          <p:nvPr/>
        </p:nvSpPr>
        <p:spPr bwMode="auto">
          <a:xfrm>
            <a:off x="1692275" y="5229225"/>
            <a:ext cx="71278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70" name="Oval 9"/>
          <p:cNvSpPr>
            <a:spLocks noChangeArrowheads="1"/>
          </p:cNvSpPr>
          <p:nvPr/>
        </p:nvSpPr>
        <p:spPr bwMode="auto">
          <a:xfrm>
            <a:off x="5567363" y="2636838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1" name="Oval 9"/>
          <p:cNvSpPr>
            <a:spLocks noChangeArrowheads="1"/>
          </p:cNvSpPr>
          <p:nvPr/>
        </p:nvSpPr>
        <p:spPr bwMode="auto">
          <a:xfrm>
            <a:off x="3635375" y="2636838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2" name="Oval 9"/>
          <p:cNvSpPr>
            <a:spLocks noChangeArrowheads="1"/>
          </p:cNvSpPr>
          <p:nvPr/>
        </p:nvSpPr>
        <p:spPr bwMode="auto">
          <a:xfrm>
            <a:off x="8016875" y="3071813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3" name="Oval 10"/>
          <p:cNvSpPr>
            <a:spLocks noChangeArrowheads="1"/>
          </p:cNvSpPr>
          <p:nvPr/>
        </p:nvSpPr>
        <p:spPr bwMode="auto">
          <a:xfrm>
            <a:off x="8016875" y="3503613"/>
            <a:ext cx="227013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4" name="Oval 11"/>
          <p:cNvSpPr>
            <a:spLocks noChangeArrowheads="1"/>
          </p:cNvSpPr>
          <p:nvPr/>
        </p:nvSpPr>
        <p:spPr bwMode="auto">
          <a:xfrm>
            <a:off x="8016875" y="4476750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5" name="Oval 12"/>
          <p:cNvSpPr>
            <a:spLocks noChangeArrowheads="1"/>
          </p:cNvSpPr>
          <p:nvPr/>
        </p:nvSpPr>
        <p:spPr bwMode="auto">
          <a:xfrm>
            <a:off x="8016875" y="4908550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6" name="Oval 9"/>
          <p:cNvSpPr>
            <a:spLocks noChangeArrowheads="1"/>
          </p:cNvSpPr>
          <p:nvPr/>
        </p:nvSpPr>
        <p:spPr bwMode="auto">
          <a:xfrm>
            <a:off x="8016875" y="2636838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7" name="Oval 9"/>
          <p:cNvSpPr>
            <a:spLocks noChangeArrowheads="1"/>
          </p:cNvSpPr>
          <p:nvPr/>
        </p:nvSpPr>
        <p:spPr bwMode="auto">
          <a:xfrm>
            <a:off x="2339975" y="3105150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8" name="Oval 10"/>
          <p:cNvSpPr>
            <a:spLocks noChangeArrowheads="1"/>
          </p:cNvSpPr>
          <p:nvPr/>
        </p:nvSpPr>
        <p:spPr bwMode="auto">
          <a:xfrm>
            <a:off x="2339975" y="3536950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79" name="Oval 11"/>
          <p:cNvSpPr>
            <a:spLocks noChangeArrowheads="1"/>
          </p:cNvSpPr>
          <p:nvPr/>
        </p:nvSpPr>
        <p:spPr bwMode="auto">
          <a:xfrm>
            <a:off x="2339975" y="4508500"/>
            <a:ext cx="227013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80" name="Oval 12"/>
          <p:cNvSpPr>
            <a:spLocks noChangeArrowheads="1"/>
          </p:cNvSpPr>
          <p:nvPr/>
        </p:nvSpPr>
        <p:spPr bwMode="auto">
          <a:xfrm>
            <a:off x="2339975" y="4941888"/>
            <a:ext cx="2270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1781" name="Oval 9"/>
          <p:cNvSpPr>
            <a:spLocks noChangeArrowheads="1"/>
          </p:cNvSpPr>
          <p:nvPr/>
        </p:nvSpPr>
        <p:spPr bwMode="auto">
          <a:xfrm>
            <a:off x="2339975" y="2670175"/>
            <a:ext cx="2286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5292725" y="5373688"/>
            <a:ext cx="558800" cy="495300"/>
            <a:chOff x="5292080" y="5373216"/>
            <a:chExt cx="559769" cy="496283"/>
          </a:xfrm>
        </p:grpSpPr>
        <p:sp>
          <p:nvSpPr>
            <p:cNvPr id="31808" name="Text Box 29"/>
            <p:cNvSpPr txBox="1">
              <a:spLocks noChangeArrowheads="1"/>
            </p:cNvSpPr>
            <p:nvPr/>
          </p:nvSpPr>
          <p:spPr bwMode="auto">
            <a:xfrm>
              <a:off x="5292080" y="5500167"/>
              <a:ext cx="55976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x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n+1</a:t>
              </a:r>
            </a:p>
          </p:txBody>
        </p:sp>
        <p:sp>
          <p:nvSpPr>
            <p:cNvPr id="31809" name="Oval 12"/>
            <p:cNvSpPr>
              <a:spLocks noChangeArrowheads="1"/>
            </p:cNvSpPr>
            <p:nvPr/>
          </p:nvSpPr>
          <p:spPr bwMode="auto">
            <a:xfrm>
              <a:off x="5580112" y="5373216"/>
              <a:ext cx="228017" cy="2160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>
            <a:grpSpLocks/>
          </p:cNvGrpSpPr>
          <p:nvPr/>
        </p:nvGrpSpPr>
        <p:grpSpPr bwMode="auto">
          <a:xfrm>
            <a:off x="3263900" y="5373688"/>
            <a:ext cx="600075" cy="495300"/>
            <a:chOff x="3264045" y="5373216"/>
            <a:chExt cx="599868" cy="496283"/>
          </a:xfrm>
        </p:grpSpPr>
        <p:sp>
          <p:nvSpPr>
            <p:cNvPr id="31806" name="Text Box 28"/>
            <p:cNvSpPr txBox="1">
              <a:spLocks noChangeArrowheads="1"/>
            </p:cNvSpPr>
            <p:nvPr/>
          </p:nvSpPr>
          <p:spPr bwMode="auto">
            <a:xfrm>
              <a:off x="3264045" y="5500167"/>
              <a:ext cx="38504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x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n</a:t>
              </a:r>
            </a:p>
          </p:txBody>
        </p:sp>
        <p:sp>
          <p:nvSpPr>
            <p:cNvPr id="31807" name="Oval 12"/>
            <p:cNvSpPr>
              <a:spLocks noChangeArrowheads="1"/>
            </p:cNvSpPr>
            <p:nvPr/>
          </p:nvSpPr>
          <p:spPr bwMode="auto">
            <a:xfrm>
              <a:off x="3635896" y="5373216"/>
              <a:ext cx="228017" cy="2160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7708900" y="5373688"/>
            <a:ext cx="547688" cy="495300"/>
            <a:chOff x="7709376" y="5373216"/>
            <a:chExt cx="547025" cy="496283"/>
          </a:xfrm>
        </p:grpSpPr>
        <p:sp>
          <p:nvSpPr>
            <p:cNvPr id="31804" name="Oval 12"/>
            <p:cNvSpPr>
              <a:spLocks noChangeArrowheads="1"/>
            </p:cNvSpPr>
            <p:nvPr/>
          </p:nvSpPr>
          <p:spPr bwMode="auto">
            <a:xfrm>
              <a:off x="8028384" y="5373216"/>
              <a:ext cx="228017" cy="2160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1805" name="Text Box 29"/>
            <p:cNvSpPr txBox="1">
              <a:spLocks noChangeArrowheads="1"/>
            </p:cNvSpPr>
            <p:nvPr/>
          </p:nvSpPr>
          <p:spPr bwMode="auto">
            <a:xfrm>
              <a:off x="7709376" y="5500167"/>
              <a:ext cx="41069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x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2051050" y="5373688"/>
            <a:ext cx="522288" cy="495300"/>
            <a:chOff x="2051720" y="5373216"/>
            <a:chExt cx="521297" cy="496283"/>
          </a:xfrm>
        </p:grpSpPr>
        <p:sp>
          <p:nvSpPr>
            <p:cNvPr id="31802" name="Oval 12"/>
            <p:cNvSpPr>
              <a:spLocks noChangeArrowheads="1"/>
            </p:cNvSpPr>
            <p:nvPr/>
          </p:nvSpPr>
          <p:spPr bwMode="auto">
            <a:xfrm>
              <a:off x="2339752" y="5373216"/>
              <a:ext cx="228017" cy="2160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1803" name="Text Box 29"/>
            <p:cNvSpPr txBox="1">
              <a:spLocks noChangeArrowheads="1"/>
            </p:cNvSpPr>
            <p:nvPr/>
          </p:nvSpPr>
          <p:spPr bwMode="auto">
            <a:xfrm>
              <a:off x="2051720" y="5500167"/>
              <a:ext cx="52129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x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n-1</a:t>
              </a:r>
            </a:p>
          </p:txBody>
        </p:sp>
      </p:grpSp>
      <p:sp>
        <p:nvSpPr>
          <p:cNvPr id="31786" name="Line 27"/>
          <p:cNvSpPr>
            <a:spLocks noChangeShapeType="1"/>
          </p:cNvSpPr>
          <p:nvPr/>
        </p:nvSpPr>
        <p:spPr bwMode="auto">
          <a:xfrm>
            <a:off x="1763713" y="2565400"/>
            <a:ext cx="71294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87" name="Text Box 28"/>
          <p:cNvSpPr txBox="1">
            <a:spLocks noChangeArrowheads="1"/>
          </p:cNvSpPr>
          <p:nvPr/>
        </p:nvSpPr>
        <p:spPr bwMode="auto">
          <a:xfrm>
            <a:off x="3178175" y="1916113"/>
            <a:ext cx="385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31788" name="Text Box 29"/>
          <p:cNvSpPr txBox="1">
            <a:spLocks noChangeArrowheads="1"/>
          </p:cNvSpPr>
          <p:nvPr/>
        </p:nvSpPr>
        <p:spPr bwMode="auto">
          <a:xfrm>
            <a:off x="5162550" y="1916113"/>
            <a:ext cx="5588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n+1</a:t>
            </a:r>
          </a:p>
        </p:txBody>
      </p:sp>
      <p:sp>
        <p:nvSpPr>
          <p:cNvPr id="31789" name="Text Box 29"/>
          <p:cNvSpPr txBox="1">
            <a:spLocks noChangeArrowheads="1"/>
          </p:cNvSpPr>
          <p:nvPr/>
        </p:nvSpPr>
        <p:spPr bwMode="auto">
          <a:xfrm>
            <a:off x="7578725" y="1916113"/>
            <a:ext cx="4111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31790" name="Text Box 29"/>
          <p:cNvSpPr txBox="1">
            <a:spLocks noChangeArrowheads="1"/>
          </p:cNvSpPr>
          <p:nvPr/>
        </p:nvSpPr>
        <p:spPr bwMode="auto">
          <a:xfrm>
            <a:off x="1920875" y="1916113"/>
            <a:ext cx="5222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y</a:t>
            </a:r>
            <a:r>
              <a:rPr lang="en-US" altLang="zh-CN" sz="1800" baseline="-25000">
                <a:latin typeface="Arial" panose="020B0604020202020204" pitchFamily="34" charset="0"/>
              </a:rPr>
              <a:t>n-1</a:t>
            </a:r>
          </a:p>
        </p:txBody>
      </p:sp>
      <p:sp>
        <p:nvSpPr>
          <p:cNvPr id="59" name="矩形 58"/>
          <p:cNvSpPr/>
          <p:nvPr/>
        </p:nvSpPr>
        <p:spPr>
          <a:xfrm>
            <a:off x="2370138" y="2276475"/>
            <a:ext cx="114300" cy="185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3665538" y="2276475"/>
            <a:ext cx="114300" cy="185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5610225" y="2276475"/>
            <a:ext cx="114300" cy="185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027988" y="2276475"/>
            <a:ext cx="114300" cy="185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7" name="直接连接符 66"/>
          <p:cNvCxnSpPr>
            <a:stCxn id="31779" idx="6"/>
          </p:cNvCxnSpPr>
          <p:nvPr/>
        </p:nvCxnSpPr>
        <p:spPr>
          <a:xfrm flipV="1">
            <a:off x="2566988" y="3213100"/>
            <a:ext cx="1155700" cy="1403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31747" idx="6"/>
            <a:endCxn id="31753" idx="2"/>
          </p:cNvCxnSpPr>
          <p:nvPr/>
        </p:nvCxnSpPr>
        <p:spPr>
          <a:xfrm>
            <a:off x="3857625" y="3179763"/>
            <a:ext cx="1709738" cy="14049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31753" idx="7"/>
          </p:cNvCxnSpPr>
          <p:nvPr/>
        </p:nvCxnSpPr>
        <p:spPr>
          <a:xfrm flipV="1">
            <a:off x="5762625" y="3821113"/>
            <a:ext cx="609600" cy="6873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endCxn id="31773" idx="2"/>
          </p:cNvCxnSpPr>
          <p:nvPr/>
        </p:nvCxnSpPr>
        <p:spPr>
          <a:xfrm>
            <a:off x="7092950" y="3503613"/>
            <a:ext cx="923925" cy="1079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99" name="TextBox 73"/>
          <p:cNvSpPr txBox="1">
            <a:spLocks noChangeArrowheads="1"/>
          </p:cNvSpPr>
          <p:nvPr/>
        </p:nvSpPr>
        <p:spPr bwMode="auto">
          <a:xfrm>
            <a:off x="323850" y="5516563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最优状态序列</a:t>
            </a:r>
          </a:p>
        </p:txBody>
      </p:sp>
      <p:sp>
        <p:nvSpPr>
          <p:cNvPr id="31800" name="TextBox 74"/>
          <p:cNvSpPr txBox="1">
            <a:spLocks noChangeArrowheads="1"/>
          </p:cNvSpPr>
          <p:nvPr/>
        </p:nvSpPr>
        <p:spPr bwMode="auto">
          <a:xfrm>
            <a:off x="323850" y="1916113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声学特征序列</a:t>
            </a:r>
          </a:p>
        </p:txBody>
      </p:sp>
      <p:sp>
        <p:nvSpPr>
          <p:cNvPr id="31801" name="TextBox 75"/>
          <p:cNvSpPr txBox="1">
            <a:spLocks noChangeArrowheads="1"/>
          </p:cNvSpPr>
          <p:nvPr/>
        </p:nvSpPr>
        <p:spPr bwMode="auto">
          <a:xfrm>
            <a:off x="1484313" y="3068638"/>
            <a:ext cx="4238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状态序列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Viterbi</a:t>
            </a:r>
            <a:r>
              <a:rPr lang="zh-CN" altLang="en-US" smtClean="0"/>
              <a:t>搜索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dirty="0" smtClean="0"/>
              <a:t>HMM</a:t>
            </a:r>
            <a:r>
              <a:rPr lang="zh-CN" altLang="en-US" sz="2400" dirty="0" smtClean="0"/>
              <a:t>模型 </a:t>
            </a:r>
            <a:r>
              <a:rPr lang="en-US" altLang="zh-CN" sz="2400" dirty="0" smtClean="0"/>
              <a:t>– Viterbi Search Algorithm</a:t>
            </a:r>
          </a:p>
          <a:p>
            <a:pPr lvl="1" eaLnBrk="1" hangingPunct="1"/>
            <a:r>
              <a:rPr lang="zh-CN" altLang="en-US" sz="2000" dirty="0"/>
              <a:t>状态序列</a:t>
            </a:r>
            <a:r>
              <a:rPr lang="en-US" altLang="zh-CN" sz="2000" dirty="0"/>
              <a:t>X</a:t>
            </a:r>
            <a:r>
              <a:rPr lang="zh-CN" altLang="en-US" sz="2000" dirty="0"/>
              <a:t>对观察特征向量序列</a:t>
            </a:r>
            <a:r>
              <a:rPr lang="en-US" altLang="zh-CN" sz="2000" dirty="0"/>
              <a:t>Y</a:t>
            </a:r>
            <a:r>
              <a:rPr lang="zh-CN" altLang="en-US" sz="2000" dirty="0"/>
              <a:t>的刻画</a:t>
            </a:r>
          </a:p>
          <a:p>
            <a:pPr lvl="1" eaLnBrk="1" hangingPunct="1"/>
            <a:r>
              <a:rPr lang="zh-CN" altLang="en-US" sz="2000" dirty="0" smtClean="0"/>
              <a:t>概率计算 </a:t>
            </a:r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路径搜索</a:t>
            </a:r>
            <a:endParaRPr lang="en-US" altLang="zh-CN" sz="2000" dirty="0" smtClean="0"/>
          </a:p>
          <a:p>
            <a:pPr lvl="1" eaLnBrk="1" hangingPunct="1"/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最优完全路径概率</a:t>
            </a:r>
          </a:p>
          <a:p>
            <a:pPr eaLnBrk="1" hangingPunct="1"/>
            <a:endParaRPr lang="en-US" altLang="zh-CN" sz="2400" dirty="0" smtClean="0"/>
          </a:p>
        </p:txBody>
      </p:sp>
      <p:graphicFrame>
        <p:nvGraphicFramePr>
          <p:cNvPr id="3277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076594"/>
              </p:ext>
            </p:extLst>
          </p:nvPr>
        </p:nvGraphicFramePr>
        <p:xfrm>
          <a:off x="2076177" y="3500438"/>
          <a:ext cx="38639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8" name="公式" r:id="rId3" imgW="2209680" imgH="279360" progId="Equation.3">
                  <p:embed/>
                </p:oleObj>
              </mc:Choice>
              <mc:Fallback>
                <p:oleObj name="公式" r:id="rId3" imgW="2209680" imgH="27936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177" y="3500438"/>
                        <a:ext cx="38639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对象 3"/>
          <p:cNvGraphicFramePr>
            <a:graphicFrameLocks noChangeAspect="1"/>
          </p:cNvGraphicFramePr>
          <p:nvPr/>
        </p:nvGraphicFramePr>
        <p:xfrm>
          <a:off x="2025650" y="4365625"/>
          <a:ext cx="23304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9" name="公式" r:id="rId5" imgW="1333500" imgH="279400" progId="Equation.3">
                  <p:embed/>
                </p:oleObj>
              </mc:Choice>
              <mc:Fallback>
                <p:oleObj name="公式" r:id="rId5" imgW="1333500" imgH="27940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4365625"/>
                        <a:ext cx="23304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Viterbi</a:t>
            </a:r>
            <a:r>
              <a:rPr lang="zh-CN" altLang="en-US" smtClean="0"/>
              <a:t>最优路径搜索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989138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zh-CN" sz="2400" dirty="0" smtClean="0"/>
              <a:t>Step 1 </a:t>
            </a:r>
            <a:r>
              <a:rPr lang="zh-CN" altLang="en-US" sz="2400" dirty="0" smtClean="0"/>
              <a:t>初始化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r>
              <a:rPr lang="en-US" altLang="zh-CN" sz="2400" dirty="0" smtClean="0"/>
              <a:t>Step 2 </a:t>
            </a:r>
            <a:r>
              <a:rPr lang="zh-CN" altLang="en-US" sz="2400" dirty="0" smtClean="0"/>
              <a:t>计算概率、最优路径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endParaRPr lang="zh-CN" altLang="en-US" sz="2400" dirty="0" smtClean="0"/>
          </a:p>
          <a:p>
            <a:pPr eaLnBrk="1" hangingPunct="1"/>
            <a:r>
              <a:rPr lang="en-US" altLang="zh-CN" sz="2400" dirty="0" smtClean="0"/>
              <a:t>Step 3 </a:t>
            </a:r>
            <a:r>
              <a:rPr lang="zh-CN" altLang="en-US" sz="2400" dirty="0" smtClean="0"/>
              <a:t>确定最优完全路径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r>
              <a:rPr lang="en-US" altLang="zh-CN" sz="2400" dirty="0" smtClean="0"/>
              <a:t>Step 4 </a:t>
            </a:r>
            <a:r>
              <a:rPr lang="zh-CN" altLang="en-US" sz="2400" dirty="0" smtClean="0"/>
              <a:t>路径回溯</a:t>
            </a: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431612"/>
              </p:ext>
            </p:extLst>
          </p:nvPr>
        </p:nvGraphicFramePr>
        <p:xfrm>
          <a:off x="1763688" y="3262313"/>
          <a:ext cx="615156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6" name="公式" r:id="rId3" imgW="3517560" imgH="609480" progId="Equation.3">
                  <p:embed/>
                </p:oleObj>
              </mc:Choice>
              <mc:Fallback>
                <p:oleObj name="公式" r:id="rId3" imgW="3517560" imgH="609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262313"/>
                        <a:ext cx="615156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065338" y="4606925"/>
          <a:ext cx="22193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7" name="Equation" r:id="rId5" imgW="1269449" imgH="355446" progId="Equation.3">
                  <p:embed/>
                </p:oleObj>
              </mc:Choice>
              <mc:Fallback>
                <p:oleObj name="Equation" r:id="rId5" imgW="1269449" imgH="35544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5338" y="4606925"/>
                        <a:ext cx="22193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763713" y="2452688"/>
          <a:ext cx="31083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8" name="Equation" r:id="rId7" imgW="1778000" imgH="228600" progId="Equation.3">
                  <p:embed/>
                </p:oleObj>
              </mc:Choice>
              <mc:Fallback>
                <p:oleObj name="Equation" r:id="rId7" imgW="17780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452688"/>
                        <a:ext cx="31083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1990725" y="5516563"/>
          <a:ext cx="17319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9" name="公式" r:id="rId9" imgW="990170" imgH="241195" progId="Equation.3">
                  <p:embed/>
                </p:oleObj>
              </mc:Choice>
              <mc:Fallback>
                <p:oleObj name="公式" r:id="rId9" imgW="990170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5" y="5516563"/>
                        <a:ext cx="17319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动态规划</a:t>
            </a:r>
            <a:r>
              <a:rPr lang="en-US" altLang="zh-CN" dirty="0" smtClean="0"/>
              <a:t>DP</a:t>
            </a:r>
            <a:r>
              <a:rPr lang="zh-CN" altLang="en-US" dirty="0" smtClean="0"/>
              <a:t>算法</a:t>
            </a:r>
            <a:r>
              <a:rPr lang="en-US" altLang="zh-CN" dirty="0" smtClean="0"/>
              <a:t>-</a:t>
            </a:r>
            <a:r>
              <a:rPr lang="zh-CN" altLang="en-US" dirty="0" smtClean="0"/>
              <a:t>基音检测</a:t>
            </a:r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代价函数</a:t>
            </a:r>
            <a:r>
              <a:rPr lang="en-US" altLang="zh-CN" sz="2400" dirty="0" err="1" smtClean="0"/>
              <a:t>CostFunction</a:t>
            </a:r>
            <a:r>
              <a:rPr lang="en-US" altLang="zh-CN" sz="2400" dirty="0" smtClean="0"/>
              <a:t>()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动态搜索</a:t>
            </a:r>
            <a:r>
              <a:rPr lang="en-US" altLang="zh-CN" sz="2400" dirty="0" smtClean="0"/>
              <a:t>: </a:t>
            </a:r>
            <a:r>
              <a:rPr lang="en-US" altLang="zh-CN" sz="2000" dirty="0" smtClean="0"/>
              <a:t>F0[1],F0[2],…,F0[N]</a:t>
            </a:r>
          </a:p>
          <a:p>
            <a:pPr lvl="1"/>
            <a:r>
              <a:rPr lang="zh-CN" altLang="en-US" sz="2000" dirty="0" smtClean="0"/>
              <a:t>局部最小化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全局最小化</a:t>
            </a:r>
            <a:endParaRPr lang="en-US" altLang="zh-CN" sz="2000" dirty="0" smtClean="0"/>
          </a:p>
          <a:p>
            <a:endParaRPr lang="en-US" altLang="zh-CN" sz="2400" dirty="0" smtClean="0"/>
          </a:p>
        </p:txBody>
      </p:sp>
      <p:graphicFrame>
        <p:nvGraphicFramePr>
          <p:cNvPr id="34820" name="对象 3"/>
          <p:cNvGraphicFramePr>
            <a:graphicFrameLocks noChangeAspect="1"/>
          </p:cNvGraphicFramePr>
          <p:nvPr/>
        </p:nvGraphicFramePr>
        <p:xfrm>
          <a:off x="896938" y="2509838"/>
          <a:ext cx="7419975" cy="199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1" name="公式" r:id="rId4" imgW="5473700" imgH="1473200" progId="Equation.3">
                  <p:embed/>
                </p:oleObj>
              </mc:Choice>
              <mc:Fallback>
                <p:oleObj name="公式" r:id="rId4" imgW="5473700" imgH="147320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938" y="2509838"/>
                        <a:ext cx="7419975" cy="199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6534150" y="3949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6534150" y="4254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6534150" y="4940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6534150" y="5245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7829550" y="3949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7829550" y="4254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7829550" y="4940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7829550" y="5245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5848350" y="40259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5924550" y="43307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 flipV="1">
            <a:off x="5848350" y="50165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5848350" y="50927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6762750" y="40259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6762750" y="43307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V="1">
            <a:off x="6686550" y="43307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6686550" y="43307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6229350" y="3644900"/>
            <a:ext cx="8207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n,1</a:t>
            </a: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6229350" y="3963988"/>
            <a:ext cx="863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2</a:t>
            </a:r>
          </a:p>
        </p:txBody>
      </p: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6229350" y="4330700"/>
            <a:ext cx="812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i</a:t>
            </a: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V="1">
            <a:off x="6686550" y="4330700"/>
            <a:ext cx="1143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6189663" y="5016500"/>
            <a:ext cx="863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L</a:t>
            </a:r>
          </a:p>
        </p:txBody>
      </p:sp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7905750" y="4178300"/>
            <a:ext cx="987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n+1, j</a:t>
            </a:r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4625975" y="5549900"/>
            <a:ext cx="4267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6289675" y="5510213"/>
            <a:ext cx="6524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aseline="-25000">
                <a:latin typeface="Arial" panose="020B0604020202020204" pitchFamily="34" charset="0"/>
              </a:rPr>
              <a:t>F0[n]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7677150" y="5527675"/>
            <a:ext cx="8858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aseline="-25000">
                <a:latin typeface="Arial" panose="020B0604020202020204" pitchFamily="34" charset="0"/>
              </a:rPr>
              <a:t>F0[n+1]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Viterbi</a:t>
            </a:r>
            <a:r>
              <a:rPr lang="zh-CN" altLang="en-US" smtClean="0"/>
              <a:t>搜索</a:t>
            </a:r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smtClean="0"/>
              <a:t>DP</a:t>
            </a:r>
            <a:r>
              <a:rPr lang="zh-CN" altLang="en-US" sz="2400" smtClean="0"/>
              <a:t>算法的一种形式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概率得分构造代价函数</a:t>
            </a:r>
            <a:endParaRPr lang="en-US" altLang="zh-CN" sz="2000" smtClean="0"/>
          </a:p>
          <a:p>
            <a:r>
              <a:rPr lang="zh-CN" altLang="en-US" sz="2400" smtClean="0"/>
              <a:t>扩展使用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单一</a:t>
            </a:r>
            <a:r>
              <a:rPr lang="en-US" altLang="zh-CN" sz="2000" smtClean="0"/>
              <a:t>HMM</a:t>
            </a:r>
            <a:r>
              <a:rPr lang="zh-CN" altLang="en-US" sz="2000" smtClean="0"/>
              <a:t>（孤立词）</a:t>
            </a:r>
            <a:r>
              <a:rPr lang="en-US" altLang="zh-CN" sz="2000" smtClean="0"/>
              <a:t>vs </a:t>
            </a:r>
            <a:r>
              <a:rPr lang="zh-CN" altLang="en-US" sz="2000" smtClean="0"/>
              <a:t>多</a:t>
            </a:r>
            <a:r>
              <a:rPr lang="en-US" altLang="zh-CN" sz="2000" smtClean="0"/>
              <a:t>HMM</a:t>
            </a:r>
            <a:r>
              <a:rPr lang="zh-CN" altLang="en-US" sz="2000" smtClean="0"/>
              <a:t>序列（连续语音）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声学模型 </a:t>
            </a:r>
            <a:r>
              <a:rPr lang="en-US" altLang="zh-CN" sz="2000" smtClean="0"/>
              <a:t>vs </a:t>
            </a:r>
            <a:r>
              <a:rPr lang="zh-CN" altLang="en-US" sz="2000" smtClean="0"/>
              <a:t>语言模型</a:t>
            </a:r>
            <a:endParaRPr lang="en-US" altLang="zh-CN" sz="2000" smtClean="0"/>
          </a:p>
          <a:p>
            <a:pPr lvl="2"/>
            <a:r>
              <a:rPr lang="en-US" altLang="zh-CN" sz="1800" smtClean="0"/>
              <a:t>Beam search</a:t>
            </a:r>
          </a:p>
          <a:p>
            <a:pPr lvl="2"/>
            <a:r>
              <a:rPr lang="en-US" altLang="zh-CN" sz="1800" smtClean="0"/>
              <a:t>Token passing (HTK)</a:t>
            </a:r>
            <a:endParaRPr lang="zh-CN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语音识别的解码结构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19925" y="5949950"/>
            <a:ext cx="1368425" cy="369888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特征提取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19925" y="5075238"/>
            <a:ext cx="1368425" cy="646112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HMM</a:t>
            </a:r>
            <a:r>
              <a:rPr lang="zh-CN" alt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模型</a:t>
            </a:r>
            <a:r>
              <a:rPr lang="en-US" altLang="zh-CN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Viterbi</a:t>
            </a:r>
            <a:r>
              <a:rPr lang="zh-CN" alt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打分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019925" y="4418013"/>
            <a:ext cx="1368425" cy="369887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发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音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词典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19925" y="3070225"/>
            <a:ext cx="1368425" cy="646113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Ngram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Beam</a:t>
            </a:r>
            <a:r>
              <a:rPr lang="zh-CN" altLang="en-US" sz="1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搜索</a:t>
            </a:r>
          </a:p>
        </p:txBody>
      </p:sp>
      <p:pic>
        <p:nvPicPr>
          <p:cNvPr id="36871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39913"/>
            <a:ext cx="6624637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挑战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33600"/>
            <a:ext cx="8229600" cy="4021138"/>
          </a:xfrm>
        </p:spPr>
        <p:txBody>
          <a:bodyPr/>
          <a:lstStyle/>
          <a:p>
            <a:pPr eaLnBrk="1" hangingPunct="1"/>
            <a:r>
              <a:rPr lang="zh-CN" altLang="en-US" sz="2400" smtClean="0"/>
              <a:t>问题</a:t>
            </a:r>
          </a:p>
          <a:p>
            <a:pPr lvl="1" eaLnBrk="1" hangingPunct="1"/>
            <a:r>
              <a:rPr lang="zh-CN" altLang="en-US" sz="2000" smtClean="0"/>
              <a:t>数据 </a:t>
            </a:r>
            <a:r>
              <a:rPr lang="en-US" altLang="zh-CN" sz="2000" smtClean="0"/>
              <a:t>(</a:t>
            </a:r>
            <a:r>
              <a:rPr lang="zh-CN" altLang="en-US" sz="2000" smtClean="0"/>
              <a:t>年龄、性别、语言、方言、主题、情绪</a:t>
            </a:r>
            <a:r>
              <a:rPr lang="en-US" altLang="zh-CN" sz="2000" smtClean="0"/>
              <a:t>)</a:t>
            </a:r>
          </a:p>
          <a:p>
            <a:pPr lvl="1" eaLnBrk="1" hangingPunct="1"/>
            <a:r>
              <a:rPr lang="zh-CN" altLang="en-US" sz="2000" smtClean="0"/>
              <a:t>噪声</a:t>
            </a:r>
            <a:r>
              <a:rPr lang="en-US" altLang="zh-CN" sz="2000" smtClean="0"/>
              <a:t>(</a:t>
            </a:r>
            <a:r>
              <a:rPr lang="zh-CN" altLang="en-US" sz="2000" smtClean="0"/>
              <a:t>背景噪声、信道噪声、突发干扰</a:t>
            </a:r>
            <a:r>
              <a:rPr lang="en-US" altLang="zh-CN" sz="2000" smtClean="0"/>
              <a:t>)</a:t>
            </a:r>
          </a:p>
          <a:p>
            <a:pPr lvl="1" eaLnBrk="1" hangingPunct="1"/>
            <a:r>
              <a:rPr lang="zh-CN" altLang="en-US" sz="2000" smtClean="0"/>
              <a:t>口语现象</a:t>
            </a:r>
            <a:r>
              <a:rPr lang="en-US" altLang="zh-CN" sz="2000" smtClean="0"/>
              <a:t>(</a:t>
            </a:r>
            <a:r>
              <a:rPr lang="zh-CN" altLang="en-US" sz="2000" smtClean="0"/>
              <a:t>重复、顿措、语序颠倒</a:t>
            </a:r>
            <a:r>
              <a:rPr lang="en-US" altLang="zh-CN" sz="2000" smtClean="0"/>
              <a:t>……)</a:t>
            </a:r>
          </a:p>
          <a:p>
            <a:pPr eaLnBrk="1" hangingPunct="1"/>
            <a:r>
              <a:rPr lang="zh-CN" altLang="en-US" sz="2400" smtClean="0"/>
              <a:t>探索</a:t>
            </a:r>
          </a:p>
          <a:p>
            <a:pPr lvl="1" eaLnBrk="1" hangingPunct="1"/>
            <a:r>
              <a:rPr lang="zh-CN" altLang="en-US" sz="2000" smtClean="0"/>
              <a:t>自上而下：语言模型、对话模型、特定领域</a:t>
            </a:r>
          </a:p>
          <a:p>
            <a:pPr lvl="1" eaLnBrk="1" hangingPunct="1"/>
            <a:r>
              <a:rPr lang="zh-CN" altLang="en-US" sz="2000" smtClean="0"/>
              <a:t>自下而上：发音模型、韵律特征引入、基于听觉的语音增强、特定场景</a:t>
            </a:r>
            <a:endParaRPr lang="en-US" altLang="zh-CN" sz="2000" smtClean="0"/>
          </a:p>
          <a:p>
            <a:pPr lvl="1" eaLnBrk="1" hangingPunct="1"/>
            <a:r>
              <a:rPr lang="zh-CN" altLang="en-US" sz="2000" smtClean="0"/>
              <a:t>近期：</a:t>
            </a:r>
            <a:r>
              <a:rPr lang="en-US" altLang="zh-CN" sz="2000" smtClean="0"/>
              <a:t>DNN</a:t>
            </a:r>
            <a:r>
              <a:rPr lang="zh-CN" altLang="en-US" sz="2000" smtClean="0"/>
              <a:t>（</a:t>
            </a:r>
            <a:r>
              <a:rPr lang="en-US" altLang="zh-CN" sz="2000" smtClean="0"/>
              <a:t>Deep Neuron Network</a:t>
            </a:r>
            <a:r>
              <a:rPr lang="zh-CN" altLang="en-US" sz="2000" smtClean="0"/>
              <a:t>）突破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作业</a:t>
            </a:r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6" y="2017712"/>
            <a:ext cx="9108504" cy="4363615"/>
          </a:xfrm>
        </p:spPr>
        <p:txBody>
          <a:bodyPr/>
          <a:lstStyle/>
          <a:p>
            <a:pPr>
              <a:defRPr/>
            </a:pPr>
            <a:r>
              <a:rPr lang="zh-CN" altLang="en-US" sz="2400" dirty="0"/>
              <a:t>课程中心平台</a:t>
            </a:r>
            <a:r>
              <a:rPr lang="en-US" altLang="zh-CN" sz="2400" dirty="0"/>
              <a:t>-</a:t>
            </a:r>
            <a:r>
              <a:rPr lang="zh-CN" altLang="en-US" sz="2400" dirty="0" smtClean="0"/>
              <a:t>“作业</a:t>
            </a:r>
            <a:r>
              <a:rPr lang="en-US" altLang="zh-CN" sz="2400" dirty="0" smtClean="0"/>
              <a:t>5</a:t>
            </a:r>
            <a:r>
              <a:rPr lang="zh-CN" altLang="en-US" sz="2400" dirty="0" smtClean="0"/>
              <a:t>”</a:t>
            </a:r>
            <a:endParaRPr lang="en-US" altLang="zh-CN" sz="2400" dirty="0"/>
          </a:p>
          <a:p>
            <a:pPr lvl="1">
              <a:defRPr/>
            </a:pPr>
            <a:r>
              <a:rPr lang="zh-CN" altLang="en-US" sz="2000" dirty="0">
                <a:solidFill>
                  <a:srgbClr val="FF0000"/>
                </a:solidFill>
              </a:rPr>
              <a:t>截止</a:t>
            </a:r>
            <a:r>
              <a:rPr lang="zh-CN" altLang="en-US" sz="2000" dirty="0" smtClean="0">
                <a:solidFill>
                  <a:srgbClr val="FF0000"/>
                </a:solidFill>
              </a:rPr>
              <a:t>时间</a:t>
            </a:r>
            <a:r>
              <a:rPr lang="en-US" altLang="zh-CN" sz="2000" dirty="0" smtClean="0"/>
              <a:t>12</a:t>
            </a:r>
            <a:r>
              <a:rPr lang="zh-CN" altLang="en-US" sz="2000" dirty="0" smtClean="0"/>
              <a:t>月</a:t>
            </a:r>
            <a:r>
              <a:rPr lang="en-US" altLang="zh-CN" sz="2000" dirty="0"/>
              <a:t>4</a:t>
            </a:r>
            <a:r>
              <a:rPr lang="zh-CN" altLang="en-US" sz="2000" dirty="0" smtClean="0"/>
              <a:t>日</a:t>
            </a:r>
            <a:r>
              <a:rPr lang="zh-CN" altLang="en-US" sz="2000" dirty="0"/>
              <a:t>（</a:t>
            </a:r>
            <a:r>
              <a:rPr lang="zh-CN" altLang="en-US" sz="2000" dirty="0" smtClean="0"/>
              <a:t>周日）</a:t>
            </a:r>
            <a:endParaRPr lang="en-US" altLang="zh-CN" sz="2000" dirty="0"/>
          </a:p>
          <a:p>
            <a:pPr lvl="1">
              <a:defRPr/>
            </a:pPr>
            <a:r>
              <a:rPr lang="zh-CN" altLang="en-US" sz="2000" dirty="0"/>
              <a:t>格式：</a:t>
            </a:r>
            <a:r>
              <a:rPr lang="en-US" altLang="zh-CN" sz="2000" dirty="0"/>
              <a:t>Word</a:t>
            </a:r>
            <a:r>
              <a:rPr lang="zh-CN" altLang="en-US" sz="2000" dirty="0"/>
              <a:t>文档，命名规范：</a:t>
            </a:r>
            <a:r>
              <a:rPr lang="zh-CN" altLang="en-US" sz="2000" dirty="0">
                <a:solidFill>
                  <a:srgbClr val="C00000"/>
                </a:solidFill>
              </a:rPr>
              <a:t>姓名</a:t>
            </a:r>
            <a:r>
              <a:rPr lang="en-US" altLang="zh-CN" sz="2000" dirty="0">
                <a:solidFill>
                  <a:srgbClr val="C00000"/>
                </a:solidFill>
              </a:rPr>
              <a:t>_</a:t>
            </a:r>
            <a:r>
              <a:rPr lang="zh-CN" altLang="en-US" sz="2000" dirty="0">
                <a:solidFill>
                  <a:srgbClr val="C00000"/>
                </a:solidFill>
              </a:rPr>
              <a:t>学号</a:t>
            </a:r>
            <a:r>
              <a:rPr lang="en-US" altLang="zh-CN" sz="2000" dirty="0">
                <a:solidFill>
                  <a:srgbClr val="C00000"/>
                </a:solidFill>
              </a:rPr>
              <a:t>_</a:t>
            </a:r>
            <a:r>
              <a:rPr lang="zh-CN" altLang="en-US" sz="2000" dirty="0" smtClean="0">
                <a:solidFill>
                  <a:srgbClr val="C00000"/>
                </a:solidFill>
              </a:rPr>
              <a:t>作业</a:t>
            </a:r>
            <a:r>
              <a:rPr lang="en-US" altLang="zh-CN" sz="2000" dirty="0" smtClean="0">
                <a:solidFill>
                  <a:srgbClr val="C00000"/>
                </a:solidFill>
              </a:rPr>
              <a:t>5.doc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zh-CN" altLang="en-US" sz="2400" dirty="0" smtClean="0"/>
              <a:t>内容</a:t>
            </a:r>
            <a:endParaRPr lang="en-US" altLang="zh-CN" sz="2400" dirty="0" smtClean="0"/>
          </a:p>
          <a:p>
            <a:pPr marL="457200" lvl="1" indent="0">
              <a:buNone/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利用有限状态刻画语音过程，请简要说明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三个基本参数，并如何用以刻画状态序列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与语音特征序列</a:t>
            </a:r>
            <a:r>
              <a:rPr lang="en-US" altLang="zh-CN" sz="2000" dirty="0" smtClean="0"/>
              <a:t>O</a:t>
            </a:r>
            <a:r>
              <a:rPr lang="zh-CN" altLang="en-US" sz="2000" dirty="0" smtClean="0"/>
              <a:t>间的关系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计算两者间的联合概率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</a:t>
            </a:r>
            <a:r>
              <a:rPr lang="zh-CN" altLang="zh-CN" sz="2000" dirty="0" smtClean="0"/>
              <a:t>基于</a:t>
            </a:r>
            <a:r>
              <a:rPr lang="zh-CN" altLang="zh-CN" sz="2000" dirty="0"/>
              <a:t>最大似然解码的语音识别系统可用公式</a:t>
            </a:r>
            <a:r>
              <a:rPr lang="en-US" altLang="zh-CN" sz="2000" dirty="0"/>
              <a:t>  </a:t>
            </a:r>
            <a:endParaRPr lang="zh-CN" altLang="zh-CN" sz="1400" dirty="0"/>
          </a:p>
          <a:p>
            <a:pPr marL="0" indent="0"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     </a:t>
            </a:r>
            <a:r>
              <a:rPr lang="zh-CN" altLang="zh-CN" sz="2000" dirty="0" smtClean="0"/>
              <a:t>加以</a:t>
            </a:r>
            <a:r>
              <a:rPr lang="zh-CN" altLang="zh-CN" sz="2000" dirty="0"/>
              <a:t>描述</a:t>
            </a:r>
            <a:r>
              <a:rPr lang="en-US" altLang="zh-CN" sz="2000" dirty="0"/>
              <a:t>,</a:t>
            </a:r>
            <a:r>
              <a:rPr lang="zh-CN" altLang="zh-CN" sz="2000" dirty="0"/>
              <a:t>请说明公式及其中符号的</a:t>
            </a:r>
            <a:r>
              <a:rPr lang="zh-CN" altLang="zh-CN" sz="2000" dirty="0" smtClean="0"/>
              <a:t>意义</a:t>
            </a:r>
            <a:endParaRPr lang="zh-CN" altLang="en-US" sz="2000" dirty="0" smtClean="0"/>
          </a:p>
          <a:p>
            <a:pPr marL="457200" lvl="1" indent="0">
              <a:buNone/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Viterbi</a:t>
            </a:r>
            <a:r>
              <a:rPr lang="zh-CN" altLang="en-US" sz="2000" dirty="0" smtClean="0"/>
              <a:t>常应用于确定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最优状态序列，请说明最优路径搜索及对应的</a:t>
            </a:r>
            <a:r>
              <a:rPr lang="zh-CN" altLang="en-US" sz="2000" dirty="0"/>
              <a:t>最优完全路径概率</a:t>
            </a:r>
            <a:r>
              <a:rPr lang="zh-CN" altLang="en-US" sz="2000" dirty="0" smtClean="0"/>
              <a:t>计算过程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）传统的语音识别系统由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个主要模块构成：前端、声学模型、语言模型、解码。绘制由此构成的系统框图，说明模块功能及之间的关系</a:t>
            </a:r>
            <a:endParaRPr lang="en-US" altLang="zh-CN" sz="2000" dirty="0" smtClean="0"/>
          </a:p>
          <a:p>
            <a:pPr marL="457200" lvl="1" indent="0">
              <a:buNone/>
            </a:pPr>
            <a:endParaRPr lang="zh-CN" altLang="en-US" sz="20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111638"/>
              </p:ext>
            </p:extLst>
          </p:nvPr>
        </p:nvGraphicFramePr>
        <p:xfrm>
          <a:off x="6108174" y="4293096"/>
          <a:ext cx="300033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6" name="公式" r:id="rId3" imgW="1587240" imgH="304560" progId="Equation.3">
                  <p:embed/>
                </p:oleObj>
              </mc:Choice>
              <mc:Fallback>
                <p:oleObj name="公式" r:id="rId3" imgW="1587240" imgH="3045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174" y="4293096"/>
                        <a:ext cx="3000330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916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/>
              <a:t>3</a:t>
            </a:r>
            <a:r>
              <a:rPr lang="en-US" altLang="zh-CN" dirty="0" smtClean="0"/>
              <a:t> </a:t>
            </a:r>
            <a:r>
              <a:rPr lang="zh-CN" altLang="en-US" dirty="0" smtClean="0"/>
              <a:t>基频检测器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/>
              <a:t>课程中心平台</a:t>
            </a:r>
            <a:r>
              <a:rPr lang="en-US" altLang="zh-CN" sz="2000" dirty="0"/>
              <a:t>-“</a:t>
            </a:r>
            <a:r>
              <a:rPr lang="zh-CN" altLang="en-US" sz="2000" dirty="0" smtClean="0"/>
              <a:t>实验</a:t>
            </a:r>
            <a:r>
              <a:rPr lang="en-US" altLang="zh-CN" sz="2000" dirty="0"/>
              <a:t>3</a:t>
            </a:r>
            <a:r>
              <a:rPr lang="en-US" altLang="zh-CN" sz="2000" dirty="0" smtClean="0"/>
              <a:t>”</a:t>
            </a:r>
            <a:endParaRPr lang="en-US" altLang="zh-CN" sz="2000" dirty="0"/>
          </a:p>
          <a:p>
            <a:pPr lvl="1"/>
            <a:r>
              <a:rPr lang="zh-CN" altLang="en-US" sz="1800" dirty="0"/>
              <a:t>截止</a:t>
            </a:r>
            <a:r>
              <a:rPr lang="zh-CN" altLang="en-US" sz="1800" dirty="0" smtClean="0"/>
              <a:t>时间</a:t>
            </a:r>
            <a:r>
              <a:rPr lang="en-US" altLang="zh-CN" sz="1800" dirty="0" smtClean="0"/>
              <a:t>12</a:t>
            </a:r>
            <a:r>
              <a:rPr lang="zh-CN" altLang="en-US" sz="1800" dirty="0" smtClean="0"/>
              <a:t>月</a:t>
            </a:r>
            <a:r>
              <a:rPr lang="en-US" altLang="zh-CN" sz="1800" dirty="0" smtClean="0"/>
              <a:t>11</a:t>
            </a:r>
            <a:r>
              <a:rPr lang="zh-CN" altLang="en-US" sz="1800" dirty="0" smtClean="0"/>
              <a:t>日</a:t>
            </a:r>
            <a:r>
              <a:rPr lang="zh-CN" altLang="en-US" sz="1800" dirty="0"/>
              <a:t>（</a:t>
            </a:r>
            <a:r>
              <a:rPr lang="zh-CN" altLang="en-US" sz="1800" dirty="0" smtClean="0"/>
              <a:t>周日）</a:t>
            </a:r>
            <a:endParaRPr lang="zh-CN" altLang="en-US" sz="1800" dirty="0"/>
          </a:p>
          <a:p>
            <a:pPr lvl="1"/>
            <a:r>
              <a:rPr lang="zh-CN" altLang="en-US" sz="1800" dirty="0"/>
              <a:t>格式：</a:t>
            </a:r>
            <a:r>
              <a:rPr lang="en-US" altLang="zh-CN" sz="1800" dirty="0"/>
              <a:t>Word</a:t>
            </a:r>
            <a:r>
              <a:rPr lang="zh-CN" altLang="en-US" sz="1800" dirty="0"/>
              <a:t>文档，命名规范：姓名</a:t>
            </a:r>
            <a:r>
              <a:rPr lang="en-US" altLang="zh-CN" sz="1800" dirty="0"/>
              <a:t>_</a:t>
            </a:r>
            <a:r>
              <a:rPr lang="zh-CN" altLang="en-US" sz="1800" dirty="0"/>
              <a:t>学号</a:t>
            </a:r>
            <a:r>
              <a:rPr lang="en-US" altLang="zh-CN" sz="1800" dirty="0"/>
              <a:t>_</a:t>
            </a:r>
            <a:r>
              <a:rPr lang="zh-CN" altLang="en-US" sz="1800" dirty="0" smtClean="0"/>
              <a:t>实验</a:t>
            </a:r>
            <a:r>
              <a:rPr lang="en-US" altLang="zh-CN" sz="1800" dirty="0" smtClean="0"/>
              <a:t>+.</a:t>
            </a:r>
            <a:r>
              <a:rPr lang="en-US" altLang="zh-CN" sz="1800" dirty="0"/>
              <a:t>doc</a:t>
            </a:r>
          </a:p>
          <a:p>
            <a:pPr>
              <a:lnSpc>
                <a:spcPct val="80000"/>
              </a:lnSpc>
            </a:pPr>
            <a:r>
              <a:rPr lang="zh-CN" altLang="en-US" sz="2000" dirty="0"/>
              <a:t>目的：通过</a:t>
            </a:r>
            <a:r>
              <a:rPr lang="en-US" altLang="zh-CN" sz="2000" dirty="0" err="1"/>
              <a:t>Matlab</a:t>
            </a:r>
            <a:r>
              <a:rPr lang="zh-CN" altLang="en-US" sz="2000" dirty="0"/>
              <a:t>编程</a:t>
            </a:r>
          </a:p>
          <a:p>
            <a:pPr lvl="1">
              <a:lnSpc>
                <a:spcPct val="80000"/>
              </a:lnSpc>
            </a:pPr>
            <a:r>
              <a:rPr lang="zh-CN" altLang="en-US" sz="1800" dirty="0" smtClean="0"/>
              <a:t>掌握</a:t>
            </a:r>
            <a:r>
              <a:rPr lang="zh-CN" altLang="en-US" sz="1800" dirty="0"/>
              <a:t>动态规划</a:t>
            </a:r>
            <a:r>
              <a:rPr lang="en-US" altLang="zh-CN" sz="1800" dirty="0"/>
              <a:t>DP</a:t>
            </a:r>
            <a:r>
              <a:rPr lang="zh-CN" altLang="en-US" sz="1800" dirty="0"/>
              <a:t>算法</a:t>
            </a:r>
            <a:endParaRPr lang="en-US" altLang="zh-CN" sz="1800" dirty="0"/>
          </a:p>
          <a:p>
            <a:pPr lvl="1">
              <a:lnSpc>
                <a:spcPct val="80000"/>
              </a:lnSpc>
            </a:pPr>
            <a:r>
              <a:rPr lang="zh-CN" altLang="en-US" sz="1800" dirty="0"/>
              <a:t>加深</a:t>
            </a:r>
            <a:r>
              <a:rPr lang="zh-CN" altLang="en-US" sz="1800" dirty="0" smtClean="0"/>
              <a:t>对语音基频参数特性的理解</a:t>
            </a:r>
            <a:endParaRPr lang="en-US" altLang="zh-CN" sz="1800" dirty="0"/>
          </a:p>
          <a:p>
            <a:pPr>
              <a:lnSpc>
                <a:spcPct val="80000"/>
              </a:lnSpc>
            </a:pPr>
            <a:r>
              <a:rPr lang="zh-CN" altLang="en-US" sz="2000" dirty="0"/>
              <a:t>实验平台及材料</a:t>
            </a:r>
            <a:endParaRPr lang="en-US" altLang="zh-CN" sz="2000" dirty="0"/>
          </a:p>
          <a:p>
            <a:pPr lvl="1">
              <a:lnSpc>
                <a:spcPct val="80000"/>
              </a:lnSpc>
            </a:pPr>
            <a:r>
              <a:rPr lang="zh-CN" altLang="en-US" sz="1800" dirty="0">
                <a:solidFill>
                  <a:srgbClr val="FF0000"/>
                </a:solidFill>
              </a:rPr>
              <a:t>下载安装“ </a:t>
            </a:r>
            <a:r>
              <a:rPr lang="en-US" altLang="zh-CN" sz="1800" dirty="0" err="1">
                <a:solidFill>
                  <a:srgbClr val="FF0000"/>
                </a:solidFill>
              </a:rPr>
              <a:t>VoiceBox</a:t>
            </a:r>
            <a:r>
              <a:rPr lang="en-US" altLang="zh-CN" sz="1800" dirty="0">
                <a:solidFill>
                  <a:srgbClr val="FF0000"/>
                </a:solidFill>
              </a:rPr>
              <a:t> - </a:t>
            </a:r>
            <a:r>
              <a:rPr lang="en-US" altLang="zh-CN" sz="1800" dirty="0" err="1">
                <a:solidFill>
                  <a:srgbClr val="FF0000"/>
                </a:solidFill>
              </a:rPr>
              <a:t>matlab</a:t>
            </a:r>
            <a:r>
              <a:rPr lang="zh-CN" altLang="en-US" sz="1800" dirty="0">
                <a:solidFill>
                  <a:srgbClr val="FF0000"/>
                </a:solidFill>
              </a:rPr>
              <a:t>工具”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CN" sz="1800" dirty="0" err="1"/>
              <a:t>Matlab</a:t>
            </a:r>
            <a:r>
              <a:rPr lang="zh-CN" altLang="en-US" sz="1800" dirty="0"/>
              <a:t>代码</a:t>
            </a:r>
            <a:r>
              <a:rPr lang="en-US" altLang="zh-CN" sz="1800" dirty="0"/>
              <a:t>’</a:t>
            </a:r>
            <a:r>
              <a:rPr lang="en-US" altLang="zh-CN" sz="1800" dirty="0" err="1"/>
              <a:t>test.m</a:t>
            </a:r>
            <a:r>
              <a:rPr lang="en-US" altLang="zh-CN" sz="1800" dirty="0"/>
              <a:t>’</a:t>
            </a:r>
            <a:r>
              <a:rPr lang="zh-CN" altLang="en-US" sz="1800" dirty="0"/>
              <a:t>，功能包括</a:t>
            </a:r>
            <a:r>
              <a:rPr lang="en-US" altLang="zh-CN" sz="1800" dirty="0"/>
              <a:t>WAV</a:t>
            </a:r>
            <a:r>
              <a:rPr lang="zh-CN" altLang="en-US" sz="1800" dirty="0"/>
              <a:t>文件读入、语音</a:t>
            </a:r>
            <a:r>
              <a:rPr lang="en-US" altLang="zh-CN" sz="1800" dirty="0"/>
              <a:t>/</a:t>
            </a:r>
            <a:r>
              <a:rPr lang="zh-CN" altLang="en-US" sz="1800" dirty="0"/>
              <a:t>参数波形</a:t>
            </a:r>
            <a:r>
              <a:rPr lang="zh-CN" altLang="en-US" sz="1800" dirty="0" smtClean="0"/>
              <a:t>绘制</a:t>
            </a:r>
            <a:endParaRPr lang="en-US" altLang="zh-CN" sz="1800" dirty="0"/>
          </a:p>
          <a:p>
            <a:pPr lvl="1">
              <a:lnSpc>
                <a:spcPct val="80000"/>
              </a:lnSpc>
            </a:pPr>
            <a:r>
              <a:rPr lang="zh-CN" altLang="en-US" sz="1800" dirty="0"/>
              <a:t>发音</a:t>
            </a:r>
            <a:r>
              <a:rPr lang="en-US" altLang="zh-CN" sz="1800" dirty="0"/>
              <a:t>‘tang1’</a:t>
            </a:r>
            <a:r>
              <a:rPr lang="zh-CN" altLang="en-US" sz="1800" dirty="0"/>
              <a:t>的录音文件</a:t>
            </a:r>
            <a:r>
              <a:rPr lang="en-US" altLang="zh-CN" sz="1800" dirty="0"/>
              <a:t>’tang1.wav’</a:t>
            </a:r>
          </a:p>
          <a:p>
            <a:pPr lvl="1"/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846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/>
              <a:t>3</a:t>
            </a:r>
            <a:r>
              <a:rPr lang="en-US" altLang="zh-CN" dirty="0" smtClean="0"/>
              <a:t> </a:t>
            </a:r>
            <a:r>
              <a:rPr lang="zh-CN" altLang="en-US" dirty="0" smtClean="0"/>
              <a:t>基频检测器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/>
              <a:t>实验内容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基于自相关系数</a:t>
            </a:r>
            <a:r>
              <a:rPr lang="en-US" altLang="zh-CN" sz="1600" dirty="0" smtClean="0"/>
              <a:t>AC</a:t>
            </a:r>
            <a:r>
              <a:rPr lang="zh-CN" altLang="en-US" sz="1600" dirty="0" smtClean="0"/>
              <a:t>的局部极大值构成基音周期候选点集，通过预设基频范围进行初步筛选；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采用</a:t>
            </a:r>
            <a:r>
              <a:rPr lang="zh-CN" altLang="en-US" sz="1600" dirty="0"/>
              <a:t>动态规划</a:t>
            </a:r>
            <a:r>
              <a:rPr lang="en-US" altLang="zh-CN" sz="1600" dirty="0"/>
              <a:t>DP</a:t>
            </a:r>
            <a:r>
              <a:rPr lang="zh-CN" altLang="en-US" sz="1600" dirty="0" smtClean="0"/>
              <a:t>算法，通过代价函数</a:t>
            </a:r>
            <a:r>
              <a:rPr lang="en-US" altLang="zh-CN" sz="1600" dirty="0" err="1"/>
              <a:t>CostFunction</a:t>
            </a:r>
            <a:r>
              <a:rPr lang="en-US" altLang="zh-CN" sz="1600" dirty="0" smtClean="0"/>
              <a:t>() - </a:t>
            </a:r>
            <a:r>
              <a:rPr lang="zh-CN" altLang="en-US" sz="1600" dirty="0" smtClean="0"/>
              <a:t>涉及目标、转移代价，利用帧同步搜索代价最小路径，检测出基频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相关算法描述参见课件</a:t>
            </a:r>
            <a:r>
              <a:rPr lang="en-US" altLang="zh-CN" sz="1600" dirty="0" smtClean="0"/>
              <a:t>(</a:t>
            </a:r>
            <a:r>
              <a:rPr lang="zh-CN" altLang="en-US" sz="1600" dirty="0"/>
              <a:t>计算机语音技术</a:t>
            </a:r>
            <a:r>
              <a:rPr lang="en-US" altLang="zh-CN" sz="1600" dirty="0"/>
              <a:t>_3_</a:t>
            </a:r>
            <a:r>
              <a:rPr lang="zh-CN" altLang="en-US" sz="1600" dirty="0"/>
              <a:t>特征分析</a:t>
            </a:r>
            <a:r>
              <a:rPr lang="en-US" altLang="zh-CN" sz="1600" dirty="0"/>
              <a:t>-</a:t>
            </a:r>
            <a:r>
              <a:rPr lang="zh-CN" altLang="en-US" sz="1600" dirty="0"/>
              <a:t>基音检测</a:t>
            </a:r>
            <a:r>
              <a:rPr lang="en-US" altLang="zh-CN" sz="1600" dirty="0" smtClean="0"/>
              <a:t>)</a:t>
            </a:r>
          </a:p>
          <a:p>
            <a:r>
              <a:rPr lang="zh-CN" altLang="en-US" sz="2000" dirty="0"/>
              <a:t>实验</a:t>
            </a:r>
            <a:r>
              <a:rPr lang="zh-CN" altLang="en-US" sz="2000" dirty="0" smtClean="0"/>
              <a:t>报告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基频检测器总体性设计思路，包括短时自相关函数、基音周期候选集、动态规划等功能模块说明；给出算法关键部分的伪代码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结合孤立音节录音</a:t>
            </a:r>
            <a:r>
              <a:rPr lang="en-US" altLang="zh-CN" sz="1600" dirty="0" smtClean="0"/>
              <a:t>’tang1</a:t>
            </a:r>
            <a:r>
              <a:rPr lang="en-US" altLang="zh-CN" sz="1600" dirty="0"/>
              <a:t>’</a:t>
            </a:r>
            <a:r>
              <a:rPr lang="zh-CN" altLang="en-US" sz="1600" dirty="0" smtClean="0"/>
              <a:t>的基频检测曲线，介绍代码及参数调试过程，</a:t>
            </a:r>
            <a:r>
              <a:rPr lang="zh-CN" altLang="en-US" sz="1600" dirty="0"/>
              <a:t>对检测结果进行分析</a:t>
            </a:r>
            <a:endParaRPr lang="en-US" altLang="zh-CN" sz="1600" dirty="0"/>
          </a:p>
          <a:p>
            <a:pPr lvl="1"/>
            <a:r>
              <a:rPr lang="zh-CN" altLang="en-US" sz="1600" dirty="0"/>
              <a:t>自行录制</a:t>
            </a:r>
            <a:r>
              <a:rPr lang="zh-CN" altLang="en-US" sz="1600" dirty="0" smtClean="0"/>
              <a:t>一段连续语音发音，对检测结果进行分析，针对观察到的问题优化算法</a:t>
            </a:r>
            <a:endParaRPr lang="en-US" altLang="zh-CN" sz="1600" dirty="0" smtClean="0"/>
          </a:p>
          <a:p>
            <a:pPr lvl="1"/>
            <a:endParaRPr lang="en-US" altLang="zh-CN" sz="1600" dirty="0"/>
          </a:p>
          <a:p>
            <a:pPr lvl="1"/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14644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4252</TotalTime>
  <Words>1228</Words>
  <Application>Microsoft Office PowerPoint</Application>
  <PresentationFormat>全屏显示(4:3)</PresentationFormat>
  <Paragraphs>292</Paragraphs>
  <Slides>27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宋体</vt:lpstr>
      <vt:lpstr>Arial</vt:lpstr>
      <vt:lpstr>Cambria Math</vt:lpstr>
      <vt:lpstr>Tahoma</vt:lpstr>
      <vt:lpstr>Wingdings</vt:lpstr>
      <vt:lpstr>Blends</vt:lpstr>
      <vt:lpstr>Equation</vt:lpstr>
      <vt:lpstr>公式</vt:lpstr>
      <vt:lpstr>Equation.DSMT4</vt:lpstr>
      <vt:lpstr>位图图像</vt:lpstr>
      <vt:lpstr>第六章 语音识别-关键技术</vt:lpstr>
      <vt:lpstr>三个基本问题</vt:lpstr>
      <vt:lpstr>HMM训练</vt:lpstr>
      <vt:lpstr>B矩阵的参数估计</vt:lpstr>
      <vt:lpstr>基本算法</vt:lpstr>
      <vt:lpstr>K-means</vt:lpstr>
      <vt:lpstr>Expectation Maximum</vt:lpstr>
      <vt:lpstr>GMM的解释</vt:lpstr>
      <vt:lpstr>PowerPoint 演示文稿</vt:lpstr>
      <vt:lpstr>Baum-Welch算法</vt:lpstr>
      <vt:lpstr>多状态路径</vt:lpstr>
      <vt:lpstr>Forward-Backward算法</vt:lpstr>
      <vt:lpstr>Forward-Backward算法</vt:lpstr>
      <vt:lpstr>模型训练过程</vt:lpstr>
      <vt:lpstr>第六章 语音识别-关键技术</vt:lpstr>
      <vt:lpstr>Viterbi搜索</vt:lpstr>
      <vt:lpstr>Viterbi搜索</vt:lpstr>
      <vt:lpstr>Viterbi搜索</vt:lpstr>
      <vt:lpstr>Viterbi搜索</vt:lpstr>
      <vt:lpstr>Viterbi最优路径搜索</vt:lpstr>
      <vt:lpstr>动态规划DP算法-基音检测</vt:lpstr>
      <vt:lpstr>Viterbi搜索</vt:lpstr>
      <vt:lpstr>语音识别的解码结构</vt:lpstr>
      <vt:lpstr>挑战</vt:lpstr>
      <vt:lpstr>作业5</vt:lpstr>
      <vt:lpstr>实验3 基频检测器</vt:lpstr>
      <vt:lpstr>实验3 基频检测器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第十三章 语音识别</dc:title>
  <dc:creator>zhuwb</dc:creator>
  <cp:lastModifiedBy>xiaoni</cp:lastModifiedBy>
  <cp:revision>100</cp:revision>
  <dcterms:created xsi:type="dcterms:W3CDTF">2005-12-05T02:56:28Z</dcterms:created>
  <dcterms:modified xsi:type="dcterms:W3CDTF">2023-11-14T12:48:17Z</dcterms:modified>
</cp:coreProperties>
</file>