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3" r:id="rId9"/>
    <p:sldId id="265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6" r:id="rId18"/>
    <p:sldId id="279" r:id="rId19"/>
    <p:sldId id="282" r:id="rId2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16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DCC2972-23E9-4804-9E0E-4F92DC2836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34043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FFE7B373-3970-48F6-A9E5-67388984FE7D}" type="slidenum">
              <a:rPr lang="en-US" altLang="zh-CN"/>
              <a:pPr eaLnBrk="1" hangingPunct="1">
                <a:spcBef>
                  <a:spcPct val="0"/>
                </a:spcBef>
              </a:pPr>
              <a:t>1</a:t>
            </a:fld>
            <a:endParaRPr lang="en-US" altLang="zh-CN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333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3A0783C-149C-4DCD-A24D-15B4D03B117B}" type="slidenum">
              <a:rPr lang="en-US" altLang="zh-CN"/>
              <a:pPr eaLnBrk="1" hangingPunct="1">
                <a:spcBef>
                  <a:spcPct val="0"/>
                </a:spcBef>
              </a:pPr>
              <a:t>7</a:t>
            </a:fld>
            <a:endParaRPr lang="en-US" altLang="zh-CN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124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5BD832D7-B261-494D-BAA9-6C4D745B599B}" type="slidenum">
              <a:rPr lang="en-US" altLang="zh-CN"/>
              <a:pPr eaLnBrk="1" hangingPunct="1"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496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52DD476-6D49-4FEE-B5D0-72267A6DF006}" type="slidenum">
              <a:rPr lang="en-US" altLang="zh-CN">
                <a:latin typeface="Arial" panose="020B0604020202020204" pitchFamily="34" charset="0"/>
              </a:rPr>
              <a:pPr eaLnBrk="1" hangingPunct="1"/>
              <a:t>12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107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</p:grpSp>
      <p:sp>
        <p:nvSpPr>
          <p:cNvPr id="798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798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9B3A1DE-670D-4DD5-835E-B1E6481900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3813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FE2B81-0541-4925-9308-9F9F003DF9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918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4D0376-43FF-46B9-AE32-0CF80553C37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2833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7089C1-1FBE-4E92-92FC-59140F684D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9590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4DABE4-9207-426C-86F7-36D28E7C446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552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A76C7-3AF1-43C4-8D7C-CFCC0B97EAD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5401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CABDD-9BEF-47C3-A5D5-1B37EBA917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9471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8080EF-85D3-421D-9DF1-79F58DDDCB1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7331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B17027-57C6-473E-A96F-D8AA7401CE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9641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7E337F-2602-47C8-9128-3C49D94036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3155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2597A7-2346-4518-8CC7-C63D99833BB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2611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F940A4-F4C0-468F-B690-0D8452C72A9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3701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E9216-DE54-4DBB-8A83-2908126460F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8806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7885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886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88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FE629E2-81A6-41C6-AA1F-4462B85C9E5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wmf"/><Relationship Id="rId18" Type="http://schemas.openxmlformats.org/officeDocument/2006/relationships/image" Target="../media/image7.wmf"/><Relationship Id="rId26" Type="http://schemas.openxmlformats.org/officeDocument/2006/relationships/image" Target="../media/image11.wmf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9.bin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17" Type="http://schemas.openxmlformats.org/officeDocument/2006/relationships/oleObject" Target="../embeddings/oleObject7.bin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.png"/><Relationship Id="rId20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24" Type="http://schemas.openxmlformats.org/officeDocument/2006/relationships/image" Target="../media/image10.wmf"/><Relationship Id="rId5" Type="http://schemas.openxmlformats.org/officeDocument/2006/relationships/image" Target="../media/image1.wmf"/><Relationship Id="rId15" Type="http://schemas.openxmlformats.org/officeDocument/2006/relationships/image" Target="../media/image6.wmf"/><Relationship Id="rId23" Type="http://schemas.openxmlformats.org/officeDocument/2006/relationships/oleObject" Target="../embeddings/oleObject10.bin"/><Relationship Id="rId28" Type="http://schemas.openxmlformats.org/officeDocument/2006/relationships/image" Target="../media/image12.wmf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8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oleObject" Target="../embeddings/oleObject6.bin"/><Relationship Id="rId22" Type="http://schemas.openxmlformats.org/officeDocument/2006/relationships/image" Target="../media/image9.wmf"/><Relationship Id="rId27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第三章 语音信号的特征分析</a:t>
            </a:r>
            <a:r>
              <a:rPr lang="en-US" altLang="zh-CN" smtClean="0"/>
              <a:t>-</a:t>
            </a:r>
            <a:r>
              <a:rPr lang="zh-CN" altLang="en-US" smtClean="0"/>
              <a:t>基音检测</a:t>
            </a:r>
          </a:p>
        </p:txBody>
      </p:sp>
      <p:sp>
        <p:nvSpPr>
          <p:cNvPr id="3075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问题分析</a:t>
            </a:r>
            <a:endParaRPr lang="en-US" altLang="zh-CN" smtClean="0"/>
          </a:p>
          <a:p>
            <a:r>
              <a:rPr lang="zh-CN" altLang="en-US" smtClean="0"/>
              <a:t>算法实现</a:t>
            </a:r>
            <a:endParaRPr lang="en-US" altLang="zh-CN" smtClean="0"/>
          </a:p>
          <a:p>
            <a:r>
              <a:rPr lang="en-US" altLang="zh-CN" smtClean="0"/>
              <a:t>Praat</a:t>
            </a:r>
            <a:r>
              <a:rPr lang="zh-CN" altLang="en-US" smtClean="0"/>
              <a:t>示例</a:t>
            </a:r>
            <a:endParaRPr lang="en-US" altLang="zh-CN" smtClean="0"/>
          </a:p>
          <a:p>
            <a:r>
              <a:rPr lang="zh-CN" altLang="en-US" smtClean="0"/>
              <a:t>实验</a:t>
            </a:r>
            <a:r>
              <a:rPr lang="en-US" altLang="zh-CN" smtClean="0"/>
              <a:t>1—Praat</a:t>
            </a:r>
            <a:r>
              <a:rPr lang="zh-CN" altLang="en-US" smtClean="0"/>
              <a:t>实验</a:t>
            </a: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问题分析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基音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pitch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  <a:p>
            <a:r>
              <a:rPr lang="zh-CN" altLang="en-US" sz="2400" dirty="0" smtClean="0"/>
              <a:t>基音</a:t>
            </a:r>
            <a:r>
              <a:rPr lang="zh-CN" altLang="en-US" sz="2400" dirty="0" smtClean="0"/>
              <a:t>检测（</a:t>
            </a:r>
            <a:r>
              <a:rPr lang="en-US" altLang="zh-CN" sz="2400" dirty="0" smtClean="0"/>
              <a:t>pitch detection</a:t>
            </a:r>
            <a:r>
              <a:rPr lang="zh-CN" altLang="en-US" sz="2400" dirty="0" smtClean="0"/>
              <a:t>）目的</a:t>
            </a:r>
            <a:endParaRPr lang="en-US" altLang="zh-CN" sz="2400" dirty="0" smtClean="0"/>
          </a:p>
          <a:p>
            <a:r>
              <a:rPr lang="zh-CN" altLang="en-US" sz="2400" dirty="0" smtClean="0"/>
              <a:t>基音</a:t>
            </a:r>
            <a:r>
              <a:rPr lang="zh-CN" altLang="en-US" sz="2400" dirty="0" smtClean="0"/>
              <a:t>检测的线索（</a:t>
            </a:r>
            <a:r>
              <a:rPr lang="en-US" altLang="zh-CN" sz="2400" dirty="0" smtClean="0"/>
              <a:t>cue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zh-CN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问题分析</a:t>
            </a:r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smtClean="0"/>
              <a:t>基音（</a:t>
            </a:r>
            <a:r>
              <a:rPr lang="en-US" altLang="zh-CN" sz="2400" smtClean="0"/>
              <a:t>pitch</a:t>
            </a:r>
            <a:r>
              <a:rPr lang="zh-CN" altLang="en-US" sz="2400" smtClean="0"/>
              <a:t>）</a:t>
            </a:r>
            <a:r>
              <a:rPr lang="en-US" altLang="zh-CN" sz="2400" smtClean="0"/>
              <a:t>- </a:t>
            </a:r>
            <a:r>
              <a:rPr lang="zh-CN" altLang="en-US" sz="2400" smtClean="0"/>
              <a:t>发浊音时声带振荡的频率</a:t>
            </a:r>
            <a:endParaRPr lang="en-US" altLang="zh-CN" sz="2400" smtClean="0"/>
          </a:p>
          <a:p>
            <a:pPr lvl="1"/>
            <a:r>
              <a:rPr lang="zh-CN" altLang="en-US" sz="2000" smtClean="0"/>
              <a:t>基音周期（</a:t>
            </a:r>
            <a:r>
              <a:rPr lang="en-US" altLang="zh-CN" sz="2000" smtClean="0"/>
              <a:t>pitch period</a:t>
            </a:r>
            <a:r>
              <a:rPr lang="zh-CN" altLang="en-US" sz="2000" smtClean="0"/>
              <a:t>）：声带完成一个开启、闭合振荡周期的时间间隔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基频</a:t>
            </a:r>
            <a:r>
              <a:rPr lang="en-US" altLang="zh-CN" sz="2000" smtClean="0"/>
              <a:t>/</a:t>
            </a:r>
            <a:r>
              <a:rPr lang="zh-CN" altLang="en-US" sz="2000" smtClean="0"/>
              <a:t>音高（</a:t>
            </a:r>
            <a:r>
              <a:rPr lang="en-US" altLang="zh-CN" sz="2000" smtClean="0"/>
              <a:t>pitch/F0</a:t>
            </a:r>
            <a:r>
              <a:rPr lang="zh-CN" altLang="en-US" sz="2000" smtClean="0"/>
              <a:t>）：基音周期的倒数</a:t>
            </a:r>
            <a:endParaRPr lang="en-US" altLang="zh-CN" sz="2000" smtClean="0"/>
          </a:p>
          <a:p>
            <a:pPr lvl="2"/>
            <a:r>
              <a:rPr lang="zh-CN" altLang="en-US" sz="1600" smtClean="0"/>
              <a:t>声带振荡的准周期性，基频是瞬时频率</a:t>
            </a:r>
            <a:endParaRPr lang="en-US" altLang="zh-CN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问题分析</a:t>
            </a:r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smtClean="0"/>
              <a:t>基音（</a:t>
            </a:r>
            <a:r>
              <a:rPr lang="en-US" altLang="zh-CN" sz="2400" smtClean="0"/>
              <a:t>pitch</a:t>
            </a:r>
            <a:r>
              <a:rPr lang="zh-CN" altLang="en-US" sz="2400" smtClean="0"/>
              <a:t>）</a:t>
            </a:r>
            <a:endParaRPr lang="en-US" altLang="zh-CN" sz="2400" smtClean="0"/>
          </a:p>
          <a:p>
            <a:r>
              <a:rPr lang="zh-CN" altLang="en-US" sz="2400" smtClean="0"/>
              <a:t>基音检测（</a:t>
            </a:r>
            <a:r>
              <a:rPr lang="en-US" altLang="zh-CN" sz="2400" smtClean="0"/>
              <a:t>pitch detection</a:t>
            </a:r>
            <a:r>
              <a:rPr lang="zh-CN" altLang="en-US" sz="2400" smtClean="0"/>
              <a:t>）目的</a:t>
            </a:r>
            <a:endParaRPr lang="en-US" altLang="zh-CN" sz="2400" smtClean="0"/>
          </a:p>
          <a:p>
            <a:pPr lvl="1"/>
            <a:r>
              <a:rPr lang="zh-CN" altLang="en-US" sz="2000" smtClean="0"/>
              <a:t>言语信息</a:t>
            </a:r>
            <a:endParaRPr lang="en-US" altLang="zh-CN" sz="2000" smtClean="0"/>
          </a:p>
          <a:p>
            <a:pPr lvl="2"/>
            <a:r>
              <a:rPr lang="zh-CN" altLang="en-US" sz="1600" smtClean="0"/>
              <a:t>声调：语义信息（汉语）</a:t>
            </a:r>
            <a:endParaRPr lang="en-US" altLang="zh-CN" sz="1600" smtClean="0"/>
          </a:p>
          <a:p>
            <a:pPr lvl="2"/>
            <a:r>
              <a:rPr lang="zh-CN" altLang="en-US" sz="1600" smtClean="0"/>
              <a:t>重音</a:t>
            </a:r>
            <a:r>
              <a:rPr lang="en-US" altLang="zh-CN" sz="1600" smtClean="0"/>
              <a:t>/</a:t>
            </a:r>
            <a:r>
              <a:rPr lang="zh-CN" altLang="en-US" sz="1600" smtClean="0"/>
              <a:t>语调：语义</a:t>
            </a:r>
            <a:r>
              <a:rPr lang="en-US" altLang="zh-CN" sz="1600" smtClean="0"/>
              <a:t>/</a:t>
            </a:r>
            <a:r>
              <a:rPr lang="zh-CN" altLang="en-US" sz="1600" smtClean="0"/>
              <a:t>语用信息</a:t>
            </a:r>
            <a:endParaRPr lang="en-US" altLang="zh-CN" sz="1600" smtClean="0"/>
          </a:p>
          <a:p>
            <a:pPr lvl="2"/>
            <a:r>
              <a:rPr lang="zh-CN" altLang="en-US" sz="1600" smtClean="0"/>
              <a:t>语气：情感信息</a:t>
            </a:r>
            <a:endParaRPr lang="en-US" altLang="zh-CN" sz="1600" smtClean="0"/>
          </a:p>
          <a:p>
            <a:pPr lvl="2"/>
            <a:r>
              <a:rPr lang="zh-CN" altLang="en-US" sz="1600" smtClean="0"/>
              <a:t>生理信息</a:t>
            </a:r>
            <a:endParaRPr lang="en-US" altLang="zh-CN" sz="1600" smtClean="0"/>
          </a:p>
          <a:p>
            <a:pPr lvl="1"/>
            <a:r>
              <a:rPr lang="zh-CN" altLang="en-US" sz="2000" smtClean="0"/>
              <a:t>言语工程</a:t>
            </a:r>
            <a:endParaRPr lang="en-US" altLang="zh-CN" sz="2000" smtClean="0"/>
          </a:p>
          <a:p>
            <a:pPr lvl="2"/>
            <a:r>
              <a:rPr lang="zh-CN" altLang="en-US" sz="1600" smtClean="0"/>
              <a:t>识别：声调</a:t>
            </a:r>
            <a:endParaRPr lang="en-US" altLang="zh-CN" sz="1600" smtClean="0"/>
          </a:p>
          <a:p>
            <a:pPr lvl="2"/>
            <a:r>
              <a:rPr lang="zh-CN" altLang="en-US" sz="1600" smtClean="0"/>
              <a:t>合成：韵律模型</a:t>
            </a:r>
            <a:endParaRPr lang="en-US" altLang="zh-CN" sz="1600" smtClean="0"/>
          </a:p>
          <a:p>
            <a:pPr lvl="2"/>
            <a:r>
              <a:rPr lang="zh-CN" altLang="en-US" sz="1600" smtClean="0"/>
              <a:t>其它：说话人识别、发音人转换、歌唱合成</a:t>
            </a:r>
            <a:endParaRPr lang="en-US" altLang="zh-CN" sz="1600" smtClean="0"/>
          </a:p>
          <a:p>
            <a:endParaRPr lang="zh-CN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问题分析</a:t>
            </a:r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smtClean="0"/>
              <a:t>基音（</a:t>
            </a:r>
            <a:r>
              <a:rPr lang="en-US" altLang="zh-CN" sz="2400" smtClean="0"/>
              <a:t>pitch</a:t>
            </a:r>
            <a:r>
              <a:rPr lang="zh-CN" altLang="en-US" sz="2400" smtClean="0"/>
              <a:t>）</a:t>
            </a:r>
            <a:endParaRPr lang="en-US" altLang="zh-CN" sz="2400" smtClean="0"/>
          </a:p>
          <a:p>
            <a:r>
              <a:rPr lang="zh-CN" altLang="en-US" sz="2400" smtClean="0"/>
              <a:t>基音检测（</a:t>
            </a:r>
            <a:r>
              <a:rPr lang="en-US" altLang="zh-CN" sz="2400" smtClean="0"/>
              <a:t>pitch detection</a:t>
            </a:r>
            <a:r>
              <a:rPr lang="zh-CN" altLang="en-US" sz="2400" smtClean="0"/>
              <a:t>）目的</a:t>
            </a:r>
            <a:endParaRPr lang="en-US" altLang="zh-CN" sz="2400" smtClean="0"/>
          </a:p>
          <a:p>
            <a:r>
              <a:rPr lang="zh-CN" altLang="en-US" sz="2400" smtClean="0"/>
              <a:t>基音检测的线索（</a:t>
            </a:r>
            <a:r>
              <a:rPr lang="en-US" altLang="zh-CN" sz="2400" smtClean="0"/>
              <a:t>cue</a:t>
            </a:r>
            <a:r>
              <a:rPr lang="zh-CN" altLang="en-US" sz="2400" smtClean="0"/>
              <a:t>）</a:t>
            </a:r>
            <a:endParaRPr lang="en-US" altLang="zh-CN" sz="2400" smtClean="0"/>
          </a:p>
          <a:p>
            <a:pPr lvl="1"/>
            <a:r>
              <a:rPr lang="zh-CN" altLang="en-US" sz="2000" smtClean="0"/>
              <a:t>时域重复性：相邻基音周期的语音波形具有相似性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频域调和性：频谱具有谐波结构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波形事件：声门关闭时刻</a:t>
            </a:r>
            <a:r>
              <a:rPr lang="en-US" altLang="zh-CN" sz="2000" smtClean="0"/>
              <a:t>GCI</a:t>
            </a:r>
            <a:r>
              <a:rPr lang="zh-CN" altLang="en-US" sz="2000" smtClean="0"/>
              <a:t>（</a:t>
            </a:r>
            <a:r>
              <a:rPr lang="en-US" altLang="zh-CN" sz="2000" smtClean="0"/>
              <a:t>glottal closure instance</a:t>
            </a:r>
            <a:r>
              <a:rPr lang="zh-CN" altLang="en-US" sz="2000" smtClean="0"/>
              <a:t>）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生理条件约束</a:t>
            </a:r>
            <a:endParaRPr lang="en-US" altLang="zh-CN" sz="1600" smtClean="0"/>
          </a:p>
          <a:p>
            <a:pPr lvl="2"/>
            <a:r>
              <a:rPr lang="zh-CN" altLang="en-US" sz="1600" smtClean="0"/>
              <a:t>基频范围受限：男女老幼</a:t>
            </a:r>
            <a:endParaRPr lang="en-US" altLang="zh-CN" sz="1600" smtClean="0"/>
          </a:p>
          <a:p>
            <a:pPr lvl="2"/>
            <a:r>
              <a:rPr lang="zh-CN" altLang="en-US" sz="1600" smtClean="0"/>
              <a:t>变化率受限：相邻基音周期间</a:t>
            </a:r>
            <a:endParaRPr lang="en-US" altLang="zh-CN" sz="1600" smtClean="0"/>
          </a:p>
          <a:p>
            <a:endParaRPr lang="en-US" altLang="zh-CN" sz="2400" smtClean="0"/>
          </a:p>
          <a:p>
            <a:endParaRPr lang="zh-CN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算法实现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时域重复性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自相关算法</a:t>
            </a:r>
            <a:endParaRPr lang="en-US" altLang="zh-CN" sz="2400" dirty="0" smtClean="0"/>
          </a:p>
          <a:p>
            <a:r>
              <a:rPr lang="zh-CN" altLang="en-US" sz="2400" dirty="0" smtClean="0"/>
              <a:t>频域调和性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谐波结构、倒谱</a:t>
            </a:r>
            <a:r>
              <a:rPr lang="zh-CN" altLang="en-US" sz="2400" dirty="0" smtClean="0"/>
              <a:t>分析</a:t>
            </a:r>
            <a:endParaRPr lang="en-US" altLang="zh-CN" sz="2400" dirty="0" smtClean="0"/>
          </a:p>
          <a:p>
            <a:r>
              <a:rPr lang="zh-CN" altLang="en-US" sz="2400" dirty="0" smtClean="0"/>
              <a:t>波形事件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小波算法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算法实现</a:t>
            </a:r>
            <a:r>
              <a:rPr lang="en-US" altLang="zh-CN" smtClean="0"/>
              <a:t>-</a:t>
            </a:r>
            <a:r>
              <a:rPr lang="zh-CN" altLang="en-US" smtClean="0"/>
              <a:t>自相关算法</a:t>
            </a:r>
          </a:p>
        </p:txBody>
      </p:sp>
      <p:grpSp>
        <p:nvGrpSpPr>
          <p:cNvPr id="9219" name="Group 6"/>
          <p:cNvGrpSpPr>
            <a:grpSpLocks/>
          </p:cNvGrpSpPr>
          <p:nvPr/>
        </p:nvGrpSpPr>
        <p:grpSpPr bwMode="auto">
          <a:xfrm>
            <a:off x="4498975" y="1855788"/>
            <a:ext cx="4465638" cy="1428750"/>
            <a:chOff x="952" y="391"/>
            <a:chExt cx="3563" cy="1651"/>
          </a:xfrm>
        </p:grpSpPr>
        <p:sp>
          <p:nvSpPr>
            <p:cNvPr id="9237" name="Rectangle 7"/>
            <p:cNvSpPr>
              <a:spLocks noChangeArrowheads="1"/>
            </p:cNvSpPr>
            <p:nvPr/>
          </p:nvSpPr>
          <p:spPr bwMode="auto">
            <a:xfrm>
              <a:off x="1854" y="1207"/>
              <a:ext cx="635" cy="5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9238" name="Line 8"/>
            <p:cNvSpPr>
              <a:spLocks noChangeShapeType="1"/>
            </p:cNvSpPr>
            <p:nvPr/>
          </p:nvSpPr>
          <p:spPr bwMode="auto">
            <a:xfrm>
              <a:off x="2503" y="1502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9" name="Line 9"/>
            <p:cNvSpPr>
              <a:spLocks noChangeShapeType="1"/>
            </p:cNvSpPr>
            <p:nvPr/>
          </p:nvSpPr>
          <p:spPr bwMode="auto">
            <a:xfrm flipH="1" flipV="1">
              <a:off x="2812" y="776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9240" name="Object 10"/>
            <p:cNvGraphicFramePr>
              <a:graphicFrameLocks noChangeAspect="1"/>
            </p:cNvGraphicFramePr>
            <p:nvPr/>
          </p:nvGraphicFramePr>
          <p:xfrm>
            <a:off x="952" y="708"/>
            <a:ext cx="371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5" name="公式" r:id="rId4" imgW="317225" imgH="203024" progId="Equation.3">
                    <p:embed/>
                  </p:oleObj>
                </mc:Choice>
                <mc:Fallback>
                  <p:oleObj name="公式" r:id="rId4" imgW="317225" imgH="203024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2" y="708"/>
                          <a:ext cx="371" cy="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1" name="Line 11"/>
            <p:cNvSpPr>
              <a:spLocks noChangeShapeType="1"/>
            </p:cNvSpPr>
            <p:nvPr/>
          </p:nvSpPr>
          <p:spPr bwMode="auto">
            <a:xfrm flipV="1">
              <a:off x="1066" y="686"/>
              <a:ext cx="16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2" name="Rectangle 12"/>
            <p:cNvSpPr>
              <a:spLocks noChangeArrowheads="1"/>
            </p:cNvSpPr>
            <p:nvPr/>
          </p:nvSpPr>
          <p:spPr bwMode="auto">
            <a:xfrm>
              <a:off x="3311" y="391"/>
              <a:ext cx="635" cy="5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graphicFrame>
          <p:nvGraphicFramePr>
            <p:cNvPr id="9243" name="Object 13"/>
            <p:cNvGraphicFramePr>
              <a:graphicFrameLocks noChangeAspect="1"/>
            </p:cNvGraphicFramePr>
            <p:nvPr/>
          </p:nvGraphicFramePr>
          <p:xfrm>
            <a:off x="3401" y="534"/>
            <a:ext cx="431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6" name="公式" r:id="rId6" imgW="368300" imgH="228600" progId="Equation.3">
                    <p:embed/>
                  </p:oleObj>
                </mc:Choice>
                <mc:Fallback>
                  <p:oleObj name="公式" r:id="rId6" imgW="368300" imgH="22860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1" y="534"/>
                          <a:ext cx="431" cy="2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4" name="Line 14"/>
            <p:cNvSpPr>
              <a:spLocks noChangeShapeType="1"/>
            </p:cNvSpPr>
            <p:nvPr/>
          </p:nvSpPr>
          <p:spPr bwMode="auto">
            <a:xfrm>
              <a:off x="2902" y="663"/>
              <a:ext cx="4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5" name="Text Box 15"/>
            <p:cNvSpPr txBox="1">
              <a:spLocks noChangeArrowheads="1"/>
            </p:cNvSpPr>
            <p:nvPr/>
          </p:nvSpPr>
          <p:spPr bwMode="auto">
            <a:xfrm>
              <a:off x="1959" y="1321"/>
              <a:ext cx="432" cy="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400">
                  <a:latin typeface="Arial" panose="020B0604020202020204" pitchFamily="34" charset="0"/>
                </a:rPr>
                <a:t>延迟</a:t>
              </a:r>
            </a:p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Arial" panose="020B0604020202020204" pitchFamily="34" charset="0"/>
                </a:rPr>
                <a:t>k</a:t>
              </a:r>
            </a:p>
          </p:txBody>
        </p:sp>
        <p:sp>
          <p:nvSpPr>
            <p:cNvPr id="9246" name="Line 16"/>
            <p:cNvSpPr>
              <a:spLocks noChangeShapeType="1"/>
            </p:cNvSpPr>
            <p:nvPr/>
          </p:nvSpPr>
          <p:spPr bwMode="auto">
            <a:xfrm>
              <a:off x="3923" y="663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9247" name="Object 17"/>
            <p:cNvGraphicFramePr>
              <a:graphicFrameLocks noChangeAspect="1"/>
            </p:cNvGraphicFramePr>
            <p:nvPr/>
          </p:nvGraphicFramePr>
          <p:xfrm>
            <a:off x="4055" y="663"/>
            <a:ext cx="460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7" name="公式" r:id="rId8" imgW="393529" imgH="228501" progId="Equation.3">
                    <p:embed/>
                  </p:oleObj>
                </mc:Choice>
                <mc:Fallback>
                  <p:oleObj name="公式" r:id="rId8" imgW="393529" imgH="228501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5" y="663"/>
                          <a:ext cx="460" cy="2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248" name="Group 18"/>
            <p:cNvGrpSpPr>
              <a:grpSpLocks/>
            </p:cNvGrpSpPr>
            <p:nvPr/>
          </p:nvGrpSpPr>
          <p:grpSpPr bwMode="auto">
            <a:xfrm>
              <a:off x="2721" y="572"/>
              <a:ext cx="181" cy="204"/>
              <a:chOff x="3538" y="1911"/>
              <a:chExt cx="181" cy="204"/>
            </a:xfrm>
          </p:grpSpPr>
          <p:sp>
            <p:nvSpPr>
              <p:cNvPr id="9252" name="Oval 19"/>
              <p:cNvSpPr>
                <a:spLocks noChangeArrowheads="1"/>
              </p:cNvSpPr>
              <p:nvPr/>
            </p:nvSpPr>
            <p:spPr bwMode="auto">
              <a:xfrm>
                <a:off x="3538" y="1911"/>
                <a:ext cx="181" cy="204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9253" name="Line 20"/>
              <p:cNvSpPr>
                <a:spLocks noChangeShapeType="1"/>
              </p:cNvSpPr>
              <p:nvPr/>
            </p:nvSpPr>
            <p:spPr bwMode="auto">
              <a:xfrm flipH="1">
                <a:off x="3560" y="1933"/>
                <a:ext cx="114" cy="1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54" name="Line 21"/>
              <p:cNvSpPr>
                <a:spLocks noChangeShapeType="1"/>
              </p:cNvSpPr>
              <p:nvPr/>
            </p:nvSpPr>
            <p:spPr bwMode="auto">
              <a:xfrm>
                <a:off x="3560" y="1956"/>
                <a:ext cx="114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9249" name="Line 22"/>
            <p:cNvSpPr>
              <a:spLocks noChangeShapeType="1"/>
            </p:cNvSpPr>
            <p:nvPr/>
          </p:nvSpPr>
          <p:spPr bwMode="auto">
            <a:xfrm>
              <a:off x="1542" y="708"/>
              <a:ext cx="0" cy="7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0" name="Line 23"/>
            <p:cNvSpPr>
              <a:spLocks noChangeShapeType="1"/>
            </p:cNvSpPr>
            <p:nvPr/>
          </p:nvSpPr>
          <p:spPr bwMode="auto">
            <a:xfrm>
              <a:off x="1542" y="1479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9251" name="Object 24"/>
            <p:cNvGraphicFramePr>
              <a:graphicFrameLocks noChangeAspect="1"/>
            </p:cNvGraphicFramePr>
            <p:nvPr/>
          </p:nvGraphicFramePr>
          <p:xfrm>
            <a:off x="2563" y="1502"/>
            <a:ext cx="609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38" name="公式" r:id="rId10" imgW="520474" imgH="203112" progId="Equation.3">
                    <p:embed/>
                  </p:oleObj>
                </mc:Choice>
                <mc:Fallback>
                  <p:oleObj name="公式" r:id="rId10" imgW="520474" imgH="203112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3" y="1502"/>
                          <a:ext cx="609" cy="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220" name="Object 25"/>
          <p:cNvGraphicFramePr>
            <a:graphicFrameLocks noChangeAspect="1"/>
          </p:cNvGraphicFramePr>
          <p:nvPr/>
        </p:nvGraphicFramePr>
        <p:xfrm>
          <a:off x="539750" y="2636838"/>
          <a:ext cx="432117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9" name="公式" r:id="rId12" imgW="2946400" imgH="660400" progId="Equation.3">
                  <p:embed/>
                </p:oleObj>
              </mc:Choice>
              <mc:Fallback>
                <p:oleObj name="公式" r:id="rId12" imgW="2946400" imgH="660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636838"/>
                        <a:ext cx="4321175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26"/>
          <p:cNvSpPr txBox="1">
            <a:spLocks noChangeArrowheads="1"/>
          </p:cNvSpPr>
          <p:nvPr/>
        </p:nvSpPr>
        <p:spPr bwMode="auto">
          <a:xfrm>
            <a:off x="376238" y="1589088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600">
              <a:latin typeface="Arial" panose="020B0604020202020204" pitchFamily="34" charset="0"/>
            </a:endParaRPr>
          </a:p>
        </p:txBody>
      </p:sp>
      <p:graphicFrame>
        <p:nvGraphicFramePr>
          <p:cNvPr id="9222" name="Object 27"/>
          <p:cNvGraphicFramePr>
            <a:graphicFrameLocks noChangeAspect="1"/>
          </p:cNvGraphicFramePr>
          <p:nvPr/>
        </p:nvGraphicFramePr>
        <p:xfrm>
          <a:off x="539750" y="2133600"/>
          <a:ext cx="3024188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0" name="公式" r:id="rId14" imgW="1155700" imgH="203200" progId="Equation.3">
                  <p:embed/>
                </p:oleObj>
              </mc:Choice>
              <mc:Fallback>
                <p:oleObj name="公式" r:id="rId14" imgW="1155700" imgH="2032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133600"/>
                        <a:ext cx="3024188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3" name="Picture 2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638" y="3725863"/>
            <a:ext cx="3163887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24" name="Object 29"/>
          <p:cNvGraphicFramePr>
            <a:graphicFrameLocks noChangeAspect="1"/>
          </p:cNvGraphicFramePr>
          <p:nvPr/>
        </p:nvGraphicFramePr>
        <p:xfrm>
          <a:off x="2843213" y="4508500"/>
          <a:ext cx="186372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1" name="公式" r:id="rId17" imgW="876300" imgH="203200" progId="Equation.3">
                  <p:embed/>
                </p:oleObj>
              </mc:Choice>
              <mc:Fallback>
                <p:oleObj name="公式" r:id="rId17" imgW="876300" imgH="2032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508500"/>
                        <a:ext cx="186372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Line 30"/>
          <p:cNvSpPr>
            <a:spLocks noChangeShapeType="1"/>
          </p:cNvSpPr>
          <p:nvPr/>
        </p:nvSpPr>
        <p:spPr bwMode="auto">
          <a:xfrm flipV="1">
            <a:off x="3816350" y="5135563"/>
            <a:ext cx="494030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9226" name="Object 31"/>
          <p:cNvGraphicFramePr>
            <a:graphicFrameLocks noChangeAspect="1"/>
          </p:cNvGraphicFramePr>
          <p:nvPr/>
        </p:nvGraphicFramePr>
        <p:xfrm>
          <a:off x="8685213" y="5191125"/>
          <a:ext cx="350837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2" name="公式" r:id="rId19" imgW="164957" imgH="139579" progId="Equation.3">
                  <p:embed/>
                </p:oleObj>
              </mc:Choice>
              <mc:Fallback>
                <p:oleObj name="公式" r:id="rId19" imgW="164957" imgH="139579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5213" y="5191125"/>
                        <a:ext cx="350837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33"/>
          <p:cNvGraphicFramePr>
            <a:graphicFrameLocks noChangeAspect="1"/>
          </p:cNvGraphicFramePr>
          <p:nvPr/>
        </p:nvGraphicFramePr>
        <p:xfrm>
          <a:off x="3924300" y="5159375"/>
          <a:ext cx="269875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3" name="公式" r:id="rId21" imgW="126835" imgH="139518" progId="Equation.3">
                  <p:embed/>
                </p:oleObj>
              </mc:Choice>
              <mc:Fallback>
                <p:oleObj name="公式" r:id="rId21" imgW="126835" imgH="139518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159375"/>
                        <a:ext cx="269875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8" name="Picture 3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188" y="5218113"/>
            <a:ext cx="3162300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9" name="Line 35"/>
          <p:cNvSpPr>
            <a:spLocks noChangeShapeType="1"/>
          </p:cNvSpPr>
          <p:nvPr/>
        </p:nvSpPr>
        <p:spPr bwMode="auto">
          <a:xfrm>
            <a:off x="4421188" y="3227388"/>
            <a:ext cx="0" cy="204787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0" name="Line 36"/>
          <p:cNvSpPr>
            <a:spLocks noChangeShapeType="1"/>
          </p:cNvSpPr>
          <p:nvPr/>
        </p:nvSpPr>
        <p:spPr bwMode="auto">
          <a:xfrm>
            <a:off x="4846638" y="3227388"/>
            <a:ext cx="0" cy="5254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1" name="Line 37"/>
          <p:cNvSpPr>
            <a:spLocks noChangeShapeType="1"/>
          </p:cNvSpPr>
          <p:nvPr/>
        </p:nvSpPr>
        <p:spPr bwMode="auto">
          <a:xfrm>
            <a:off x="4456113" y="3449638"/>
            <a:ext cx="390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9232" name="Object 38"/>
          <p:cNvGraphicFramePr>
            <a:graphicFrameLocks noChangeAspect="1"/>
          </p:cNvGraphicFramePr>
          <p:nvPr/>
        </p:nvGraphicFramePr>
        <p:xfrm>
          <a:off x="4495800" y="3141663"/>
          <a:ext cx="26987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4" name="公式" r:id="rId23" imgW="126725" imgH="177415" progId="Equation.3">
                  <p:embed/>
                </p:oleObj>
              </mc:Choice>
              <mc:Fallback>
                <p:oleObj name="公式" r:id="rId23" imgW="126725" imgH="177415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141663"/>
                        <a:ext cx="269875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3" name="Object 39"/>
          <p:cNvGraphicFramePr>
            <a:graphicFrameLocks noChangeAspect="1"/>
          </p:cNvGraphicFramePr>
          <p:nvPr/>
        </p:nvGraphicFramePr>
        <p:xfrm>
          <a:off x="1500188" y="5586413"/>
          <a:ext cx="278447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5" name="公式" r:id="rId25" imgW="1307532" imgH="203112" progId="Equation.3">
                  <p:embed/>
                </p:oleObj>
              </mc:Choice>
              <mc:Fallback>
                <p:oleObj name="公式" r:id="rId25" imgW="1307532" imgH="203112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88" y="5586413"/>
                        <a:ext cx="278447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4" name="Line 40"/>
          <p:cNvSpPr>
            <a:spLocks noChangeShapeType="1"/>
          </p:cNvSpPr>
          <p:nvPr/>
        </p:nvSpPr>
        <p:spPr bwMode="auto">
          <a:xfrm flipH="1" flipV="1">
            <a:off x="8013700" y="5214938"/>
            <a:ext cx="495300" cy="9445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9235" name="Object 41"/>
          <p:cNvGraphicFramePr>
            <a:graphicFrameLocks noChangeAspect="1"/>
          </p:cNvGraphicFramePr>
          <p:nvPr/>
        </p:nvGraphicFramePr>
        <p:xfrm>
          <a:off x="8509000" y="6296025"/>
          <a:ext cx="269875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6" name="公式" r:id="rId27" imgW="126835" imgH="139518" progId="Equation.3">
                  <p:embed/>
                </p:oleObj>
              </mc:Choice>
              <mc:Fallback>
                <p:oleObj name="公式" r:id="rId27" imgW="126835" imgH="139518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0" y="6296025"/>
                        <a:ext cx="269875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6" name="Text Box 42"/>
          <p:cNvSpPr txBox="1">
            <a:spLocks noChangeArrowheads="1"/>
          </p:cNvSpPr>
          <p:nvPr/>
        </p:nvSpPr>
        <p:spPr bwMode="auto">
          <a:xfrm>
            <a:off x="6197600" y="3386138"/>
            <a:ext cx="2668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1800">
                <a:solidFill>
                  <a:srgbClr val="0033CC"/>
                </a:solidFill>
                <a:latin typeface="Arial" panose="020B0604020202020204" pitchFamily="34" charset="0"/>
              </a:rPr>
              <a:t>宽度为</a:t>
            </a:r>
            <a:r>
              <a:rPr lang="en-US" altLang="zh-CN" sz="1800">
                <a:solidFill>
                  <a:srgbClr val="0033CC"/>
                </a:solidFill>
                <a:latin typeface="Arial" panose="020B0604020202020204" pitchFamily="34" charset="0"/>
              </a:rPr>
              <a:t>N</a:t>
            </a:r>
            <a:r>
              <a:rPr lang="zh-CN" altLang="en-US" sz="1800">
                <a:solidFill>
                  <a:srgbClr val="0033CC"/>
                </a:solidFill>
                <a:latin typeface="Arial" panose="020B0604020202020204" pitchFamily="34" charset="0"/>
              </a:rPr>
              <a:t>的窗口随</a:t>
            </a:r>
            <a:r>
              <a:rPr lang="en-US" altLang="zh-CN" sz="1800">
                <a:solidFill>
                  <a:srgbClr val="0033CC"/>
                </a:solidFill>
                <a:latin typeface="Arial" panose="020B0604020202020204" pitchFamily="34" charset="0"/>
              </a:rPr>
              <a:t>n</a:t>
            </a:r>
            <a:r>
              <a:rPr lang="zh-CN" altLang="en-US" sz="1800">
                <a:solidFill>
                  <a:srgbClr val="0033CC"/>
                </a:solidFill>
                <a:latin typeface="Arial" panose="020B0604020202020204" pitchFamily="34" charset="0"/>
              </a:rPr>
              <a:t>移动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7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322638" cy="3951288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自相关函数特点</a:t>
            </a:r>
          </a:p>
          <a:p>
            <a:pPr lvl="1" eaLnBrk="1" hangingPunct="1"/>
            <a:r>
              <a:rPr lang="zh-CN" altLang="en-US" dirty="0" smtClean="0"/>
              <a:t>若</a:t>
            </a:r>
            <a:r>
              <a:rPr lang="en-US" altLang="zh-CN" dirty="0" smtClean="0"/>
              <a:t>x(n)</a:t>
            </a:r>
            <a:r>
              <a:rPr lang="zh-CN" altLang="en-US" dirty="0" smtClean="0"/>
              <a:t>是周期性的，</a:t>
            </a:r>
            <a:r>
              <a:rPr lang="en-US" altLang="zh-CN" dirty="0" smtClean="0"/>
              <a:t>R</a:t>
            </a:r>
            <a:r>
              <a:rPr lang="en-US" altLang="zh-CN" baseline="-25000" dirty="0" smtClean="0"/>
              <a:t>n</a:t>
            </a:r>
            <a:r>
              <a:rPr lang="en-US" altLang="zh-CN" dirty="0" smtClean="0"/>
              <a:t>(k)</a:t>
            </a:r>
            <a:r>
              <a:rPr lang="zh-CN" altLang="en-US" dirty="0" smtClean="0"/>
              <a:t>也是周期性的</a:t>
            </a:r>
            <a:endParaRPr lang="en-US" altLang="zh-CN" sz="1800" dirty="0" smtClean="0"/>
          </a:p>
          <a:p>
            <a:pPr lvl="1" eaLnBrk="1" hangingPunct="1"/>
            <a:r>
              <a:rPr lang="zh-CN" altLang="en-US" dirty="0" smtClean="0"/>
              <a:t>准周期</a:t>
            </a:r>
            <a:r>
              <a:rPr lang="en-US" altLang="zh-CN" dirty="0" smtClean="0"/>
              <a:t>x(n)</a:t>
            </a:r>
            <a:r>
              <a:rPr lang="zh-CN" altLang="en-US" dirty="0" smtClean="0"/>
              <a:t>，</a:t>
            </a:r>
            <a:r>
              <a:rPr lang="en-US" altLang="zh-CN" dirty="0" smtClean="0"/>
              <a:t>R</a:t>
            </a:r>
            <a:r>
              <a:rPr lang="en-US" altLang="zh-CN" baseline="-25000" dirty="0" smtClean="0"/>
              <a:t>n</a:t>
            </a:r>
            <a:r>
              <a:rPr lang="en-US" altLang="zh-CN" dirty="0" smtClean="0"/>
              <a:t>(k)</a:t>
            </a:r>
            <a:r>
              <a:rPr lang="zh-CN" altLang="en-US" dirty="0" smtClean="0"/>
              <a:t>具有局部极大值</a:t>
            </a:r>
            <a:endParaRPr lang="en-US" altLang="zh-CN" dirty="0" smtClean="0"/>
          </a:p>
          <a:p>
            <a:pPr lvl="1" eaLnBrk="1" hangingPunct="1"/>
            <a:r>
              <a:rPr lang="zh-CN" altLang="en-US" dirty="0" smtClean="0"/>
              <a:t>偏移量</a:t>
            </a:r>
            <a:r>
              <a:rPr lang="en-US" altLang="zh-CN" dirty="0" smtClean="0"/>
              <a:t>k</a:t>
            </a:r>
            <a:r>
              <a:rPr lang="zh-CN" altLang="en-US" dirty="0" smtClean="0"/>
              <a:t>增加，</a:t>
            </a:r>
            <a:r>
              <a:rPr lang="en-US" altLang="zh-CN" dirty="0" smtClean="0"/>
              <a:t> R</a:t>
            </a:r>
            <a:r>
              <a:rPr lang="en-US" altLang="zh-CN" baseline="-25000" dirty="0" smtClean="0"/>
              <a:t>n</a:t>
            </a:r>
            <a:r>
              <a:rPr lang="en-US" altLang="zh-CN" dirty="0" smtClean="0"/>
              <a:t>(k)</a:t>
            </a:r>
            <a:r>
              <a:rPr lang="zh-CN" altLang="en-US" dirty="0" smtClean="0"/>
              <a:t>自然衰减</a:t>
            </a:r>
            <a:endParaRPr lang="en-US" altLang="zh-CN" dirty="0" smtClean="0"/>
          </a:p>
          <a:p>
            <a:pPr eaLnBrk="1" hangingPunct="1"/>
            <a:endParaRPr lang="zh-CN" altLang="en-US" dirty="0" smtClean="0"/>
          </a:p>
        </p:txBody>
      </p:sp>
      <p:graphicFrame>
        <p:nvGraphicFramePr>
          <p:cNvPr id="10243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3995738" y="1700213"/>
          <a:ext cx="5148262" cy="508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name="图像文档" r:id="rId3" imgW="5153297" imgH="2756263" progId="图像.文件">
                  <p:embed/>
                </p:oleObj>
              </mc:Choice>
              <mc:Fallback>
                <p:oleObj name="图像文档" r:id="rId3" imgW="5153297" imgH="2756263" progId="图像.文件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1700213"/>
                        <a:ext cx="5148262" cy="508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4427538" y="6475413"/>
            <a:ext cx="455136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600">
                <a:latin typeface="Arial" panose="020B0604020202020204" pitchFamily="34" charset="0"/>
              </a:rPr>
              <a:t>浊音（</a:t>
            </a:r>
            <a:r>
              <a:rPr lang="en-US" altLang="zh-CN" sz="1600">
                <a:latin typeface="Arial" panose="020B0604020202020204" pitchFamily="34" charset="0"/>
              </a:rPr>
              <a:t>a</a:t>
            </a:r>
            <a:r>
              <a:rPr lang="zh-CN" altLang="en-US" sz="1600">
                <a:latin typeface="Arial" panose="020B0604020202020204" pitchFamily="34" charset="0"/>
              </a:rPr>
              <a:t>、</a:t>
            </a:r>
            <a:r>
              <a:rPr lang="en-US" altLang="zh-CN" sz="1600">
                <a:latin typeface="Arial" panose="020B0604020202020204" pitchFamily="34" charset="0"/>
              </a:rPr>
              <a:t>b</a:t>
            </a:r>
            <a:r>
              <a:rPr lang="zh-CN" altLang="en-US" sz="1600">
                <a:latin typeface="Arial" panose="020B0604020202020204" pitchFamily="34" charset="0"/>
              </a:rPr>
              <a:t>）和清音（</a:t>
            </a:r>
            <a:r>
              <a:rPr lang="en-US" altLang="zh-CN" sz="1600">
                <a:latin typeface="Arial" panose="020B0604020202020204" pitchFamily="34" charset="0"/>
              </a:rPr>
              <a:t>c</a:t>
            </a:r>
            <a:r>
              <a:rPr lang="zh-CN" altLang="en-US" sz="1600">
                <a:latin typeface="Arial" panose="020B0604020202020204" pitchFamily="34" charset="0"/>
              </a:rPr>
              <a:t>）的自相关函数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kern="0" dirty="0" smtClean="0"/>
              <a:t>算法实现</a:t>
            </a:r>
            <a:r>
              <a:rPr lang="en-US" altLang="zh-CN" kern="0" dirty="0" smtClean="0"/>
              <a:t>-</a:t>
            </a:r>
            <a:r>
              <a:rPr lang="zh-CN" altLang="en-US" kern="0" dirty="0" smtClean="0"/>
              <a:t>自相关算法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算法实现</a:t>
            </a:r>
            <a:r>
              <a:rPr lang="en-US" altLang="zh-CN" smtClean="0"/>
              <a:t>-</a:t>
            </a:r>
            <a:r>
              <a:rPr lang="zh-CN" altLang="en-US" smtClean="0"/>
              <a:t>自相关算法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1963" y="2133600"/>
            <a:ext cx="5599258" cy="4114800"/>
          </a:xfrm>
        </p:spPr>
        <p:txBody>
          <a:bodyPr/>
          <a:lstStyle/>
          <a:p>
            <a:pPr eaLnBrk="1" hangingPunct="1"/>
            <a:r>
              <a:rPr lang="zh-CN" altLang="en-US" sz="2400" dirty="0" smtClean="0"/>
              <a:t>修正的短时自相关函数</a:t>
            </a:r>
          </a:p>
          <a:p>
            <a:pPr lvl="1" eaLnBrk="1" hangingPunct="1"/>
            <a:r>
              <a:rPr lang="zh-CN" altLang="en-US" sz="2000" dirty="0" smtClean="0"/>
              <a:t>不同偏移量</a:t>
            </a:r>
            <a:r>
              <a:rPr lang="en-US" altLang="zh-CN" sz="2000" dirty="0" smtClean="0"/>
              <a:t>k</a:t>
            </a:r>
            <a:r>
              <a:rPr lang="zh-CN" altLang="en-US" sz="2000" dirty="0" smtClean="0"/>
              <a:t>下，参与相乘累加的样点数相同，都为</a:t>
            </a:r>
            <a:r>
              <a:rPr lang="en-US" altLang="zh-CN" sz="2000" dirty="0" smtClean="0"/>
              <a:t>N</a:t>
            </a:r>
          </a:p>
          <a:p>
            <a:pPr lvl="1" eaLnBrk="1" hangingPunct="1"/>
            <a:r>
              <a:rPr lang="zh-CN" altLang="en-US" sz="2000" dirty="0" smtClean="0"/>
              <a:t>两个窗窗长：固定的为</a:t>
            </a:r>
            <a:r>
              <a:rPr lang="en-US" altLang="zh-CN" sz="2000" dirty="0" smtClean="0"/>
              <a:t>N</a:t>
            </a:r>
            <a:r>
              <a:rPr lang="zh-CN" altLang="en-US" sz="2000" dirty="0" smtClean="0"/>
              <a:t>，变动的为</a:t>
            </a:r>
            <a:r>
              <a:rPr lang="en-US" altLang="zh-CN" sz="2000" dirty="0" err="1" smtClean="0"/>
              <a:t>N+k</a:t>
            </a:r>
            <a:endParaRPr lang="en-US" altLang="zh-CN" sz="2000" dirty="0" smtClean="0"/>
          </a:p>
          <a:p>
            <a:pPr lvl="1" eaLnBrk="1" hangingPunct="1"/>
            <a:r>
              <a:rPr lang="zh-CN" altLang="en-US" sz="2000" dirty="0" smtClean="0"/>
              <a:t>定义</a:t>
            </a: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303131"/>
              </p:ext>
            </p:extLst>
          </p:nvPr>
        </p:nvGraphicFramePr>
        <p:xfrm>
          <a:off x="1173686" y="3943996"/>
          <a:ext cx="4611687" cy="204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3" name="公式" r:id="rId4" imgW="2984500" imgH="1320800" progId="Equation.3">
                  <p:embed/>
                </p:oleObj>
              </mc:Choice>
              <mc:Fallback>
                <p:oleObj name="公式" r:id="rId4" imgW="2984500" imgH="1320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686" y="3943996"/>
                        <a:ext cx="4611687" cy="204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5724525" y="2133600"/>
            <a:ext cx="3311525" cy="2376488"/>
            <a:chOff x="2404" y="1412"/>
            <a:chExt cx="2449" cy="1950"/>
          </a:xfrm>
        </p:grpSpPr>
        <p:graphicFrame>
          <p:nvGraphicFramePr>
            <p:cNvPr id="11270" name="Object 6"/>
            <p:cNvGraphicFramePr>
              <a:graphicFrameLocks noChangeAspect="1"/>
            </p:cNvGraphicFramePr>
            <p:nvPr/>
          </p:nvGraphicFramePr>
          <p:xfrm>
            <a:off x="2653" y="2433"/>
            <a:ext cx="1526" cy="9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24" name="BMP 图像" r:id="rId6" imgW="1028844" imgH="1476190" progId="Paint.Picture">
                    <p:embed/>
                  </p:oleObj>
                </mc:Choice>
                <mc:Fallback>
                  <p:oleObj name="BMP 图像" r:id="rId6" imgW="1028844" imgH="1476190" progId="Paint.Picture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2433"/>
                          <a:ext cx="1526" cy="9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1" name="Object 7"/>
            <p:cNvGraphicFramePr>
              <a:graphicFrameLocks noChangeAspect="1"/>
            </p:cNvGraphicFramePr>
            <p:nvPr/>
          </p:nvGraphicFramePr>
          <p:xfrm>
            <a:off x="2653" y="1412"/>
            <a:ext cx="1270" cy="10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25" name="位图图像" r:id="rId8" imgW="885949" imgH="1590897" progId="Paint.Picture">
                    <p:embed/>
                  </p:oleObj>
                </mc:Choice>
                <mc:Fallback>
                  <p:oleObj name="位图图像" r:id="rId8" imgW="885949" imgH="1590897" progId="Paint.Picture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1412"/>
                          <a:ext cx="1270" cy="10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2" name="Line 8"/>
            <p:cNvSpPr>
              <a:spLocks noChangeShapeType="1"/>
            </p:cNvSpPr>
            <p:nvPr/>
          </p:nvSpPr>
          <p:spPr bwMode="auto">
            <a:xfrm>
              <a:off x="2472" y="1933"/>
              <a:ext cx="23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3" name="Line 9"/>
            <p:cNvSpPr>
              <a:spLocks noChangeShapeType="1"/>
            </p:cNvSpPr>
            <p:nvPr/>
          </p:nvSpPr>
          <p:spPr bwMode="auto">
            <a:xfrm>
              <a:off x="2472" y="2908"/>
              <a:ext cx="23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4" name="Text Box 10"/>
            <p:cNvSpPr txBox="1">
              <a:spLocks noChangeArrowheads="1"/>
            </p:cNvSpPr>
            <p:nvPr/>
          </p:nvSpPr>
          <p:spPr bwMode="auto">
            <a:xfrm>
              <a:off x="2404" y="1933"/>
              <a:ext cx="363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11275" name="Text Box 11"/>
            <p:cNvSpPr txBox="1">
              <a:spLocks noChangeArrowheads="1"/>
            </p:cNvSpPr>
            <p:nvPr/>
          </p:nvSpPr>
          <p:spPr bwMode="auto">
            <a:xfrm>
              <a:off x="3810" y="1956"/>
              <a:ext cx="59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600">
                  <a:latin typeface="Arial" panose="020B0604020202020204" pitchFamily="34" charset="0"/>
                </a:rPr>
                <a:t>N-1</a:t>
              </a:r>
            </a:p>
          </p:txBody>
        </p:sp>
        <p:sp>
          <p:nvSpPr>
            <p:cNvPr id="11276" name="Text Box 12"/>
            <p:cNvSpPr txBox="1">
              <a:spLocks noChangeArrowheads="1"/>
            </p:cNvSpPr>
            <p:nvPr/>
          </p:nvSpPr>
          <p:spPr bwMode="auto">
            <a:xfrm>
              <a:off x="2426" y="2908"/>
              <a:ext cx="363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11277" name="Text Box 13"/>
            <p:cNvSpPr txBox="1">
              <a:spLocks noChangeArrowheads="1"/>
            </p:cNvSpPr>
            <p:nvPr/>
          </p:nvSpPr>
          <p:spPr bwMode="auto">
            <a:xfrm>
              <a:off x="4127" y="2906"/>
              <a:ext cx="59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600">
                  <a:latin typeface="Arial" panose="020B0604020202020204" pitchFamily="34" charset="0"/>
                </a:rPr>
                <a:t>N-1+K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内容占位符 7"/>
          <p:cNvSpPr>
            <a:spLocks noGrp="1"/>
          </p:cNvSpPr>
          <p:nvPr>
            <p:ph sz="half" idx="2"/>
          </p:nvPr>
        </p:nvSpPr>
        <p:spPr>
          <a:xfrm>
            <a:off x="35496" y="2174875"/>
            <a:ext cx="3888804" cy="3951288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算法分析</a:t>
            </a:r>
          </a:p>
          <a:p>
            <a:pPr lvl="1" eaLnBrk="1" hangingPunct="1"/>
            <a:r>
              <a:rPr lang="zh-CN" altLang="en-US" dirty="0" smtClean="0"/>
              <a:t>自相关最大值，出现在偏移量为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个基音周期的位置</a:t>
            </a:r>
            <a:endParaRPr lang="en-US" altLang="zh-CN" dirty="0" smtClean="0"/>
          </a:p>
          <a:p>
            <a:pPr lvl="1" eaLnBrk="1" hangingPunct="1"/>
            <a:r>
              <a:rPr lang="zh-CN" altLang="en-US" dirty="0" smtClean="0"/>
              <a:t>最大值检出：出现两次。要求，窗口长</a:t>
            </a:r>
            <a:r>
              <a:rPr lang="en-US" altLang="zh-CN" dirty="0" smtClean="0"/>
              <a:t>N</a:t>
            </a:r>
            <a:r>
              <a:rPr lang="zh-CN" altLang="en-US" dirty="0" smtClean="0"/>
              <a:t>大于两倍基音周期</a:t>
            </a:r>
          </a:p>
          <a:p>
            <a:pPr lvl="1" eaLnBrk="1" hangingPunct="1"/>
            <a:r>
              <a:rPr lang="zh-CN" altLang="en-US" dirty="0" smtClean="0"/>
              <a:t>问题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：短时平均</a:t>
            </a:r>
            <a:endParaRPr lang="en-US" altLang="zh-CN" dirty="0" smtClean="0"/>
          </a:p>
          <a:p>
            <a:pPr lvl="2" eaLnBrk="1" hangingPunct="1"/>
            <a:r>
              <a:rPr lang="zh-CN" altLang="en-US" dirty="0" smtClean="0"/>
              <a:t>宽窗平滑多个短的基音周期</a:t>
            </a:r>
            <a:endParaRPr lang="en-US" altLang="zh-CN" dirty="0" smtClean="0"/>
          </a:p>
          <a:p>
            <a:pPr lvl="2" eaLnBrk="1" hangingPunct="1"/>
            <a:r>
              <a:rPr lang="zh-CN" altLang="en-US" dirty="0" smtClean="0"/>
              <a:t>窄窗无法检测长的基音周期</a:t>
            </a:r>
            <a:endParaRPr lang="en-US" altLang="zh-CN" dirty="0" smtClean="0"/>
          </a:p>
          <a:p>
            <a:pPr lvl="1" eaLnBrk="1" hangingPunct="1"/>
            <a:r>
              <a:rPr lang="zh-CN" altLang="en-US" dirty="0" smtClean="0"/>
              <a:t>问题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</a:t>
            </a:r>
            <a:r>
              <a:rPr lang="zh-CN" altLang="en-US" dirty="0" smtClean="0">
                <a:solidFill>
                  <a:srgbClr val="FF0000"/>
                </a:solidFill>
              </a:rPr>
              <a:t>最大值的偏移量非</a:t>
            </a:r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个基音周期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2" eaLnBrk="1" hangingPunct="1"/>
            <a:r>
              <a:rPr lang="zh-CN" altLang="en-US" dirty="0" smtClean="0">
                <a:solidFill>
                  <a:srgbClr val="FF0000"/>
                </a:solidFill>
              </a:rPr>
              <a:t>半频</a:t>
            </a:r>
            <a:r>
              <a:rPr lang="en-US" altLang="zh-CN" dirty="0" smtClean="0">
                <a:solidFill>
                  <a:srgbClr val="FF0000"/>
                </a:solidFill>
              </a:rPr>
              <a:t>/</a:t>
            </a:r>
            <a:r>
              <a:rPr lang="zh-CN" altLang="en-US" dirty="0" smtClean="0">
                <a:solidFill>
                  <a:srgbClr val="FF0000"/>
                </a:solidFill>
              </a:rPr>
              <a:t>倍频</a:t>
            </a:r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4427538" y="6475413"/>
            <a:ext cx="455136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600">
                <a:latin typeface="Arial" panose="020B0604020202020204" pitchFamily="34" charset="0"/>
              </a:rPr>
              <a:t>浊音（</a:t>
            </a:r>
            <a:r>
              <a:rPr lang="en-US" altLang="zh-CN" sz="1600">
                <a:latin typeface="Arial" panose="020B0604020202020204" pitchFamily="34" charset="0"/>
              </a:rPr>
              <a:t>a</a:t>
            </a:r>
            <a:r>
              <a:rPr lang="zh-CN" altLang="en-US" sz="1600">
                <a:latin typeface="Arial" panose="020B0604020202020204" pitchFamily="34" charset="0"/>
              </a:rPr>
              <a:t>、</a:t>
            </a:r>
            <a:r>
              <a:rPr lang="en-US" altLang="zh-CN" sz="1600">
                <a:latin typeface="Arial" panose="020B0604020202020204" pitchFamily="34" charset="0"/>
              </a:rPr>
              <a:t>b</a:t>
            </a:r>
            <a:r>
              <a:rPr lang="zh-CN" altLang="en-US" sz="1600">
                <a:latin typeface="Arial" panose="020B0604020202020204" pitchFamily="34" charset="0"/>
              </a:rPr>
              <a:t>）和清音（</a:t>
            </a:r>
            <a:r>
              <a:rPr lang="en-US" altLang="zh-CN" sz="1600">
                <a:latin typeface="Arial" panose="020B0604020202020204" pitchFamily="34" charset="0"/>
              </a:rPr>
              <a:t>c</a:t>
            </a:r>
            <a:r>
              <a:rPr lang="zh-CN" altLang="en-US" sz="1600">
                <a:latin typeface="Arial" panose="020B0604020202020204" pitchFamily="34" charset="0"/>
              </a:rPr>
              <a:t>）的修正自相关函数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kern="0" dirty="0" smtClean="0"/>
              <a:t>算法实现</a:t>
            </a:r>
            <a:r>
              <a:rPr lang="en-US" altLang="zh-CN" kern="0" dirty="0" smtClean="0"/>
              <a:t>-</a:t>
            </a:r>
            <a:r>
              <a:rPr lang="zh-CN" altLang="en-US" kern="0" dirty="0" smtClean="0"/>
              <a:t>自相关算法</a:t>
            </a: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700213"/>
            <a:ext cx="5184775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算法实现</a:t>
            </a:r>
            <a:r>
              <a:rPr lang="en-US" altLang="zh-CN" smtClean="0"/>
              <a:t>-</a:t>
            </a:r>
            <a:r>
              <a:rPr lang="zh-CN" altLang="en-US" smtClean="0"/>
              <a:t>自相关算法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2400" dirty="0" smtClean="0"/>
              <a:t>算法改进 </a:t>
            </a:r>
            <a:r>
              <a:rPr lang="en-US" altLang="zh-CN" sz="2400" dirty="0" smtClean="0"/>
              <a:t>- </a:t>
            </a:r>
            <a:r>
              <a:rPr lang="zh-CN" altLang="en-US" sz="2400" dirty="0" smtClean="0"/>
              <a:t>依据生理约束条件</a:t>
            </a:r>
            <a:endParaRPr lang="en-US" altLang="zh-CN" sz="2400" dirty="0" smtClean="0"/>
          </a:p>
          <a:p>
            <a:pPr lvl="1">
              <a:defRPr/>
            </a:pPr>
            <a:r>
              <a:rPr lang="zh-CN" altLang="en-US" sz="2000" dirty="0" smtClean="0"/>
              <a:t>基频范围预估：最大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最小值（</a:t>
            </a:r>
            <a:r>
              <a:rPr lang="en-US" altLang="zh-CN" sz="2000" dirty="0" smtClean="0"/>
              <a:t>pitch ceiling/floor</a:t>
            </a:r>
            <a:r>
              <a:rPr lang="zh-CN" altLang="en-US" sz="2000" dirty="0" smtClean="0"/>
              <a:t>）</a:t>
            </a:r>
            <a:endParaRPr lang="en-US" altLang="zh-CN" sz="2000" dirty="0" smtClean="0"/>
          </a:p>
          <a:p>
            <a:pPr lvl="1">
              <a:defRPr/>
            </a:pPr>
            <a:r>
              <a:rPr lang="zh-CN" altLang="en-US" sz="2000" dirty="0" smtClean="0"/>
              <a:t>全局优化：动态规划</a:t>
            </a:r>
            <a:r>
              <a:rPr lang="en-US" altLang="zh-CN" sz="2000" dirty="0" smtClean="0"/>
              <a:t>DP</a:t>
            </a:r>
            <a:r>
              <a:rPr lang="zh-CN" altLang="en-US" sz="2000" dirty="0" smtClean="0"/>
              <a:t>（</a:t>
            </a:r>
            <a:r>
              <a:rPr lang="en-US" altLang="zh-CN" sz="2000" dirty="0" smtClean="0"/>
              <a:t>Dynamic Programming</a:t>
            </a:r>
            <a:r>
              <a:rPr lang="zh-CN" altLang="en-US" sz="2000" dirty="0" smtClean="0"/>
              <a:t>）</a:t>
            </a:r>
            <a:endParaRPr lang="en-US" altLang="zh-CN" sz="1600" dirty="0"/>
          </a:p>
          <a:p>
            <a:pPr lvl="2">
              <a:defRPr/>
            </a:pPr>
            <a:r>
              <a:rPr lang="zh-CN" altLang="en-US" sz="1600" dirty="0" smtClean="0"/>
              <a:t>思路：</a:t>
            </a:r>
            <a:endParaRPr lang="en-US" altLang="zh-CN" sz="1600" dirty="0" smtClean="0"/>
          </a:p>
          <a:p>
            <a:pPr marL="914400" lvl="2" indent="0"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/>
              <a:t>。分帧处理，每</a:t>
            </a:r>
            <a:r>
              <a:rPr lang="zh-CN" altLang="en-US" sz="1600" dirty="0" smtClean="0"/>
              <a:t>帧估算出多个</a:t>
            </a:r>
            <a:r>
              <a:rPr lang="en-US" altLang="zh-CN" sz="1600" dirty="0" smtClean="0"/>
              <a:t>pitch</a:t>
            </a:r>
            <a:r>
              <a:rPr lang="zh-CN" altLang="en-US" sz="1600" dirty="0" smtClean="0"/>
              <a:t>候选值</a:t>
            </a:r>
            <a:endParaRPr lang="en-US" altLang="zh-CN" sz="1600" dirty="0" smtClean="0"/>
          </a:p>
          <a:p>
            <a:pPr marL="914400" lvl="2" indent="0"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/>
              <a:t>。设置代价函数</a:t>
            </a:r>
            <a:r>
              <a:rPr lang="en-US" altLang="zh-CN" sz="1600" dirty="0" err="1" smtClean="0"/>
              <a:t>CostFunction</a:t>
            </a:r>
            <a:r>
              <a:rPr lang="en-US" altLang="zh-CN" sz="1600" dirty="0" smtClean="0"/>
              <a:t>() </a:t>
            </a:r>
            <a:r>
              <a:rPr lang="zh-CN" altLang="en-US" sz="1600" dirty="0" smtClean="0"/>
              <a:t>，选择某候选的自身代价及路径累计代价</a:t>
            </a:r>
            <a:endParaRPr lang="en-US" altLang="zh-CN" sz="1600" dirty="0" smtClean="0"/>
          </a:p>
          <a:p>
            <a:pPr marL="914400" lvl="2" indent="0"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/>
              <a:t>。找到代价函数最小化的一条路径：每帧只保留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个候选值，得到整</a:t>
            </a:r>
            <a:r>
              <a:rPr lang="zh-CN" altLang="en-US" sz="1600" dirty="0"/>
              <a:t>段</a:t>
            </a:r>
            <a:r>
              <a:rPr lang="zh-CN" altLang="en-US" sz="1600" dirty="0" smtClean="0"/>
              <a:t>语音的基频曲线（</a:t>
            </a:r>
            <a:r>
              <a:rPr lang="en-US" altLang="zh-CN" sz="1600" dirty="0" smtClean="0"/>
              <a:t>pitch contour</a:t>
            </a:r>
            <a:r>
              <a:rPr lang="zh-CN" altLang="en-US" sz="1600" dirty="0" smtClean="0"/>
              <a:t>）</a:t>
            </a:r>
            <a:endParaRPr lang="en-US" altLang="zh-CN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动态规划</a:t>
            </a:r>
            <a:r>
              <a:rPr lang="en-US" altLang="zh-CN" smtClean="0"/>
              <a:t>DP</a:t>
            </a:r>
            <a:r>
              <a:rPr lang="zh-CN" altLang="en-US" smtClean="0"/>
              <a:t>算法</a:t>
            </a: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代价函数</a:t>
            </a:r>
            <a:r>
              <a:rPr lang="en-US" altLang="zh-CN" sz="2400" dirty="0" err="1" smtClean="0"/>
              <a:t>CostFunction</a:t>
            </a:r>
            <a:r>
              <a:rPr lang="en-US" altLang="zh-CN" sz="2400" dirty="0" smtClean="0"/>
              <a:t>()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动态搜索</a:t>
            </a:r>
            <a:r>
              <a:rPr lang="en-US" altLang="zh-CN" sz="2400" dirty="0" smtClean="0"/>
              <a:t>: </a:t>
            </a:r>
            <a:r>
              <a:rPr lang="en-US" altLang="zh-CN" sz="2000" dirty="0" smtClean="0"/>
              <a:t>F0[1],F0[2],…,F0[N]</a:t>
            </a:r>
          </a:p>
          <a:p>
            <a:pPr lvl="1"/>
            <a:r>
              <a:rPr lang="zh-CN" altLang="en-US" sz="2000" dirty="0" smtClean="0"/>
              <a:t>局部代价最小化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全局代价最小化</a:t>
            </a:r>
            <a:endParaRPr lang="en-US" altLang="zh-CN" sz="2000" dirty="0" smtClean="0"/>
          </a:p>
          <a:p>
            <a:endParaRPr lang="en-US" altLang="zh-CN" sz="2400" dirty="0" smtClean="0"/>
          </a:p>
        </p:txBody>
      </p:sp>
      <p:graphicFrame>
        <p:nvGraphicFramePr>
          <p:cNvPr id="14340" name="对象 3"/>
          <p:cNvGraphicFramePr>
            <a:graphicFrameLocks noChangeAspect="1"/>
          </p:cNvGraphicFramePr>
          <p:nvPr/>
        </p:nvGraphicFramePr>
        <p:xfrm>
          <a:off x="896938" y="2509838"/>
          <a:ext cx="7419975" cy="199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2" name="公式" r:id="rId4" imgW="5473440" imgH="1473120" progId="Equation.3">
                  <p:embed/>
                </p:oleObj>
              </mc:Choice>
              <mc:Fallback>
                <p:oleObj name="公式" r:id="rId4" imgW="5473440" imgH="1473120" progId="Equation.3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938" y="2509838"/>
                        <a:ext cx="7419975" cy="199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6534150" y="39497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6534150" y="42545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6534150" y="4940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6534150" y="52451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7829550" y="39497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7829550" y="42545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7829550" y="4940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7829550" y="52451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 flipV="1">
            <a:off x="5848350" y="40259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5924550" y="43307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 flipV="1">
            <a:off x="5848350" y="50165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5848350" y="50927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6762750" y="40259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>
            <a:off x="6762750" y="43307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 flipV="1">
            <a:off x="6686550" y="43307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 flipV="1">
            <a:off x="6686550" y="4330700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6229350" y="3644900"/>
            <a:ext cx="8207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n,1</a:t>
            </a: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6229350" y="3963988"/>
            <a:ext cx="863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n, 2</a:t>
            </a: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6229350" y="4330700"/>
            <a:ext cx="812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n, i</a:t>
            </a:r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 flipV="1">
            <a:off x="6686550" y="4330700"/>
            <a:ext cx="1143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6189663" y="5016500"/>
            <a:ext cx="863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n, L</a:t>
            </a:r>
          </a:p>
        </p:txBody>
      </p:sp>
      <p:sp>
        <p:nvSpPr>
          <p:cNvPr id="14362" name="Text Box 26"/>
          <p:cNvSpPr txBox="1">
            <a:spLocks noChangeArrowheads="1"/>
          </p:cNvSpPr>
          <p:nvPr/>
        </p:nvSpPr>
        <p:spPr bwMode="auto">
          <a:xfrm>
            <a:off x="7905750" y="4178300"/>
            <a:ext cx="987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Can</a:t>
            </a:r>
            <a:r>
              <a:rPr lang="en-US" altLang="zh-CN" sz="1800" baseline="-25000">
                <a:latin typeface="Arial" panose="020B0604020202020204" pitchFamily="34" charset="0"/>
              </a:rPr>
              <a:t>n+1, j</a:t>
            </a:r>
          </a:p>
        </p:txBody>
      </p:sp>
      <p:sp>
        <p:nvSpPr>
          <p:cNvPr id="14363" name="Line 27"/>
          <p:cNvSpPr>
            <a:spLocks noChangeShapeType="1"/>
          </p:cNvSpPr>
          <p:nvPr/>
        </p:nvSpPr>
        <p:spPr bwMode="auto">
          <a:xfrm>
            <a:off x="4625975" y="5549900"/>
            <a:ext cx="4267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4" name="Text Box 28"/>
          <p:cNvSpPr txBox="1">
            <a:spLocks noChangeArrowheads="1"/>
          </p:cNvSpPr>
          <p:nvPr/>
        </p:nvSpPr>
        <p:spPr bwMode="auto">
          <a:xfrm>
            <a:off x="6289675" y="5510213"/>
            <a:ext cx="65246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aseline="-25000">
                <a:latin typeface="Arial" panose="020B0604020202020204" pitchFamily="34" charset="0"/>
              </a:rPr>
              <a:t>F0[n]</a:t>
            </a:r>
          </a:p>
        </p:txBody>
      </p:sp>
      <p:sp>
        <p:nvSpPr>
          <p:cNvPr id="14365" name="Text Box 29"/>
          <p:cNvSpPr txBox="1">
            <a:spLocks noChangeArrowheads="1"/>
          </p:cNvSpPr>
          <p:nvPr/>
        </p:nvSpPr>
        <p:spPr bwMode="auto">
          <a:xfrm>
            <a:off x="7677150" y="5527675"/>
            <a:ext cx="8858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aseline="-25000">
                <a:latin typeface="Arial" panose="020B0604020202020204" pitchFamily="34" charset="0"/>
              </a:rPr>
              <a:t>F0[n+1]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最优路径搜索</a:t>
            </a:r>
            <a:r>
              <a:rPr lang="en-US" altLang="zh-CN" smtClean="0"/>
              <a:t>-</a:t>
            </a:r>
            <a:r>
              <a:rPr lang="zh-CN" altLang="en-US" smtClean="0"/>
              <a:t>全局代价最小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400" smtClean="0"/>
              <a:t>Step 1 </a:t>
            </a:r>
            <a:r>
              <a:rPr lang="zh-CN" altLang="en-US" sz="2400" smtClean="0"/>
              <a:t>初始化第</a:t>
            </a:r>
            <a:r>
              <a:rPr lang="en-US" altLang="zh-CN" sz="2400" smtClean="0"/>
              <a:t>1</a:t>
            </a:r>
            <a:r>
              <a:rPr lang="zh-CN" altLang="en-US" sz="2400" smtClean="0"/>
              <a:t>帧的代价函数</a:t>
            </a:r>
          </a:p>
          <a:p>
            <a:pPr eaLnBrk="1" hangingPunct="1"/>
            <a:endParaRPr lang="zh-CN" altLang="en-US" sz="2400" smtClean="0"/>
          </a:p>
          <a:p>
            <a:pPr eaLnBrk="1" hangingPunct="1"/>
            <a:r>
              <a:rPr lang="en-US" altLang="zh-CN" sz="2400" smtClean="0"/>
              <a:t>Step 2 </a:t>
            </a:r>
            <a:r>
              <a:rPr lang="zh-CN" altLang="en-US" sz="2400" smtClean="0"/>
              <a:t>计算每帧的代价函数</a:t>
            </a:r>
          </a:p>
          <a:p>
            <a:pPr eaLnBrk="1" hangingPunct="1"/>
            <a:endParaRPr lang="zh-CN" altLang="en-US" sz="2400" smtClean="0"/>
          </a:p>
          <a:p>
            <a:pPr eaLnBrk="1" hangingPunct="1"/>
            <a:endParaRPr lang="zh-CN" altLang="en-US" sz="2400" smtClean="0"/>
          </a:p>
          <a:p>
            <a:pPr eaLnBrk="1" hangingPunct="1"/>
            <a:r>
              <a:rPr lang="en-US" altLang="zh-CN" sz="2400" smtClean="0"/>
              <a:t>Step 3 </a:t>
            </a:r>
            <a:r>
              <a:rPr lang="zh-CN" altLang="en-US" sz="2400" smtClean="0"/>
              <a:t>确定最优路径</a:t>
            </a:r>
          </a:p>
          <a:p>
            <a:pPr eaLnBrk="1" hangingPunct="1"/>
            <a:endParaRPr lang="zh-CN" altLang="en-US" sz="2400" smtClean="0"/>
          </a:p>
          <a:p>
            <a:pPr eaLnBrk="1" hangingPunct="1"/>
            <a:r>
              <a:rPr lang="en-US" altLang="zh-CN" sz="2400" smtClean="0"/>
              <a:t>Step 4 </a:t>
            </a:r>
            <a:r>
              <a:rPr lang="zh-CN" altLang="en-US" sz="2400" smtClean="0"/>
              <a:t>路径回溯</a:t>
            </a:r>
          </a:p>
        </p:txBody>
      </p:sp>
      <p:graphicFrame>
        <p:nvGraphicFramePr>
          <p:cNvPr id="15364" name="Object 5"/>
          <p:cNvGraphicFramePr>
            <a:graphicFrameLocks noChangeAspect="1"/>
          </p:cNvGraphicFramePr>
          <p:nvPr/>
        </p:nvGraphicFramePr>
        <p:xfrm>
          <a:off x="2486025" y="4675188"/>
          <a:ext cx="32385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8" name="公式" r:id="rId3" imgW="1854000" imgH="330120" progId="Equation.3">
                  <p:embed/>
                </p:oleObj>
              </mc:Choice>
              <mc:Fallback>
                <p:oleObj name="公式" r:id="rId3" imgW="1854000" imgH="3301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25" y="4675188"/>
                        <a:ext cx="323850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6"/>
          <p:cNvGraphicFramePr>
            <a:graphicFrameLocks noChangeAspect="1"/>
          </p:cNvGraphicFramePr>
          <p:nvPr/>
        </p:nvGraphicFramePr>
        <p:xfrm>
          <a:off x="2487613" y="2492375"/>
          <a:ext cx="56848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9" name="公式" r:id="rId5" imgW="3251160" imgH="228600" progId="Equation.3">
                  <p:embed/>
                </p:oleObj>
              </mc:Choice>
              <mc:Fallback>
                <p:oleObj name="公式" r:id="rId5" imgW="325116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7613" y="2492375"/>
                        <a:ext cx="5684837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7"/>
          <p:cNvGraphicFramePr>
            <a:graphicFrameLocks noChangeAspect="1"/>
          </p:cNvGraphicFramePr>
          <p:nvPr/>
        </p:nvGraphicFramePr>
        <p:xfrm>
          <a:off x="2484438" y="5564188"/>
          <a:ext cx="25765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0" name="公式" r:id="rId7" imgW="1473120" imgH="507960" progId="Equation.3">
                  <p:embed/>
                </p:oleObj>
              </mc:Choice>
              <mc:Fallback>
                <p:oleObj name="公式" r:id="rId7" imgW="1473120" imgH="5079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5564188"/>
                        <a:ext cx="2576512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对象 1"/>
          <p:cNvGraphicFramePr>
            <a:graphicFrameLocks noChangeAspect="1"/>
          </p:cNvGraphicFramePr>
          <p:nvPr/>
        </p:nvGraphicFramePr>
        <p:xfrm>
          <a:off x="900113" y="3360738"/>
          <a:ext cx="7553325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1" name="公式" r:id="rId9" imgW="4952880" imgH="609480" progId="Equation.3">
                  <p:embed/>
                </p:oleObj>
              </mc:Choice>
              <mc:Fallback>
                <p:oleObj name="公式" r:id="rId9" imgW="4952880" imgH="609480" progId="Equation.3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360738"/>
                        <a:ext cx="7553325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最优路径搜索</a:t>
            </a:r>
            <a:r>
              <a:rPr lang="en-US" altLang="zh-CN" smtClean="0"/>
              <a:t>-</a:t>
            </a:r>
            <a:r>
              <a:rPr lang="zh-CN" altLang="en-US" smtClean="0"/>
              <a:t>全局代价最小</a:t>
            </a:r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690562"/>
          </a:xfrm>
        </p:spPr>
        <p:txBody>
          <a:bodyPr/>
          <a:lstStyle/>
          <a:p>
            <a:r>
              <a:rPr lang="en-US" altLang="zh-CN" sz="2400" smtClean="0"/>
              <a:t>Praat</a:t>
            </a:r>
            <a:r>
              <a:rPr lang="zh-CN" altLang="en-US" sz="2400" smtClean="0"/>
              <a:t>的例子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4" t="11768" r="5252" b="19714"/>
          <a:stretch>
            <a:fillRect/>
          </a:stretch>
        </p:blipFill>
        <p:spPr bwMode="auto">
          <a:xfrm>
            <a:off x="215900" y="2736850"/>
            <a:ext cx="8820150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Praat</a:t>
            </a:r>
            <a:r>
              <a:rPr lang="zh-CN" altLang="en-US" smtClean="0"/>
              <a:t>示例</a:t>
            </a:r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smtClean="0"/>
              <a:t>Analyse Periodicity</a:t>
            </a:r>
            <a:r>
              <a:rPr lang="zh-CN" altLang="en-US" sz="2400" smtClean="0"/>
              <a:t>操作 </a:t>
            </a:r>
            <a:r>
              <a:rPr lang="en-US" altLang="zh-CN" sz="2400" smtClean="0"/>
              <a:t>– </a:t>
            </a:r>
            <a:r>
              <a:rPr lang="zh-CN" altLang="en-US" sz="2400" smtClean="0"/>
              <a:t>基音检测</a:t>
            </a:r>
            <a:endParaRPr lang="en-US" altLang="zh-CN" sz="2400" smtClean="0"/>
          </a:p>
          <a:p>
            <a:pPr lvl="1"/>
            <a:r>
              <a:rPr lang="zh-CN" altLang="en-US" sz="2000" smtClean="0"/>
              <a:t>多种算法选择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选择参数</a:t>
            </a:r>
            <a:endParaRPr lang="en-US" altLang="zh-CN" sz="2000" smtClean="0"/>
          </a:p>
          <a:p>
            <a:pPr lvl="2"/>
            <a:r>
              <a:rPr lang="en-US" altLang="zh-CN" sz="1800" smtClean="0"/>
              <a:t>Pitch floor, Pitch ceiling, Time step</a:t>
            </a:r>
          </a:p>
          <a:p>
            <a:pPr lvl="1"/>
            <a:r>
              <a:rPr lang="en-US" altLang="zh-CN" sz="2000" smtClean="0"/>
              <a:t>Pitch – View &amp; Edit</a:t>
            </a:r>
          </a:p>
          <a:p>
            <a:pPr lvl="2"/>
            <a:r>
              <a:rPr lang="zh-CN" altLang="en-US" sz="1800" smtClean="0"/>
              <a:t>手工调整</a:t>
            </a:r>
            <a:endParaRPr lang="en-US" altLang="zh-CN" sz="1800" smtClean="0"/>
          </a:p>
          <a:p>
            <a:pPr lvl="1"/>
            <a:endParaRPr lang="en-US" altLang="zh-CN" smtClean="0"/>
          </a:p>
          <a:p>
            <a:pPr lvl="1"/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Praat</a:t>
            </a:r>
            <a:r>
              <a:rPr lang="zh-CN" altLang="en-US" smtClean="0"/>
              <a:t>示例</a:t>
            </a:r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 err="1" smtClean="0"/>
              <a:t>Analyse</a:t>
            </a:r>
            <a:r>
              <a:rPr lang="en-US" altLang="zh-CN" sz="2400" dirty="0" smtClean="0"/>
              <a:t> Periodicity</a:t>
            </a:r>
            <a:r>
              <a:rPr lang="zh-CN" altLang="en-US" sz="2400" dirty="0" smtClean="0"/>
              <a:t>操作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基音检测</a:t>
            </a:r>
            <a:endParaRPr lang="en-US" altLang="zh-CN" sz="2400" dirty="0" smtClean="0"/>
          </a:p>
          <a:p>
            <a:r>
              <a:rPr lang="en-US" altLang="zh-CN" sz="2400" dirty="0" err="1" smtClean="0"/>
              <a:t>View&amp;Edit</a:t>
            </a:r>
            <a:r>
              <a:rPr lang="zh-CN" altLang="en-US" sz="2400" dirty="0" smtClean="0"/>
              <a:t>操作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综合显示</a:t>
            </a:r>
            <a:endParaRPr lang="en-US" altLang="zh-CN" sz="2400" dirty="0" smtClean="0"/>
          </a:p>
          <a:p>
            <a:pPr lvl="1"/>
            <a:r>
              <a:rPr lang="en-US" altLang="zh-CN" sz="2000" dirty="0" smtClean="0"/>
              <a:t>Spectrum</a:t>
            </a:r>
          </a:p>
          <a:p>
            <a:pPr lvl="1"/>
            <a:r>
              <a:rPr lang="en-US" altLang="zh-CN" sz="2000" dirty="0" smtClean="0"/>
              <a:t>Pitch</a:t>
            </a:r>
          </a:p>
          <a:p>
            <a:pPr lvl="1"/>
            <a:r>
              <a:rPr lang="en-US" altLang="zh-CN" sz="2000" dirty="0" smtClean="0"/>
              <a:t>Intensity</a:t>
            </a:r>
          </a:p>
          <a:p>
            <a:pPr lvl="1"/>
            <a:r>
              <a:rPr lang="en-US" altLang="zh-CN" sz="2000" dirty="0" smtClean="0"/>
              <a:t>Formant</a:t>
            </a:r>
          </a:p>
          <a:p>
            <a:pPr lvl="1"/>
            <a:r>
              <a:rPr lang="en-US" altLang="zh-CN" sz="2000" dirty="0" smtClean="0">
                <a:solidFill>
                  <a:srgbClr val="FF0000"/>
                </a:solidFill>
              </a:rPr>
              <a:t>Pulses</a:t>
            </a:r>
          </a:p>
          <a:p>
            <a:pPr lvl="2"/>
            <a:r>
              <a:rPr lang="zh-CN" altLang="en-US" sz="1800" dirty="0" smtClean="0"/>
              <a:t>基音同步点</a:t>
            </a:r>
            <a:r>
              <a:rPr lang="en-US" altLang="zh-CN" sz="1800" dirty="0" smtClean="0"/>
              <a:t>-</a:t>
            </a:r>
            <a:r>
              <a:rPr lang="zh-CN" altLang="en-US" sz="1800" dirty="0" smtClean="0"/>
              <a:t>基音同步分析</a:t>
            </a:r>
            <a:endParaRPr lang="en-US" altLang="zh-CN" sz="1800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Praat</a:t>
            </a:r>
            <a:r>
              <a:rPr lang="zh-CN" altLang="en-US" smtClean="0"/>
              <a:t>示例</a:t>
            </a: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CN" sz="2400" dirty="0" err="1" smtClean="0"/>
              <a:t>Analyse</a:t>
            </a:r>
            <a:r>
              <a:rPr lang="en-US" altLang="zh-CN" sz="2400" dirty="0" smtClean="0"/>
              <a:t> Periodicity</a:t>
            </a:r>
            <a:r>
              <a:rPr lang="zh-CN" altLang="en-US" sz="2400" dirty="0" smtClean="0"/>
              <a:t>操作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基音检测</a:t>
            </a:r>
            <a:endParaRPr lang="en-US" altLang="zh-CN" sz="2400" dirty="0" smtClean="0"/>
          </a:p>
          <a:p>
            <a:pPr>
              <a:defRPr/>
            </a:pPr>
            <a:r>
              <a:rPr lang="en-US" altLang="zh-CN" sz="2400" dirty="0" err="1" smtClean="0"/>
              <a:t>View&amp;Edit</a:t>
            </a:r>
            <a:r>
              <a:rPr lang="zh-CN" altLang="en-US" sz="2400" dirty="0" smtClean="0"/>
              <a:t>操作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综合显示</a:t>
            </a:r>
            <a:endParaRPr lang="en-US" altLang="zh-CN" sz="2400" dirty="0" smtClean="0"/>
          </a:p>
          <a:p>
            <a:pPr marL="342900" lvl="1" indent="-342900">
              <a:buClr>
                <a:schemeClr val="folHlink"/>
              </a:buClr>
              <a:buSzPct val="60000"/>
              <a:defRPr/>
            </a:pPr>
            <a:r>
              <a:rPr lang="en-US" altLang="zh-CN" sz="2400" dirty="0" smtClean="0"/>
              <a:t>Convert</a:t>
            </a:r>
            <a:r>
              <a:rPr lang="zh-CN" altLang="en-US" sz="2400" dirty="0" smtClean="0"/>
              <a:t>操作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音色转换</a:t>
            </a:r>
            <a:endParaRPr lang="en-US" altLang="zh-CN" sz="2400" dirty="0" smtClean="0"/>
          </a:p>
          <a:p>
            <a:pPr lvl="1">
              <a:defRPr/>
            </a:pPr>
            <a:r>
              <a:rPr lang="en-US" altLang="zh-CN" sz="2000" dirty="0" smtClean="0"/>
              <a:t>Change gender</a:t>
            </a:r>
            <a:r>
              <a:rPr lang="zh-CN" altLang="en-US" sz="2000" dirty="0" smtClean="0"/>
              <a:t>参数设置</a:t>
            </a:r>
            <a:endParaRPr lang="en-US" altLang="zh-CN" sz="2000" dirty="0" smtClean="0"/>
          </a:p>
          <a:p>
            <a:pPr lvl="2">
              <a:defRPr/>
            </a:pPr>
            <a:r>
              <a:rPr lang="en-US" altLang="zh-CN" sz="1800" dirty="0" smtClean="0"/>
              <a:t>Formant shift rate:  F to M &lt; 1; </a:t>
            </a:r>
            <a:r>
              <a:rPr lang="en-US" altLang="zh-CN" sz="1800" dirty="0"/>
              <a:t> </a:t>
            </a:r>
            <a:r>
              <a:rPr lang="en-US" altLang="zh-CN" sz="1800" dirty="0" smtClean="0"/>
              <a:t> M to F &gt; 1</a:t>
            </a:r>
          </a:p>
          <a:p>
            <a:pPr lvl="2">
              <a:defRPr/>
            </a:pPr>
            <a:r>
              <a:rPr lang="en-US" altLang="zh-CN" sz="1800" dirty="0" smtClean="0"/>
              <a:t>New Pitch Media:    F 240Hz;       M 120Hz</a:t>
            </a:r>
          </a:p>
          <a:p>
            <a:pPr lvl="2">
              <a:defRPr/>
            </a:pPr>
            <a:r>
              <a:rPr lang="en-US" altLang="zh-CN" sz="1800" dirty="0" smtClean="0"/>
              <a:t>Pitch range rate :   </a:t>
            </a:r>
            <a:r>
              <a:rPr lang="zh-CN" altLang="en-US" sz="1800" dirty="0" smtClean="0"/>
              <a:t>音域扩展 </a:t>
            </a:r>
            <a:r>
              <a:rPr lang="en-US" altLang="zh-CN" sz="1800" dirty="0" smtClean="0"/>
              <a:t>&gt;1; </a:t>
            </a:r>
            <a:r>
              <a:rPr lang="zh-CN" altLang="en-US" sz="1800" dirty="0" smtClean="0"/>
              <a:t>音域压缩 </a:t>
            </a:r>
            <a:r>
              <a:rPr lang="en-US" altLang="zh-CN" sz="1800" dirty="0" smtClean="0"/>
              <a:t>&lt;1</a:t>
            </a:r>
          </a:p>
          <a:p>
            <a:pPr lvl="2">
              <a:defRPr/>
            </a:pPr>
            <a:r>
              <a:rPr lang="en-US" altLang="zh-CN" sz="1800" dirty="0" smtClean="0"/>
              <a:t>Duration rate:        </a:t>
            </a:r>
            <a:r>
              <a:rPr lang="zh-CN" altLang="en-US" sz="1800" dirty="0" smtClean="0"/>
              <a:t>语速变慢 </a:t>
            </a:r>
            <a:r>
              <a:rPr lang="en-US" altLang="zh-CN" sz="1800" dirty="0" smtClean="0"/>
              <a:t>&gt;1; </a:t>
            </a:r>
            <a:r>
              <a:rPr lang="zh-CN" altLang="en-US" sz="1800" dirty="0" smtClean="0"/>
              <a:t>语速变快 </a:t>
            </a:r>
            <a:r>
              <a:rPr lang="en-US" altLang="zh-CN" sz="1800" dirty="0" smtClean="0"/>
              <a:t>&lt;1</a:t>
            </a:r>
          </a:p>
          <a:p>
            <a:pPr lvl="1">
              <a:defRPr/>
            </a:pPr>
            <a:endParaRPr lang="en-US" altLang="zh-CN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Praat</a:t>
            </a:r>
            <a:r>
              <a:rPr lang="zh-CN" altLang="en-US" smtClean="0"/>
              <a:t>示例</a:t>
            </a:r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CN" sz="2400" dirty="0" err="1" smtClean="0"/>
              <a:t>Analyse</a:t>
            </a:r>
            <a:r>
              <a:rPr lang="en-US" altLang="zh-CN" sz="2400" dirty="0" smtClean="0"/>
              <a:t> Periodicity</a:t>
            </a:r>
            <a:r>
              <a:rPr lang="zh-CN" altLang="en-US" sz="2400" dirty="0" smtClean="0"/>
              <a:t>操作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基音检测</a:t>
            </a:r>
            <a:endParaRPr lang="en-US" altLang="zh-CN" sz="2400" dirty="0" smtClean="0"/>
          </a:p>
          <a:p>
            <a:pPr>
              <a:defRPr/>
            </a:pPr>
            <a:r>
              <a:rPr lang="en-US" altLang="zh-CN" sz="2400" dirty="0" err="1" smtClean="0"/>
              <a:t>View&amp;Edit</a:t>
            </a:r>
            <a:r>
              <a:rPr lang="zh-CN" altLang="en-US" sz="2400" dirty="0" smtClean="0"/>
              <a:t>操作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综合显示</a:t>
            </a:r>
            <a:endParaRPr lang="en-US" altLang="zh-CN" sz="2400" dirty="0" smtClean="0"/>
          </a:p>
          <a:p>
            <a:pPr marL="342900" lvl="1" indent="-342900">
              <a:buClr>
                <a:schemeClr val="folHlink"/>
              </a:buClr>
              <a:buSzPct val="60000"/>
              <a:defRPr/>
            </a:pPr>
            <a:r>
              <a:rPr lang="en-US" altLang="zh-CN" sz="2400" dirty="0" smtClean="0"/>
              <a:t>Convert</a:t>
            </a:r>
            <a:r>
              <a:rPr lang="zh-CN" altLang="en-US" sz="2400" dirty="0" smtClean="0"/>
              <a:t>操作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音色转换</a:t>
            </a:r>
            <a:endParaRPr lang="en-US" altLang="zh-CN" sz="2400" dirty="0" smtClean="0"/>
          </a:p>
          <a:p>
            <a:pPr>
              <a:defRPr/>
            </a:pPr>
            <a:r>
              <a:rPr lang="en-US" altLang="zh-CN" sz="2400" dirty="0" err="1" smtClean="0"/>
              <a:t>Praat</a:t>
            </a:r>
            <a:r>
              <a:rPr lang="en-US" altLang="zh-CN" sz="2400" dirty="0" smtClean="0"/>
              <a:t> Picture-</a:t>
            </a:r>
            <a:r>
              <a:rPr lang="zh-CN" altLang="en-US" sz="2400" dirty="0"/>
              <a:t>图形</a:t>
            </a:r>
            <a:r>
              <a:rPr lang="zh-CN" altLang="en-US" sz="2400" dirty="0" smtClean="0"/>
              <a:t>绘制</a:t>
            </a:r>
            <a:endParaRPr lang="en-US" altLang="zh-CN" sz="2400" dirty="0" smtClean="0"/>
          </a:p>
          <a:p>
            <a:pPr lvl="1">
              <a:defRPr/>
            </a:pPr>
            <a:r>
              <a:rPr lang="zh-CN" altLang="en-US" sz="2000" dirty="0" smtClean="0"/>
              <a:t>显示</a:t>
            </a:r>
            <a:r>
              <a:rPr lang="en-US" altLang="zh-CN" sz="2000" dirty="0" err="1" smtClean="0"/>
              <a:t>Praat</a:t>
            </a:r>
            <a:r>
              <a:rPr lang="en-US" altLang="zh-CN" sz="2000" dirty="0" smtClean="0"/>
              <a:t> Objects</a:t>
            </a:r>
            <a:r>
              <a:rPr lang="zh-CN" altLang="en-US" sz="2000" dirty="0" smtClean="0"/>
              <a:t>分析处理结果</a:t>
            </a:r>
            <a:endParaRPr lang="en-US" altLang="zh-CN" sz="2000" dirty="0" smtClean="0"/>
          </a:p>
          <a:p>
            <a:pPr lvl="2">
              <a:defRPr/>
            </a:pPr>
            <a:r>
              <a:rPr lang="en-US" altLang="zh-CN" sz="1800" dirty="0" smtClean="0"/>
              <a:t>Pitch</a:t>
            </a:r>
            <a:r>
              <a:rPr lang="zh-CN" altLang="en-US" sz="1800" dirty="0" smtClean="0"/>
              <a:t>分析：</a:t>
            </a:r>
            <a:r>
              <a:rPr lang="en-US" altLang="zh-CN" sz="1800" dirty="0" err="1" smtClean="0"/>
              <a:t>Analyse</a:t>
            </a:r>
            <a:r>
              <a:rPr lang="en-US" altLang="zh-CN" sz="1800" dirty="0" smtClean="0"/>
              <a:t> periodicity</a:t>
            </a:r>
            <a:r>
              <a:rPr lang="zh-CN" altLang="en-US" sz="1800" dirty="0" smtClean="0"/>
              <a:t>操作</a:t>
            </a:r>
            <a:endParaRPr lang="en-US" altLang="zh-CN" sz="1800" dirty="0" smtClean="0"/>
          </a:p>
          <a:p>
            <a:pPr lvl="2">
              <a:defRPr/>
            </a:pPr>
            <a:r>
              <a:rPr lang="zh-CN" altLang="en-US" sz="1800" dirty="0" smtClean="0"/>
              <a:t>谱分析：</a:t>
            </a:r>
            <a:r>
              <a:rPr lang="en-US" altLang="zh-CN" sz="1800" dirty="0" err="1" smtClean="0"/>
              <a:t>Analyse</a:t>
            </a:r>
            <a:r>
              <a:rPr lang="en-US" altLang="zh-CN" sz="1800" dirty="0" smtClean="0"/>
              <a:t> spectrum</a:t>
            </a:r>
            <a:r>
              <a:rPr lang="zh-CN" altLang="en-US" sz="1800" dirty="0" smtClean="0"/>
              <a:t>操作</a:t>
            </a:r>
            <a:endParaRPr lang="en-US" altLang="zh-CN" sz="1800" dirty="0" smtClean="0"/>
          </a:p>
          <a:p>
            <a:pPr lvl="2">
              <a:defRPr/>
            </a:pPr>
            <a:r>
              <a:rPr lang="zh-CN" altLang="en-US" sz="1800" dirty="0" smtClean="0"/>
              <a:t>边界标注：</a:t>
            </a:r>
            <a:r>
              <a:rPr lang="en-US" altLang="zh-CN" sz="1800" dirty="0" smtClean="0"/>
              <a:t>Annotate</a:t>
            </a:r>
            <a:r>
              <a:rPr lang="zh-CN" altLang="en-US" sz="1800" dirty="0" smtClean="0"/>
              <a:t>操作</a:t>
            </a:r>
            <a:endParaRPr lang="en-US" altLang="zh-CN" sz="1800" dirty="0" smtClean="0"/>
          </a:p>
          <a:p>
            <a:pPr lvl="1">
              <a:defRPr/>
            </a:pPr>
            <a:r>
              <a:rPr lang="en-US" altLang="zh-CN" sz="2000" dirty="0" smtClean="0"/>
              <a:t>Draw</a:t>
            </a:r>
            <a:r>
              <a:rPr lang="zh-CN" altLang="en-US" sz="2000" dirty="0" smtClean="0"/>
              <a:t>操作</a:t>
            </a:r>
            <a:endParaRPr lang="en-US" altLang="zh-C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 smtClean="0"/>
              <a:t>2 </a:t>
            </a:r>
            <a:r>
              <a:rPr lang="zh-CN" altLang="en-US" dirty="0" smtClean="0"/>
              <a:t>音段边界检测器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2688" y="1834480"/>
            <a:ext cx="7772400" cy="4114800"/>
          </a:xfrm>
        </p:spPr>
        <p:txBody>
          <a:bodyPr>
            <a:noAutofit/>
          </a:bodyPr>
          <a:lstStyle/>
          <a:p>
            <a:r>
              <a:rPr lang="zh-CN" altLang="en-US" sz="1400" dirty="0"/>
              <a:t>课程中心平台</a:t>
            </a:r>
            <a:r>
              <a:rPr lang="en-US" altLang="zh-CN" sz="1400" dirty="0"/>
              <a:t>-</a:t>
            </a:r>
            <a:r>
              <a:rPr lang="zh-CN" altLang="en-US" sz="1400" dirty="0" smtClean="0"/>
              <a:t>“实验</a:t>
            </a:r>
            <a:r>
              <a:rPr lang="en-US" altLang="zh-CN" sz="1400" dirty="0" smtClean="0"/>
              <a:t>2</a:t>
            </a:r>
            <a:r>
              <a:rPr lang="zh-CN" altLang="en-US" sz="1400" dirty="0" smtClean="0"/>
              <a:t>”</a:t>
            </a:r>
            <a:endParaRPr lang="en-US" altLang="zh-CN" sz="1400" dirty="0"/>
          </a:p>
          <a:p>
            <a:pPr lvl="1"/>
            <a:r>
              <a:rPr lang="zh-CN" altLang="en-US" sz="1200" dirty="0">
                <a:solidFill>
                  <a:srgbClr val="FF0000"/>
                </a:solidFill>
              </a:rPr>
              <a:t>截止</a:t>
            </a:r>
            <a:r>
              <a:rPr lang="zh-CN" altLang="en-US" sz="1200" dirty="0" smtClean="0">
                <a:solidFill>
                  <a:srgbClr val="FF0000"/>
                </a:solidFill>
              </a:rPr>
              <a:t>时间</a:t>
            </a:r>
            <a:r>
              <a:rPr lang="en-US" altLang="zh-CN" sz="1200" dirty="0" smtClean="0"/>
              <a:t>10</a:t>
            </a:r>
            <a:r>
              <a:rPr lang="zh-CN" altLang="en-US" sz="1200" dirty="0" smtClean="0"/>
              <a:t>月</a:t>
            </a:r>
            <a:r>
              <a:rPr lang="en-US" altLang="zh-CN" sz="1200" dirty="0" smtClean="0"/>
              <a:t>29</a:t>
            </a:r>
            <a:r>
              <a:rPr lang="zh-CN" altLang="en-US" sz="1200" dirty="0" smtClean="0"/>
              <a:t>日</a:t>
            </a:r>
            <a:r>
              <a:rPr lang="zh-CN" altLang="en-US" sz="1200" dirty="0"/>
              <a:t>（</a:t>
            </a:r>
            <a:r>
              <a:rPr lang="zh-CN" altLang="en-US" sz="1200" dirty="0" smtClean="0"/>
              <a:t>周日）</a:t>
            </a:r>
            <a:endParaRPr lang="en-US" altLang="zh-CN" sz="1200" dirty="0"/>
          </a:p>
          <a:p>
            <a:pPr lvl="1"/>
            <a:r>
              <a:rPr lang="zh-CN" altLang="en-US" sz="1200" dirty="0"/>
              <a:t>格式：</a:t>
            </a:r>
            <a:r>
              <a:rPr lang="en-US" altLang="zh-CN" sz="1200" dirty="0"/>
              <a:t>Word</a:t>
            </a:r>
            <a:r>
              <a:rPr lang="zh-CN" altLang="en-US" sz="1200" dirty="0"/>
              <a:t>文档，命名规范：</a:t>
            </a:r>
            <a:r>
              <a:rPr lang="zh-CN" altLang="en-US" sz="1200" dirty="0">
                <a:solidFill>
                  <a:srgbClr val="C00000"/>
                </a:solidFill>
              </a:rPr>
              <a:t>姓名</a:t>
            </a:r>
            <a:r>
              <a:rPr lang="en-US" altLang="zh-CN" sz="1200" dirty="0">
                <a:solidFill>
                  <a:srgbClr val="C00000"/>
                </a:solidFill>
              </a:rPr>
              <a:t>_</a:t>
            </a:r>
            <a:r>
              <a:rPr lang="zh-CN" altLang="en-US" sz="1200" dirty="0">
                <a:solidFill>
                  <a:srgbClr val="C00000"/>
                </a:solidFill>
              </a:rPr>
              <a:t>学号</a:t>
            </a:r>
            <a:r>
              <a:rPr lang="en-US" altLang="zh-CN" sz="1200" dirty="0">
                <a:solidFill>
                  <a:srgbClr val="C00000"/>
                </a:solidFill>
              </a:rPr>
              <a:t>_</a:t>
            </a:r>
            <a:r>
              <a:rPr lang="zh-CN" altLang="en-US" sz="1200" dirty="0" smtClean="0">
                <a:solidFill>
                  <a:srgbClr val="C00000"/>
                </a:solidFill>
              </a:rPr>
              <a:t>实验</a:t>
            </a:r>
            <a:r>
              <a:rPr lang="en-US" altLang="zh-CN" sz="1200" dirty="0">
                <a:solidFill>
                  <a:srgbClr val="C00000"/>
                </a:solidFill>
              </a:rPr>
              <a:t>2</a:t>
            </a:r>
            <a:r>
              <a:rPr lang="en-US" altLang="zh-CN" sz="1200" dirty="0" smtClean="0">
                <a:solidFill>
                  <a:srgbClr val="C00000"/>
                </a:solidFill>
              </a:rPr>
              <a:t>.doc</a:t>
            </a:r>
            <a:endParaRPr lang="en-US" altLang="zh-CN" sz="1400" dirty="0" smtClean="0"/>
          </a:p>
          <a:p>
            <a:pPr>
              <a:lnSpc>
                <a:spcPct val="80000"/>
              </a:lnSpc>
            </a:pPr>
            <a:r>
              <a:rPr lang="zh-CN" altLang="en-US" sz="1400" dirty="0" smtClean="0"/>
              <a:t>目的</a:t>
            </a:r>
            <a:r>
              <a:rPr lang="zh-CN" altLang="en-US" sz="1400" dirty="0"/>
              <a:t>：</a:t>
            </a:r>
            <a:r>
              <a:rPr lang="zh-CN" altLang="en-US" sz="1400" dirty="0" smtClean="0"/>
              <a:t>通过</a:t>
            </a:r>
            <a:r>
              <a:rPr lang="en-US" altLang="zh-CN" sz="1400" dirty="0" err="1" smtClean="0"/>
              <a:t>Matlab</a:t>
            </a:r>
            <a:r>
              <a:rPr lang="zh-CN" altLang="en-US" sz="1400" dirty="0" smtClean="0"/>
              <a:t>编程</a:t>
            </a:r>
            <a:endParaRPr lang="zh-CN" altLang="en-US" sz="1400" dirty="0"/>
          </a:p>
          <a:p>
            <a:pPr lvl="1">
              <a:lnSpc>
                <a:spcPct val="80000"/>
              </a:lnSpc>
            </a:pPr>
            <a:r>
              <a:rPr lang="zh-CN" altLang="en-US" sz="1200" dirty="0" smtClean="0"/>
              <a:t>了解</a:t>
            </a:r>
            <a:r>
              <a:rPr lang="zh-CN" altLang="en-US" sz="1200" dirty="0"/>
              <a:t>短时</a:t>
            </a:r>
            <a:r>
              <a:rPr lang="zh-CN" altLang="en-US" sz="1200" dirty="0" smtClean="0"/>
              <a:t>分析方法</a:t>
            </a:r>
            <a:endParaRPr lang="en-US" altLang="zh-CN" sz="1200" dirty="0"/>
          </a:p>
          <a:p>
            <a:pPr lvl="1">
              <a:lnSpc>
                <a:spcPct val="80000"/>
              </a:lnSpc>
            </a:pPr>
            <a:r>
              <a:rPr lang="zh-CN" altLang="en-US" sz="1200" dirty="0" smtClean="0"/>
              <a:t>加深对语音短时参数应用的理解</a:t>
            </a:r>
            <a:endParaRPr lang="en-US" altLang="zh-CN" sz="1200" dirty="0" smtClean="0"/>
          </a:p>
          <a:p>
            <a:pPr>
              <a:lnSpc>
                <a:spcPct val="80000"/>
              </a:lnSpc>
            </a:pPr>
            <a:r>
              <a:rPr lang="zh-CN" altLang="en-US" sz="1400" dirty="0" smtClean="0"/>
              <a:t>实验材料 </a:t>
            </a:r>
            <a:endParaRPr lang="en-US" altLang="zh-CN" sz="1400" dirty="0" smtClean="0"/>
          </a:p>
          <a:p>
            <a:pPr lvl="1">
              <a:lnSpc>
                <a:spcPct val="80000"/>
              </a:lnSpc>
            </a:pPr>
            <a:r>
              <a:rPr lang="en-US" altLang="zh-CN" sz="1200" dirty="0" err="1" smtClean="0"/>
              <a:t>Matlab</a:t>
            </a:r>
            <a:r>
              <a:rPr lang="zh-CN" altLang="en-US" sz="1200" dirty="0" smtClean="0"/>
              <a:t>编程参考书</a:t>
            </a:r>
            <a:r>
              <a:rPr lang="en-US" altLang="zh-CN" sz="1200" dirty="0" smtClean="0"/>
              <a:t>《</a:t>
            </a:r>
            <a:r>
              <a:rPr lang="zh-CN" altLang="en-US" sz="1200" dirty="0"/>
              <a:t>语音信号处理实验教程</a:t>
            </a:r>
            <a:r>
              <a:rPr lang="en-US" altLang="zh-CN" sz="1200" dirty="0" smtClean="0"/>
              <a:t>》</a:t>
            </a:r>
            <a:r>
              <a:rPr lang="zh-CN" altLang="en-US" sz="1200" dirty="0" smtClean="0"/>
              <a:t>中第</a:t>
            </a:r>
            <a:r>
              <a:rPr lang="en-US" altLang="zh-CN" sz="1200" dirty="0" smtClean="0"/>
              <a:t>1</a:t>
            </a:r>
            <a:r>
              <a:rPr lang="zh-CN" altLang="en-US" sz="1200" dirty="0" smtClean="0"/>
              <a:t>、</a:t>
            </a:r>
            <a:r>
              <a:rPr lang="en-US" altLang="zh-CN" sz="1200" dirty="0" smtClean="0"/>
              <a:t>2</a:t>
            </a:r>
            <a:r>
              <a:rPr lang="zh-CN" altLang="en-US" sz="1200" dirty="0" smtClean="0"/>
              <a:t>、</a:t>
            </a:r>
            <a:r>
              <a:rPr lang="en-US" altLang="zh-CN" sz="1200" dirty="0" smtClean="0"/>
              <a:t>3</a:t>
            </a:r>
            <a:r>
              <a:rPr lang="zh-CN" altLang="en-US" sz="1200" dirty="0" smtClean="0"/>
              <a:t>章</a:t>
            </a:r>
            <a:endParaRPr lang="en-US" altLang="zh-CN" sz="1200" dirty="0" smtClean="0"/>
          </a:p>
          <a:p>
            <a:pPr lvl="1">
              <a:lnSpc>
                <a:spcPct val="80000"/>
              </a:lnSpc>
            </a:pPr>
            <a:r>
              <a:rPr lang="en-US" altLang="zh-CN" sz="1200" dirty="0" err="1"/>
              <a:t>M</a:t>
            </a:r>
            <a:r>
              <a:rPr lang="en-US" altLang="zh-CN" sz="1200" dirty="0" err="1" smtClean="0"/>
              <a:t>atlab</a:t>
            </a:r>
            <a:r>
              <a:rPr lang="zh-CN" altLang="en-US" sz="1200" dirty="0" smtClean="0"/>
              <a:t>代码</a:t>
            </a:r>
            <a:r>
              <a:rPr lang="en-US" altLang="zh-CN" sz="1200" dirty="0" smtClean="0"/>
              <a:t>’</a:t>
            </a:r>
            <a:r>
              <a:rPr lang="en-US" altLang="zh-CN" sz="1200" dirty="0" err="1" smtClean="0"/>
              <a:t>test.m</a:t>
            </a:r>
            <a:r>
              <a:rPr lang="en-US" altLang="zh-CN" sz="1200" dirty="0" smtClean="0"/>
              <a:t>’</a:t>
            </a:r>
            <a:r>
              <a:rPr lang="zh-CN" altLang="en-US" sz="1200" dirty="0" smtClean="0"/>
              <a:t>，功能包括</a:t>
            </a:r>
            <a:r>
              <a:rPr lang="en-US" altLang="zh-CN" sz="1200" dirty="0" smtClean="0"/>
              <a:t>WAV</a:t>
            </a:r>
            <a:r>
              <a:rPr lang="zh-CN" altLang="en-US" sz="1200" dirty="0" smtClean="0"/>
              <a:t>文件读入、语音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参数波形绘制、边界绘制</a:t>
            </a:r>
            <a:endParaRPr lang="en-US" altLang="zh-CN" sz="1200" dirty="0" smtClean="0"/>
          </a:p>
          <a:p>
            <a:pPr lvl="1">
              <a:lnSpc>
                <a:spcPct val="80000"/>
              </a:lnSpc>
            </a:pPr>
            <a:r>
              <a:rPr lang="zh-CN" altLang="en-US" sz="1200" dirty="0" smtClean="0"/>
              <a:t>发音</a:t>
            </a:r>
            <a:r>
              <a:rPr lang="en-US" altLang="zh-CN" sz="1200" dirty="0" smtClean="0"/>
              <a:t>‘tang1’</a:t>
            </a:r>
            <a:r>
              <a:rPr lang="zh-CN" altLang="en-US" sz="1200" dirty="0" smtClean="0"/>
              <a:t>的录音文件</a:t>
            </a:r>
            <a:r>
              <a:rPr lang="en-US" altLang="zh-CN" sz="1200" dirty="0" smtClean="0"/>
              <a:t>’tang1.wav’</a:t>
            </a:r>
          </a:p>
          <a:p>
            <a:pPr>
              <a:lnSpc>
                <a:spcPct val="80000"/>
              </a:lnSpc>
            </a:pPr>
            <a:r>
              <a:rPr lang="zh-CN" altLang="en-US" sz="1400" dirty="0" smtClean="0"/>
              <a:t>实验内容：改写</a:t>
            </a:r>
            <a:r>
              <a:rPr lang="en-US" altLang="zh-CN" sz="1400" dirty="0" err="1" smtClean="0"/>
              <a:t>test.m</a:t>
            </a:r>
            <a:endParaRPr lang="en-US" altLang="zh-CN" sz="1400" dirty="0" smtClean="0"/>
          </a:p>
          <a:p>
            <a:pPr lvl="1">
              <a:lnSpc>
                <a:spcPct val="80000"/>
              </a:lnSpc>
            </a:pPr>
            <a:r>
              <a:rPr lang="zh-CN" altLang="en-US" sz="1400" dirty="0"/>
              <a:t>添加</a:t>
            </a:r>
            <a:r>
              <a:rPr lang="zh-CN" altLang="en-US" sz="1400" dirty="0" smtClean="0"/>
              <a:t>短</a:t>
            </a:r>
            <a:r>
              <a:rPr lang="zh-CN" altLang="en-US" sz="1400" dirty="0"/>
              <a:t>时时域</a:t>
            </a:r>
            <a:r>
              <a:rPr lang="zh-CN" altLang="en-US" sz="1400" dirty="0" smtClean="0"/>
              <a:t>参数函数</a:t>
            </a:r>
            <a:endParaRPr lang="zh-CN" altLang="en-US" sz="1400" dirty="0"/>
          </a:p>
          <a:p>
            <a:pPr lvl="2">
              <a:lnSpc>
                <a:spcPct val="80000"/>
              </a:lnSpc>
            </a:pPr>
            <a:r>
              <a:rPr lang="zh-CN" altLang="en-US" sz="1200" dirty="0"/>
              <a:t>短时能量</a:t>
            </a:r>
          </a:p>
          <a:p>
            <a:pPr lvl="2">
              <a:lnSpc>
                <a:spcPct val="80000"/>
              </a:lnSpc>
            </a:pPr>
            <a:r>
              <a:rPr lang="zh-CN" altLang="en-US" sz="1200" dirty="0"/>
              <a:t>短时过零率</a:t>
            </a:r>
          </a:p>
          <a:p>
            <a:pPr lvl="1">
              <a:lnSpc>
                <a:spcPct val="80000"/>
              </a:lnSpc>
            </a:pPr>
            <a:r>
              <a:rPr lang="zh-CN" altLang="en-US" sz="1400" dirty="0" smtClean="0"/>
              <a:t>添加边界检测器，基于短时能量、短时过零率，实现边界检测功能，包括</a:t>
            </a:r>
          </a:p>
          <a:p>
            <a:pPr lvl="2">
              <a:lnSpc>
                <a:spcPct val="80000"/>
              </a:lnSpc>
            </a:pPr>
            <a:r>
              <a:rPr lang="zh-CN" altLang="en-US" sz="1200" dirty="0" smtClean="0"/>
              <a:t>语音端点检测</a:t>
            </a:r>
            <a:r>
              <a:rPr lang="en-US" altLang="zh-CN" sz="1200" dirty="0" smtClean="0"/>
              <a:t>——</a:t>
            </a:r>
            <a:r>
              <a:rPr lang="zh-CN" altLang="en-US" sz="1200" dirty="0" smtClean="0"/>
              <a:t>起始边界</a:t>
            </a:r>
            <a:r>
              <a:rPr lang="en-US" altLang="zh-CN" sz="1200" dirty="0" smtClean="0"/>
              <a:t>x1</a:t>
            </a:r>
            <a:r>
              <a:rPr lang="zh-CN" altLang="en-US" sz="1200" dirty="0" smtClean="0"/>
              <a:t>、终止边界</a:t>
            </a:r>
            <a:r>
              <a:rPr lang="en-US" altLang="zh-CN" sz="1200" dirty="0" smtClean="0"/>
              <a:t>x2</a:t>
            </a:r>
            <a:endParaRPr lang="zh-CN" altLang="en-US" sz="1200" dirty="0" smtClean="0"/>
          </a:p>
          <a:p>
            <a:pPr lvl="2">
              <a:lnSpc>
                <a:spcPct val="80000"/>
              </a:lnSpc>
            </a:pPr>
            <a:r>
              <a:rPr lang="zh-CN" altLang="en-US" sz="1200" dirty="0" smtClean="0"/>
              <a:t>清</a:t>
            </a:r>
            <a:r>
              <a:rPr lang="en-US" altLang="zh-CN" sz="1200" dirty="0"/>
              <a:t>/</a:t>
            </a:r>
            <a:r>
              <a:rPr lang="zh-CN" altLang="en-US" sz="1200" dirty="0" smtClean="0"/>
              <a:t>浊边界检测</a:t>
            </a:r>
            <a:r>
              <a:rPr lang="en-US" altLang="zh-CN" sz="1200" dirty="0" smtClean="0"/>
              <a:t>x3</a:t>
            </a:r>
            <a:endParaRPr lang="zh-CN" altLang="en-US" sz="1200" dirty="0"/>
          </a:p>
          <a:p>
            <a:pPr lvl="1">
              <a:lnSpc>
                <a:spcPct val="80000"/>
              </a:lnSpc>
            </a:pPr>
            <a:r>
              <a:rPr lang="zh-CN" altLang="en-US" sz="1400" dirty="0"/>
              <a:t>绘制</a:t>
            </a:r>
            <a:r>
              <a:rPr lang="zh-CN" altLang="en-US" sz="1400" dirty="0" smtClean="0"/>
              <a:t>语音边界检测图</a:t>
            </a:r>
            <a:r>
              <a:rPr lang="zh-CN" altLang="en-US" sz="1400" dirty="0"/>
              <a:t>，包括</a:t>
            </a:r>
          </a:p>
          <a:p>
            <a:pPr lvl="2">
              <a:lnSpc>
                <a:spcPct val="80000"/>
              </a:lnSpc>
            </a:pPr>
            <a:r>
              <a:rPr lang="zh-CN" altLang="en-US" sz="1200" dirty="0"/>
              <a:t>语音波形、短时能量、短时过零率</a:t>
            </a:r>
          </a:p>
          <a:p>
            <a:pPr lvl="2">
              <a:lnSpc>
                <a:spcPct val="80000"/>
              </a:lnSpc>
            </a:pPr>
            <a:r>
              <a:rPr lang="zh-CN" altLang="en-US" sz="1200" dirty="0" smtClean="0"/>
              <a:t>自动检测结果：音段起始</a:t>
            </a:r>
            <a:r>
              <a:rPr lang="en-US" altLang="zh-CN" sz="1200" dirty="0" smtClean="0"/>
              <a:t>/</a:t>
            </a:r>
            <a:r>
              <a:rPr lang="zh-CN" altLang="en-US" sz="1200" dirty="0" smtClean="0"/>
              <a:t>终止边界、</a:t>
            </a:r>
            <a:r>
              <a:rPr lang="zh-CN" altLang="en-US" sz="1200" dirty="0"/>
              <a:t>清音</a:t>
            </a:r>
            <a:r>
              <a:rPr lang="en-US" altLang="zh-CN" sz="1200" dirty="0"/>
              <a:t>/</a:t>
            </a:r>
            <a:r>
              <a:rPr lang="zh-CN" altLang="en-US" sz="1200" dirty="0" smtClean="0"/>
              <a:t>浊音边界</a:t>
            </a:r>
            <a:endParaRPr lang="en-US" altLang="zh-CN" sz="1200" dirty="0" smtClean="0"/>
          </a:p>
          <a:p>
            <a:pPr>
              <a:lnSpc>
                <a:spcPct val="80000"/>
              </a:lnSpc>
            </a:pPr>
            <a:r>
              <a:rPr lang="zh-CN" altLang="en-US" sz="1400" dirty="0" smtClean="0"/>
              <a:t>实验报告</a:t>
            </a:r>
            <a:endParaRPr lang="en-US" altLang="zh-CN" sz="1400" dirty="0" smtClean="0"/>
          </a:p>
          <a:p>
            <a:pPr lvl="1">
              <a:lnSpc>
                <a:spcPct val="80000"/>
              </a:lnSpc>
            </a:pPr>
            <a:r>
              <a:rPr lang="zh-CN" altLang="en-US" sz="1400" dirty="0" smtClean="0"/>
              <a:t>边界检测功能设计思路，包括短时参数特征分析、边界检测原理</a:t>
            </a:r>
            <a:endParaRPr lang="en-US" altLang="zh-CN" sz="1400" dirty="0" smtClean="0"/>
          </a:p>
          <a:p>
            <a:pPr lvl="1">
              <a:lnSpc>
                <a:spcPct val="80000"/>
              </a:lnSpc>
            </a:pPr>
            <a:r>
              <a:rPr lang="zh-CN" altLang="en-US" sz="1400" dirty="0" smtClean="0"/>
              <a:t>结合代码及</a:t>
            </a:r>
            <a:r>
              <a:rPr lang="en-US" altLang="zh-CN" sz="1400" dirty="0" smtClean="0"/>
              <a:t>’tang1’</a:t>
            </a:r>
            <a:r>
              <a:rPr lang="zh-CN" altLang="en-US" sz="1400" dirty="0" smtClean="0"/>
              <a:t>的检测图，说明参数调试过程，对检测结果进行分析</a:t>
            </a:r>
            <a:endParaRPr lang="en-US" altLang="zh-CN" sz="1400" dirty="0" smtClean="0"/>
          </a:p>
          <a:p>
            <a:pPr lvl="1">
              <a:lnSpc>
                <a:spcPct val="80000"/>
              </a:lnSpc>
            </a:pPr>
            <a:r>
              <a:rPr lang="zh-CN" altLang="en-US" sz="1400" dirty="0" smtClean="0"/>
              <a:t>自己录制一段语音用于边界检测，对检测结果进行分析</a:t>
            </a:r>
            <a:endParaRPr lang="zh-CN" altLang="en-US" sz="1400" dirty="0"/>
          </a:p>
          <a:p>
            <a:pPr marL="0" indent="0">
              <a:buNone/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71167887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8227</TotalTime>
  <Words>1029</Words>
  <Application>Microsoft Office PowerPoint</Application>
  <PresentationFormat>全屏显示(4:3)</PresentationFormat>
  <Paragraphs>169</Paragraphs>
  <Slides>19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宋体</vt:lpstr>
      <vt:lpstr>Arial</vt:lpstr>
      <vt:lpstr>Tahoma</vt:lpstr>
      <vt:lpstr>Wingdings</vt:lpstr>
      <vt:lpstr>Blends</vt:lpstr>
      <vt:lpstr>公式</vt:lpstr>
      <vt:lpstr>图像文档</vt:lpstr>
      <vt:lpstr>BMP 图像</vt:lpstr>
      <vt:lpstr>位图图像</vt:lpstr>
      <vt:lpstr>第三章 语音信号的特征分析-基音检测</vt:lpstr>
      <vt:lpstr>问题分析</vt:lpstr>
      <vt:lpstr>问题分析</vt:lpstr>
      <vt:lpstr>问题分析</vt:lpstr>
      <vt:lpstr>问题分析</vt:lpstr>
      <vt:lpstr>算法实现</vt:lpstr>
      <vt:lpstr>算法实现-自相关算法</vt:lpstr>
      <vt:lpstr>PowerPoint 演示文稿</vt:lpstr>
      <vt:lpstr>算法实现-自相关算法</vt:lpstr>
      <vt:lpstr>PowerPoint 演示文稿</vt:lpstr>
      <vt:lpstr>算法实现-自相关算法</vt:lpstr>
      <vt:lpstr>动态规划DP算法</vt:lpstr>
      <vt:lpstr>最优路径搜索-全局代价最小</vt:lpstr>
      <vt:lpstr>最优路径搜索-全局代价最小</vt:lpstr>
      <vt:lpstr>Praat示例</vt:lpstr>
      <vt:lpstr>Praat示例</vt:lpstr>
      <vt:lpstr>Praat示例</vt:lpstr>
      <vt:lpstr>Praat示例</vt:lpstr>
      <vt:lpstr>实验2 音段边界检测器</vt:lpstr>
    </vt:vector>
  </TitlesOfParts>
  <Company>bit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第三章 语音信号的时域分析</dc:title>
  <dc:creator>zhuwb</dc:creator>
  <cp:lastModifiedBy>xiaoni</cp:lastModifiedBy>
  <cp:revision>79</cp:revision>
  <dcterms:created xsi:type="dcterms:W3CDTF">2005-09-14T06:52:54Z</dcterms:created>
  <dcterms:modified xsi:type="dcterms:W3CDTF">2023-10-24T12:36:41Z</dcterms:modified>
</cp:coreProperties>
</file>