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9"/>
  </p:notesMasterIdLst>
  <p:sldIdLst>
    <p:sldId id="256" r:id="rId2"/>
    <p:sldId id="285" r:id="rId3"/>
    <p:sldId id="282" r:id="rId4"/>
    <p:sldId id="259" r:id="rId5"/>
    <p:sldId id="260" r:id="rId6"/>
    <p:sldId id="276" r:id="rId7"/>
    <p:sldId id="261" r:id="rId8"/>
    <p:sldId id="263" r:id="rId9"/>
    <p:sldId id="264" r:id="rId10"/>
    <p:sldId id="265" r:id="rId11"/>
    <p:sldId id="283" r:id="rId12"/>
    <p:sldId id="267" r:id="rId13"/>
    <p:sldId id="287" r:id="rId14"/>
    <p:sldId id="266" r:id="rId15"/>
    <p:sldId id="268" r:id="rId16"/>
    <p:sldId id="270" r:id="rId17"/>
    <p:sldId id="271" r:id="rId18"/>
    <p:sldId id="272" r:id="rId19"/>
    <p:sldId id="273" r:id="rId20"/>
    <p:sldId id="269" r:id="rId21"/>
    <p:sldId id="275" r:id="rId22"/>
    <p:sldId id="274" r:id="rId23"/>
    <p:sldId id="278" r:id="rId24"/>
    <p:sldId id="277" r:id="rId25"/>
    <p:sldId id="279" r:id="rId26"/>
    <p:sldId id="280" r:id="rId27"/>
    <p:sldId id="286" r:id="rId28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FFF00"/>
    <a:srgbClr val="FFFF99"/>
    <a:srgbClr val="FFCC00"/>
    <a:srgbClr val="CC0000"/>
    <a:srgbClr val="800000"/>
    <a:srgbClr val="B2B2B2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72" d="100"/>
          <a:sy n="72" d="100"/>
        </p:scale>
        <p:origin x="10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84F13A5-6A6C-4D95-9335-F9806A0397E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534466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dirty="0" smtClean="0">
                <a:latin typeface="Arial" panose="020B0604020202020204" pitchFamily="34" charset="0"/>
              </a:rPr>
              <a:t>小米智能音箱</a:t>
            </a: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13BCDED7-41C2-44D1-9EA6-331185DEB055}" type="slidenum">
              <a:rPr lang="en-US" altLang="zh-CN" smtClean="0"/>
              <a:pPr>
                <a:spcBef>
                  <a:spcPct val="0"/>
                </a:spcBef>
              </a:pPr>
              <a:t>3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1175949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0B058E0D-F581-429B-A921-C8E3B1E4F2E0}" type="slidenum">
              <a:rPr lang="en-US" altLang="zh-CN" smtClean="0"/>
              <a:pPr>
                <a:spcBef>
                  <a:spcPct val="0"/>
                </a:spcBef>
              </a:pPr>
              <a:t>25</a:t>
            </a:fld>
            <a:endParaRPr lang="en-US" altLang="zh-CN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102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</p:grpSp>
      <p:sp>
        <p:nvSpPr>
          <p:cNvPr id="286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286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601D4AE-1D12-49FE-BD49-0BE0AAD29DE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54280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B3007-7E03-4FC2-8DB6-A9342B9DD5E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9331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D3E00-896F-4106-B44E-883E48E0C7E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33700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CFC97-0E75-4D51-A2E1-B1C7EC9E9F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3388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67A53-32C0-451E-8B0E-243E9CBEA8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665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9A3C4-3F2D-4207-AE43-0ACF8E18F1C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113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04205-1FB0-44ED-B1A9-F05540D62CB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86400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6A3E3-2874-4C0E-A132-872535D30B1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77969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21165-2F67-4611-A3DA-152718328F9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20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E81B8-5013-4894-BAAB-C428DAE0EE9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04931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5C63D-5D85-4D25-8AC3-55CFC9CEF94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1775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标题，文本与媒体剪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媒体占位符 3"/>
          <p:cNvSpPr>
            <a:spLocks noGrp="1"/>
          </p:cNvSpPr>
          <p:nvPr>
            <p:ph type="media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DFA37-AE07-4D1C-A478-73EC2660374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62162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765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66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6E5D33C-9C90-46FC-83C8-7E10239FDCD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s://mp.weixin.qq.com/s/nB_lwgFXuhhfglPN5k25ag##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23567;&#31859;&#26234;&#33021;&#38899;&#31665;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计算机语音技术</a:t>
            </a:r>
            <a:br>
              <a:rPr lang="zh-CN" altLang="en-US" smtClean="0"/>
            </a:br>
            <a:r>
              <a:rPr lang="en-US" altLang="zh-CN" smtClean="0"/>
              <a:t>(Computer Speech Technology)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800" dirty="0" smtClean="0"/>
              <a:t>朱维彬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800" dirty="0" smtClean="0"/>
              <a:t>北京交通大学 信息科学研究所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800" dirty="0" smtClean="0"/>
              <a:t>教九北</a:t>
            </a:r>
            <a:r>
              <a:rPr lang="en-US" altLang="zh-CN" sz="2800" dirty="0" smtClean="0"/>
              <a:t>630</a:t>
            </a:r>
            <a:r>
              <a:rPr lang="zh-CN" altLang="en-US" sz="2800" dirty="0" smtClean="0"/>
              <a:t>房间 电话 </a:t>
            </a:r>
            <a:r>
              <a:rPr lang="en-US" altLang="zh-CN" sz="2800" dirty="0" smtClean="0"/>
              <a:t>51684780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800" dirty="0" smtClean="0"/>
              <a:t>2023.9</a:t>
            </a:r>
            <a:endParaRPr lang="en-US" altLang="zh-CN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言语技术的新进展</a:t>
            </a:r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474662"/>
          </a:xfrm>
        </p:spPr>
        <p:txBody>
          <a:bodyPr/>
          <a:lstStyle/>
          <a:p>
            <a:r>
              <a:rPr lang="en-US" altLang="zh-CN" sz="2000" smtClean="0"/>
              <a:t>【2017-08-21</a:t>
            </a:r>
            <a:r>
              <a:rPr lang="zh-CN" altLang="en-US" sz="2000" smtClean="0"/>
              <a:t> </a:t>
            </a:r>
            <a:r>
              <a:rPr lang="zh-CN" altLang="en-US" sz="2000" smtClean="0">
                <a:hlinkClick r:id="rId2"/>
              </a:rPr>
              <a:t>新智元</a:t>
            </a:r>
            <a:r>
              <a:rPr lang="en-US" altLang="zh-CN" sz="2000" smtClean="0"/>
              <a:t>】</a:t>
            </a:r>
            <a:r>
              <a:rPr lang="zh-CN" altLang="en-US" sz="2000" smtClean="0"/>
              <a:t>微软语音识别系统取得最新突破：微软语音对话研究小组在</a:t>
            </a:r>
            <a:r>
              <a:rPr lang="en-US" altLang="zh-CN" sz="2000" smtClean="0"/>
              <a:t>Switchboard</a:t>
            </a:r>
            <a:r>
              <a:rPr lang="zh-CN" altLang="en-US" sz="2000" smtClean="0"/>
              <a:t>语音识别任务中，将错误率从去年的 </a:t>
            </a:r>
            <a:r>
              <a:rPr lang="en-US" altLang="zh-CN" sz="2000" smtClean="0"/>
              <a:t>5.9% </a:t>
            </a:r>
            <a:r>
              <a:rPr lang="zh-CN" altLang="en-US" sz="2000" smtClean="0"/>
              <a:t>再一次降低到 </a:t>
            </a:r>
            <a:r>
              <a:rPr lang="en-US" altLang="zh-CN" sz="2000" smtClean="0"/>
              <a:t>5.1%</a:t>
            </a:r>
            <a:r>
              <a:rPr lang="zh-CN" altLang="en-US" sz="2000" smtClean="0"/>
              <a:t>，</a:t>
            </a:r>
            <a:r>
              <a:rPr lang="zh-CN" altLang="en-US" sz="2000" smtClean="0">
                <a:solidFill>
                  <a:srgbClr val="FF0000"/>
                </a:solidFill>
              </a:rPr>
              <a:t>超过人类</a:t>
            </a:r>
            <a:r>
              <a:rPr lang="zh-CN" altLang="en-US" sz="2000" smtClean="0"/>
              <a:t>，达到目前最高水平。。</a:t>
            </a:r>
          </a:p>
        </p:txBody>
      </p:sp>
      <p:pic>
        <p:nvPicPr>
          <p:cNvPr id="512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6575"/>
            <a:ext cx="914400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7308850" y="6237288"/>
            <a:ext cx="431800" cy="287337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308850" y="3500438"/>
            <a:ext cx="431800" cy="504825"/>
          </a:xfrm>
          <a:prstGeom prst="rect">
            <a:avLst/>
          </a:prstGeom>
          <a:solidFill>
            <a:srgbClr val="FF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hlinkClick r:id="rId3" action="ppaction://hlinkfile"/>
              </a:rPr>
              <a:t>A Demo</a:t>
            </a:r>
            <a:endParaRPr lang="en-US" altLang="zh-CN" dirty="0" smtClean="0"/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所使用的语音技术</a:t>
            </a:r>
          </a:p>
          <a:p>
            <a:pPr lvl="1" eaLnBrk="1" hangingPunct="1"/>
            <a:r>
              <a:rPr lang="zh-CN" altLang="en-US" smtClean="0"/>
              <a:t>语音识别</a:t>
            </a:r>
          </a:p>
          <a:p>
            <a:pPr lvl="1" eaLnBrk="1" hangingPunct="1"/>
            <a:r>
              <a:rPr lang="zh-CN" altLang="en-US" smtClean="0"/>
              <a:t>语音合成</a:t>
            </a:r>
          </a:p>
          <a:p>
            <a:pPr lvl="1" eaLnBrk="1" hangingPunct="1"/>
            <a:r>
              <a:rPr lang="zh-CN" altLang="en-US" smtClean="0"/>
              <a:t>言语理解</a:t>
            </a:r>
            <a:r>
              <a:rPr lang="en-US" altLang="zh-CN" smtClean="0"/>
              <a:t>/</a:t>
            </a:r>
            <a:r>
              <a:rPr lang="zh-CN" altLang="en-US" smtClean="0"/>
              <a:t>生成</a:t>
            </a:r>
            <a:endParaRPr lang="en-US" altLang="zh-CN" smtClean="0"/>
          </a:p>
          <a:p>
            <a:pPr eaLnBrk="1" hangingPunct="1"/>
            <a:r>
              <a:rPr lang="en-US" altLang="zh-CN" smtClean="0">
                <a:solidFill>
                  <a:srgbClr val="FF0000"/>
                </a:solidFill>
              </a:rPr>
              <a:t>How does it work</a:t>
            </a:r>
            <a:r>
              <a:rPr lang="zh-CN" altLang="en-US" smtClean="0">
                <a:solidFill>
                  <a:srgbClr val="FF0000"/>
                </a:solidFill>
              </a:rPr>
              <a:t>？</a:t>
            </a:r>
          </a:p>
          <a:p>
            <a:pPr lvl="1" eaLnBrk="1" hangingPunct="1"/>
            <a:endParaRPr lang="en-US" altLang="zh-CN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第一章　绪论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zh-CN" altLang="en-US" sz="2000" smtClean="0"/>
              <a:t>什么是语音</a:t>
            </a:r>
          </a:p>
          <a:p>
            <a:pPr lvl="1" eaLnBrk="1" hangingPunct="1"/>
            <a:r>
              <a:rPr lang="zh-CN" altLang="en-US" sz="2000" smtClean="0"/>
              <a:t>语音交际过程</a:t>
            </a:r>
          </a:p>
          <a:p>
            <a:pPr lvl="1" eaLnBrk="1" hangingPunct="1"/>
            <a:r>
              <a:rPr lang="zh-CN" altLang="en-US" sz="2000" smtClean="0"/>
              <a:t>研究内容</a:t>
            </a:r>
          </a:p>
          <a:p>
            <a:pPr lvl="1" eaLnBrk="1" hangingPunct="1"/>
            <a:r>
              <a:rPr lang="zh-CN" altLang="en-US" sz="2000" smtClean="0"/>
              <a:t>研究热点</a:t>
            </a:r>
          </a:p>
          <a:p>
            <a:pPr lvl="1" eaLnBrk="1" hangingPunct="1"/>
            <a:endParaRPr lang="en-US" altLang="zh-CN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什么是语音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400" smtClean="0"/>
              <a:t>分析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000" smtClean="0"/>
              <a:t>声音 </a:t>
            </a:r>
            <a:r>
              <a:rPr lang="en-US" altLang="zh-CN" sz="2000" smtClean="0"/>
              <a:t>-&gt; </a:t>
            </a:r>
            <a:r>
              <a:rPr lang="zh-CN" altLang="en-US" sz="2000" smtClean="0"/>
              <a:t>人发出的 </a:t>
            </a:r>
            <a:r>
              <a:rPr lang="en-US" altLang="zh-CN" sz="2000" smtClean="0"/>
              <a:t>-&gt; </a:t>
            </a:r>
            <a:r>
              <a:rPr lang="zh-CN" altLang="en-US" sz="2000" smtClean="0"/>
              <a:t>语言信息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400" smtClean="0"/>
              <a:t>定义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000" smtClean="0"/>
              <a:t>语音（</a:t>
            </a:r>
            <a:r>
              <a:rPr lang="en-US" altLang="zh-CN" sz="2000" smtClean="0"/>
              <a:t>speech</a:t>
            </a:r>
            <a:r>
              <a:rPr lang="zh-CN" altLang="en-US" sz="2000" smtClean="0"/>
              <a:t>）：语言的声学实现</a:t>
            </a:r>
            <a:r>
              <a:rPr lang="en-US" altLang="zh-CN" sz="2000" smtClean="0"/>
              <a:t>(acoustical realization)</a:t>
            </a:r>
            <a:r>
              <a:rPr lang="zh-CN" altLang="en-US" sz="2000" smtClean="0"/>
              <a:t>，也就是传递语言信息的声学信号</a:t>
            </a:r>
            <a:r>
              <a:rPr lang="en-US" altLang="zh-CN" sz="2000" smtClean="0"/>
              <a:t>(acoustical signal)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000" smtClean="0"/>
              <a:t>专业术语：</a:t>
            </a:r>
            <a:r>
              <a:rPr lang="zh-CN" altLang="en-US" sz="2000" smtClean="0">
                <a:solidFill>
                  <a:srgbClr val="FF0000"/>
                </a:solidFill>
              </a:rPr>
              <a:t>言语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400" smtClean="0"/>
              <a:t>作用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000" smtClean="0"/>
              <a:t>信息交流的手段：语音交际（</a:t>
            </a:r>
            <a:r>
              <a:rPr lang="en-US" altLang="zh-CN" sz="2000" smtClean="0"/>
              <a:t>speech communication</a:t>
            </a:r>
            <a:r>
              <a:rPr lang="zh-CN" altLang="en-US" sz="2000" smtClean="0"/>
              <a:t>）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000" smtClean="0"/>
              <a:t>传递的信息包括：语言、情感、生理、社会属性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400" smtClean="0"/>
              <a:t>特点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000" smtClean="0"/>
              <a:t>自然、便捷、重要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DSC020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语音交际</a:t>
            </a:r>
            <a:r>
              <a:rPr lang="en-US" altLang="zh-CN" smtClean="0"/>
              <a:t>( communication)</a:t>
            </a:r>
          </a:p>
        </p:txBody>
      </p:sp>
      <p:pic>
        <p:nvPicPr>
          <p:cNvPr id="11267" name="Picture 27" descr="DSC020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844675"/>
            <a:ext cx="5680075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30"/>
          <p:cNvSpPr>
            <a:spLocks noGrp="1" noChangeArrowheads="1"/>
          </p:cNvSpPr>
          <p:nvPr>
            <p:ph type="body" idx="1"/>
          </p:nvPr>
        </p:nvSpPr>
        <p:spPr>
          <a:xfrm>
            <a:off x="6372225" y="2017713"/>
            <a:ext cx="2582863" cy="41148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语义规划 </a:t>
            </a:r>
            <a:r>
              <a:rPr lang="en-US" altLang="zh-CN" sz="2400" smtClean="0"/>
              <a:t>(plan)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意图</a:t>
            </a:r>
          </a:p>
          <a:p>
            <a:pPr lvl="2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1800" smtClean="0">
                <a:solidFill>
                  <a:schemeClr val="hlink"/>
                </a:solidFill>
                <a:latin typeface="Arial" panose="020B0604020202020204" pitchFamily="34" charset="0"/>
              </a:rPr>
              <a:t>“</a:t>
            </a:r>
            <a:r>
              <a:rPr lang="zh-CN" altLang="en-US" sz="1800" smtClean="0">
                <a:solidFill>
                  <a:schemeClr val="hlink"/>
                </a:solidFill>
              </a:rPr>
              <a:t>真漂亮！</a:t>
            </a:r>
            <a:r>
              <a:rPr lang="zh-CN" altLang="en-US" sz="1800" smtClean="0">
                <a:solidFill>
                  <a:schemeClr val="hlink"/>
                </a:solidFill>
                <a:latin typeface="Arial" panose="020B0604020202020204" pitchFamily="34" charset="0"/>
              </a:rPr>
              <a:t>”</a:t>
            </a:r>
            <a:endParaRPr lang="zh-CN" altLang="en-US" sz="1800" smtClean="0">
              <a:solidFill>
                <a:schemeClr val="hlink"/>
              </a:solidFill>
            </a:endParaRPr>
          </a:p>
          <a:p>
            <a:pPr lvl="2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1800" smtClean="0">
                <a:solidFill>
                  <a:schemeClr val="hlink"/>
                </a:solidFill>
                <a:latin typeface="Arial" panose="020B0604020202020204" pitchFamily="34" charset="0"/>
              </a:rPr>
              <a:t>“</a:t>
            </a:r>
            <a:r>
              <a:rPr lang="zh-CN" altLang="en-US" sz="1800" smtClean="0">
                <a:solidFill>
                  <a:schemeClr val="hlink"/>
                </a:solidFill>
              </a:rPr>
              <a:t>这是哪儿？</a:t>
            </a:r>
            <a:r>
              <a:rPr lang="zh-CN" altLang="en-US" sz="1800" smtClean="0">
                <a:solidFill>
                  <a:schemeClr val="hlink"/>
                </a:solidFill>
                <a:latin typeface="Arial" panose="020B0604020202020204" pitchFamily="34" charset="0"/>
              </a:rPr>
              <a:t>”</a:t>
            </a:r>
            <a:endParaRPr lang="zh-CN" altLang="en-US" sz="1800" smtClean="0">
              <a:solidFill>
                <a:schemeClr val="hlink"/>
              </a:solidFill>
            </a:endParaRPr>
          </a:p>
          <a:p>
            <a:pPr lvl="2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1800" smtClean="0">
                <a:solidFill>
                  <a:schemeClr val="hlink"/>
                </a:solidFill>
                <a:latin typeface="Arial" panose="020B0604020202020204" pitchFamily="34" charset="0"/>
              </a:rPr>
              <a:t>“</a:t>
            </a:r>
            <a:r>
              <a:rPr lang="zh-CN" altLang="en-US" sz="1800" smtClean="0">
                <a:solidFill>
                  <a:schemeClr val="hlink"/>
                </a:solidFill>
              </a:rPr>
              <a:t>什么</a:t>
            </a:r>
            <a:r>
              <a:rPr lang="en-US" altLang="zh-CN" sz="1800" smtClean="0">
                <a:solidFill>
                  <a:schemeClr val="hlink"/>
                </a:solidFill>
                <a:latin typeface="Arial" panose="020B0604020202020204" pitchFamily="34" charset="0"/>
              </a:rPr>
              <a:t>…</a:t>
            </a:r>
            <a:r>
              <a:rPr lang="zh-CN" altLang="en-US" sz="1800" smtClean="0">
                <a:solidFill>
                  <a:schemeClr val="hlink"/>
                </a:solidFill>
              </a:rPr>
              <a:t>？</a:t>
            </a:r>
            <a:r>
              <a:rPr lang="zh-CN" altLang="en-US" sz="1800" smtClean="0">
                <a:solidFill>
                  <a:schemeClr val="hlink"/>
                </a:solidFill>
                <a:latin typeface="Arial" panose="020B0604020202020204" pitchFamily="34" charset="0"/>
              </a:rPr>
              <a:t>”</a:t>
            </a:r>
            <a:endParaRPr lang="zh-CN" altLang="en-US" sz="1800" smtClean="0">
              <a:solidFill>
                <a:schemeClr val="hlink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发音控制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>
                <a:solidFill>
                  <a:srgbClr val="DDDDDD"/>
                </a:solidFill>
              </a:rPr>
              <a:t>语音产生</a:t>
            </a:r>
            <a:r>
              <a:rPr lang="en-US" altLang="zh-CN" sz="2400" smtClean="0">
                <a:solidFill>
                  <a:srgbClr val="DDDDDD"/>
                </a:solidFill>
              </a:rPr>
              <a:t>(articulate)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>
                <a:solidFill>
                  <a:srgbClr val="DDDDDD"/>
                </a:solidFill>
              </a:rPr>
              <a:t>声音传递</a:t>
            </a:r>
            <a:r>
              <a:rPr lang="en-US" altLang="zh-CN" sz="2400" smtClean="0">
                <a:solidFill>
                  <a:srgbClr val="DDDDDD"/>
                </a:solidFill>
              </a:rPr>
              <a:t>(transfer)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>
                <a:solidFill>
                  <a:srgbClr val="DDDDDD"/>
                </a:solidFill>
              </a:rPr>
              <a:t>语音感知</a:t>
            </a:r>
            <a:r>
              <a:rPr lang="en-US" altLang="zh-CN" sz="2400" smtClean="0">
                <a:solidFill>
                  <a:srgbClr val="DDDDDD"/>
                </a:solidFill>
              </a:rPr>
              <a:t>(perceive)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>
                <a:solidFill>
                  <a:srgbClr val="DDDDDD"/>
                </a:solidFill>
              </a:rPr>
              <a:t>语义理解</a:t>
            </a:r>
            <a:r>
              <a:rPr lang="en-US" altLang="zh-CN" sz="2400" smtClean="0">
                <a:solidFill>
                  <a:srgbClr val="DDDDDD"/>
                </a:solidFill>
              </a:rPr>
              <a:t>(understand)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语音交际过程</a:t>
            </a:r>
          </a:p>
        </p:txBody>
      </p:sp>
      <p:sp>
        <p:nvSpPr>
          <p:cNvPr id="12291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6372225" y="2017713"/>
            <a:ext cx="2582863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语义规划</a:t>
            </a:r>
            <a:r>
              <a:rPr lang="en-US" altLang="zh-CN" sz="2400" smtClean="0"/>
              <a:t>(plan)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语音产生</a:t>
            </a:r>
            <a:r>
              <a:rPr lang="en-US" altLang="zh-CN" sz="2400" smtClean="0"/>
              <a:t>(articulate)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源 </a:t>
            </a:r>
            <a:r>
              <a:rPr lang="en-US" altLang="zh-CN" sz="2000" smtClean="0">
                <a:latin typeface="Arial" panose="020B0604020202020204" pitchFamily="34" charset="0"/>
              </a:rPr>
              <a:t>–</a:t>
            </a:r>
            <a:r>
              <a:rPr lang="en-US" altLang="zh-CN" sz="2000" smtClean="0"/>
              <a:t> </a:t>
            </a:r>
            <a:r>
              <a:rPr lang="zh-CN" altLang="en-US" sz="2000" smtClean="0"/>
              <a:t>来自肺部气流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调节 </a:t>
            </a:r>
            <a:r>
              <a:rPr lang="en-US" altLang="zh-CN" sz="2000" smtClean="0">
                <a:latin typeface="Arial" panose="020B0604020202020204" pitchFamily="34" charset="0"/>
              </a:rPr>
              <a:t>–</a:t>
            </a:r>
            <a:r>
              <a:rPr lang="en-US" altLang="zh-CN" sz="2000" smtClean="0"/>
              <a:t> </a:t>
            </a:r>
            <a:r>
              <a:rPr lang="zh-CN" altLang="en-US" sz="2000" smtClean="0"/>
              <a:t>声门、声道、唇齿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>
                <a:solidFill>
                  <a:srgbClr val="B2B2B2"/>
                </a:solidFill>
              </a:rPr>
              <a:t>声音传递</a:t>
            </a:r>
            <a:r>
              <a:rPr lang="en-US" altLang="zh-CN" sz="2400" smtClean="0">
                <a:solidFill>
                  <a:srgbClr val="B2B2B2"/>
                </a:solidFill>
              </a:rPr>
              <a:t>(transfer)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>
                <a:solidFill>
                  <a:srgbClr val="B2B2B2"/>
                </a:solidFill>
              </a:rPr>
              <a:t>语音感知</a:t>
            </a:r>
            <a:r>
              <a:rPr lang="en-US" altLang="zh-CN" sz="2400" smtClean="0">
                <a:solidFill>
                  <a:srgbClr val="B2B2B2"/>
                </a:solidFill>
              </a:rPr>
              <a:t>(perceive)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>
                <a:solidFill>
                  <a:srgbClr val="B2B2B2"/>
                </a:solidFill>
              </a:rPr>
              <a:t>语义理解</a:t>
            </a:r>
            <a:r>
              <a:rPr lang="en-US" altLang="zh-CN" sz="2400" smtClean="0">
                <a:solidFill>
                  <a:srgbClr val="B2B2B2"/>
                </a:solidFill>
              </a:rPr>
              <a:t>(understand)</a:t>
            </a:r>
          </a:p>
        </p:txBody>
      </p:sp>
      <p:pic>
        <p:nvPicPr>
          <p:cNvPr id="12292" name="Picture 13" descr="dNVx8f_ipa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773238"/>
            <a:ext cx="333533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14"/>
          <p:cNvSpPr>
            <a:spLocks noChangeArrowheads="1"/>
          </p:cNvSpPr>
          <p:nvPr/>
        </p:nvSpPr>
        <p:spPr bwMode="auto">
          <a:xfrm>
            <a:off x="3492500" y="6308725"/>
            <a:ext cx="503238" cy="215900"/>
          </a:xfrm>
          <a:prstGeom prst="rect">
            <a:avLst/>
          </a:prstGeom>
          <a:solidFill>
            <a:srgbClr val="CC0000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12294" name="Rectangle 15"/>
          <p:cNvSpPr>
            <a:spLocks noChangeArrowheads="1"/>
          </p:cNvSpPr>
          <p:nvPr/>
        </p:nvSpPr>
        <p:spPr bwMode="auto">
          <a:xfrm>
            <a:off x="3492500" y="5445125"/>
            <a:ext cx="503238" cy="215900"/>
          </a:xfrm>
          <a:prstGeom prst="rect">
            <a:avLst/>
          </a:prstGeom>
          <a:solidFill>
            <a:srgbClr val="CC0000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12295" name="Rectangle 16"/>
          <p:cNvSpPr>
            <a:spLocks noChangeArrowheads="1"/>
          </p:cNvSpPr>
          <p:nvPr/>
        </p:nvSpPr>
        <p:spPr bwMode="auto">
          <a:xfrm>
            <a:off x="3492500" y="5229225"/>
            <a:ext cx="503238" cy="215900"/>
          </a:xfrm>
          <a:prstGeom prst="rect">
            <a:avLst/>
          </a:prstGeom>
          <a:solidFill>
            <a:srgbClr val="CC0000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12296" name="Rectangle 17"/>
          <p:cNvSpPr>
            <a:spLocks noChangeArrowheads="1"/>
          </p:cNvSpPr>
          <p:nvPr/>
        </p:nvSpPr>
        <p:spPr bwMode="auto">
          <a:xfrm>
            <a:off x="1619250" y="5661025"/>
            <a:ext cx="215900" cy="863600"/>
          </a:xfrm>
          <a:prstGeom prst="rect">
            <a:avLst/>
          </a:prstGeom>
          <a:solidFill>
            <a:srgbClr val="CC0000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12297" name="Rectangle 18"/>
          <p:cNvSpPr>
            <a:spLocks noChangeArrowheads="1"/>
          </p:cNvSpPr>
          <p:nvPr/>
        </p:nvSpPr>
        <p:spPr bwMode="auto">
          <a:xfrm>
            <a:off x="1763713" y="5229225"/>
            <a:ext cx="215900" cy="504825"/>
          </a:xfrm>
          <a:prstGeom prst="rect">
            <a:avLst/>
          </a:prstGeom>
          <a:solidFill>
            <a:srgbClr val="CC0000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语音交际过程</a:t>
            </a:r>
          </a:p>
        </p:txBody>
      </p:sp>
      <p:sp>
        <p:nvSpPr>
          <p:cNvPr id="13315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6372225" y="2017713"/>
            <a:ext cx="2582863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语义规划</a:t>
            </a:r>
            <a:r>
              <a:rPr lang="en-US" altLang="zh-CN" sz="2400" smtClean="0"/>
              <a:t>(plan)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语音产生</a:t>
            </a:r>
            <a:r>
              <a:rPr lang="en-US" altLang="zh-CN" sz="2400" smtClean="0"/>
              <a:t>(articulate)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声音传递</a:t>
            </a:r>
            <a:r>
              <a:rPr lang="en-US" altLang="zh-CN" sz="2400" smtClean="0"/>
              <a:t>(transfer)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四个要素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信道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>
                <a:solidFill>
                  <a:srgbClr val="B2B2B2"/>
                </a:solidFill>
              </a:rPr>
              <a:t>语音感知</a:t>
            </a:r>
            <a:r>
              <a:rPr lang="en-US" altLang="zh-CN" sz="2400" smtClean="0">
                <a:solidFill>
                  <a:srgbClr val="B2B2B2"/>
                </a:solidFill>
              </a:rPr>
              <a:t>(perceive)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>
                <a:solidFill>
                  <a:srgbClr val="B2B2B2"/>
                </a:solidFill>
              </a:rPr>
              <a:t>语义理解</a:t>
            </a:r>
            <a:r>
              <a:rPr lang="en-US" altLang="zh-CN" sz="2400" smtClean="0">
                <a:solidFill>
                  <a:srgbClr val="B2B2B2"/>
                </a:solidFill>
              </a:rPr>
              <a:t>(understand)</a:t>
            </a:r>
          </a:p>
        </p:txBody>
      </p:sp>
      <p:pic>
        <p:nvPicPr>
          <p:cNvPr id="13316" name="Picture 21" descr="ff03_4jnchGDEsT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44675"/>
            <a:ext cx="5735637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语音交际过程</a:t>
            </a:r>
          </a:p>
        </p:txBody>
      </p:sp>
      <p:sp>
        <p:nvSpPr>
          <p:cNvPr id="14339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6372225" y="2017713"/>
            <a:ext cx="2582863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语义规划</a:t>
            </a:r>
            <a:r>
              <a:rPr lang="en-US" altLang="zh-CN" sz="2400" smtClean="0"/>
              <a:t>(plan)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语音产生</a:t>
            </a:r>
            <a:r>
              <a:rPr lang="en-US" altLang="zh-CN" sz="2400" smtClean="0"/>
              <a:t>(articulate)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声音传递</a:t>
            </a:r>
            <a:r>
              <a:rPr lang="en-US" altLang="zh-CN" sz="2400" smtClean="0"/>
              <a:t>(transfer)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语音感知</a:t>
            </a:r>
            <a:r>
              <a:rPr lang="en-US" altLang="zh-CN" sz="2400" smtClean="0"/>
              <a:t>(perceive)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时空域</a:t>
            </a:r>
            <a:r>
              <a:rPr lang="en-US" altLang="zh-CN" sz="2000" smtClean="0"/>
              <a:t>-</a:t>
            </a:r>
            <a:r>
              <a:rPr lang="zh-CN" altLang="en-US" sz="2000" smtClean="0"/>
              <a:t>时频域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物理波</a:t>
            </a:r>
            <a:r>
              <a:rPr lang="en-US" altLang="zh-CN" sz="2000" smtClean="0"/>
              <a:t>-</a:t>
            </a:r>
            <a:r>
              <a:rPr lang="zh-CN" altLang="en-US" sz="2000" smtClean="0"/>
              <a:t>生理电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>
                <a:solidFill>
                  <a:srgbClr val="B2B2B2"/>
                </a:solidFill>
              </a:rPr>
              <a:t>语义理解</a:t>
            </a:r>
            <a:r>
              <a:rPr lang="en-US" altLang="zh-CN" sz="2400" smtClean="0">
                <a:solidFill>
                  <a:srgbClr val="B2B2B2"/>
                </a:solidFill>
              </a:rPr>
              <a:t>(understand)</a:t>
            </a:r>
          </a:p>
        </p:txBody>
      </p:sp>
      <p:pic>
        <p:nvPicPr>
          <p:cNvPr id="14340" name="Picture 18" descr="kRF9oT_jiyin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844675"/>
            <a:ext cx="32131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1536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15364" name="Picture 18" descr="kRF9oT_jiyin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4450"/>
            <a:ext cx="5040313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语音交际过程</a:t>
            </a:r>
          </a:p>
        </p:txBody>
      </p:sp>
      <p:sp>
        <p:nvSpPr>
          <p:cNvPr id="163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372225" y="2017713"/>
            <a:ext cx="2582863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语义规划</a:t>
            </a:r>
            <a:r>
              <a:rPr lang="en-US" altLang="zh-CN" sz="2400" smtClean="0"/>
              <a:t>(plan)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语音产生</a:t>
            </a:r>
            <a:r>
              <a:rPr lang="en-US" altLang="zh-CN" sz="2400" smtClean="0"/>
              <a:t>(articulate)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声音传递</a:t>
            </a:r>
            <a:r>
              <a:rPr lang="en-US" altLang="zh-CN" sz="2400" smtClean="0"/>
              <a:t>(transfer)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语音感知</a:t>
            </a:r>
            <a:r>
              <a:rPr lang="en-US" altLang="zh-CN" sz="2400" smtClean="0"/>
              <a:t>(perceive)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语义理解</a:t>
            </a:r>
            <a:r>
              <a:rPr lang="en-US" altLang="zh-CN" sz="2400" smtClean="0"/>
              <a:t>(understand)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大脑解码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知识系统</a:t>
            </a:r>
          </a:p>
          <a:p>
            <a:pPr lvl="2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1800" smtClean="0">
                <a:solidFill>
                  <a:schemeClr val="hlink"/>
                </a:solidFill>
                <a:latin typeface="Arial" panose="020B0604020202020204" pitchFamily="34" charset="0"/>
              </a:rPr>
              <a:t>“</a:t>
            </a:r>
            <a:r>
              <a:rPr lang="zh-CN" altLang="en-US" sz="1800" smtClean="0">
                <a:solidFill>
                  <a:schemeClr val="hlink"/>
                </a:solidFill>
              </a:rPr>
              <a:t>这是哪儿？</a:t>
            </a:r>
            <a:r>
              <a:rPr lang="zh-CN" altLang="en-US" sz="1800" smtClean="0">
                <a:solidFill>
                  <a:schemeClr val="hlink"/>
                </a:solidFill>
                <a:latin typeface="Arial" panose="020B0604020202020204" pitchFamily="34" charset="0"/>
              </a:rPr>
              <a:t>”</a:t>
            </a:r>
            <a:endParaRPr lang="zh-CN" altLang="en-US" sz="1800" smtClean="0">
              <a:solidFill>
                <a:schemeClr val="hlink"/>
              </a:solidFill>
            </a:endParaRPr>
          </a:p>
        </p:txBody>
      </p:sp>
      <p:pic>
        <p:nvPicPr>
          <p:cNvPr id="16388" name="Picture 1038" descr="DSC020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844675"/>
            <a:ext cx="5680075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语音交际过程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言语链的</a:t>
            </a:r>
            <a:r>
              <a:rPr lang="en-US" altLang="zh-CN" sz="2800" smtClean="0"/>
              <a:t>5</a:t>
            </a:r>
            <a:r>
              <a:rPr lang="zh-CN" altLang="en-US" sz="2800" smtClean="0"/>
              <a:t>个模块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4925" y="3789363"/>
            <a:ext cx="1400175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语义规划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(plan)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1768475" y="3789363"/>
            <a:ext cx="1400175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言语产生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(articulate)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3502025" y="3789363"/>
            <a:ext cx="1401763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声音传递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(transfer)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5235575" y="3789363"/>
            <a:ext cx="1400175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言语感知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(perceive)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6969125" y="3789363"/>
            <a:ext cx="1400175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语义理解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(understand)</a:t>
            </a:r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1435100" y="4076700"/>
            <a:ext cx="333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6635750" y="4076700"/>
            <a:ext cx="333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9" name="Line 12"/>
          <p:cNvSpPr>
            <a:spLocks noChangeShapeType="1"/>
          </p:cNvSpPr>
          <p:nvPr/>
        </p:nvSpPr>
        <p:spPr bwMode="auto">
          <a:xfrm>
            <a:off x="4903788" y="4076700"/>
            <a:ext cx="331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0" name="Line 13"/>
          <p:cNvSpPr>
            <a:spLocks noChangeShapeType="1"/>
          </p:cNvSpPr>
          <p:nvPr/>
        </p:nvSpPr>
        <p:spPr bwMode="auto">
          <a:xfrm>
            <a:off x="3170238" y="4076700"/>
            <a:ext cx="331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1" name="AutoShape 14"/>
          <p:cNvSpPr>
            <a:spLocks/>
          </p:cNvSpPr>
          <p:nvPr/>
        </p:nvSpPr>
        <p:spPr bwMode="auto">
          <a:xfrm>
            <a:off x="439738" y="2997200"/>
            <a:ext cx="1590675" cy="609600"/>
          </a:xfrm>
          <a:prstGeom prst="accentCallout1">
            <a:avLst>
              <a:gd name="adj1" fmla="val 18750"/>
              <a:gd name="adj2" fmla="val -4792"/>
              <a:gd name="adj3" fmla="val 118231"/>
              <a:gd name="adj4" fmla="val -1856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意图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（</a:t>
            </a:r>
            <a:r>
              <a:rPr lang="en-US" altLang="zh-CN" sz="1800">
                <a:latin typeface="Arial" panose="020B0604020202020204" pitchFamily="34" charset="0"/>
              </a:rPr>
              <a:t>intention</a:t>
            </a:r>
            <a:r>
              <a:rPr lang="zh-CN" altLang="en-US" sz="1800">
                <a:latin typeface="Arial" panose="020B0604020202020204" pitchFamily="34" charset="0"/>
              </a:rPr>
              <a:t>）</a:t>
            </a:r>
          </a:p>
        </p:txBody>
      </p:sp>
      <p:sp>
        <p:nvSpPr>
          <p:cNvPr id="17422" name="AutoShape 15"/>
          <p:cNvSpPr>
            <a:spLocks/>
          </p:cNvSpPr>
          <p:nvPr/>
        </p:nvSpPr>
        <p:spPr bwMode="auto">
          <a:xfrm>
            <a:off x="3906838" y="2997200"/>
            <a:ext cx="1590675" cy="609600"/>
          </a:xfrm>
          <a:prstGeom prst="accentCallout1">
            <a:avLst>
              <a:gd name="adj1" fmla="val 18750"/>
              <a:gd name="adj2" fmla="val -4792"/>
              <a:gd name="adj3" fmla="val 118231"/>
              <a:gd name="adj4" fmla="val -1856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信号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（</a:t>
            </a:r>
            <a:r>
              <a:rPr lang="en-US" altLang="zh-CN" sz="1800">
                <a:latin typeface="Arial" panose="020B0604020202020204" pitchFamily="34" charset="0"/>
              </a:rPr>
              <a:t>signal</a:t>
            </a:r>
            <a:r>
              <a:rPr lang="zh-CN" altLang="en-US" sz="1800">
                <a:latin typeface="Arial" panose="020B0604020202020204" pitchFamily="34" charset="0"/>
              </a:rPr>
              <a:t>）</a:t>
            </a:r>
          </a:p>
        </p:txBody>
      </p:sp>
      <p:sp>
        <p:nvSpPr>
          <p:cNvPr id="17423" name="AutoShape 16"/>
          <p:cNvSpPr>
            <a:spLocks/>
          </p:cNvSpPr>
          <p:nvPr/>
        </p:nvSpPr>
        <p:spPr bwMode="auto">
          <a:xfrm>
            <a:off x="7373938" y="2997200"/>
            <a:ext cx="1698625" cy="609600"/>
          </a:xfrm>
          <a:prstGeom prst="accentCallout1">
            <a:avLst>
              <a:gd name="adj1" fmla="val 18750"/>
              <a:gd name="adj2" fmla="val -4486"/>
              <a:gd name="adj3" fmla="val 118231"/>
              <a:gd name="adj4" fmla="val -173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语义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（</a:t>
            </a:r>
            <a:r>
              <a:rPr lang="en-US" altLang="zh-CN" sz="1800">
                <a:latin typeface="Arial" panose="020B0604020202020204" pitchFamily="34" charset="0"/>
              </a:rPr>
              <a:t>semantics</a:t>
            </a:r>
            <a:r>
              <a:rPr lang="zh-CN" altLang="en-US" sz="1800">
                <a:latin typeface="Arial" panose="020B0604020202020204" pitchFamily="34" charset="0"/>
              </a:rPr>
              <a:t>）</a:t>
            </a:r>
          </a:p>
        </p:txBody>
      </p:sp>
      <p:sp>
        <p:nvSpPr>
          <p:cNvPr id="17424" name="AutoShape 17"/>
          <p:cNvSpPr>
            <a:spLocks/>
          </p:cNvSpPr>
          <p:nvPr/>
        </p:nvSpPr>
        <p:spPr bwMode="auto">
          <a:xfrm>
            <a:off x="2311400" y="4725988"/>
            <a:ext cx="1590675" cy="609600"/>
          </a:xfrm>
          <a:prstGeom prst="accentCallout1">
            <a:avLst>
              <a:gd name="adj1" fmla="val 18750"/>
              <a:gd name="adj2" fmla="val -4792"/>
              <a:gd name="adj3" fmla="val -51042"/>
              <a:gd name="adj4" fmla="val -2954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编码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（</a:t>
            </a:r>
            <a:r>
              <a:rPr lang="en-US" altLang="zh-CN" sz="1800">
                <a:latin typeface="Arial" panose="020B0604020202020204" pitchFamily="34" charset="0"/>
              </a:rPr>
              <a:t>coding</a:t>
            </a:r>
            <a:r>
              <a:rPr lang="zh-CN" altLang="en-US" sz="1800">
                <a:latin typeface="Arial" panose="020B0604020202020204" pitchFamily="34" charset="0"/>
              </a:rPr>
              <a:t>）</a:t>
            </a:r>
          </a:p>
        </p:txBody>
      </p:sp>
      <p:sp>
        <p:nvSpPr>
          <p:cNvPr id="17425" name="AutoShape 18"/>
          <p:cNvSpPr>
            <a:spLocks/>
          </p:cNvSpPr>
          <p:nvPr/>
        </p:nvSpPr>
        <p:spPr bwMode="auto">
          <a:xfrm>
            <a:off x="5772150" y="4725988"/>
            <a:ext cx="1592263" cy="609600"/>
          </a:xfrm>
          <a:prstGeom prst="accentCallout1">
            <a:avLst>
              <a:gd name="adj1" fmla="val 18750"/>
              <a:gd name="adj2" fmla="val -4787"/>
              <a:gd name="adj3" fmla="val -51042"/>
              <a:gd name="adj4" fmla="val -2950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解码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（</a:t>
            </a:r>
            <a:r>
              <a:rPr lang="en-US" altLang="zh-CN" sz="1800">
                <a:latin typeface="Arial" panose="020B0604020202020204" pitchFamily="34" charset="0"/>
              </a:rPr>
              <a:t>decoding</a:t>
            </a:r>
            <a:r>
              <a:rPr lang="zh-CN" altLang="en-US" sz="1800">
                <a:latin typeface="Arial" panose="020B0604020202020204" pitchFamily="34" charset="0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研究内容</a:t>
            </a: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000" smtClean="0"/>
              <a:t>科学目标：探索人类自身机理（</a:t>
            </a:r>
            <a:r>
              <a:rPr lang="en-US" altLang="zh-CN" sz="2000" smtClean="0"/>
              <a:t>Mechanism</a:t>
            </a:r>
            <a:r>
              <a:rPr lang="zh-CN" altLang="en-US" sz="2000" smtClean="0"/>
              <a:t>）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语言的产生、感知机制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大脑的认知与思维机制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000" smtClean="0"/>
              <a:t>技术应用</a:t>
            </a:r>
            <a:r>
              <a:rPr lang="en-US" altLang="zh-CN" sz="2000" smtClean="0"/>
              <a:t>: </a:t>
            </a:r>
            <a:r>
              <a:rPr lang="zh-CN" altLang="en-US" sz="2000" smtClean="0"/>
              <a:t>拓展语音的适用范围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空间扩展－通信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时间延伸－存储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网络空间－监测、检索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器官修复－医学临床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>
                <a:solidFill>
                  <a:srgbClr val="FF0000"/>
                </a:solidFill>
              </a:rPr>
              <a:t>计算机作为交际对象－人机交互（</a:t>
            </a:r>
            <a:r>
              <a:rPr lang="en-US" altLang="zh-CN" sz="1800" smtClean="0">
                <a:solidFill>
                  <a:srgbClr val="FF0000"/>
                </a:solidFill>
              </a:rPr>
              <a:t>man-machine interaction</a:t>
            </a:r>
            <a:r>
              <a:rPr lang="zh-CN" altLang="en-US" sz="1800" smtClean="0">
                <a:solidFill>
                  <a:srgbClr val="FF0000"/>
                </a:solidFill>
              </a:rPr>
              <a:t>）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000" smtClean="0"/>
              <a:t>特点：多学科交叉、研究前沿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技术：数字信号处理、模式识别、人工智能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/>
              <a:t>理论：声学、语言学、心理学、生理学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smtClean="0">
                <a:solidFill>
                  <a:srgbClr val="FF0000"/>
                </a:solidFill>
              </a:rPr>
              <a:t>计算机技术：计算方法、机器学习、自然语言处理、信息检索、信息安全、身份认证、云计算。。。。。。。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研究热点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dirty="0" smtClean="0"/>
              <a:t>通信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zh-CN" altLang="en-US" sz="2000" dirty="0" smtClean="0"/>
              <a:t>语音编码</a:t>
            </a:r>
            <a:r>
              <a:rPr lang="en-US" altLang="zh-CN" sz="2000" dirty="0" smtClean="0"/>
              <a:t>(Speech Coding)</a:t>
            </a:r>
            <a:r>
              <a:rPr lang="zh-CN" altLang="en-US" sz="2000" dirty="0" smtClean="0"/>
              <a:t>压缩</a:t>
            </a:r>
          </a:p>
          <a:p>
            <a:pPr lvl="2" eaLnBrk="1" hangingPunct="1"/>
            <a:r>
              <a:rPr lang="zh-CN" altLang="en-US" sz="1800" dirty="0" smtClean="0"/>
              <a:t>算法</a:t>
            </a:r>
          </a:p>
          <a:p>
            <a:pPr lvl="3" eaLnBrk="1" hangingPunct="1"/>
            <a:r>
              <a:rPr lang="en-US" altLang="zh-CN" sz="1600" dirty="0" smtClean="0"/>
              <a:t>64Kb/s PCM, 1970</a:t>
            </a:r>
          </a:p>
          <a:p>
            <a:pPr lvl="3" eaLnBrk="1" hangingPunct="1"/>
            <a:r>
              <a:rPr lang="en-US" altLang="zh-CN" sz="1600" dirty="0" smtClean="0"/>
              <a:t>2.4Kb/s LPC-10,1980</a:t>
            </a:r>
          </a:p>
          <a:p>
            <a:pPr lvl="3" eaLnBrk="1" hangingPunct="1"/>
            <a:r>
              <a:rPr lang="zh-CN" altLang="en-US" sz="1600" dirty="0" smtClean="0"/>
              <a:t>之后，</a:t>
            </a:r>
            <a:r>
              <a:rPr lang="en-US" altLang="zh-CN" sz="1600" dirty="0" smtClean="0"/>
              <a:t>CELP, MPLPC, SBC, ATC</a:t>
            </a:r>
            <a:r>
              <a:rPr lang="zh-CN" altLang="en-US" sz="1600" dirty="0" smtClean="0"/>
              <a:t>等</a:t>
            </a:r>
          </a:p>
          <a:p>
            <a:pPr lvl="2" eaLnBrk="1" hangingPunct="1"/>
            <a:r>
              <a:rPr lang="zh-CN" altLang="en-US" sz="1800" dirty="0" smtClean="0"/>
              <a:t>标准：</a:t>
            </a:r>
            <a:r>
              <a:rPr lang="en-US" altLang="zh-CN" sz="1800" dirty="0" smtClean="0"/>
              <a:t>GSM, CDMA, VoIP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MPEG</a:t>
            </a:r>
          </a:p>
          <a:p>
            <a:pPr lvl="2" eaLnBrk="1" hangingPunct="1"/>
            <a:r>
              <a:rPr lang="zh-CN" altLang="en-US" sz="1800" dirty="0" smtClean="0"/>
              <a:t>重点：码率、失真度、时延，三者间的折中平衡</a:t>
            </a:r>
          </a:p>
          <a:p>
            <a:pPr eaLnBrk="1" hangingPunct="1"/>
            <a:r>
              <a:rPr lang="zh-CN" altLang="en-US" sz="2400" dirty="0" smtClean="0">
                <a:solidFill>
                  <a:srgbClr val="B2B2B2"/>
                </a:solidFill>
              </a:rPr>
              <a:t>人机交互系统</a:t>
            </a:r>
            <a:r>
              <a:rPr lang="en-US" altLang="zh-CN" sz="2400" dirty="0" smtClean="0">
                <a:solidFill>
                  <a:srgbClr val="B2B2B2"/>
                </a:solidFill>
              </a:rPr>
              <a:t>(Human-Machine Interactive system)</a:t>
            </a:r>
          </a:p>
          <a:p>
            <a:pPr eaLnBrk="1" hangingPunct="1"/>
            <a:endParaRPr lang="en-US" altLang="zh-CN" sz="2400" dirty="0" smtClean="0">
              <a:solidFill>
                <a:srgbClr val="B2B2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研究热点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smtClean="0">
                <a:solidFill>
                  <a:srgbClr val="B2B2B2"/>
                </a:solidFill>
              </a:rPr>
              <a:t>通信</a:t>
            </a:r>
          </a:p>
          <a:p>
            <a:pPr eaLnBrk="1" hangingPunct="1"/>
            <a:r>
              <a:rPr lang="zh-CN" altLang="en-US" sz="2400" smtClean="0"/>
              <a:t>人机交互系统</a:t>
            </a:r>
            <a:r>
              <a:rPr lang="en-US" altLang="zh-CN" sz="2400" smtClean="0"/>
              <a:t>(Human-Machine Interactive system)</a:t>
            </a:r>
          </a:p>
          <a:p>
            <a:pPr lvl="1" eaLnBrk="1" hangingPunct="1"/>
            <a:r>
              <a:rPr lang="zh-CN" altLang="en-US" sz="2000" smtClean="0"/>
              <a:t>语音合成</a:t>
            </a:r>
            <a:r>
              <a:rPr lang="en-US" altLang="zh-CN" sz="2000" smtClean="0"/>
              <a:t>(Speech Synthesis)</a:t>
            </a:r>
          </a:p>
          <a:p>
            <a:pPr lvl="1" eaLnBrk="1" hangingPunct="1"/>
            <a:r>
              <a:rPr lang="zh-CN" altLang="en-US" sz="2000" smtClean="0"/>
              <a:t>语音识别</a:t>
            </a:r>
            <a:r>
              <a:rPr lang="en-US" altLang="zh-CN" sz="2000" smtClean="0"/>
              <a:t>(Speech Recognition)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语音合成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6773862" cy="42195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1600" dirty="0" smtClean="0"/>
              <a:t>技术路线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参数合成，</a:t>
            </a:r>
            <a:r>
              <a:rPr lang="en-US" altLang="zh-CN" sz="1400" dirty="0" err="1" smtClean="0"/>
              <a:t>Klatt</a:t>
            </a:r>
            <a:r>
              <a:rPr lang="zh-CN" altLang="en-US" sz="1400" dirty="0" smtClean="0"/>
              <a:t>合成器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波形拼接，</a:t>
            </a:r>
            <a:r>
              <a:rPr lang="en-US" altLang="zh-CN" sz="1400" dirty="0" smtClean="0"/>
              <a:t>PSOLA</a:t>
            </a:r>
            <a:r>
              <a:rPr lang="zh-CN" altLang="en-US" sz="1400" dirty="0" smtClean="0"/>
              <a:t>算法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基于统计原理的数据驱动建模技术，包括声学模型和语言模型</a:t>
            </a:r>
            <a:endParaRPr lang="en-US" altLang="zh-CN" sz="1400" dirty="0" smtClean="0"/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深度学习架构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600" dirty="0" smtClean="0"/>
              <a:t>研究内容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孤立音节／词 </a:t>
            </a:r>
            <a:r>
              <a:rPr lang="en-US" altLang="zh-CN" sz="1400" dirty="0" smtClean="0"/>
              <a:t>(isolated syllable/word)-&gt; </a:t>
            </a:r>
            <a:r>
              <a:rPr lang="zh-CN" altLang="en-US" sz="1400" dirty="0" smtClean="0"/>
              <a:t>连续语音</a:t>
            </a:r>
            <a:r>
              <a:rPr lang="en-US" altLang="zh-CN" sz="1400" dirty="0" smtClean="0"/>
              <a:t>(continuous speech)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清晰度</a:t>
            </a:r>
            <a:r>
              <a:rPr lang="en-US" altLang="zh-CN" sz="1400" dirty="0" smtClean="0"/>
              <a:t>(intelligibility) -&gt; </a:t>
            </a:r>
            <a:r>
              <a:rPr lang="zh-CN" altLang="en-US" sz="1400" dirty="0" smtClean="0"/>
              <a:t>自然度</a:t>
            </a:r>
            <a:r>
              <a:rPr lang="en-US" altLang="zh-CN" sz="1400" dirty="0" smtClean="0"/>
              <a:t>(naturalness)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音段</a:t>
            </a:r>
            <a:r>
              <a:rPr lang="en-US" altLang="zh-CN" sz="1400" dirty="0" smtClean="0"/>
              <a:t>(segment)</a:t>
            </a:r>
            <a:r>
              <a:rPr lang="zh-CN" altLang="en-US" sz="1400" dirty="0" smtClean="0"/>
              <a:t>处理 </a:t>
            </a:r>
            <a:r>
              <a:rPr lang="en-US" altLang="zh-CN" sz="1400" dirty="0" smtClean="0"/>
              <a:t>-&gt; </a:t>
            </a:r>
            <a:r>
              <a:rPr lang="zh-CN" altLang="en-US" sz="1400" dirty="0" smtClean="0"/>
              <a:t>韵律</a:t>
            </a:r>
            <a:r>
              <a:rPr lang="en-US" altLang="zh-CN" sz="1400" dirty="0" smtClean="0"/>
              <a:t>(prosody)</a:t>
            </a:r>
            <a:r>
              <a:rPr lang="zh-CN" altLang="en-US" sz="1400" dirty="0" smtClean="0"/>
              <a:t>建摸 </a:t>
            </a:r>
            <a:r>
              <a:rPr lang="en-US" altLang="zh-CN" sz="1400" dirty="0" smtClean="0"/>
              <a:t>-&gt; </a:t>
            </a:r>
            <a:r>
              <a:rPr lang="zh-CN" altLang="en-US" sz="1400" dirty="0" smtClean="0"/>
              <a:t>丰富表现力</a:t>
            </a:r>
            <a:r>
              <a:rPr lang="en-US" altLang="zh-CN" sz="1400" dirty="0" smtClean="0"/>
              <a:t>(expressiveness)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600" dirty="0" smtClean="0"/>
              <a:t>应用领域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服务器级：呼叫中心、信息服务、虚拟现实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桌面系统：办公自动化、电子教学、助残工具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嵌入式设备：手机、车载、玩具、助残设备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1600" dirty="0" smtClean="0"/>
              <a:t>例：</a:t>
            </a:r>
            <a:r>
              <a:rPr lang="zh-CN" altLang="en-US" sz="1400" dirty="0"/>
              <a:t>语音合成（</a:t>
            </a:r>
            <a:r>
              <a:rPr lang="en-US" altLang="zh-CN" sz="1400" dirty="0"/>
              <a:t>Speech Synthesis</a:t>
            </a:r>
            <a:r>
              <a:rPr lang="zh-CN" altLang="en-US" sz="1400" dirty="0"/>
              <a:t>）的研究已有二百多年的历史，真正有实用价值的语音合成技术则是随着计算机、数字信号处理技术的发展而发展起来的，而深度学习的引入，更使得机器能够产生高清晰度（</a:t>
            </a:r>
            <a:r>
              <a:rPr lang="en-US" altLang="zh-CN" sz="1400" dirty="0"/>
              <a:t>High Intelligibility</a:t>
            </a:r>
            <a:r>
              <a:rPr lang="zh-CN" altLang="en-US" sz="1400" dirty="0"/>
              <a:t>）、高自然度（</a:t>
            </a:r>
            <a:r>
              <a:rPr lang="en-US" altLang="zh-CN" sz="1400" dirty="0"/>
              <a:t>High </a:t>
            </a:r>
            <a:r>
              <a:rPr lang="en-US" altLang="zh-CN" sz="1400" dirty="0" err="1"/>
              <a:t>Natureness</a:t>
            </a:r>
            <a:r>
              <a:rPr lang="zh-CN" altLang="en-US" sz="1400" dirty="0"/>
              <a:t>）、高表现力（</a:t>
            </a:r>
            <a:r>
              <a:rPr lang="en-US" altLang="zh-CN" sz="1400" dirty="0"/>
              <a:t>High Expressiveness</a:t>
            </a:r>
            <a:r>
              <a:rPr lang="zh-CN" altLang="en-US" sz="1400" dirty="0"/>
              <a:t>）的连续语音。</a:t>
            </a:r>
            <a:endParaRPr lang="en-US" altLang="zh-CN" sz="1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1600" dirty="0" smtClean="0"/>
          </a:p>
        </p:txBody>
      </p:sp>
      <p:pic>
        <p:nvPicPr>
          <p:cNvPr id="3" name="图片 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8199" y="566124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语音识别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1600" dirty="0" smtClean="0"/>
              <a:t>技术路线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模板匹配，</a:t>
            </a:r>
            <a:r>
              <a:rPr lang="en-US" altLang="zh-CN" sz="1400" dirty="0" smtClean="0"/>
              <a:t>DTW</a:t>
            </a:r>
            <a:r>
              <a:rPr lang="zh-CN" altLang="en-US" sz="1400" dirty="0" smtClean="0"/>
              <a:t>算法（</a:t>
            </a:r>
            <a:r>
              <a:rPr lang="en-US" altLang="zh-CN" sz="1400" dirty="0" smtClean="0"/>
              <a:t>60</a:t>
            </a:r>
            <a:r>
              <a:rPr lang="zh-CN" altLang="en-US" sz="1400" dirty="0" smtClean="0"/>
              <a:t>年代末）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动态模型，</a:t>
            </a:r>
            <a:r>
              <a:rPr lang="en-US" altLang="zh-CN" sz="1400" dirty="0" smtClean="0"/>
              <a:t>HMM</a:t>
            </a:r>
            <a:r>
              <a:rPr lang="zh-CN" altLang="en-US" sz="1400" dirty="0" smtClean="0"/>
              <a:t>模型（</a:t>
            </a:r>
            <a:r>
              <a:rPr lang="en-US" altLang="zh-CN" sz="1400" dirty="0" smtClean="0"/>
              <a:t>80</a:t>
            </a:r>
            <a:r>
              <a:rPr lang="zh-CN" altLang="en-US" sz="1400" dirty="0" smtClean="0"/>
              <a:t>年代）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语言模型，</a:t>
            </a:r>
            <a:r>
              <a:rPr lang="en-US" altLang="zh-CN" sz="1400" dirty="0" smtClean="0"/>
              <a:t>N-gram</a:t>
            </a:r>
            <a:r>
              <a:rPr lang="zh-CN" altLang="en-US" sz="1400" dirty="0" smtClean="0"/>
              <a:t>文法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端到端的深度</a:t>
            </a:r>
            <a:r>
              <a:rPr lang="zh-CN" altLang="en-US" sz="1400" dirty="0" smtClean="0"/>
              <a:t>学习</a:t>
            </a:r>
            <a:endParaRPr lang="en-US" altLang="zh-CN" sz="14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600" dirty="0" smtClean="0"/>
              <a:t>研究内容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孤立音节／词 </a:t>
            </a:r>
            <a:r>
              <a:rPr lang="en-US" altLang="zh-CN" sz="1400" dirty="0" smtClean="0"/>
              <a:t>-&gt; </a:t>
            </a:r>
            <a:r>
              <a:rPr lang="zh-CN" altLang="en-US" sz="1400" dirty="0" smtClean="0"/>
              <a:t>连续语音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特定发音人 </a:t>
            </a:r>
            <a:r>
              <a:rPr lang="en-US" altLang="zh-CN" sz="1400" dirty="0" smtClean="0"/>
              <a:t>(speaker-</a:t>
            </a:r>
            <a:r>
              <a:rPr lang="en-US" altLang="zh-CN" sz="1400" dirty="0" err="1" smtClean="0"/>
              <a:t>dependant</a:t>
            </a:r>
            <a:r>
              <a:rPr lang="en-US" altLang="zh-CN" sz="1400" dirty="0" smtClean="0"/>
              <a:t>)-&gt; </a:t>
            </a:r>
            <a:r>
              <a:rPr lang="zh-CN" altLang="en-US" sz="1400" dirty="0" smtClean="0"/>
              <a:t>非特定发音人</a:t>
            </a:r>
            <a:r>
              <a:rPr lang="en-US" altLang="zh-CN" sz="1400" dirty="0" smtClean="0"/>
              <a:t>(speaker-</a:t>
            </a:r>
            <a:r>
              <a:rPr lang="en-US" altLang="zh-CN" sz="1400" dirty="0" err="1" smtClean="0"/>
              <a:t>independant</a:t>
            </a:r>
            <a:r>
              <a:rPr lang="en-US" altLang="zh-CN" sz="1400" dirty="0" smtClean="0"/>
              <a:t>) 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朗读发音风格 </a:t>
            </a:r>
            <a:r>
              <a:rPr lang="en-US" altLang="zh-CN" sz="1400" dirty="0" smtClean="0"/>
              <a:t>(reading-style) -&gt; </a:t>
            </a:r>
            <a:r>
              <a:rPr lang="zh-CN" altLang="en-US" sz="1400" dirty="0" smtClean="0"/>
              <a:t>自然口语发音风格 </a:t>
            </a:r>
            <a:r>
              <a:rPr lang="en-US" altLang="zh-CN" sz="1400" dirty="0" smtClean="0"/>
              <a:t>(spontaneous speech)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600" dirty="0" smtClean="0"/>
              <a:t>应用领域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服务器级：呼叫中心、信息服务、虚拟现实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桌面系统：办公自动化、电子教学、助残工具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嵌入式设备：手机、车载、玩具、助残设备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600" dirty="0" smtClean="0"/>
              <a:t>研究热点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提高系统性能稳定性，即不定发音人、任意发音方式、苛刻使用环境下的，保持识别结果的准确率；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400" dirty="0" smtClean="0"/>
              <a:t>面向特定应用场景的言语理解。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其它研究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smtClean="0"/>
              <a:t>音频检索（</a:t>
            </a:r>
            <a:r>
              <a:rPr lang="en-US" altLang="zh-CN" sz="2400" smtClean="0"/>
              <a:t>Audio search</a:t>
            </a:r>
            <a:r>
              <a:rPr lang="zh-CN" altLang="en-US" sz="2400" smtClean="0"/>
              <a:t>）</a:t>
            </a:r>
          </a:p>
          <a:p>
            <a:pPr eaLnBrk="1" hangingPunct="1"/>
            <a:r>
              <a:rPr lang="zh-CN" altLang="en-US" sz="2400" smtClean="0"/>
              <a:t>发音人辨识／确认（</a:t>
            </a:r>
            <a:r>
              <a:rPr lang="en-US" altLang="zh-CN" sz="2400" smtClean="0"/>
              <a:t>Speaker identification/verification</a:t>
            </a:r>
            <a:r>
              <a:rPr lang="zh-CN" altLang="en-US" sz="2400" smtClean="0"/>
              <a:t>）</a:t>
            </a:r>
          </a:p>
          <a:p>
            <a:pPr eaLnBrk="1" hangingPunct="1"/>
            <a:r>
              <a:rPr lang="zh-CN" altLang="en-US" sz="2400" smtClean="0"/>
              <a:t>语音增强（</a:t>
            </a:r>
            <a:r>
              <a:rPr lang="en-US" altLang="zh-CN" sz="2400" smtClean="0"/>
              <a:t>Speech enhancement</a:t>
            </a:r>
            <a:r>
              <a:rPr lang="zh-CN" altLang="en-US" sz="2400" smtClean="0"/>
              <a:t>）</a:t>
            </a:r>
          </a:p>
          <a:p>
            <a:pPr eaLnBrk="1" hangingPunct="1"/>
            <a:r>
              <a:rPr lang="zh-CN" altLang="en-US" sz="2400" smtClean="0"/>
              <a:t>器官修复</a:t>
            </a:r>
            <a:r>
              <a:rPr lang="en-US" altLang="zh-CN" sz="2400" smtClean="0"/>
              <a:t>/</a:t>
            </a:r>
            <a:r>
              <a:rPr lang="zh-CN" altLang="en-US" sz="2400" smtClean="0"/>
              <a:t>补偿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研究热点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dirty="0" smtClean="0"/>
              <a:t>言语技术的新浪潮</a:t>
            </a:r>
            <a:endParaRPr lang="en-US" altLang="zh-CN" sz="2400" dirty="0" smtClean="0"/>
          </a:p>
          <a:p>
            <a:pPr lvl="1" eaLnBrk="1" hangingPunct="1"/>
            <a:r>
              <a:rPr lang="zh-CN" altLang="en-US" sz="2000" dirty="0" smtClean="0"/>
              <a:t>需求驱动：移动设备</a:t>
            </a:r>
            <a:endParaRPr lang="en-US" altLang="zh-CN" sz="2000" dirty="0" smtClean="0"/>
          </a:p>
          <a:p>
            <a:pPr lvl="1" eaLnBrk="1" hangingPunct="1"/>
            <a:r>
              <a:rPr lang="zh-CN" altLang="en-US" sz="2000" dirty="0" smtClean="0"/>
              <a:t>平台支撑：云计算</a:t>
            </a:r>
            <a:endParaRPr lang="en-US" altLang="zh-CN" sz="2000" dirty="0" smtClean="0"/>
          </a:p>
          <a:p>
            <a:pPr lvl="1" eaLnBrk="1" hangingPunct="1"/>
            <a:r>
              <a:rPr lang="zh-CN" altLang="en-US" sz="2000" dirty="0" smtClean="0"/>
              <a:t>技术突破：深度学习</a:t>
            </a:r>
            <a:endParaRPr lang="en-US" altLang="zh-CN" sz="2000" dirty="0" smtClean="0"/>
          </a:p>
          <a:p>
            <a:pPr eaLnBrk="1" hangingPunct="1"/>
            <a:r>
              <a:rPr lang="en-US" altLang="zh-CN" sz="2400" dirty="0" smtClean="0"/>
              <a:t>DL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Deep Learning</a:t>
            </a:r>
            <a:r>
              <a:rPr lang="zh-CN" altLang="en-US" sz="2400" dirty="0" smtClean="0"/>
              <a:t>）在言语技术中的应用</a:t>
            </a:r>
            <a:endParaRPr lang="en-US" altLang="zh-CN" sz="2400" dirty="0" smtClean="0"/>
          </a:p>
          <a:p>
            <a:pPr lvl="1" eaLnBrk="1" hangingPunct="1"/>
            <a:r>
              <a:rPr lang="en-US" altLang="zh-CN" sz="2000" dirty="0" smtClean="0"/>
              <a:t>DNN(Deep Neural Network) (Hinton 2006)</a:t>
            </a:r>
          </a:p>
          <a:p>
            <a:pPr lvl="1" eaLnBrk="1" hangingPunct="1"/>
            <a:r>
              <a:rPr lang="en-US" altLang="zh-CN" sz="2000" dirty="0" smtClean="0"/>
              <a:t>ASR (Automatic Speech Recognition) (2009)</a:t>
            </a:r>
          </a:p>
          <a:p>
            <a:pPr lvl="1" eaLnBrk="1" hangingPunct="1"/>
            <a:r>
              <a:rPr lang="en-US" altLang="zh-CN" sz="2000" dirty="0" smtClean="0"/>
              <a:t>TTS (Text To Speech) (2013)</a:t>
            </a:r>
          </a:p>
          <a:p>
            <a:pPr eaLnBrk="1" hangingPunct="1"/>
            <a:r>
              <a:rPr lang="zh-CN" altLang="en-US" sz="2400" dirty="0" smtClean="0"/>
              <a:t>技术领导者</a:t>
            </a:r>
            <a:endParaRPr lang="en-US" altLang="zh-CN" sz="2400" dirty="0" smtClean="0"/>
          </a:p>
          <a:p>
            <a:pPr lvl="1" eaLnBrk="1" hangingPunct="1"/>
            <a:r>
              <a:rPr lang="en-US" altLang="zh-CN" sz="2000" dirty="0" smtClean="0"/>
              <a:t>Google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Apple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Microsoft</a:t>
            </a:r>
            <a:r>
              <a:rPr lang="zh-CN" altLang="en-US" sz="2000" dirty="0" smtClean="0"/>
              <a:t>，</a:t>
            </a:r>
            <a:r>
              <a:rPr lang="en-US" altLang="zh-CN" sz="2000" dirty="0"/>
              <a:t>F</a:t>
            </a:r>
            <a:r>
              <a:rPr lang="en-US" altLang="zh-CN" sz="2000" dirty="0" smtClean="0"/>
              <a:t>acebook</a:t>
            </a:r>
          </a:p>
          <a:p>
            <a:pPr lvl="1" eaLnBrk="1" hangingPunct="1"/>
            <a:r>
              <a:rPr lang="zh-CN" altLang="en-US" sz="2000" dirty="0" smtClean="0"/>
              <a:t>百度、腾讯、阿里、美团、字节、</a:t>
            </a:r>
            <a:r>
              <a:rPr lang="zh-CN" altLang="en-US" sz="2000" dirty="0" smtClean="0">
                <a:solidFill>
                  <a:srgbClr val="FF0000"/>
                </a:solidFill>
              </a:rPr>
              <a:t>讯飞、思</a:t>
            </a:r>
            <a:r>
              <a:rPr lang="zh-CN" altLang="en-US" sz="2000" dirty="0">
                <a:solidFill>
                  <a:srgbClr val="FF0000"/>
                </a:solidFill>
              </a:rPr>
              <a:t>必驰</a:t>
            </a:r>
            <a:r>
              <a:rPr lang="zh-CN" altLang="en-US" sz="2000" dirty="0" smtClean="0">
                <a:solidFill>
                  <a:srgbClr val="FF0000"/>
                </a:solidFill>
              </a:rPr>
              <a:t>。。。。。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pPr lvl="1" eaLnBrk="1" hangingPunct="1"/>
            <a:endParaRPr lang="en-US" altLang="zh-C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本章小结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smtClean="0"/>
              <a:t>什么是语音</a:t>
            </a:r>
          </a:p>
          <a:p>
            <a:pPr eaLnBrk="1" hangingPunct="1"/>
            <a:r>
              <a:rPr lang="zh-CN" altLang="en-US" sz="2400" smtClean="0"/>
              <a:t>语音交际过程</a:t>
            </a:r>
          </a:p>
          <a:p>
            <a:pPr eaLnBrk="1" hangingPunct="1"/>
            <a:r>
              <a:rPr lang="zh-CN" altLang="en-US" sz="2400" smtClean="0"/>
              <a:t>语音信号处理的研究领域</a:t>
            </a:r>
          </a:p>
          <a:p>
            <a:pPr eaLnBrk="1" hangingPunct="1"/>
            <a:r>
              <a:rPr lang="zh-CN" altLang="en-US" sz="2400" smtClean="0"/>
              <a:t>研究热点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CN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课程特点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smtClean="0"/>
              <a:t>新兴学科</a:t>
            </a:r>
          </a:p>
          <a:p>
            <a:pPr lvl="1" eaLnBrk="1" hangingPunct="1"/>
            <a:r>
              <a:rPr lang="zh-CN" altLang="en-US" sz="2000" smtClean="0"/>
              <a:t>应用</a:t>
            </a:r>
          </a:p>
          <a:p>
            <a:pPr lvl="1" eaLnBrk="1" hangingPunct="1"/>
            <a:r>
              <a:rPr lang="zh-CN" altLang="en-US" sz="2000" smtClean="0"/>
              <a:t>前沿</a:t>
            </a:r>
          </a:p>
          <a:p>
            <a:pPr lvl="1" eaLnBrk="1" hangingPunct="1"/>
            <a:r>
              <a:rPr lang="zh-CN" altLang="en-US" sz="2000" smtClean="0"/>
              <a:t>交叉</a:t>
            </a:r>
          </a:p>
          <a:p>
            <a:pPr eaLnBrk="1" hangingPunct="1"/>
            <a:r>
              <a:rPr lang="zh-CN" altLang="en-US" sz="2400" smtClean="0"/>
              <a:t>基础知识</a:t>
            </a:r>
          </a:p>
          <a:p>
            <a:pPr lvl="1" eaLnBrk="1" hangingPunct="1"/>
            <a:r>
              <a:rPr lang="zh-CN" altLang="en-US" sz="2000" smtClean="0"/>
              <a:t>面广</a:t>
            </a:r>
          </a:p>
          <a:p>
            <a:pPr lvl="1" eaLnBrk="1" hangingPunct="1"/>
            <a:r>
              <a:rPr lang="zh-CN" altLang="en-US" sz="2000" smtClean="0"/>
              <a:t>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课程与安排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dirty="0" smtClean="0"/>
              <a:t>目标－</a:t>
            </a:r>
            <a:r>
              <a:rPr lang="zh-CN" altLang="en-US" sz="2400" dirty="0" smtClean="0"/>
              <a:t>为从事专业研究／开发打下基础</a:t>
            </a:r>
          </a:p>
          <a:p>
            <a:pPr lvl="1" eaLnBrk="1" hangingPunct="1"/>
            <a:r>
              <a:rPr lang="zh-CN" altLang="en-US" sz="2400" dirty="0" smtClean="0"/>
              <a:t>基础理论</a:t>
            </a:r>
            <a:r>
              <a:rPr lang="en-US" altLang="zh-CN" sz="2400" dirty="0" smtClean="0"/>
              <a:t>—</a:t>
            </a:r>
            <a:r>
              <a:rPr lang="zh-CN" altLang="en-US" sz="2400" dirty="0" smtClean="0"/>
              <a:t>理解</a:t>
            </a:r>
          </a:p>
          <a:p>
            <a:pPr lvl="1" eaLnBrk="1" hangingPunct="1"/>
            <a:r>
              <a:rPr lang="zh-CN" altLang="en-US" sz="2400" dirty="0" smtClean="0"/>
              <a:t>技术原理与方法</a:t>
            </a:r>
            <a:r>
              <a:rPr lang="en-US" altLang="zh-CN" sz="2400" dirty="0" smtClean="0"/>
              <a:t>—</a:t>
            </a:r>
            <a:r>
              <a:rPr lang="zh-CN" altLang="en-US" sz="2400" dirty="0" smtClean="0"/>
              <a:t>掌握</a:t>
            </a:r>
            <a:endParaRPr lang="en-US" altLang="zh-CN" sz="2400" dirty="0" smtClean="0"/>
          </a:p>
          <a:p>
            <a:pPr lvl="1" eaLnBrk="1" hangingPunct="1"/>
            <a:r>
              <a:rPr lang="zh-CN" altLang="en-US" sz="2400" dirty="0" smtClean="0"/>
              <a:t>历史、现状和趋势</a:t>
            </a:r>
            <a:r>
              <a:rPr lang="en-US" altLang="zh-CN" sz="2400" dirty="0" smtClean="0"/>
              <a:t>—</a:t>
            </a:r>
            <a:r>
              <a:rPr lang="zh-CN" altLang="en-US" sz="2400" dirty="0" smtClean="0"/>
              <a:t>了解</a:t>
            </a:r>
          </a:p>
          <a:p>
            <a:pPr eaLnBrk="1" hangingPunct="1"/>
            <a:r>
              <a:rPr lang="zh-CN" altLang="en-US" sz="2800" dirty="0" smtClean="0"/>
              <a:t>安排－</a:t>
            </a:r>
            <a:r>
              <a:rPr lang="en-US" altLang="zh-CN" sz="2400" dirty="0" smtClean="0"/>
              <a:t>32</a:t>
            </a:r>
            <a:r>
              <a:rPr lang="zh-CN" altLang="en-US" sz="2400" dirty="0" smtClean="0"/>
              <a:t>课时</a:t>
            </a:r>
          </a:p>
          <a:p>
            <a:pPr lvl="1" eaLnBrk="1" hangingPunct="1"/>
            <a:r>
              <a:rPr lang="zh-CN" altLang="en-US" sz="2400" dirty="0" smtClean="0"/>
              <a:t>内容选取，基本理论</a:t>
            </a:r>
            <a:r>
              <a:rPr lang="en-US" altLang="zh-CN" sz="2400" dirty="0" smtClean="0"/>
              <a:t>+</a:t>
            </a:r>
            <a:r>
              <a:rPr lang="zh-CN" altLang="en-US" sz="2400" dirty="0" smtClean="0"/>
              <a:t>实际应用</a:t>
            </a:r>
          </a:p>
          <a:p>
            <a:pPr lvl="1" eaLnBrk="1" hangingPunct="1"/>
            <a:r>
              <a:rPr lang="zh-CN" altLang="en-US" sz="2400" dirty="0" smtClean="0"/>
              <a:t>教授形式，讲授</a:t>
            </a:r>
            <a:r>
              <a:rPr lang="en-US" altLang="zh-CN" sz="2400" dirty="0" smtClean="0"/>
              <a:t>+</a:t>
            </a:r>
            <a:r>
              <a:rPr lang="zh-CN" altLang="en-US" sz="2400" dirty="0" smtClean="0"/>
              <a:t>操作</a:t>
            </a:r>
            <a:r>
              <a:rPr lang="en-US" altLang="zh-CN" sz="2400" dirty="0" smtClean="0"/>
              <a:t>+</a:t>
            </a:r>
            <a:r>
              <a:rPr lang="zh-CN" altLang="en-US" sz="2400" dirty="0" smtClean="0"/>
              <a:t>编程</a:t>
            </a:r>
          </a:p>
          <a:p>
            <a:pPr lvl="1" eaLnBrk="1" hangingPunct="1"/>
            <a:r>
              <a:rPr lang="zh-CN" altLang="en-US" sz="2400" dirty="0" smtClean="0"/>
              <a:t>考核方式，试卷（</a:t>
            </a:r>
            <a:r>
              <a:rPr lang="en-US" altLang="zh-CN" sz="2400" dirty="0" smtClean="0"/>
              <a:t>40</a:t>
            </a:r>
            <a:r>
              <a:rPr lang="zh-CN" altLang="en-US" sz="2400" dirty="0" smtClean="0"/>
              <a:t>）</a:t>
            </a:r>
            <a:r>
              <a:rPr lang="en-US" altLang="zh-CN" sz="2400" dirty="0" smtClean="0"/>
              <a:t>+</a:t>
            </a:r>
            <a:r>
              <a:rPr lang="zh-CN" altLang="en-US" sz="2400" dirty="0" smtClean="0"/>
              <a:t>实验（</a:t>
            </a:r>
            <a:r>
              <a:rPr lang="en-US" altLang="zh-CN" sz="2400" dirty="0" smtClean="0"/>
              <a:t>30</a:t>
            </a:r>
            <a:r>
              <a:rPr lang="zh-CN" altLang="en-US" sz="2400" dirty="0" smtClean="0"/>
              <a:t>）</a:t>
            </a:r>
            <a:r>
              <a:rPr lang="en-US" altLang="zh-CN" sz="2400" dirty="0" smtClean="0"/>
              <a:t>+</a:t>
            </a:r>
            <a:r>
              <a:rPr lang="zh-CN" altLang="en-US" sz="2400" dirty="0" smtClean="0"/>
              <a:t>作业（</a:t>
            </a:r>
            <a:r>
              <a:rPr lang="en-US" altLang="zh-CN" sz="2400" dirty="0" smtClean="0"/>
              <a:t>30</a:t>
            </a:r>
            <a:r>
              <a:rPr lang="zh-CN" altLang="en-US" sz="2400" dirty="0" smtClean="0"/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300" smtClean="0"/>
              <a:t>教材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400" dirty="0" smtClean="0"/>
              <a:t>基本教材： </a:t>
            </a:r>
            <a:endParaRPr lang="en-US" altLang="zh-CN" sz="2400" dirty="0" smtClean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2000" dirty="0" smtClean="0"/>
              <a:t>[1]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《</a:t>
            </a:r>
            <a:r>
              <a:rPr lang="zh-CN" altLang="en-US" sz="2000" dirty="0">
                <a:solidFill>
                  <a:srgbClr val="FF0000"/>
                </a:solidFill>
              </a:rPr>
              <a:t>语音信号处理</a:t>
            </a:r>
            <a:r>
              <a:rPr lang="en-US" altLang="zh-CN" sz="2000" dirty="0" smtClean="0">
                <a:solidFill>
                  <a:srgbClr val="FF0000"/>
                </a:solidFill>
              </a:rPr>
              <a:t>》(</a:t>
            </a:r>
            <a:r>
              <a:rPr lang="zh-CN" altLang="en-US" sz="2000" dirty="0" smtClean="0">
                <a:solidFill>
                  <a:srgbClr val="FF0000"/>
                </a:solidFill>
              </a:rPr>
              <a:t>第</a:t>
            </a:r>
            <a:r>
              <a:rPr lang="en-US" altLang="zh-CN" sz="2000" dirty="0">
                <a:solidFill>
                  <a:srgbClr val="FF0000"/>
                </a:solidFill>
              </a:rPr>
              <a:t>3</a:t>
            </a:r>
            <a:r>
              <a:rPr lang="zh-CN" altLang="en-US" sz="2000" dirty="0" smtClean="0">
                <a:solidFill>
                  <a:srgbClr val="FF0000"/>
                </a:solidFill>
              </a:rPr>
              <a:t>版</a:t>
            </a:r>
            <a:r>
              <a:rPr lang="en-US" altLang="zh-CN" sz="2000" dirty="0" smtClean="0">
                <a:solidFill>
                  <a:srgbClr val="FF0000"/>
                </a:solidFill>
              </a:rPr>
              <a:t>)</a:t>
            </a:r>
            <a:r>
              <a:rPr lang="zh-CN" altLang="en-US" sz="2000" dirty="0" smtClean="0">
                <a:solidFill>
                  <a:srgbClr val="FF0000"/>
                </a:solidFill>
              </a:rPr>
              <a:t>，</a:t>
            </a:r>
            <a:r>
              <a:rPr lang="zh-CN" altLang="en-US" sz="2000" dirty="0">
                <a:solidFill>
                  <a:srgbClr val="FF0000"/>
                </a:solidFill>
              </a:rPr>
              <a:t>韩纪</a:t>
            </a:r>
            <a:r>
              <a:rPr lang="zh-CN" altLang="en-US" sz="2000" dirty="0" smtClean="0">
                <a:solidFill>
                  <a:srgbClr val="FF0000"/>
                </a:solidFill>
              </a:rPr>
              <a:t>庆等编著</a:t>
            </a:r>
            <a:r>
              <a:rPr lang="zh-CN" altLang="en-US" sz="2000" dirty="0">
                <a:solidFill>
                  <a:srgbClr val="FF0000"/>
                </a:solidFill>
              </a:rPr>
              <a:t>，清华大学出版社，</a:t>
            </a:r>
            <a:r>
              <a:rPr lang="en-US" altLang="zh-CN" sz="2000" dirty="0" smtClean="0">
                <a:solidFill>
                  <a:srgbClr val="FF0000"/>
                </a:solidFill>
              </a:rPr>
              <a:t>2019</a:t>
            </a:r>
          </a:p>
          <a:p>
            <a:pPr eaLnBrk="1" hangingPunct="1">
              <a:defRPr/>
            </a:pPr>
            <a:r>
              <a:rPr lang="zh-CN" altLang="en-US" sz="2400" dirty="0" smtClean="0"/>
              <a:t>参考书目</a:t>
            </a:r>
            <a:r>
              <a:rPr lang="en-US" altLang="zh-CN" sz="2400" dirty="0" smtClean="0"/>
              <a:t>:</a:t>
            </a:r>
          </a:p>
          <a:p>
            <a:pPr marL="0" indent="0">
              <a:buNone/>
            </a:pPr>
            <a:r>
              <a:rPr lang="en-US" altLang="zh-CN" sz="2000" dirty="0" smtClean="0"/>
              <a:t>[</a:t>
            </a:r>
            <a:r>
              <a:rPr lang="en-US" altLang="zh-CN" sz="2000" dirty="0"/>
              <a:t>2]</a:t>
            </a:r>
            <a:r>
              <a:rPr lang="zh-CN" altLang="zh-CN" sz="2000" dirty="0"/>
              <a:t>《语音识别原理与应用》，洪青阳等编，电子工业出版社，</a:t>
            </a:r>
            <a:r>
              <a:rPr lang="en-US" altLang="zh-CN" sz="2000" dirty="0"/>
              <a:t>2020</a:t>
            </a:r>
            <a:r>
              <a:rPr lang="zh-CN" altLang="zh-CN" sz="2000" dirty="0"/>
              <a:t>年</a:t>
            </a:r>
          </a:p>
          <a:p>
            <a:pPr marL="0" indent="0">
              <a:buNone/>
            </a:pPr>
            <a:r>
              <a:rPr lang="en-US" altLang="zh-CN" sz="2000" dirty="0"/>
              <a:t>[3</a:t>
            </a:r>
            <a:r>
              <a:rPr lang="en-US" altLang="zh-CN" sz="2000" dirty="0" smtClean="0"/>
              <a:t>]</a:t>
            </a:r>
            <a:r>
              <a:rPr lang="zh-CN" altLang="zh-CN" sz="2000" dirty="0" smtClean="0"/>
              <a:t>《</a:t>
            </a:r>
            <a:r>
              <a:rPr lang="en-US" altLang="zh-CN" sz="2000" dirty="0" smtClean="0"/>
              <a:t>Kaldi</a:t>
            </a:r>
            <a:r>
              <a:rPr lang="zh-CN" altLang="zh-CN" sz="2000" dirty="0" smtClean="0"/>
              <a:t>语音识别</a:t>
            </a:r>
            <a:r>
              <a:rPr lang="zh-CN" altLang="en-US" sz="2000" dirty="0" smtClean="0"/>
              <a:t>实践</a:t>
            </a:r>
            <a:r>
              <a:rPr lang="zh-CN" altLang="zh-CN" sz="2000" dirty="0" smtClean="0"/>
              <a:t>》</a:t>
            </a:r>
            <a:r>
              <a:rPr lang="zh-CN" altLang="zh-CN" sz="2000" dirty="0" smtClean="0"/>
              <a:t>，陈果果等编，电子工业出版社，</a:t>
            </a:r>
            <a:r>
              <a:rPr lang="en-US" altLang="zh-CN" sz="2000" dirty="0" smtClean="0"/>
              <a:t>2020</a:t>
            </a:r>
            <a:r>
              <a:rPr lang="zh-CN" altLang="zh-CN" sz="2000" dirty="0" smtClean="0"/>
              <a:t>年</a:t>
            </a:r>
            <a:endParaRPr lang="en-US" altLang="zh-CN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solidFill>
                  <a:srgbClr val="00B0F0"/>
                </a:solidFill>
              </a:rPr>
              <a:t>[4]《</a:t>
            </a:r>
            <a:r>
              <a:rPr lang="zh-CN" altLang="en-US" sz="2000" dirty="0" smtClean="0">
                <a:solidFill>
                  <a:srgbClr val="00B0F0"/>
                </a:solidFill>
              </a:rPr>
              <a:t>语音信号处理</a:t>
            </a:r>
            <a:r>
              <a:rPr lang="en-US" altLang="zh-CN" sz="2000" dirty="0" smtClean="0">
                <a:solidFill>
                  <a:srgbClr val="00B0F0"/>
                </a:solidFill>
              </a:rPr>
              <a:t>》</a:t>
            </a:r>
            <a:r>
              <a:rPr lang="zh-CN" altLang="en-US" sz="2000" dirty="0" smtClean="0">
                <a:solidFill>
                  <a:srgbClr val="00B0F0"/>
                </a:solidFill>
              </a:rPr>
              <a:t>，胡航编著，哈尔滨工业大学出版社</a:t>
            </a:r>
            <a:endParaRPr lang="en-US" altLang="zh-CN" sz="2000" dirty="0" smtClean="0">
              <a:solidFill>
                <a:srgbClr val="00B0F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dirty="0" smtClean="0">
                <a:solidFill>
                  <a:srgbClr val="00B0F0"/>
                </a:solidFill>
              </a:rPr>
              <a:t>[5]《</a:t>
            </a:r>
            <a:r>
              <a:rPr lang="zh-CN" altLang="en-US" sz="2000" dirty="0" smtClean="0">
                <a:solidFill>
                  <a:srgbClr val="00B0F0"/>
                </a:solidFill>
              </a:rPr>
              <a:t>实验语音学教程</a:t>
            </a:r>
            <a:r>
              <a:rPr lang="en-US" altLang="zh-CN" sz="2000" dirty="0" smtClean="0">
                <a:solidFill>
                  <a:srgbClr val="00B0F0"/>
                </a:solidFill>
              </a:rPr>
              <a:t>》</a:t>
            </a:r>
            <a:r>
              <a:rPr lang="zh-CN" altLang="en-US" sz="2000" dirty="0" smtClean="0">
                <a:solidFill>
                  <a:srgbClr val="00B0F0"/>
                </a:solidFill>
              </a:rPr>
              <a:t>，吴宗济、林茂灿等著，高等教育出版社，</a:t>
            </a:r>
            <a:r>
              <a:rPr lang="en-US" altLang="zh-CN" sz="2000" dirty="0" smtClean="0">
                <a:solidFill>
                  <a:srgbClr val="00B0F0"/>
                </a:solidFill>
              </a:rPr>
              <a:t>1989</a:t>
            </a:r>
          </a:p>
          <a:p>
            <a:pPr marL="0" indent="0">
              <a:buNone/>
            </a:pPr>
            <a:endParaRPr lang="zh-CN" altLang="zh-CN" sz="2000" dirty="0" smtClean="0"/>
          </a:p>
          <a:p>
            <a:pPr marL="0" indent="0">
              <a:buNone/>
            </a:pPr>
            <a:endParaRPr lang="zh-CN" altLang="en-US" sz="2400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内容及进度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 dirty="0" smtClean="0"/>
              <a:t>	</a:t>
            </a:r>
            <a:r>
              <a:rPr lang="zh-CN" altLang="en-US" sz="1800" dirty="0"/>
              <a:t>内容</a:t>
            </a:r>
            <a:r>
              <a:rPr lang="zh-CN" altLang="en-US" sz="1800" dirty="0" smtClean="0"/>
              <a:t>					课时		练习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第一章 绪论 				</a:t>
            </a:r>
            <a:r>
              <a:rPr lang="en-US" altLang="zh-CN" sz="1800" dirty="0" smtClean="0"/>
              <a:t>2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第二章 语音基础知识及产生模型</a:t>
            </a:r>
            <a:r>
              <a:rPr lang="en-US" altLang="zh-CN" sz="1800" dirty="0" smtClean="0"/>
              <a:t>		2		</a:t>
            </a:r>
            <a:r>
              <a:rPr lang="zh-CN" altLang="en-US" sz="1800" dirty="0" smtClean="0"/>
              <a:t>作业</a:t>
            </a:r>
            <a:endParaRPr lang="en-US" altLang="zh-CN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第三</a:t>
            </a:r>
            <a:r>
              <a:rPr lang="zh-CN" altLang="en-US" sz="1800" dirty="0" smtClean="0"/>
              <a:t>章 语音信号的特征分析 		</a:t>
            </a:r>
            <a:r>
              <a:rPr lang="en-US" altLang="zh-CN" sz="1800" dirty="0" smtClean="0"/>
              <a:t>8		</a:t>
            </a:r>
            <a:r>
              <a:rPr lang="zh-CN" altLang="en-US" sz="1800" dirty="0" smtClean="0"/>
              <a:t>作业</a:t>
            </a:r>
            <a:endParaRPr lang="en-US" altLang="zh-CN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/>
              <a:t>实验</a:t>
            </a:r>
            <a:r>
              <a:rPr lang="en-US" altLang="zh-CN" sz="1800" dirty="0"/>
              <a:t>1				0		</a:t>
            </a:r>
            <a:r>
              <a:rPr lang="zh-CN" altLang="en-US" sz="1800" dirty="0"/>
              <a:t>实验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实验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				</a:t>
            </a:r>
            <a:r>
              <a:rPr lang="en-US" altLang="zh-CN" sz="1800" dirty="0" smtClean="0"/>
              <a:t>0		</a:t>
            </a:r>
            <a:r>
              <a:rPr lang="zh-CN" altLang="en-US" sz="1800" dirty="0" smtClean="0"/>
              <a:t>实验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第四章 线性预测分析			</a:t>
            </a:r>
            <a:r>
              <a:rPr lang="en-US" altLang="zh-CN" sz="1800" dirty="0" smtClean="0"/>
              <a:t>2		</a:t>
            </a:r>
            <a:r>
              <a:rPr lang="zh-CN" altLang="en-US" sz="1800" dirty="0" smtClean="0"/>
              <a:t>作业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第五章 语音编码</a:t>
            </a:r>
            <a:r>
              <a:rPr lang="en-US" altLang="zh-CN" sz="1800" dirty="0" smtClean="0"/>
              <a:t>			2		</a:t>
            </a:r>
            <a:r>
              <a:rPr lang="zh-CN" altLang="en-US" sz="1800" dirty="0"/>
              <a:t>作业</a:t>
            </a:r>
            <a:endParaRPr lang="en-US" altLang="zh-CN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第六章 语音识别			</a:t>
            </a:r>
            <a:r>
              <a:rPr lang="en-US" altLang="zh-CN" sz="1800" dirty="0" smtClean="0"/>
              <a:t>8		</a:t>
            </a:r>
            <a:r>
              <a:rPr lang="zh-CN" altLang="en-US" sz="1800" dirty="0" smtClean="0"/>
              <a:t>作业</a:t>
            </a:r>
            <a:endParaRPr lang="en-US" altLang="zh-CN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实验</a:t>
            </a:r>
            <a:r>
              <a:rPr lang="en-US" altLang="zh-CN" sz="1800" dirty="0" smtClean="0"/>
              <a:t>3				0		</a:t>
            </a:r>
            <a:r>
              <a:rPr lang="zh-CN" altLang="en-US" sz="1800" dirty="0" smtClean="0"/>
              <a:t>实验</a:t>
            </a:r>
            <a:endParaRPr lang="en-US" altLang="zh-CN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第七章 发音人识别</a:t>
            </a:r>
            <a:r>
              <a:rPr lang="en-US" altLang="zh-CN" sz="1800" dirty="0" smtClean="0"/>
              <a:t>			2		</a:t>
            </a:r>
            <a:r>
              <a:rPr lang="zh-CN" altLang="en-US" sz="1800" dirty="0"/>
              <a:t>作业</a:t>
            </a:r>
            <a:endParaRPr lang="en-US" altLang="zh-CN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第九章 语音合成			</a:t>
            </a:r>
            <a:r>
              <a:rPr lang="en-US" altLang="zh-CN" sz="1800" dirty="0" smtClean="0"/>
              <a:t>2		</a:t>
            </a:r>
            <a:r>
              <a:rPr lang="zh-CN" altLang="en-US" sz="1800" dirty="0" smtClean="0"/>
              <a:t>作业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总结、</a:t>
            </a:r>
            <a:r>
              <a:rPr lang="zh-CN" altLang="en-US" sz="1800" dirty="0" smtClean="0"/>
              <a:t>复习</a:t>
            </a:r>
            <a:r>
              <a:rPr lang="en-US" altLang="zh-CN" sz="1800" dirty="0" smtClean="0"/>
              <a:t>/</a:t>
            </a:r>
            <a:r>
              <a:rPr lang="zh-CN" altLang="en-US" sz="1800" dirty="0" smtClean="0"/>
              <a:t>答疑			</a:t>
            </a:r>
            <a:r>
              <a:rPr lang="en-US" altLang="zh-CN" sz="1800" dirty="0" smtClean="0"/>
              <a:t>2</a:t>
            </a:r>
            <a:endParaRPr lang="en-US" altLang="zh-CN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考试					</a:t>
            </a:r>
            <a:r>
              <a:rPr lang="en-US" altLang="zh-CN" sz="1800" dirty="0"/>
              <a:t>2</a:t>
            </a:r>
            <a:r>
              <a:rPr lang="zh-CN" altLang="en-US" sz="1800" dirty="0" smtClean="0"/>
              <a:t>？</a:t>
            </a:r>
            <a:endParaRPr lang="en-US" altLang="zh-CN" sz="1800" dirty="0" smtClean="0"/>
          </a:p>
          <a:p>
            <a:pPr eaLnBrk="1" hangingPunct="1">
              <a:lnSpc>
                <a:spcPct val="80000"/>
              </a:lnSpc>
            </a:pPr>
            <a:endParaRPr lang="en-US" altLang="zh-CN" sz="1800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工具软件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2400" dirty="0" err="1" smtClean="0">
                <a:solidFill>
                  <a:schemeClr val="hlink"/>
                </a:solidFill>
              </a:rPr>
              <a:t>Praat</a:t>
            </a:r>
            <a:endParaRPr lang="en-US" altLang="zh-CN" sz="2400" dirty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en-US" altLang="zh-CN" sz="2400" dirty="0" err="1" smtClean="0">
                <a:solidFill>
                  <a:srgbClr val="FF0000"/>
                </a:solidFill>
              </a:rPr>
              <a:t>Matlab</a:t>
            </a:r>
            <a:r>
              <a:rPr lang="en-US" altLang="zh-CN" sz="2400" dirty="0" smtClean="0">
                <a:solidFill>
                  <a:srgbClr val="FF0000"/>
                </a:solidFill>
              </a:rPr>
              <a:t> Speech Toolbox</a:t>
            </a:r>
          </a:p>
          <a:p>
            <a:pPr eaLnBrk="1" hangingPunct="1">
              <a:defRPr/>
            </a:pPr>
            <a:endParaRPr lang="en-US" altLang="zh-CN" sz="2400" dirty="0" smtClean="0"/>
          </a:p>
          <a:p>
            <a:pPr eaLnBrk="1" hangingPunct="1">
              <a:defRPr/>
            </a:pPr>
            <a:r>
              <a:rPr lang="en-US" altLang="zh-CN" sz="2400" dirty="0" err="1" smtClean="0"/>
              <a:t>CoolEdit</a:t>
            </a: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课后练习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200" dirty="0"/>
              <a:t>安装</a:t>
            </a:r>
            <a:r>
              <a:rPr lang="en-US" altLang="zh-CN" sz="2200" dirty="0" err="1"/>
              <a:t>praat</a:t>
            </a:r>
            <a:r>
              <a:rPr lang="zh-CN" altLang="en-US" sz="2200" dirty="0" smtClean="0"/>
              <a:t>，</a:t>
            </a:r>
            <a:r>
              <a:rPr lang="zh-CN" altLang="en-US" sz="2200" dirty="0"/>
              <a:t>熟悉</a:t>
            </a:r>
            <a:r>
              <a:rPr lang="en-US" altLang="zh-CN" sz="2200" dirty="0" err="1" smtClean="0"/>
              <a:t>praat</a:t>
            </a:r>
            <a:r>
              <a:rPr lang="zh-CN" altLang="en-US" sz="2200" dirty="0" smtClean="0"/>
              <a:t>的试用</a:t>
            </a:r>
            <a:endParaRPr lang="en-US" altLang="zh-CN" sz="2200" dirty="0"/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dirty="0"/>
              <a:t>录制连续发音“北京交通大学”，</a:t>
            </a:r>
            <a:r>
              <a:rPr lang="en-US" altLang="zh-CN" sz="1800" dirty="0"/>
              <a:t>1</a:t>
            </a:r>
            <a:r>
              <a:rPr lang="zh-CN" altLang="en-US" sz="1800" dirty="0"/>
              <a:t>个文件</a:t>
            </a:r>
            <a:endParaRPr lang="en-US" altLang="zh-CN" sz="1800" dirty="0"/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dirty="0"/>
              <a:t>录制孤立发音“北”、“京”、“交”、“通”、“大”、“学”，</a:t>
            </a:r>
            <a:r>
              <a:rPr lang="en-US" altLang="zh-CN" sz="1800" dirty="0"/>
              <a:t>6</a:t>
            </a:r>
            <a:r>
              <a:rPr lang="zh-CN" altLang="en-US" sz="1800" dirty="0"/>
              <a:t>个文件</a:t>
            </a:r>
            <a:endParaRPr lang="en-US" altLang="zh-CN" sz="1800" dirty="0"/>
          </a:p>
          <a:p>
            <a:pPr lvl="1" eaLnBrk="1" hangingPunct="1">
              <a:lnSpc>
                <a:spcPct val="80000"/>
              </a:lnSpc>
            </a:pPr>
            <a:r>
              <a:rPr lang="zh-CN" altLang="en-US" sz="1800" dirty="0"/>
              <a:t>将</a:t>
            </a:r>
            <a:r>
              <a:rPr lang="en-US" altLang="zh-CN" sz="1800" dirty="0"/>
              <a:t>6</a:t>
            </a:r>
            <a:r>
              <a:rPr lang="zh-CN" altLang="en-US" sz="1800" dirty="0"/>
              <a:t>个孤立发音文件拼接、编辑成一个文件，试听连续发音、拼接发音的</a:t>
            </a:r>
            <a:r>
              <a:rPr lang="zh-CN" altLang="en-US" sz="1800" dirty="0" smtClean="0"/>
              <a:t>差别</a:t>
            </a:r>
            <a:endParaRPr lang="en-US" altLang="zh-CN" sz="1800" dirty="0" smtClean="0"/>
          </a:p>
          <a:p>
            <a:pPr eaLnBrk="1" hangingPunct="1">
              <a:lnSpc>
                <a:spcPct val="80000"/>
              </a:lnSpc>
            </a:pPr>
            <a:endParaRPr lang="en-US" altLang="zh-CN" sz="22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zh-CN" altLang="en-US" sz="2200" dirty="0" smtClean="0"/>
              <a:t>注：课后练习，无需提交报告</a:t>
            </a:r>
            <a:endParaRPr lang="en-US" altLang="zh-CN" sz="2200" dirty="0"/>
          </a:p>
          <a:p>
            <a:pPr eaLnBrk="1" hangingPunct="1">
              <a:lnSpc>
                <a:spcPct val="80000"/>
              </a:lnSpc>
            </a:pPr>
            <a:endParaRPr lang="zh-CN" altLang="en-US" sz="2200" dirty="0"/>
          </a:p>
          <a:p>
            <a:pPr lvl="1" eaLnBrk="1" hangingPunct="1"/>
            <a:endParaRPr lang="zh-CN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5309</TotalTime>
  <Words>1252</Words>
  <Application>Microsoft Office PowerPoint</Application>
  <PresentationFormat>全屏显示(4:3)</PresentationFormat>
  <Paragraphs>233</Paragraphs>
  <Slides>27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宋体</vt:lpstr>
      <vt:lpstr>Arial</vt:lpstr>
      <vt:lpstr>Tahoma</vt:lpstr>
      <vt:lpstr>Wingdings</vt:lpstr>
      <vt:lpstr>Blends</vt:lpstr>
      <vt:lpstr>计算机语音技术 (Computer Speech Technology)</vt:lpstr>
      <vt:lpstr>言语技术的新进展</vt:lpstr>
      <vt:lpstr>A Demo</vt:lpstr>
      <vt:lpstr>第一章　绪论</vt:lpstr>
      <vt:lpstr>什么是语音</vt:lpstr>
      <vt:lpstr>PowerPoint 演示文稿</vt:lpstr>
      <vt:lpstr>语音交际( communication)</vt:lpstr>
      <vt:lpstr>语音交际过程</vt:lpstr>
      <vt:lpstr>语音交际过程</vt:lpstr>
      <vt:lpstr>语音交际过程</vt:lpstr>
      <vt:lpstr>PowerPoint 演示文稿</vt:lpstr>
      <vt:lpstr>语音交际过程</vt:lpstr>
      <vt:lpstr>语音交际过程</vt:lpstr>
      <vt:lpstr>研究内容</vt:lpstr>
      <vt:lpstr>研究热点</vt:lpstr>
      <vt:lpstr>研究热点</vt:lpstr>
      <vt:lpstr>语音合成</vt:lpstr>
      <vt:lpstr>语音识别</vt:lpstr>
      <vt:lpstr>其它研究</vt:lpstr>
      <vt:lpstr>研究热点</vt:lpstr>
      <vt:lpstr>本章小结</vt:lpstr>
      <vt:lpstr>课程特点</vt:lpstr>
      <vt:lpstr>课程与安排</vt:lpstr>
      <vt:lpstr>教材</vt:lpstr>
      <vt:lpstr>内容及进度</vt:lpstr>
      <vt:lpstr>工具软件</vt:lpstr>
      <vt:lpstr>课后练习</vt:lpstr>
    </vt:vector>
  </TitlesOfParts>
  <Company>bit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语音信号处理 (Speech Signal Processing)</dc:title>
  <dc:creator>zhuwb</dc:creator>
  <cp:lastModifiedBy>xiaoni</cp:lastModifiedBy>
  <cp:revision>76</cp:revision>
  <dcterms:created xsi:type="dcterms:W3CDTF">2005-08-29T14:48:43Z</dcterms:created>
  <dcterms:modified xsi:type="dcterms:W3CDTF">2023-09-12T02:19:26Z</dcterms:modified>
</cp:coreProperties>
</file>