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0" r:id="rId4"/>
    <p:sldId id="261" r:id="rId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28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925768-EE1D-43F8-BEB1-D546CE3EB7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1330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E56EFA-9423-4336-A26B-F478B4C4800E}" type="slidenum">
              <a:rPr lang="en-US" altLang="zh-CN"/>
              <a:pPr eaLnBrk="1" hangingPunct="1"/>
              <a:t>1</a:t>
            </a:fld>
            <a:endParaRPr lang="en-US" altLang="zh-CN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30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E56EFA-9423-4336-A26B-F478B4C4800E}" type="slidenum">
              <a:rPr lang="en-US" altLang="zh-CN"/>
              <a:pPr eaLnBrk="1" hangingPunct="1"/>
              <a:t>2</a:t>
            </a:fld>
            <a:endParaRPr lang="en-US" altLang="zh-CN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269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E56EFA-9423-4336-A26B-F478B4C4800E}" type="slidenum">
              <a:rPr lang="en-US" altLang="zh-CN"/>
              <a:pPr eaLnBrk="1" hangingPunct="1"/>
              <a:t>4</a:t>
            </a:fld>
            <a:endParaRPr lang="en-US" altLang="zh-CN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908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7C3504-876F-4682-B118-6296F59F3E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6171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A3CA3F-FD5E-4BAE-BBF6-7D18FF24F1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697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556535-9CF3-40D1-83F6-EE73E6D27CD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717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0F29C-5341-4602-8967-93DBCAED7BD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63326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045C02-AC1C-4C57-ACD9-6E4A86C9A99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7810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A0AA54-54EC-433F-8978-A8B10142CDF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714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9DD2D-92B1-4042-B24F-78969C7BF9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08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1A0B5A-C413-486F-8FF4-BA0223DE5B7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9079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8FAA0F-8860-4B56-B9AD-B601421600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1125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CD5931-7834-4BD1-A722-2FA887DDF04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4612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11436-1CC3-4259-A57B-434C4D0AA18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332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16DCAA-5A74-470F-9FA8-C4B6A098792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/>
          <a:lstStyle/>
          <a:p>
            <a:pPr algn="l"/>
            <a:r>
              <a:rPr lang="en-US" altLang="zh-CN" sz="2400" dirty="0"/>
              <a:t>HMM</a:t>
            </a:r>
            <a:r>
              <a:rPr lang="zh-CN" altLang="en-US" sz="2400" dirty="0"/>
              <a:t>利用有限状态刻画语音过程，请简要说明</a:t>
            </a:r>
            <a:r>
              <a:rPr lang="en-US" altLang="zh-CN" sz="2400" dirty="0"/>
              <a:t>HMM</a:t>
            </a:r>
            <a:r>
              <a:rPr lang="zh-CN" altLang="en-US" sz="2400" dirty="0"/>
              <a:t>三个基本参数，并如何用以刻画状态序列</a:t>
            </a:r>
            <a:r>
              <a:rPr lang="en-US" altLang="zh-CN" sz="2400" dirty="0"/>
              <a:t>X</a:t>
            </a:r>
            <a:r>
              <a:rPr lang="zh-CN" altLang="en-US" sz="2400" dirty="0"/>
              <a:t>与语音特征序列</a:t>
            </a:r>
            <a:r>
              <a:rPr lang="en-US" altLang="zh-CN" sz="2400" dirty="0"/>
              <a:t>O</a:t>
            </a:r>
            <a:r>
              <a:rPr lang="zh-CN" altLang="en-US" sz="2400" dirty="0"/>
              <a:t>间的关系</a:t>
            </a:r>
            <a:r>
              <a:rPr lang="en-US" altLang="zh-CN" sz="2400" dirty="0"/>
              <a:t>-</a:t>
            </a:r>
            <a:r>
              <a:rPr lang="zh-CN" altLang="en-US" sz="2400" dirty="0"/>
              <a:t>计算两者间的联合概率</a:t>
            </a:r>
            <a:endParaRPr lang="en-US" altLang="zh-CN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609600" indent="-609600" eaLnBrk="1" hangingPunct="1">
                  <a:lnSpc>
                    <a:spcPct val="90000"/>
                  </a:lnSpc>
                  <a:buFontTx/>
                  <a:buNone/>
                </a:pPr>
                <a:r>
                  <a:rPr lang="en-US" altLang="zh-CN" sz="2400" dirty="0" smtClean="0"/>
                  <a:t>HMM</a:t>
                </a:r>
                <a:r>
                  <a:rPr lang="zh-CN" altLang="en-US" sz="2400" dirty="0"/>
                  <a:t>三个基本</a:t>
                </a:r>
                <a:r>
                  <a:rPr lang="zh-CN" altLang="en-US" sz="2400" dirty="0" smtClean="0"/>
                  <a:t>参数包括：初始状态</a:t>
                </a:r>
                <a:r>
                  <a:rPr lang="zh-CN" altLang="en-US" sz="2400" dirty="0" smtClean="0"/>
                  <a:t>概率</a:t>
                </a:r>
                <a:r>
                  <a:rPr lang="zh-CN" altLang="en-US" sz="2400" dirty="0"/>
                  <a:t>向</a:t>
                </a:r>
                <a:r>
                  <a:rPr lang="zh-CN" altLang="en-US" sz="2400" dirty="0" smtClean="0"/>
                  <a:t>量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zh-CN" altLang="en-US" sz="2400" dirty="0" smtClean="0"/>
                  <a:t>，状态</a:t>
                </a:r>
                <a:r>
                  <a:rPr lang="zh-CN" altLang="en-US" sz="2400" dirty="0"/>
                  <a:t>转移概率矩阵</a:t>
                </a:r>
                <a:r>
                  <a:rPr lang="en-US" altLang="zh-CN" sz="2400" dirty="0" smtClean="0"/>
                  <a:t>A</a:t>
                </a:r>
                <a:r>
                  <a:rPr lang="zh-CN" altLang="en-US" sz="2400" dirty="0" smtClean="0"/>
                  <a:t>，观察</a:t>
                </a:r>
                <a:r>
                  <a:rPr lang="zh-CN" altLang="en-US" sz="2400" dirty="0"/>
                  <a:t>概率矩阵</a:t>
                </a:r>
                <a:r>
                  <a:rPr lang="en-US" altLang="zh-CN" sz="2400" dirty="0"/>
                  <a:t>B </a:t>
                </a:r>
                <a:endParaRPr lang="en-US" altLang="zh-CN" sz="2400" dirty="0" smtClean="0"/>
              </a:p>
              <a:p>
                <a:pPr marL="609600" indent="-609600" eaLnBrk="1" hangingPunct="1">
                  <a:lnSpc>
                    <a:spcPct val="90000"/>
                  </a:lnSpc>
                  <a:buFontTx/>
                  <a:buNone/>
                </a:pPr>
                <a:endParaRPr lang="zh-CN" altLang="en-US" sz="2400" dirty="0" smtClean="0"/>
              </a:p>
            </p:txBody>
          </p:sp>
        </mc:Choice>
        <mc:Fallback>
          <p:sp>
            <p:nvSpPr>
              <p:cNvPr id="20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4"/>
                <a:stretch>
                  <a:fillRect l="-1111" t="-22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661987"/>
              </p:ext>
            </p:extLst>
          </p:nvPr>
        </p:nvGraphicFramePr>
        <p:xfrm>
          <a:off x="539552" y="2449637"/>
          <a:ext cx="7200799" cy="3145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公式" r:id="rId5" imgW="3720960" imgH="1625400" progId="Equation.3">
                  <p:embed/>
                </p:oleObj>
              </mc:Choice>
              <mc:Fallback>
                <p:oleObj name="公式" r:id="rId5" imgW="3720960" imgH="1625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449637"/>
                        <a:ext cx="7200799" cy="31459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251520" y="274638"/>
                <a:ext cx="8712968" cy="1143000"/>
              </a:xfrm>
            </p:spPr>
            <p:txBody>
              <a:bodyPr/>
              <a:lstStyle/>
              <a:p>
                <a:pPr lvl="1" indent="0" algn="l">
                  <a:buNone/>
                </a:pPr>
                <a:r>
                  <a:rPr lang="zh-CN" altLang="zh-CN" sz="2400" dirty="0" smtClean="0">
                    <a:latin typeface="+mj-lt"/>
                    <a:ea typeface="+mj-ea"/>
                    <a:cs typeface="+mj-cs"/>
                  </a:rPr>
                  <a:t>基于最大似然解码的语音识别系统可用公式</a:t>
                </a:r>
                <a:r>
                  <a:rPr lang="en-US" altLang="zh-CN" sz="2400" dirty="0" smtClean="0">
                    <a:latin typeface="+mj-lt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zh-CN" sz="2400" i="1"/>
                        </m:ctrlPr>
                      </m:accPr>
                      <m:e>
                        <m:r>
                          <a:rPr lang="en-US" altLang="zh-CN" sz="2400" i="1"/>
                          <m:t>𝑊</m:t>
                        </m:r>
                      </m:e>
                    </m:acc>
                    <m:r>
                      <a:rPr lang="en-US" altLang="zh-CN" sz="2400" i="1"/>
                      <m:t>=</m:t>
                    </m:r>
                    <m:r>
                      <a:rPr lang="en-US" altLang="zh-CN" sz="2400" i="1"/>
                      <m:t>𝑎𝑟𝑔</m:t>
                    </m:r>
                    <m:func>
                      <m:funcPr>
                        <m:ctrlPr>
                          <a:rPr lang="zh-CN" altLang="zh-CN" sz="2400" i="1"/>
                        </m:ctrlPr>
                      </m:funcPr>
                      <m:fName>
                        <m:limLow>
                          <m:limLowPr>
                            <m:ctrlPr>
                              <a:rPr lang="zh-CN" altLang="zh-CN" sz="2400" i="1"/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/>
                              <m:t>max</m:t>
                            </m:r>
                          </m:e>
                          <m:lim>
                            <m:r>
                              <a:rPr lang="en-US" altLang="zh-CN" sz="2400" i="1"/>
                              <m:t>𝑤</m:t>
                            </m:r>
                          </m:lim>
                        </m:limLow>
                      </m:fName>
                      <m:e>
                        <m:r>
                          <a:rPr lang="en-US" altLang="zh-CN" sz="2400" i="1"/>
                          <m:t>𝑃</m:t>
                        </m:r>
                        <m:r>
                          <a:rPr lang="en-US" altLang="zh-CN" sz="2400" i="1"/>
                          <m:t>(</m:t>
                        </m:r>
                        <m:r>
                          <a:rPr lang="en-US" altLang="zh-CN" sz="2400" i="1"/>
                          <m:t>𝑂</m:t>
                        </m:r>
                        <m:r>
                          <a:rPr lang="en-US" altLang="zh-CN" sz="2400" i="1"/>
                          <m:t>|</m:t>
                        </m:r>
                        <m:r>
                          <a:rPr lang="en-US" altLang="zh-CN" sz="2400" i="1"/>
                          <m:t>𝑤</m:t>
                        </m:r>
                        <m:r>
                          <a:rPr lang="en-US" altLang="zh-CN" sz="2400" i="1"/>
                          <m:t>)</m:t>
                        </m:r>
                        <m:r>
                          <a:rPr lang="en-US" altLang="zh-CN" sz="2400" i="1"/>
                          <m:t>𝑃</m:t>
                        </m:r>
                        <m:r>
                          <a:rPr lang="en-US" altLang="zh-CN" sz="2400" i="1"/>
                          <m:t>(</m:t>
                        </m:r>
                        <m:r>
                          <a:rPr lang="en-US" altLang="zh-CN" sz="2400" i="1"/>
                          <m:t>𝑤</m:t>
                        </m:r>
                        <m:r>
                          <a:rPr lang="en-US" altLang="zh-CN" sz="2400" i="1"/>
                          <m:t>)</m:t>
                        </m:r>
                      </m:e>
                    </m:func>
                  </m:oMath>
                </a14:m>
                <a:r>
                  <a:rPr lang="zh-CN" altLang="zh-CN" sz="2400" dirty="0" smtClean="0">
                    <a:latin typeface="+mj-lt"/>
                    <a:ea typeface="+mj-ea"/>
                    <a:cs typeface="+mj-cs"/>
                  </a:rPr>
                  <a:t>加以</a:t>
                </a:r>
                <a:r>
                  <a:rPr lang="zh-CN" altLang="zh-CN" sz="2400" dirty="0">
                    <a:latin typeface="+mj-lt"/>
                    <a:ea typeface="+mj-ea"/>
                    <a:cs typeface="+mj-cs"/>
                  </a:rPr>
                  <a:t>描述</a:t>
                </a:r>
                <a:r>
                  <a:rPr lang="en-US" altLang="zh-CN" sz="2400" dirty="0">
                    <a:latin typeface="+mj-lt"/>
                    <a:ea typeface="+mj-ea"/>
                    <a:cs typeface="+mj-cs"/>
                  </a:rPr>
                  <a:t>,</a:t>
                </a:r>
                <a:r>
                  <a:rPr lang="zh-CN" altLang="zh-CN" sz="2400" dirty="0">
                    <a:latin typeface="+mj-lt"/>
                    <a:ea typeface="+mj-ea"/>
                    <a:cs typeface="+mj-cs"/>
                  </a:rPr>
                  <a:t>请说明公式及其中符号的意义</a:t>
                </a:r>
                <a:endParaRPr lang="zh-CN" altLang="en-US" sz="2400" dirty="0">
                  <a:latin typeface="+mj-lt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2050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274638"/>
                <a:ext cx="8712968" cy="1143000"/>
              </a:xfrm>
              <a:blipFill rotWithShape="0">
                <a:blip r:embed="rId3"/>
                <a:stretch>
                  <a:fillRect l="-10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600200"/>
                <a:ext cx="8507288" cy="4525963"/>
              </a:xfrm>
            </p:spPr>
            <p:txBody>
              <a:bodyPr/>
              <a:lstStyle/>
              <a:p>
                <a:pPr eaLnBrk="1" hangingPunct="1"/>
                <a:r>
                  <a:rPr lang="zh-CN" altLang="en-US" sz="2000" dirty="0" smtClean="0"/>
                  <a:t>公式中符号</a:t>
                </a:r>
              </a:p>
              <a:p>
                <a:pPr lvl="1" eaLnBrk="1" hangingPunct="1"/>
                <a:r>
                  <a:rPr lang="en-US" altLang="zh-CN" sz="2000" dirty="0" smtClean="0"/>
                  <a:t>O </a:t>
                </a:r>
                <a:r>
                  <a:rPr lang="en-US" altLang="zh-CN" sz="2000" dirty="0"/>
                  <a:t>= o</a:t>
                </a:r>
                <a:r>
                  <a:rPr lang="en-US" altLang="zh-CN" sz="2000" baseline="-25000" dirty="0"/>
                  <a:t>1</a:t>
                </a:r>
                <a:r>
                  <a:rPr lang="en-US" altLang="zh-CN" sz="2000" dirty="0"/>
                  <a:t>o</a:t>
                </a:r>
                <a:r>
                  <a:rPr lang="en-US" altLang="zh-CN" sz="2000" baseline="-25000" dirty="0"/>
                  <a:t>2</a:t>
                </a:r>
                <a:r>
                  <a:rPr lang="en-US" altLang="zh-CN" sz="2000" dirty="0"/>
                  <a:t>…</a:t>
                </a:r>
                <a:r>
                  <a:rPr lang="en-US" altLang="zh-CN" sz="2000" dirty="0" err="1"/>
                  <a:t>o</a:t>
                </a:r>
                <a:r>
                  <a:rPr lang="en-US" altLang="zh-CN" sz="2000" baseline="-25000" dirty="0" err="1"/>
                  <a:t>T</a:t>
                </a:r>
                <a:r>
                  <a:rPr lang="en-US" altLang="zh-CN" sz="2000" b="1" dirty="0"/>
                  <a:t> </a:t>
                </a:r>
                <a:r>
                  <a:rPr lang="en-US" altLang="zh-CN" sz="2000" dirty="0"/>
                  <a:t>, </a:t>
                </a:r>
                <a:r>
                  <a:rPr lang="zh-CN" altLang="en-US" sz="2000" dirty="0" smtClean="0"/>
                  <a:t>声学特征</a:t>
                </a:r>
                <a:r>
                  <a:rPr lang="en-US" altLang="zh-CN" sz="2000" dirty="0" smtClean="0"/>
                  <a:t>/</a:t>
                </a:r>
                <a:r>
                  <a:rPr lang="zh-CN" altLang="en-US" sz="2000" dirty="0" smtClean="0"/>
                  <a:t>特征向量</a:t>
                </a:r>
                <a:r>
                  <a:rPr lang="en-US" altLang="zh-CN" sz="2000" dirty="0" smtClean="0"/>
                  <a:t>/</a:t>
                </a:r>
                <a:r>
                  <a:rPr lang="zh-CN" altLang="en-US" sz="2000" dirty="0" smtClean="0"/>
                  <a:t>观察序列</a:t>
                </a:r>
                <a:endParaRPr lang="zh-CN" altLang="en-US" sz="2000" b="1" dirty="0"/>
              </a:p>
              <a:p>
                <a:pPr lvl="1" eaLnBrk="1" hangingPunct="1"/>
                <a:r>
                  <a:rPr lang="en-US" altLang="zh-CN" sz="2000" dirty="0"/>
                  <a:t>W = w</a:t>
                </a:r>
                <a:r>
                  <a:rPr lang="en-US" altLang="zh-CN" sz="2000" baseline="-25000" dirty="0"/>
                  <a:t>1</a:t>
                </a:r>
                <a:r>
                  <a:rPr lang="en-US" altLang="zh-CN" sz="2000" dirty="0"/>
                  <a:t>w</a:t>
                </a:r>
                <a:r>
                  <a:rPr lang="en-US" altLang="zh-CN" sz="2000" baseline="-25000" dirty="0"/>
                  <a:t>2</a:t>
                </a:r>
                <a:r>
                  <a:rPr lang="en-US" altLang="zh-CN" sz="2000" dirty="0"/>
                  <a:t>…</a:t>
                </a:r>
                <a:r>
                  <a:rPr lang="en-US" altLang="zh-CN" sz="2000" dirty="0" err="1"/>
                  <a:t>w</a:t>
                </a:r>
                <a:r>
                  <a:rPr lang="en-US" altLang="zh-CN" sz="2000" baseline="-25000" dirty="0" err="1"/>
                  <a:t>N</a:t>
                </a:r>
                <a:r>
                  <a:rPr lang="en-US" altLang="zh-CN" sz="2000" b="1" dirty="0"/>
                  <a:t> , </a:t>
                </a:r>
                <a:r>
                  <a:rPr lang="zh-CN" altLang="en-US" sz="2000" dirty="0" smtClean="0"/>
                  <a:t>文字</a:t>
                </a:r>
                <a:r>
                  <a:rPr lang="en-US" altLang="zh-CN" sz="2000" dirty="0" smtClean="0"/>
                  <a:t>/</a:t>
                </a:r>
                <a:r>
                  <a:rPr lang="zh-CN" altLang="en-US" sz="2000" dirty="0" smtClean="0"/>
                  <a:t>字符</a:t>
                </a:r>
                <a:r>
                  <a:rPr lang="en-US" altLang="zh-CN" sz="2000" dirty="0" smtClean="0"/>
                  <a:t>/</a:t>
                </a:r>
                <a:r>
                  <a:rPr lang="zh-CN" altLang="en-US" sz="2000" dirty="0" smtClean="0"/>
                  <a:t>词序列</a:t>
                </a:r>
                <a:endParaRPr lang="zh-CN" altLang="en-US" sz="2000" b="1" dirty="0"/>
              </a:p>
              <a:p>
                <a:pPr lvl="1" eaLnBrk="1" hangingPunct="1"/>
                <a:r>
                  <a:rPr lang="en-US" altLang="zh-CN" sz="2000" dirty="0"/>
                  <a:t>P(O|W)</a:t>
                </a:r>
                <a:r>
                  <a:rPr lang="zh-CN" altLang="en-US" sz="2000" dirty="0"/>
                  <a:t>对应于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声学模型</a:t>
                </a:r>
                <a:r>
                  <a:rPr lang="zh-CN" altLang="en-US" sz="2000" dirty="0"/>
                  <a:t>，发音内容为</a:t>
                </a:r>
                <a:r>
                  <a:rPr lang="en-US" altLang="zh-CN" sz="2000" b="1" dirty="0"/>
                  <a:t>W</a:t>
                </a:r>
                <a:r>
                  <a:rPr lang="zh-CN" altLang="en-US" sz="2000" dirty="0"/>
                  <a:t>时观察序列为</a:t>
                </a:r>
                <a:r>
                  <a:rPr lang="en-US" altLang="zh-CN" sz="2000" b="1" dirty="0"/>
                  <a:t>O</a:t>
                </a:r>
                <a:r>
                  <a:rPr lang="zh-CN" altLang="en-US" sz="2000" dirty="0"/>
                  <a:t>的条件概率</a:t>
                </a:r>
              </a:p>
              <a:p>
                <a:pPr lvl="1" eaLnBrk="1" hangingPunct="1"/>
                <a:r>
                  <a:rPr lang="en-US" altLang="zh-CN" sz="2000" dirty="0"/>
                  <a:t>P(W)</a:t>
                </a:r>
                <a:r>
                  <a:rPr lang="zh-CN" altLang="en-US" sz="2000" dirty="0"/>
                  <a:t>对应于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语言模型</a:t>
                </a:r>
                <a:r>
                  <a:rPr lang="zh-CN" altLang="en-US" sz="2000" dirty="0" smtClean="0"/>
                  <a:t>，发音</a:t>
                </a:r>
                <a:r>
                  <a:rPr lang="zh-CN" altLang="en-US" sz="2000" dirty="0"/>
                  <a:t>内容为</a:t>
                </a:r>
                <a:r>
                  <a:rPr lang="en-US" altLang="zh-CN" sz="2000" b="1" dirty="0"/>
                  <a:t>W</a:t>
                </a:r>
                <a:r>
                  <a:rPr lang="zh-CN" altLang="en-US" sz="2000" dirty="0"/>
                  <a:t>的概率</a:t>
                </a:r>
              </a:p>
              <a:p>
                <a:pPr eaLnBrk="1" hangingPunct="1"/>
                <a:r>
                  <a:rPr lang="zh-CN" altLang="en-US" sz="2000" dirty="0"/>
                  <a:t>识别</a:t>
                </a:r>
                <a:r>
                  <a:rPr lang="zh-CN" altLang="en-US" sz="2000" dirty="0" smtClean="0"/>
                  <a:t>就是最大</a:t>
                </a:r>
                <a:r>
                  <a:rPr lang="zh-CN" altLang="en-US" sz="2000" dirty="0"/>
                  <a:t>似然</a:t>
                </a:r>
                <a:r>
                  <a:rPr lang="en-US" altLang="zh-CN" sz="2000" dirty="0"/>
                  <a:t>(</a:t>
                </a:r>
                <a:r>
                  <a:rPr lang="en-US" altLang="zh-CN" sz="2000" dirty="0" err="1"/>
                  <a:t>Maximun</a:t>
                </a:r>
                <a:r>
                  <a:rPr lang="en-US" altLang="zh-CN" sz="2000" dirty="0"/>
                  <a:t>-Likelihood)</a:t>
                </a:r>
                <a:r>
                  <a:rPr lang="zh-CN" altLang="en-US" sz="2000" dirty="0" smtClean="0"/>
                  <a:t>解码，从所有可能的</a:t>
                </a:r>
                <a:r>
                  <a:rPr lang="zh-CN" altLang="en-US" sz="2000" dirty="0" smtClean="0"/>
                  <a:t>词串</a:t>
                </a:r>
                <a:r>
                  <a:rPr lang="en-US" altLang="zh-CN" sz="2000" dirty="0"/>
                  <a:t>W</a:t>
                </a:r>
                <a:r>
                  <a:rPr lang="zh-CN" altLang="en-US" sz="2000" dirty="0" smtClean="0"/>
                  <a:t>中</a:t>
                </a:r>
                <a:r>
                  <a:rPr lang="zh-CN" altLang="en-US" sz="2000" dirty="0" smtClean="0"/>
                  <a:t>找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𝑎𝑟𝑔</m:t>
                    </m:r>
                    <m:func>
                      <m:func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lim>
                        </m:limLow>
                      </m:fName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zh-CN" altLang="en-US" sz="2000" dirty="0" smtClean="0"/>
                  <a:t>到</a:t>
                </a:r>
                <a:r>
                  <a:rPr lang="zh-CN" altLang="en-US" sz="2000" dirty="0" smtClean="0"/>
                  <a:t>使声学模型</a:t>
                </a:r>
                <a:r>
                  <a:rPr lang="en-US" altLang="zh-CN" sz="2000" dirty="0" smtClean="0"/>
                  <a:t>P(O|W)</a:t>
                </a:r>
                <a:r>
                  <a:rPr lang="zh-CN" altLang="en-US" sz="2000" dirty="0" smtClean="0"/>
                  <a:t>与</a:t>
                </a:r>
                <a:r>
                  <a:rPr lang="en-US" altLang="zh-CN" sz="2000" dirty="0" smtClean="0"/>
                  <a:t>P(W)</a:t>
                </a:r>
                <a:r>
                  <a:rPr lang="zh-CN" altLang="en-US" sz="2000" dirty="0" smtClean="0"/>
                  <a:t>概率乘积最大</a:t>
                </a:r>
                <a:r>
                  <a:rPr lang="zh-CN" altLang="en-US" sz="2000" dirty="0" smtClean="0"/>
                  <a:t>的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endParaRPr lang="zh-CN" altLang="en-US" sz="2000" dirty="0"/>
              </a:p>
            </p:txBody>
          </p:sp>
        </mc:Choice>
        <mc:Fallback>
          <p:sp>
            <p:nvSpPr>
              <p:cNvPr id="20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00200"/>
                <a:ext cx="8507288" cy="4525963"/>
              </a:xfrm>
              <a:blipFill rotWithShape="0">
                <a:blip r:embed="rId4"/>
                <a:stretch>
                  <a:fillRect l="-645" t="-10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301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280920" cy="4979194"/>
          </a:xfrm>
        </p:spPr>
        <p:txBody>
          <a:bodyPr/>
          <a:lstStyle/>
          <a:p>
            <a:pPr eaLnBrk="1" hangingPunct="1"/>
            <a:r>
              <a:rPr lang="zh-CN" altLang="en-US" sz="2400" dirty="0" smtClean="0"/>
              <a:t>最优路径搜索</a:t>
            </a:r>
            <a:endParaRPr lang="en-US" altLang="zh-CN" sz="2400" dirty="0"/>
          </a:p>
          <a:p>
            <a:pPr marL="0" indent="0" eaLnBrk="1" hangingPunct="1">
              <a:buNone/>
            </a:pPr>
            <a:r>
              <a:rPr lang="en-US" altLang="zh-CN" sz="2400" dirty="0" smtClean="0"/>
              <a:t>	Step 1 </a:t>
            </a:r>
            <a:r>
              <a:rPr lang="zh-CN" altLang="en-US" sz="2400" dirty="0" smtClean="0"/>
              <a:t>初始化</a:t>
            </a:r>
          </a:p>
          <a:p>
            <a:pPr eaLnBrk="1" hangingPunct="1"/>
            <a:endParaRPr lang="zh-CN" altLang="en-US" sz="2400" dirty="0" smtClean="0"/>
          </a:p>
          <a:p>
            <a:pPr marL="0" indent="0" eaLnBrk="1" hangingPunct="1">
              <a:buNone/>
            </a:pPr>
            <a:r>
              <a:rPr lang="en-US" altLang="zh-CN" sz="2400" dirty="0" smtClean="0"/>
              <a:t>	Step 2 </a:t>
            </a:r>
            <a:r>
              <a:rPr lang="zh-CN" altLang="en-US" sz="2400" dirty="0" smtClean="0"/>
              <a:t>计算路径概率、最优路径</a:t>
            </a:r>
          </a:p>
          <a:p>
            <a:pPr eaLnBrk="1" hangingPunct="1"/>
            <a:endParaRPr lang="zh-CN" altLang="en-US" sz="2400" dirty="0" smtClean="0"/>
          </a:p>
          <a:p>
            <a:pPr eaLnBrk="1" hangingPunct="1"/>
            <a:endParaRPr lang="zh-CN" altLang="en-US" sz="2400" dirty="0" smtClean="0"/>
          </a:p>
          <a:p>
            <a:pPr marL="0" indent="0" eaLnBrk="1" hangingPunct="1">
              <a:buNone/>
            </a:pPr>
            <a:r>
              <a:rPr lang="en-US" altLang="zh-CN" sz="2400" dirty="0" smtClean="0"/>
              <a:t>	Step 3 </a:t>
            </a:r>
            <a:r>
              <a:rPr lang="zh-CN" altLang="en-US" sz="2400" dirty="0" smtClean="0"/>
              <a:t>确定最优完全路径</a:t>
            </a:r>
          </a:p>
          <a:p>
            <a:pPr eaLnBrk="1" hangingPunct="1"/>
            <a:endParaRPr lang="zh-CN" altLang="en-US" sz="2400" dirty="0" smtClean="0"/>
          </a:p>
          <a:p>
            <a:pPr marL="0" lvl="1" indent="0" eaLnBrk="1" hangingPunct="1">
              <a:buNone/>
            </a:pPr>
            <a:r>
              <a:rPr lang="en-US" altLang="zh-CN" sz="2400" dirty="0" smtClean="0"/>
              <a:t>	Step 4 </a:t>
            </a:r>
            <a:r>
              <a:rPr lang="zh-CN" altLang="en-US" sz="2400" dirty="0" smtClean="0"/>
              <a:t>路径回溯</a:t>
            </a:r>
            <a:endParaRPr lang="en-US" altLang="zh-CN" sz="2400" dirty="0" smtClean="0"/>
          </a:p>
          <a:p>
            <a:pPr marL="342900" lvl="1" indent="-342900" eaLnBrk="1" hangingPunct="1">
              <a:buFontTx/>
              <a:buChar char="•"/>
            </a:pPr>
            <a:endParaRPr lang="en-US" altLang="zh-CN" sz="2400" dirty="0"/>
          </a:p>
          <a:p>
            <a:pPr marL="342900" lvl="1" indent="-342900" eaLnBrk="1" hangingPunct="1">
              <a:buFontTx/>
              <a:buChar char="•"/>
            </a:pPr>
            <a:r>
              <a:rPr lang="zh-CN" altLang="en-US" sz="2400" dirty="0" smtClean="0"/>
              <a:t>最</a:t>
            </a:r>
            <a:r>
              <a:rPr lang="zh-CN" altLang="en-US" sz="2400" dirty="0"/>
              <a:t>优完全路径</a:t>
            </a:r>
            <a:r>
              <a:rPr lang="zh-CN" altLang="en-US" sz="2400" dirty="0" smtClean="0"/>
              <a:t>概率，也就是最优</a:t>
            </a:r>
            <a:r>
              <a:rPr lang="zh-CN" altLang="en-US" sz="2400" dirty="0" smtClean="0"/>
              <a:t>状态</a:t>
            </a:r>
            <a:r>
              <a:rPr lang="zh-CN" altLang="en-US" sz="2400" dirty="0"/>
              <a:t>序列</a:t>
            </a:r>
            <a:r>
              <a:rPr lang="en-US" altLang="zh-CN" sz="2400" dirty="0"/>
              <a:t>-</a:t>
            </a:r>
            <a:r>
              <a:rPr lang="zh-CN" altLang="en-US" sz="2400" dirty="0"/>
              <a:t>观察序列</a:t>
            </a:r>
            <a:r>
              <a:rPr lang="zh-CN" altLang="en-US" sz="2400" dirty="0" smtClean="0"/>
              <a:t>联合概率</a:t>
            </a:r>
            <a:endParaRPr lang="zh-CN" altLang="en-US" sz="2400" dirty="0"/>
          </a:p>
          <a:p>
            <a:pPr eaLnBrk="1" hangingPunct="1"/>
            <a:endParaRPr lang="zh-CN" altLang="en-US" sz="2400" dirty="0" smtClean="0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176092"/>
              </p:ext>
            </p:extLst>
          </p:nvPr>
        </p:nvGraphicFramePr>
        <p:xfrm>
          <a:off x="1763688" y="3014489"/>
          <a:ext cx="615156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公式" r:id="rId3" imgW="3517560" imgH="609480" progId="Equation.3">
                  <p:embed/>
                </p:oleObj>
              </mc:Choice>
              <mc:Fallback>
                <p:oleObj name="公式" r:id="rId3" imgW="351756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014489"/>
                        <a:ext cx="6151562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350489"/>
              </p:ext>
            </p:extLst>
          </p:nvPr>
        </p:nvGraphicFramePr>
        <p:xfrm>
          <a:off x="2065338" y="4359101"/>
          <a:ext cx="22193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Equation" r:id="rId5" imgW="1269449" imgH="355446" progId="Equation.3">
                  <p:embed/>
                </p:oleObj>
              </mc:Choice>
              <mc:Fallback>
                <p:oleObj name="Equation" r:id="rId5" imgW="1269449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5338" y="4359101"/>
                        <a:ext cx="221932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146074"/>
              </p:ext>
            </p:extLst>
          </p:nvPr>
        </p:nvGraphicFramePr>
        <p:xfrm>
          <a:off x="1763713" y="2204864"/>
          <a:ext cx="31083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Equation" r:id="rId7" imgW="1778000" imgH="228600" progId="Equation.3">
                  <p:embed/>
                </p:oleObj>
              </mc:Choice>
              <mc:Fallback>
                <p:oleObj name="Equation" r:id="rId7" imgW="1778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204864"/>
                        <a:ext cx="310832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446484"/>
              </p:ext>
            </p:extLst>
          </p:nvPr>
        </p:nvGraphicFramePr>
        <p:xfrm>
          <a:off x="1990725" y="5268739"/>
          <a:ext cx="17319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公式" r:id="rId9" imgW="990170" imgH="241195" progId="Equation.3">
                  <p:embed/>
                </p:oleObj>
              </mc:Choice>
              <mc:Fallback>
                <p:oleObj name="公式" r:id="rId9" imgW="990170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0725" y="5268739"/>
                        <a:ext cx="173196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/>
          <a:lstStyle/>
          <a:p>
            <a:pPr lvl="1" algn="l"/>
            <a:r>
              <a:rPr lang="en-US" altLang="zh-CN" sz="2400" dirty="0" smtClean="0"/>
              <a:t>Viterbi</a:t>
            </a:r>
            <a:r>
              <a:rPr lang="zh-CN" altLang="en-US" sz="2400" dirty="0" smtClean="0"/>
              <a:t>算法常</a:t>
            </a:r>
            <a:r>
              <a:rPr lang="zh-CN" altLang="en-US" sz="2400" dirty="0"/>
              <a:t>应用于确定</a:t>
            </a:r>
            <a:r>
              <a:rPr lang="en-US" altLang="zh-CN" sz="2400" dirty="0"/>
              <a:t>HMM</a:t>
            </a:r>
            <a:r>
              <a:rPr lang="zh-CN" altLang="en-US" sz="2400" dirty="0"/>
              <a:t>最优状态序列，请说明最优路径搜索及对应的最优完全路径</a:t>
            </a:r>
            <a:r>
              <a:rPr lang="zh-CN" altLang="en-US" sz="2400" dirty="0" smtClean="0"/>
              <a:t>概率</a:t>
            </a:r>
            <a:r>
              <a:rPr lang="zh-CN" altLang="en-US" sz="2400" dirty="0" smtClean="0"/>
              <a:t>计算</a:t>
            </a:r>
            <a:r>
              <a:rPr lang="zh-CN" altLang="en-US" sz="2400" dirty="0"/>
              <a:t>过程 </a:t>
            </a:r>
            <a:endParaRPr lang="zh-CN" altLang="en-US" sz="240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874504"/>
              </p:ext>
            </p:extLst>
          </p:nvPr>
        </p:nvGraphicFramePr>
        <p:xfrm>
          <a:off x="2856706" y="6158185"/>
          <a:ext cx="3040062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公式" r:id="rId11" imgW="1739880" imgH="291960" progId="Equation.3">
                  <p:embed/>
                </p:oleObj>
              </mc:Choice>
              <mc:Fallback>
                <p:oleObj name="公式" r:id="rId11" imgW="17398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6706" y="6158185"/>
                        <a:ext cx="3040062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159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/>
          <a:lstStyle/>
          <a:p>
            <a:pPr lvl="1" algn="l"/>
            <a:r>
              <a:rPr lang="zh-CN" altLang="en-US" sz="2400" dirty="0" smtClean="0"/>
              <a:t>传统</a:t>
            </a:r>
            <a:r>
              <a:rPr lang="zh-CN" altLang="en-US" sz="2400" dirty="0"/>
              <a:t>的语音识别系统由</a:t>
            </a:r>
            <a:r>
              <a:rPr lang="en-US" altLang="zh-CN" sz="2400" dirty="0"/>
              <a:t>4</a:t>
            </a:r>
            <a:r>
              <a:rPr lang="zh-CN" altLang="en-US" sz="2400" dirty="0"/>
              <a:t>个主要模块构成：前端、声学模型、语言模型、解码。绘制由此构成的系统框图，说明模块功能及之间的</a:t>
            </a:r>
            <a:r>
              <a:rPr lang="zh-CN" altLang="en-US" sz="2400" dirty="0" smtClean="0"/>
              <a:t>关系</a:t>
            </a:r>
            <a:r>
              <a:rPr lang="en-US" altLang="zh-CN" sz="2400" dirty="0" smtClean="0">
                <a:latin typeface="+mj-lt"/>
                <a:ea typeface="+mj-ea"/>
                <a:cs typeface="+mj-cs"/>
              </a:rPr>
              <a:t>                                   </a:t>
            </a:r>
            <a:endParaRPr lang="zh-CN" altLang="en-US" sz="2400" dirty="0">
              <a:latin typeface="+mj-lt"/>
              <a:ea typeface="+mj-ea"/>
              <a:cs typeface="+mj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638104"/>
            <a:ext cx="8507288" cy="2488060"/>
          </a:xfrm>
        </p:spPr>
        <p:txBody>
          <a:bodyPr/>
          <a:lstStyle/>
          <a:p>
            <a:pPr eaLnBrk="1" hangingPunct="1"/>
            <a:r>
              <a:rPr lang="zh-CN" altLang="en-US" sz="2000" dirty="0"/>
              <a:t>声学前端 </a:t>
            </a:r>
            <a:r>
              <a:rPr lang="en-US" altLang="zh-CN" sz="2000" dirty="0"/>
              <a:t>– </a:t>
            </a:r>
            <a:r>
              <a:rPr lang="zh-CN" altLang="en-US" sz="2000" dirty="0"/>
              <a:t>语音波形到特征向量</a:t>
            </a:r>
          </a:p>
          <a:p>
            <a:pPr eaLnBrk="1" hangingPunct="1"/>
            <a:r>
              <a:rPr lang="zh-CN" altLang="en-US" sz="2000" dirty="0"/>
              <a:t>声学模型 </a:t>
            </a:r>
            <a:r>
              <a:rPr lang="en-US" altLang="zh-CN" sz="2000" dirty="0"/>
              <a:t>– </a:t>
            </a:r>
            <a:r>
              <a:rPr lang="zh-CN" altLang="en-US" sz="2000" dirty="0"/>
              <a:t>特征向量到注音符号</a:t>
            </a:r>
          </a:p>
          <a:p>
            <a:pPr eaLnBrk="1" hangingPunct="1"/>
            <a:r>
              <a:rPr lang="zh-CN" altLang="en-US" sz="2000" dirty="0"/>
              <a:t>语言模型 </a:t>
            </a:r>
            <a:r>
              <a:rPr lang="en-US" altLang="zh-CN" sz="2000" dirty="0"/>
              <a:t>– </a:t>
            </a:r>
            <a:r>
              <a:rPr lang="zh-CN" altLang="en-US" sz="2000" dirty="0"/>
              <a:t>注音符号到转写文字</a:t>
            </a:r>
          </a:p>
          <a:p>
            <a:pPr eaLnBrk="1" hangingPunct="1"/>
            <a:r>
              <a:rPr lang="zh-CN" altLang="en-US" sz="2000" dirty="0"/>
              <a:t>识别</a:t>
            </a:r>
            <a:r>
              <a:rPr lang="en-US" altLang="zh-CN" sz="2000" dirty="0"/>
              <a:t>/</a:t>
            </a:r>
            <a:r>
              <a:rPr lang="zh-CN" altLang="en-US" sz="2000" dirty="0"/>
              <a:t>解码 </a:t>
            </a:r>
            <a:r>
              <a:rPr lang="en-US" altLang="zh-CN" sz="2000" dirty="0"/>
              <a:t>– </a:t>
            </a:r>
            <a:r>
              <a:rPr lang="zh-CN" altLang="en-US" sz="2000" dirty="0"/>
              <a:t>搜索最大似然解</a:t>
            </a:r>
          </a:p>
          <a:p>
            <a:pPr eaLnBrk="1" hangingPunct="1"/>
            <a:r>
              <a:rPr lang="zh-CN" altLang="en-US" sz="2000" dirty="0" smtClean="0"/>
              <a:t>解码器在声学模型与语言模型的共同约束下，将前端输出</a:t>
            </a:r>
            <a:r>
              <a:rPr lang="zh-CN" altLang="en-US" sz="2000" dirty="0" smtClean="0"/>
              <a:t>的观察</a:t>
            </a:r>
            <a:r>
              <a:rPr lang="zh-CN" altLang="en-US" sz="2000" dirty="0"/>
              <a:t>声学</a:t>
            </a:r>
            <a:r>
              <a:rPr lang="zh-CN" altLang="en-US" sz="2000" dirty="0" smtClean="0"/>
              <a:t>特征</a:t>
            </a:r>
            <a:r>
              <a:rPr lang="zh-CN" altLang="en-US" sz="2000" dirty="0" smtClean="0"/>
              <a:t>序列转换为文字序列</a:t>
            </a:r>
            <a:endParaRPr lang="zh-CN" altLang="en-US" sz="2000" dirty="0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1528763" y="1196752"/>
            <a:ext cx="5564187" cy="2376487"/>
            <a:chOff x="1528763" y="1557338"/>
            <a:chExt cx="5564187" cy="2376487"/>
          </a:xfrm>
        </p:grpSpPr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2897188" y="2493963"/>
              <a:ext cx="1079500" cy="503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声学前端</a:t>
              </a: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625975" y="3430588"/>
              <a:ext cx="1079500" cy="503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语言模型</a:t>
              </a: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4624388" y="2492375"/>
              <a:ext cx="1079500" cy="5032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识别</a:t>
              </a:r>
              <a:r>
                <a:rPr lang="en-US" altLang="zh-CN" sz="1800">
                  <a:latin typeface="Arial" panose="020B0604020202020204" pitchFamily="34" charset="0"/>
                </a:rPr>
                <a:t>/</a:t>
              </a:r>
              <a:r>
                <a:rPr lang="zh-CN" altLang="en-US" sz="1800">
                  <a:latin typeface="Arial" panose="020B0604020202020204" pitchFamily="34" charset="0"/>
                </a:rPr>
                <a:t>解码</a:t>
              </a: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>
              <a:off x="2249488" y="2781300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Line 14"/>
            <p:cNvSpPr>
              <a:spLocks noChangeShapeType="1"/>
            </p:cNvSpPr>
            <p:nvPr/>
          </p:nvSpPr>
          <p:spPr bwMode="auto">
            <a:xfrm>
              <a:off x="3976688" y="2781300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1528763" y="2425700"/>
              <a:ext cx="10985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语音输入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5994400" y="2414588"/>
              <a:ext cx="10985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文字输出</a:t>
              </a:r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>
              <a:off x="5705475" y="2781300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21"/>
            <p:cNvSpPr>
              <a:spLocks noChangeArrowheads="1"/>
            </p:cNvSpPr>
            <p:nvPr/>
          </p:nvSpPr>
          <p:spPr bwMode="auto">
            <a:xfrm>
              <a:off x="4627563" y="1557338"/>
              <a:ext cx="1079500" cy="503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声学模型</a:t>
              </a:r>
            </a:p>
          </p:txBody>
        </p:sp>
        <p:sp>
          <p:nvSpPr>
            <p:cNvPr id="16" name="Line 22"/>
            <p:cNvSpPr>
              <a:spLocks noChangeShapeType="1"/>
            </p:cNvSpPr>
            <p:nvPr/>
          </p:nvSpPr>
          <p:spPr bwMode="auto">
            <a:xfrm flipV="1">
              <a:off x="5148263" y="2997200"/>
              <a:ext cx="0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23"/>
            <p:cNvSpPr>
              <a:spLocks noChangeShapeType="1"/>
            </p:cNvSpPr>
            <p:nvPr/>
          </p:nvSpPr>
          <p:spPr bwMode="auto">
            <a:xfrm>
              <a:off x="5148263" y="2060575"/>
              <a:ext cx="0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0158808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273</Words>
  <Application>Microsoft Office PowerPoint</Application>
  <PresentationFormat>全屏显示(4:3)</PresentationFormat>
  <Paragraphs>36</Paragraphs>
  <Slides>4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宋体</vt:lpstr>
      <vt:lpstr>Arial</vt:lpstr>
      <vt:lpstr>Cambria Math</vt:lpstr>
      <vt:lpstr>默认设计模板</vt:lpstr>
      <vt:lpstr>公式</vt:lpstr>
      <vt:lpstr>Equation</vt:lpstr>
      <vt:lpstr>HMM利用有限状态刻画语音过程，请简要说明HMM三个基本参数，并如何用以刻画状态序列X与语音特征序列O间的关系-计算两者间的联合概率</vt:lpstr>
      <vt:lpstr>基于最大似然解码的语音识别系统可用公式 W ̂=arg  max┬w⁡〖P(O|w)P(w)〗加以描述,请说明公式及其中符号的意义</vt:lpstr>
      <vt:lpstr>Viterbi算法常应用于确定HMM最优状态序列，请说明最优路径搜索及对应的最优完全路径概率计算过程 </vt:lpstr>
      <vt:lpstr>传统的语音识别系统由4个主要模块构成：前端、声学模型、语言模型、解码。绘制由此构成的系统框图，说明模块功能及之间的关系                                   </vt:lpstr>
    </vt:vector>
  </TitlesOfParts>
  <Company>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语音压缩的实质就是去除语音信号中冗余，请分析、归纳语音压缩编码的依据</dc:title>
  <dc:creator>THINK</dc:creator>
  <cp:lastModifiedBy>xiaoni</cp:lastModifiedBy>
  <cp:revision>19</cp:revision>
  <dcterms:created xsi:type="dcterms:W3CDTF">2008-10-25T02:10:28Z</dcterms:created>
  <dcterms:modified xsi:type="dcterms:W3CDTF">2023-12-05T11:36:32Z</dcterms:modified>
</cp:coreProperties>
</file>