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7" r:id="rId2"/>
    <p:sldId id="258" r:id="rId3"/>
    <p:sldId id="260" r:id="rId4"/>
    <p:sldId id="261" r:id="rId5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282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5925768-EE1D-43F8-BEB1-D546CE3EB7C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913305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8DE56EFA-9423-4336-A26B-F478B4C4800E}" type="slidenum">
              <a:rPr lang="en-US" altLang="zh-CN"/>
              <a:pPr eaLnBrk="1" hangingPunct="1"/>
              <a:t>1</a:t>
            </a:fld>
            <a:endParaRPr lang="en-US" altLang="zh-CN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2530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7C3504-876F-4682-B118-6296F59F3ED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6171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A3CA3F-FD5E-4BAE-BBF6-7D18FF24F13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16976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556535-9CF3-40D1-83F6-EE73E6D27CD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77175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C0F29C-5341-4602-8967-93DBCAED7BD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63326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045C02-AC1C-4C57-ACD9-6E4A86C9A99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87810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A0AA54-54EC-433F-8978-A8B10142CDF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7140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C9DD2D-92B1-4042-B24F-78969C7BF9C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7089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1A0B5A-C413-486F-8FF4-BA0223DE5B7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69079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8FAA0F-8860-4B56-B9AD-B6014216007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81125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CD5931-7834-4BD1-A722-2FA887DDF04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14612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111436-1CC3-4259-A57B-434C4D0AA18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33326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D16DCAA-5A74-470F-9FA8-C4B6A0987921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zh-CN" altLang="en-US" sz="3200" smtClean="0"/>
              <a:t>语音压缩的实质就是去除语音信号中冗余，请分析、归纳语音压缩编码的依据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zh-CN" altLang="en-US" sz="1800" smtClean="0"/>
              <a:t>语音编码压缩的依据主要包括两个方面：语音信号的冗余度和听觉感知。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zh-CN" altLang="en-US" sz="1800" smtClean="0"/>
              <a:t>语音信号的冗余度又可分别从时域、频域加以解释。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zh-CN" altLang="en-US" sz="1800" smtClean="0"/>
              <a:t>语音信号时域的冗余度包括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zh-CN" altLang="en-US" sz="1600" smtClean="0"/>
              <a:t>幅度非均匀。小幅度频度高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zh-CN" altLang="en-US" sz="1600" smtClean="0"/>
              <a:t>相关性强。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zh-CN" altLang="en-US" sz="1600" smtClean="0"/>
              <a:t>浊音段准周期性。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zh-CN" altLang="en-US" sz="1600" smtClean="0"/>
              <a:t>声道变化缓慢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zh-CN" altLang="en-US" sz="1600" smtClean="0"/>
              <a:t>对话中的停顿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zh-CN" altLang="en-US" sz="1800" smtClean="0"/>
              <a:t>语音信号频域的冗余度包括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zh-CN" altLang="en-US" sz="1600" smtClean="0"/>
              <a:t>非均匀的功率谱密度分布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zh-CN" altLang="en-US" sz="1600" smtClean="0"/>
              <a:t>功率谱的结构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zh-CN" altLang="en-US" sz="1800" smtClean="0"/>
              <a:t>听觉感知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zh-CN" altLang="en-US" sz="1600" smtClean="0"/>
              <a:t>掩蔽效应（</a:t>
            </a:r>
            <a:r>
              <a:rPr lang="en-US" altLang="zh-CN" sz="1600" smtClean="0"/>
              <a:t>Masking Effect</a:t>
            </a:r>
            <a:r>
              <a:rPr lang="zh-CN" altLang="en-US" sz="1600" smtClean="0"/>
              <a:t>）。抑制</a:t>
            </a:r>
            <a:r>
              <a:rPr lang="en-US" altLang="zh-CN" sz="1600" smtClean="0"/>
              <a:t>/</a:t>
            </a:r>
            <a:r>
              <a:rPr lang="zh-CN" altLang="en-US" sz="1600" smtClean="0"/>
              <a:t>掩盖量化噪声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zh-CN" altLang="en-US" sz="1600" smtClean="0"/>
              <a:t>不同频率段的感知灵敏度不同。不同频段分配不同的比特数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zh-CN" altLang="en-US" sz="1600" smtClean="0"/>
              <a:t>相位变化不敏感。对于相位不分</a:t>
            </a:r>
            <a:r>
              <a:rPr lang="en-US" altLang="zh-CN" sz="1600" smtClean="0"/>
              <a:t>/</a:t>
            </a:r>
            <a:r>
              <a:rPr lang="zh-CN" altLang="en-US" sz="1600" smtClean="0"/>
              <a:t>少分比特数</a:t>
            </a:r>
            <a:endParaRPr lang="zh-CN" altLang="en-US" sz="240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l" eaLnBrk="1" hangingPunct="1"/>
            <a:r>
              <a:rPr lang="zh-CN" altLang="en-US" sz="3200" smtClean="0"/>
              <a:t>绘出∆自适应</a:t>
            </a:r>
            <a:r>
              <a:rPr lang="en-US" altLang="zh-CN" sz="3200" smtClean="0"/>
              <a:t>PCM</a:t>
            </a:r>
            <a:r>
              <a:rPr lang="zh-CN" altLang="en-US" sz="3200" smtClean="0"/>
              <a:t>系统框图，说明前馈、反馈自适应的工作原理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941888"/>
            <a:ext cx="8229600" cy="11842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zh-CN" altLang="en-US" sz="1600" dirty="0" smtClean="0"/>
              <a:t>前馈式：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zh-CN" altLang="en-US" sz="1600" dirty="0" smtClean="0"/>
              <a:t>	根据输入信号的幅值调整量化台阶∆，输出量化结果及量化台阶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zh-CN" altLang="en-US" sz="1600" dirty="0" smtClean="0"/>
              <a:t>反馈式：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zh-CN" altLang="en-US" sz="1600" dirty="0" smtClean="0"/>
              <a:t>	根据量化结果调整量化台阶∆，仅输出量化结果，接收端根据量化结果恢复量化台阶∆</a:t>
            </a:r>
          </a:p>
        </p:txBody>
      </p:sp>
      <p:grpSp>
        <p:nvGrpSpPr>
          <p:cNvPr id="3076" name="Group 4"/>
          <p:cNvGrpSpPr>
            <a:grpSpLocks/>
          </p:cNvGrpSpPr>
          <p:nvPr/>
        </p:nvGrpSpPr>
        <p:grpSpPr bwMode="auto">
          <a:xfrm>
            <a:off x="549275" y="1600200"/>
            <a:ext cx="6327775" cy="3341688"/>
            <a:chOff x="346" y="1008"/>
            <a:chExt cx="5068" cy="2851"/>
          </a:xfrm>
        </p:grpSpPr>
        <p:pic>
          <p:nvPicPr>
            <p:cNvPr id="3077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0000">
              <a:off x="346" y="1008"/>
              <a:ext cx="5068" cy="28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078" name="AutoShape 6"/>
            <p:cNvSpPr>
              <a:spLocks noChangeArrowheads="1"/>
            </p:cNvSpPr>
            <p:nvPr/>
          </p:nvSpPr>
          <p:spPr bwMode="auto">
            <a:xfrm>
              <a:off x="2245" y="3294"/>
              <a:ext cx="227" cy="181"/>
            </a:xfrm>
            <a:prstGeom prst="leftArrow">
              <a:avLst>
                <a:gd name="adj1" fmla="val 50000"/>
                <a:gd name="adj2" fmla="val 31354"/>
              </a:avLst>
            </a:prstGeom>
            <a:solidFill>
              <a:srgbClr val="E31E0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zh-CN" altLang="en-US" sz="3200" dirty="0" smtClean="0"/>
              <a:t>分析波形编码与参数编码的特点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2000" smtClean="0"/>
              <a:t>波形编码特点</a:t>
            </a:r>
          </a:p>
          <a:p>
            <a:pPr lvl="1" eaLnBrk="1" hangingPunct="1"/>
            <a:r>
              <a:rPr lang="zh-CN" altLang="en-US" sz="1800" smtClean="0"/>
              <a:t>编码压缩的准则是：恢复信号逼近时域波形</a:t>
            </a:r>
          </a:p>
          <a:p>
            <a:pPr lvl="1" eaLnBrk="1" hangingPunct="1"/>
            <a:r>
              <a:rPr lang="en-US" altLang="zh-CN" sz="1800" smtClean="0"/>
              <a:t>16Kbps</a:t>
            </a:r>
            <a:r>
              <a:rPr lang="zh-CN" altLang="en-US" sz="1800" smtClean="0"/>
              <a:t>以下数码率音质下降</a:t>
            </a:r>
          </a:p>
          <a:p>
            <a:pPr eaLnBrk="1" hangingPunct="1"/>
            <a:r>
              <a:rPr lang="zh-CN" altLang="en-US" sz="2000" smtClean="0"/>
              <a:t>参数编码</a:t>
            </a:r>
          </a:p>
          <a:p>
            <a:pPr lvl="1" eaLnBrk="1" hangingPunct="1"/>
            <a:r>
              <a:rPr lang="zh-CN" altLang="en-US" sz="1800" smtClean="0"/>
              <a:t>模型化参数，使编码效率得到极大提升</a:t>
            </a:r>
          </a:p>
          <a:p>
            <a:pPr lvl="1" eaLnBrk="1" hangingPunct="1"/>
            <a:r>
              <a:rPr lang="zh-CN" altLang="en-US" sz="1800" smtClean="0"/>
              <a:t>音质较低</a:t>
            </a:r>
          </a:p>
          <a:p>
            <a:pPr eaLnBrk="1" hangingPunct="1"/>
            <a:endParaRPr lang="en-US" altLang="zh-CN" sz="200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zh-CN" altLang="en-US" sz="3200" dirty="0" smtClean="0"/>
              <a:t>根据</a:t>
            </a:r>
            <a:r>
              <a:rPr lang="en-US" altLang="zh-CN" sz="3200" dirty="0" smtClean="0"/>
              <a:t>LPC</a:t>
            </a:r>
            <a:r>
              <a:rPr lang="zh-CN" altLang="en-US" sz="3200" dirty="0" smtClean="0"/>
              <a:t>声码器原理框图，分析其工作原理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500438"/>
            <a:ext cx="8229600" cy="2625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CN" altLang="en-US" sz="1600" dirty="0" smtClean="0"/>
              <a:t>首先假定声道模型为全极点模型，并以</a:t>
            </a:r>
            <a:r>
              <a:rPr lang="en-US" altLang="zh-CN" sz="1600" dirty="0" smtClean="0"/>
              <a:t>LPC</a:t>
            </a:r>
            <a:r>
              <a:rPr lang="zh-CN" altLang="en-US" sz="1600" dirty="0" smtClean="0"/>
              <a:t>参数表示</a:t>
            </a:r>
          </a:p>
          <a:p>
            <a:pPr eaLnBrk="1" hangingPunct="1">
              <a:lnSpc>
                <a:spcPct val="90000"/>
              </a:lnSpc>
            </a:pPr>
            <a:r>
              <a:rPr lang="zh-CN" altLang="en-US" sz="1600" dirty="0" smtClean="0"/>
              <a:t>激励源分为：基音周期脉冲、白噪声两类</a:t>
            </a:r>
          </a:p>
          <a:p>
            <a:pPr eaLnBrk="1" hangingPunct="1">
              <a:lnSpc>
                <a:spcPct val="90000"/>
              </a:lnSpc>
            </a:pPr>
            <a:r>
              <a:rPr lang="zh-CN" altLang="en-US" sz="1600" dirty="0" smtClean="0"/>
              <a:t>需编码压缩的信息包括：</a:t>
            </a:r>
            <a:r>
              <a:rPr lang="en-US" altLang="zh-CN" sz="1600" dirty="0" smtClean="0"/>
              <a:t>LPC</a:t>
            </a:r>
            <a:r>
              <a:rPr lang="zh-CN" altLang="en-US" sz="1600" dirty="0" smtClean="0"/>
              <a:t>参数、清浊及基音周期、</a:t>
            </a:r>
            <a:r>
              <a:rPr lang="zh-CN" altLang="en-US" sz="1600" dirty="0" smtClean="0"/>
              <a:t>增益</a:t>
            </a:r>
            <a:endParaRPr lang="en-US" altLang="zh-CN" sz="1600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zh-CN" altLang="en-US" sz="1600" dirty="0" smtClean="0"/>
              <a:t>编码</a:t>
            </a:r>
            <a:endParaRPr lang="en-US" altLang="zh-CN" sz="1600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CN" sz="1600" dirty="0" smtClean="0"/>
              <a:t>	LPC</a:t>
            </a:r>
            <a:r>
              <a:rPr lang="zh-CN" altLang="en-US" sz="1600" dirty="0" smtClean="0"/>
              <a:t>分析器提取</a:t>
            </a:r>
            <a:r>
              <a:rPr lang="en-US" altLang="zh-CN" sz="1600" dirty="0" smtClean="0"/>
              <a:t>LPC</a:t>
            </a:r>
            <a:r>
              <a:rPr lang="zh-CN" altLang="en-US" sz="1600" dirty="0" smtClean="0"/>
              <a:t>系数</a:t>
            </a:r>
            <a:endParaRPr lang="en-US" altLang="zh-CN" sz="1600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CN" sz="1600" dirty="0"/>
              <a:t>	</a:t>
            </a:r>
            <a:r>
              <a:rPr lang="zh-CN" altLang="en-US" sz="1600" dirty="0" smtClean="0"/>
              <a:t>基音检测器提取基频参数</a:t>
            </a:r>
            <a:endParaRPr lang="en-US" altLang="zh-CN" sz="1600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CN" sz="1600" dirty="0"/>
              <a:t>	</a:t>
            </a:r>
            <a:r>
              <a:rPr lang="zh-CN" altLang="en-US" sz="1600" dirty="0" smtClean="0"/>
              <a:t>交由编码器进行数值编码</a:t>
            </a:r>
            <a:endParaRPr lang="en-US" altLang="zh-CN" sz="1600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zh-CN" altLang="en-US" sz="1600" dirty="0" smtClean="0"/>
              <a:t>解码</a:t>
            </a:r>
            <a:endParaRPr lang="en-US" altLang="zh-CN" sz="1600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CN" sz="1600" dirty="0"/>
              <a:t>	</a:t>
            </a:r>
            <a:r>
              <a:rPr lang="zh-CN" altLang="en-US" sz="1600" dirty="0" smtClean="0"/>
              <a:t>解码器分解出</a:t>
            </a:r>
            <a:r>
              <a:rPr lang="en-US" altLang="zh-CN" sz="1600" dirty="0" smtClean="0"/>
              <a:t>LPC</a:t>
            </a:r>
            <a:r>
              <a:rPr lang="zh-CN" altLang="en-US" sz="1600" dirty="0" smtClean="0"/>
              <a:t>系数、基频参数</a:t>
            </a:r>
            <a:endParaRPr lang="en-US" altLang="zh-CN" sz="1600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CN" sz="1600" dirty="0" smtClean="0"/>
              <a:t>	</a:t>
            </a:r>
            <a:r>
              <a:rPr lang="zh-CN" altLang="en-US" sz="1600" dirty="0"/>
              <a:t>基频参数触发激励</a:t>
            </a:r>
            <a:r>
              <a:rPr lang="zh-CN" altLang="en-US" sz="1600" dirty="0" smtClean="0"/>
              <a:t>信号产生器生成激励源信号</a:t>
            </a:r>
            <a:endParaRPr lang="en-US" altLang="zh-CN" sz="1600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CN" sz="1600" dirty="0"/>
              <a:t>	</a:t>
            </a:r>
            <a:r>
              <a:rPr lang="zh-CN" altLang="en-US" sz="1600" dirty="0" smtClean="0"/>
              <a:t>激励原信号触发由</a:t>
            </a:r>
            <a:r>
              <a:rPr lang="en-US" altLang="zh-CN" sz="1600" dirty="0" smtClean="0"/>
              <a:t>LPC</a:t>
            </a:r>
            <a:r>
              <a:rPr lang="zh-CN" altLang="en-US" sz="1600" dirty="0" smtClean="0"/>
              <a:t>系数构成</a:t>
            </a:r>
            <a:r>
              <a:rPr lang="zh-CN" altLang="en-US" sz="1600" dirty="0"/>
              <a:t>的</a:t>
            </a:r>
            <a:r>
              <a:rPr lang="zh-CN" altLang="en-US" sz="1600" dirty="0" smtClean="0"/>
              <a:t>合成器（声道传递</a:t>
            </a:r>
            <a:r>
              <a:rPr lang="zh-CN" altLang="en-US" sz="1600" smtClean="0"/>
              <a:t>滤波器）合成出语音</a:t>
            </a:r>
            <a:endParaRPr lang="zh-CN" altLang="en-US" sz="1600" dirty="0" smtClean="0"/>
          </a:p>
        </p:txBody>
      </p:sp>
      <p:grpSp>
        <p:nvGrpSpPr>
          <p:cNvPr id="5124" name="Group 4"/>
          <p:cNvGrpSpPr>
            <a:grpSpLocks/>
          </p:cNvGrpSpPr>
          <p:nvPr/>
        </p:nvGrpSpPr>
        <p:grpSpPr bwMode="auto">
          <a:xfrm>
            <a:off x="231775" y="1196975"/>
            <a:ext cx="8713788" cy="2238375"/>
            <a:chOff x="146" y="1797"/>
            <a:chExt cx="5489" cy="1410"/>
          </a:xfrm>
        </p:grpSpPr>
        <p:sp>
          <p:nvSpPr>
            <p:cNvPr id="5125" name="Rectangle 5"/>
            <p:cNvSpPr>
              <a:spLocks noChangeArrowheads="1"/>
            </p:cNvSpPr>
            <p:nvPr/>
          </p:nvSpPr>
          <p:spPr bwMode="auto">
            <a:xfrm>
              <a:off x="703" y="1830"/>
              <a:ext cx="862" cy="40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/>
                <a:t>线性预测</a:t>
              </a:r>
            </a:p>
            <a:p>
              <a:pPr algn="ctr" eaLnBrk="1" hangingPunct="1"/>
              <a:r>
                <a:rPr lang="zh-CN" altLang="en-US"/>
                <a:t>分析器</a:t>
              </a:r>
            </a:p>
          </p:txBody>
        </p:sp>
        <p:sp>
          <p:nvSpPr>
            <p:cNvPr id="5126" name="Rectangle 6"/>
            <p:cNvSpPr>
              <a:spLocks noChangeArrowheads="1"/>
            </p:cNvSpPr>
            <p:nvPr/>
          </p:nvSpPr>
          <p:spPr bwMode="auto">
            <a:xfrm>
              <a:off x="703" y="2420"/>
              <a:ext cx="862" cy="40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/>
                <a:t>基音</a:t>
              </a:r>
            </a:p>
            <a:p>
              <a:pPr algn="ctr" eaLnBrk="1" hangingPunct="1"/>
              <a:r>
                <a:rPr lang="zh-CN" altLang="en-US"/>
                <a:t>检测器</a:t>
              </a:r>
            </a:p>
          </p:txBody>
        </p:sp>
        <p:sp>
          <p:nvSpPr>
            <p:cNvPr id="5127" name="Rectangle 7"/>
            <p:cNvSpPr>
              <a:spLocks noChangeArrowheads="1"/>
            </p:cNvSpPr>
            <p:nvPr/>
          </p:nvSpPr>
          <p:spPr bwMode="auto">
            <a:xfrm>
              <a:off x="1792" y="1830"/>
              <a:ext cx="862" cy="40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/>
                <a:t>编码器</a:t>
              </a:r>
            </a:p>
          </p:txBody>
        </p:sp>
        <p:sp>
          <p:nvSpPr>
            <p:cNvPr id="5128" name="Rectangle 8"/>
            <p:cNvSpPr>
              <a:spLocks noChangeArrowheads="1"/>
            </p:cNvSpPr>
            <p:nvPr/>
          </p:nvSpPr>
          <p:spPr bwMode="auto">
            <a:xfrm>
              <a:off x="3243" y="1830"/>
              <a:ext cx="862" cy="40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/>
                <a:t>解码器</a:t>
              </a:r>
            </a:p>
          </p:txBody>
        </p:sp>
        <p:sp>
          <p:nvSpPr>
            <p:cNvPr id="5129" name="Rectangle 9"/>
            <p:cNvSpPr>
              <a:spLocks noChangeArrowheads="1"/>
            </p:cNvSpPr>
            <p:nvPr/>
          </p:nvSpPr>
          <p:spPr bwMode="auto">
            <a:xfrm>
              <a:off x="3243" y="2420"/>
              <a:ext cx="862" cy="40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dirty="0"/>
                <a:t>激励信号</a:t>
              </a:r>
            </a:p>
            <a:p>
              <a:pPr algn="ctr" eaLnBrk="1" hangingPunct="1"/>
              <a:r>
                <a:rPr lang="zh-CN" altLang="en-US" dirty="0"/>
                <a:t>产生器</a:t>
              </a:r>
            </a:p>
          </p:txBody>
        </p:sp>
        <p:sp>
          <p:nvSpPr>
            <p:cNvPr id="5130" name="Rectangle 10"/>
            <p:cNvSpPr>
              <a:spLocks noChangeArrowheads="1"/>
            </p:cNvSpPr>
            <p:nvPr/>
          </p:nvSpPr>
          <p:spPr bwMode="auto">
            <a:xfrm>
              <a:off x="4377" y="1830"/>
              <a:ext cx="862" cy="40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/>
                <a:t>线性预测</a:t>
              </a:r>
            </a:p>
            <a:p>
              <a:pPr algn="ctr" eaLnBrk="1" hangingPunct="1"/>
              <a:r>
                <a:rPr lang="zh-CN" altLang="en-US"/>
                <a:t>合成器</a:t>
              </a:r>
            </a:p>
          </p:txBody>
        </p:sp>
        <p:sp>
          <p:nvSpPr>
            <p:cNvPr id="5131" name="Line 11"/>
            <p:cNvSpPr>
              <a:spLocks noChangeShapeType="1"/>
            </p:cNvSpPr>
            <p:nvPr/>
          </p:nvSpPr>
          <p:spPr bwMode="auto">
            <a:xfrm>
              <a:off x="476" y="2011"/>
              <a:ext cx="0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32" name="Line 12"/>
            <p:cNvSpPr>
              <a:spLocks noChangeShapeType="1"/>
            </p:cNvSpPr>
            <p:nvPr/>
          </p:nvSpPr>
          <p:spPr bwMode="auto">
            <a:xfrm>
              <a:off x="295" y="2329"/>
              <a:ext cx="18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33" name="Line 13"/>
            <p:cNvSpPr>
              <a:spLocks noChangeShapeType="1"/>
            </p:cNvSpPr>
            <p:nvPr/>
          </p:nvSpPr>
          <p:spPr bwMode="auto">
            <a:xfrm>
              <a:off x="476" y="2011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34" name="Line 14"/>
            <p:cNvSpPr>
              <a:spLocks noChangeShapeType="1"/>
            </p:cNvSpPr>
            <p:nvPr/>
          </p:nvSpPr>
          <p:spPr bwMode="auto">
            <a:xfrm>
              <a:off x="476" y="2646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35" name="Line 15"/>
            <p:cNvSpPr>
              <a:spLocks noChangeShapeType="1"/>
            </p:cNvSpPr>
            <p:nvPr/>
          </p:nvSpPr>
          <p:spPr bwMode="auto">
            <a:xfrm>
              <a:off x="1565" y="2011"/>
              <a:ext cx="22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36" name="Line 16"/>
            <p:cNvSpPr>
              <a:spLocks noChangeShapeType="1"/>
            </p:cNvSpPr>
            <p:nvPr/>
          </p:nvSpPr>
          <p:spPr bwMode="auto">
            <a:xfrm>
              <a:off x="1565" y="2601"/>
              <a:ext cx="5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37" name="Line 17"/>
            <p:cNvSpPr>
              <a:spLocks noChangeShapeType="1"/>
            </p:cNvSpPr>
            <p:nvPr/>
          </p:nvSpPr>
          <p:spPr bwMode="auto">
            <a:xfrm flipV="1">
              <a:off x="2154" y="2238"/>
              <a:ext cx="0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38" name="Line 18"/>
            <p:cNvSpPr>
              <a:spLocks noChangeShapeType="1"/>
            </p:cNvSpPr>
            <p:nvPr/>
          </p:nvSpPr>
          <p:spPr bwMode="auto">
            <a:xfrm>
              <a:off x="2653" y="2011"/>
              <a:ext cx="18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39" name="Line 19"/>
            <p:cNvSpPr>
              <a:spLocks noChangeShapeType="1"/>
            </p:cNvSpPr>
            <p:nvPr/>
          </p:nvSpPr>
          <p:spPr bwMode="auto">
            <a:xfrm>
              <a:off x="2971" y="2011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40" name="Line 20"/>
            <p:cNvSpPr>
              <a:spLocks noChangeShapeType="1"/>
            </p:cNvSpPr>
            <p:nvPr/>
          </p:nvSpPr>
          <p:spPr bwMode="auto">
            <a:xfrm>
              <a:off x="4105" y="2011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41" name="Line 21"/>
            <p:cNvSpPr>
              <a:spLocks noChangeShapeType="1"/>
            </p:cNvSpPr>
            <p:nvPr/>
          </p:nvSpPr>
          <p:spPr bwMode="auto">
            <a:xfrm>
              <a:off x="3652" y="2238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42" name="Line 22"/>
            <p:cNvSpPr>
              <a:spLocks noChangeShapeType="1"/>
            </p:cNvSpPr>
            <p:nvPr/>
          </p:nvSpPr>
          <p:spPr bwMode="auto">
            <a:xfrm>
              <a:off x="4105" y="2601"/>
              <a:ext cx="63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43" name="Line 23"/>
            <p:cNvSpPr>
              <a:spLocks noChangeShapeType="1"/>
            </p:cNvSpPr>
            <p:nvPr/>
          </p:nvSpPr>
          <p:spPr bwMode="auto">
            <a:xfrm flipV="1">
              <a:off x="4740" y="2238"/>
              <a:ext cx="0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44" name="Text Box 24"/>
            <p:cNvSpPr txBox="1">
              <a:spLocks noChangeArrowheads="1"/>
            </p:cNvSpPr>
            <p:nvPr/>
          </p:nvSpPr>
          <p:spPr bwMode="auto">
            <a:xfrm>
              <a:off x="2255" y="2976"/>
              <a:ext cx="126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/>
                <a:t>LPC</a:t>
              </a:r>
              <a:r>
                <a:rPr lang="zh-CN" altLang="en-US"/>
                <a:t>声码器原理图</a:t>
              </a:r>
            </a:p>
          </p:txBody>
        </p:sp>
        <p:sp>
          <p:nvSpPr>
            <p:cNvPr id="5145" name="Text Box 25"/>
            <p:cNvSpPr txBox="1">
              <a:spLocks noChangeArrowheads="1"/>
            </p:cNvSpPr>
            <p:nvPr/>
          </p:nvSpPr>
          <p:spPr bwMode="auto">
            <a:xfrm>
              <a:off x="146" y="2114"/>
              <a:ext cx="36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/>
                <a:t>x(n)</a:t>
              </a:r>
            </a:p>
          </p:txBody>
        </p:sp>
        <p:sp>
          <p:nvSpPr>
            <p:cNvPr id="5146" name="Line 26"/>
            <p:cNvSpPr>
              <a:spLocks noChangeShapeType="1"/>
            </p:cNvSpPr>
            <p:nvPr/>
          </p:nvSpPr>
          <p:spPr bwMode="auto">
            <a:xfrm>
              <a:off x="5239" y="2011"/>
              <a:ext cx="22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47" name="Text Box 27"/>
            <p:cNvSpPr txBox="1">
              <a:spLocks noChangeArrowheads="1"/>
            </p:cNvSpPr>
            <p:nvPr/>
          </p:nvSpPr>
          <p:spPr bwMode="auto">
            <a:xfrm>
              <a:off x="5271" y="1797"/>
              <a:ext cx="36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/>
                <a:t>y(n)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268</Words>
  <Application>Microsoft Office PowerPoint</Application>
  <PresentationFormat>全屏显示(4:3)</PresentationFormat>
  <Paragraphs>54</Paragraphs>
  <Slides>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7" baseType="lpstr">
      <vt:lpstr>宋体</vt:lpstr>
      <vt:lpstr>Arial</vt:lpstr>
      <vt:lpstr>默认设计模板</vt:lpstr>
      <vt:lpstr>语音压缩的实质就是去除语音信号中冗余，请分析、归纳语音压缩编码的依据</vt:lpstr>
      <vt:lpstr>绘出∆自适应PCM系统框图，说明前馈、反馈自适应的工作原理</vt:lpstr>
      <vt:lpstr>分析波形编码与参数编码的特点</vt:lpstr>
      <vt:lpstr>根据LPC声码器原理框图，分析其工作原理</vt:lpstr>
    </vt:vector>
  </TitlesOfParts>
  <Company>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语音压缩的实质就是去除语音信号中冗余，请分析、归纳语音压缩编码的依据</dc:title>
  <dc:creator>THINK</dc:creator>
  <cp:lastModifiedBy>xiaoni</cp:lastModifiedBy>
  <cp:revision>9</cp:revision>
  <dcterms:created xsi:type="dcterms:W3CDTF">2008-10-25T02:10:28Z</dcterms:created>
  <dcterms:modified xsi:type="dcterms:W3CDTF">2023-11-14T13:22:25Z</dcterms:modified>
</cp:coreProperties>
</file>